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7" r:id="rId4"/>
  </p:sldMasterIdLst>
  <p:notesMasterIdLst>
    <p:notesMasterId r:id="rId35"/>
  </p:notesMasterIdLst>
  <p:handoutMasterIdLst>
    <p:handoutMasterId r:id="rId36"/>
  </p:handoutMasterIdLst>
  <p:sldIdLst>
    <p:sldId id="256" r:id="rId5"/>
    <p:sldId id="387" r:id="rId6"/>
    <p:sldId id="394" r:id="rId7"/>
    <p:sldId id="284" r:id="rId8"/>
    <p:sldId id="317" r:id="rId9"/>
    <p:sldId id="285" r:id="rId10"/>
    <p:sldId id="333" r:id="rId11"/>
    <p:sldId id="335" r:id="rId12"/>
    <p:sldId id="365" r:id="rId13"/>
    <p:sldId id="409" r:id="rId14"/>
    <p:sldId id="410" r:id="rId15"/>
    <p:sldId id="347" r:id="rId16"/>
    <p:sldId id="359" r:id="rId17"/>
    <p:sldId id="411" r:id="rId18"/>
    <p:sldId id="389" r:id="rId19"/>
    <p:sldId id="398" r:id="rId20"/>
    <p:sldId id="399" r:id="rId21"/>
    <p:sldId id="401" r:id="rId22"/>
    <p:sldId id="404" r:id="rId23"/>
    <p:sldId id="402" r:id="rId24"/>
    <p:sldId id="403" r:id="rId25"/>
    <p:sldId id="407" r:id="rId26"/>
    <p:sldId id="405" r:id="rId27"/>
    <p:sldId id="408" r:id="rId28"/>
    <p:sldId id="390" r:id="rId29"/>
    <p:sldId id="406" r:id="rId30"/>
    <p:sldId id="391" r:id="rId31"/>
    <p:sldId id="400" r:id="rId32"/>
    <p:sldId id="393" r:id="rId33"/>
    <p:sldId id="381" r:id="rId34"/>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79AE02"/>
    <a:srgbClr val="067F9C"/>
    <a:srgbClr val="014E5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511" autoAdjust="0"/>
    <p:restoredTop sz="78674" autoAdjust="0"/>
  </p:normalViewPr>
  <p:slideViewPr>
    <p:cSldViewPr snapToGrid="0">
      <p:cViewPr varScale="1">
        <p:scale>
          <a:sx n="72" d="100"/>
          <a:sy n="72" d="100"/>
        </p:scale>
        <p:origin x="336" y="84"/>
      </p:cViewPr>
      <p:guideLst>
        <p:guide orient="horz" pos="2160"/>
        <p:guide pos="3840"/>
      </p:guideLst>
    </p:cSldViewPr>
  </p:slideViewPr>
  <p:outlineViewPr>
    <p:cViewPr>
      <p:scale>
        <a:sx n="33" d="100"/>
        <a:sy n="33" d="100"/>
      </p:scale>
      <p:origin x="258" y="70020"/>
    </p:cViewPr>
  </p:outlineViewPr>
  <p:notesTextViewPr>
    <p:cViewPr>
      <p:scale>
        <a:sx n="1" d="1"/>
        <a:sy n="1" d="1"/>
      </p:scale>
      <p:origin x="0" y="0"/>
    </p:cViewPr>
  </p:notesTextViewPr>
  <p:sorterViewPr>
    <p:cViewPr>
      <p:scale>
        <a:sx n="66" d="100"/>
        <a:sy n="66" d="100"/>
      </p:scale>
      <p:origin x="0" y="1482"/>
    </p:cViewPr>
  </p:sorterViewPr>
  <p:notesViewPr>
    <p:cSldViewPr snapToGrid="0">
      <p:cViewPr varScale="1">
        <p:scale>
          <a:sx n="86" d="100"/>
          <a:sy n="86" d="100"/>
        </p:scale>
        <p:origin x="30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Series 1</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1 Compartment</c:v>
                </c:pt>
                <c:pt idx="1">
                  <c:v>2 WBCT</c:v>
                </c:pt>
                <c:pt idx="2">
                  <c:v>3 GCS</c:v>
                </c:pt>
                <c:pt idx="3">
                  <c:v>4 Symptoms</c:v>
                </c:pt>
              </c:strCache>
            </c:strRef>
          </c:cat>
          <c:val>
            <c:numRef>
              <c:f>Sheet1!$B$2:$B$5</c:f>
              <c:numCache>
                <c:formatCode>General</c:formatCode>
                <c:ptCount val="4"/>
                <c:pt idx="0">
                  <c:v>1</c:v>
                </c:pt>
                <c:pt idx="1">
                  <c:v>5</c:v>
                </c:pt>
                <c:pt idx="2">
                  <c:v>12</c:v>
                </c:pt>
                <c:pt idx="3">
                  <c:v>10</c:v>
                </c:pt>
              </c:numCache>
            </c:numRef>
          </c:val>
        </c:ser>
        <c:ser>
          <c:idx val="1"/>
          <c:order val="1"/>
          <c:tx>
            <c:strRef>
              <c:f>Sheet1!$C$1</c:f>
              <c:strCache>
                <c:ptCount val="1"/>
                <c:pt idx="0">
                  <c:v>Series 2</c:v>
                </c:pt>
              </c:strCache>
            </c:strRef>
          </c:tx>
          <c:invertIfNegative val="0"/>
          <c:dLbls>
            <c:spPr>
              <a:noFill/>
              <a:ln>
                <a:noFill/>
              </a:ln>
              <a:effectLst/>
            </c:spPr>
            <c:txPr>
              <a:bodyPr/>
              <a:lstStyle/>
              <a:p>
                <a:pPr>
                  <a:defRPr lang="en-US" sz="3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1 Compartment</c:v>
                </c:pt>
                <c:pt idx="1">
                  <c:v>2 WBCT</c:v>
                </c:pt>
                <c:pt idx="2">
                  <c:v>3 GCS</c:v>
                </c:pt>
                <c:pt idx="3">
                  <c:v>4 Symptoms</c:v>
                </c:pt>
              </c:strCache>
            </c:strRef>
          </c:cat>
          <c:val>
            <c:numRef>
              <c:f>Sheet1!$C$2:$C$5</c:f>
              <c:numCache>
                <c:formatCode>General</c:formatCode>
                <c:ptCount val="4"/>
                <c:pt idx="0">
                  <c:v>15</c:v>
                </c:pt>
                <c:pt idx="1">
                  <c:v>11</c:v>
                </c:pt>
                <c:pt idx="2">
                  <c:v>1</c:v>
                </c:pt>
                <c:pt idx="3">
                  <c:v>7</c:v>
                </c:pt>
              </c:numCache>
            </c:numRef>
          </c:val>
        </c:ser>
        <c:ser>
          <c:idx val="2"/>
          <c:order val="2"/>
          <c:tx>
            <c:strRef>
              <c:f>Sheet1!$D$1</c:f>
              <c:strCache>
                <c:ptCount val="1"/>
                <c:pt idx="0">
                  <c:v>Series 3</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1 Compartment</c:v>
                </c:pt>
                <c:pt idx="1">
                  <c:v>2 WBCT</c:v>
                </c:pt>
                <c:pt idx="2">
                  <c:v>3 GCS</c:v>
                </c:pt>
                <c:pt idx="3">
                  <c:v>4 Symptoms</c:v>
                </c:pt>
              </c:strCache>
            </c:strRef>
          </c:cat>
          <c:val>
            <c:numRef>
              <c:f>Sheet1!$D$2:$D$5</c:f>
              <c:numCache>
                <c:formatCode>General</c:formatCode>
                <c:ptCount val="4"/>
                <c:pt idx="2">
                  <c:v>1</c:v>
                </c:pt>
                <c:pt idx="3">
                  <c:v>1</c:v>
                </c:pt>
              </c:numCache>
            </c:numRef>
          </c:val>
        </c:ser>
        <c:ser>
          <c:idx val="3"/>
          <c:order val="3"/>
          <c:tx>
            <c:strRef>
              <c:f>Sheet1!$E$1</c:f>
              <c:strCache>
                <c:ptCount val="1"/>
                <c:pt idx="0">
                  <c:v>Series 4</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1 Compartment</c:v>
                </c:pt>
                <c:pt idx="1">
                  <c:v>2 WBCT</c:v>
                </c:pt>
                <c:pt idx="2">
                  <c:v>3 GCS</c:v>
                </c:pt>
                <c:pt idx="3">
                  <c:v>4 Symptoms</c:v>
                </c:pt>
              </c:strCache>
            </c:strRef>
          </c:cat>
          <c:val>
            <c:numRef>
              <c:f>Sheet1!$E$2:$E$5</c:f>
              <c:numCache>
                <c:formatCode>General</c:formatCode>
                <c:ptCount val="4"/>
                <c:pt idx="2">
                  <c:v>1</c:v>
                </c:pt>
                <c:pt idx="3">
                  <c:v>5</c:v>
                </c:pt>
              </c:numCache>
            </c:numRef>
          </c:val>
        </c:ser>
        <c:ser>
          <c:idx val="4"/>
          <c:order val="4"/>
          <c:tx>
            <c:strRef>
              <c:f>Sheet1!$F$1</c:f>
              <c:strCache>
                <c:ptCount val="1"/>
                <c:pt idx="0">
                  <c:v>Series 5</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1 Compartment</c:v>
                </c:pt>
                <c:pt idx="1">
                  <c:v>2 WBCT</c:v>
                </c:pt>
                <c:pt idx="2">
                  <c:v>3 GCS</c:v>
                </c:pt>
                <c:pt idx="3">
                  <c:v>4 Symptoms</c:v>
                </c:pt>
              </c:strCache>
            </c:strRef>
          </c:cat>
          <c:val>
            <c:numRef>
              <c:f>Sheet1!$F$2:$F$5</c:f>
              <c:numCache>
                <c:formatCode>General</c:formatCode>
                <c:ptCount val="4"/>
                <c:pt idx="2">
                  <c:v>1</c:v>
                </c:pt>
                <c:pt idx="3">
                  <c:v>6</c:v>
                </c:pt>
              </c:numCache>
            </c:numRef>
          </c:val>
        </c:ser>
        <c:dLbls>
          <c:showLegendKey val="0"/>
          <c:showVal val="0"/>
          <c:showCatName val="0"/>
          <c:showSerName val="0"/>
          <c:showPercent val="0"/>
          <c:showBubbleSize val="0"/>
        </c:dLbls>
        <c:gapWidth val="150"/>
        <c:overlap val="100"/>
        <c:axId val="96202464"/>
        <c:axId val="96202856"/>
      </c:barChart>
      <c:catAx>
        <c:axId val="96202464"/>
        <c:scaling>
          <c:orientation val="minMax"/>
        </c:scaling>
        <c:delete val="0"/>
        <c:axPos val="l"/>
        <c:numFmt formatCode="General" sourceLinked="0"/>
        <c:majorTickMark val="out"/>
        <c:minorTickMark val="none"/>
        <c:tickLblPos val="nextTo"/>
        <c:txPr>
          <a:bodyPr/>
          <a:lstStyle/>
          <a:p>
            <a:pPr>
              <a:defRPr lang="en-US"/>
            </a:pPr>
            <a:endParaRPr lang="en-US"/>
          </a:p>
        </c:txPr>
        <c:crossAx val="96202856"/>
        <c:crosses val="autoZero"/>
        <c:auto val="1"/>
        <c:lblAlgn val="ctr"/>
        <c:lblOffset val="100"/>
        <c:noMultiLvlLbl val="0"/>
      </c:catAx>
      <c:valAx>
        <c:axId val="96202856"/>
        <c:scaling>
          <c:orientation val="minMax"/>
        </c:scaling>
        <c:delete val="1"/>
        <c:axPos val="b"/>
        <c:numFmt formatCode="General" sourceLinked="1"/>
        <c:majorTickMark val="out"/>
        <c:minorTickMark val="none"/>
        <c:tickLblPos val="none"/>
        <c:crossAx val="96202464"/>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Series 1</c:v>
                </c:pt>
              </c:strCache>
            </c:strRef>
          </c:tx>
          <c:invertIfNegative val="0"/>
          <c:dLbls>
            <c:spPr>
              <a:noFill/>
              <a:ln>
                <a:noFill/>
              </a:ln>
              <a:effectLst/>
            </c:spPr>
            <c:txPr>
              <a:bodyPr/>
              <a:lstStyle/>
              <a:p>
                <a:pPr>
                  <a:defRPr lang="en-US" sz="3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FAD</c:v>
                </c:pt>
                <c:pt idx="1">
                  <c:v>FFP</c:v>
                </c:pt>
                <c:pt idx="2">
                  <c:v>AN</c:v>
                </c:pt>
                <c:pt idx="3">
                  <c:v>ASV</c:v>
                </c:pt>
                <c:pt idx="4">
                  <c:v>Intubation</c:v>
                </c:pt>
              </c:strCache>
            </c:strRef>
          </c:cat>
          <c:val>
            <c:numRef>
              <c:f>Sheet1!$B$2:$B$6</c:f>
              <c:numCache>
                <c:formatCode>General</c:formatCode>
                <c:ptCount val="5"/>
                <c:pt idx="0">
                  <c:v>1</c:v>
                </c:pt>
                <c:pt idx="1">
                  <c:v>2</c:v>
                </c:pt>
                <c:pt idx="2">
                  <c:v>5</c:v>
                </c:pt>
                <c:pt idx="3">
                  <c:v>9</c:v>
                </c:pt>
                <c:pt idx="4">
                  <c:v>5</c:v>
                </c:pt>
              </c:numCache>
            </c:numRef>
          </c:val>
        </c:ser>
        <c:ser>
          <c:idx val="1"/>
          <c:order val="1"/>
          <c:tx>
            <c:strRef>
              <c:f>Sheet1!$C$1</c:f>
              <c:strCache>
                <c:ptCount val="1"/>
                <c:pt idx="0">
                  <c:v>Series 2</c:v>
                </c:pt>
              </c:strCache>
            </c:strRef>
          </c:tx>
          <c:invertIfNegative val="0"/>
          <c:dLbls>
            <c:spPr>
              <a:noFill/>
              <a:ln>
                <a:noFill/>
              </a:ln>
              <a:effectLst/>
            </c:spPr>
            <c:txPr>
              <a:bodyPr/>
              <a:lstStyle/>
              <a:p>
                <a:pPr>
                  <a:defRPr lang="en-US" sz="4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FAD</c:v>
                </c:pt>
                <c:pt idx="1">
                  <c:v>FFP</c:v>
                </c:pt>
                <c:pt idx="2">
                  <c:v>AN</c:v>
                </c:pt>
                <c:pt idx="3">
                  <c:v>ASV</c:v>
                </c:pt>
                <c:pt idx="4">
                  <c:v>Intubation</c:v>
                </c:pt>
              </c:strCache>
            </c:strRef>
          </c:cat>
          <c:val>
            <c:numRef>
              <c:f>Sheet1!$C$2:$C$6</c:f>
              <c:numCache>
                <c:formatCode>General</c:formatCode>
                <c:ptCount val="5"/>
                <c:pt idx="0">
                  <c:v>15</c:v>
                </c:pt>
                <c:pt idx="1">
                  <c:v>14</c:v>
                </c:pt>
                <c:pt idx="2">
                  <c:v>11</c:v>
                </c:pt>
                <c:pt idx="3">
                  <c:v>5</c:v>
                </c:pt>
                <c:pt idx="4">
                  <c:v>11</c:v>
                </c:pt>
              </c:numCache>
            </c:numRef>
          </c:val>
        </c:ser>
        <c:ser>
          <c:idx val="2"/>
          <c:order val="2"/>
          <c:tx>
            <c:strRef>
              <c:f>Sheet1!$D$1</c:f>
              <c:strCache>
                <c:ptCount val="1"/>
                <c:pt idx="0">
                  <c:v>Series 3</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FAD</c:v>
                </c:pt>
                <c:pt idx="1">
                  <c:v>FFP</c:v>
                </c:pt>
                <c:pt idx="2">
                  <c:v>AN</c:v>
                </c:pt>
                <c:pt idx="3">
                  <c:v>ASV</c:v>
                </c:pt>
                <c:pt idx="4">
                  <c:v>Intubation</c:v>
                </c:pt>
              </c:strCache>
            </c:strRef>
          </c:cat>
          <c:val>
            <c:numRef>
              <c:f>Sheet1!$D$2:$D$6</c:f>
              <c:numCache>
                <c:formatCode>General</c:formatCode>
                <c:ptCount val="5"/>
                <c:pt idx="3">
                  <c:v>2</c:v>
                </c:pt>
              </c:numCache>
            </c:numRef>
          </c:val>
        </c:ser>
        <c:ser>
          <c:idx val="3"/>
          <c:order val="3"/>
          <c:tx>
            <c:strRef>
              <c:f>Sheet1!$E$1</c:f>
              <c:strCache>
                <c:ptCount val="1"/>
                <c:pt idx="0">
                  <c:v>Series 4</c:v>
                </c:pt>
              </c:strCache>
            </c:strRef>
          </c:tx>
          <c:invertIfNegative val="0"/>
          <c:dLbls>
            <c:spPr>
              <a:noFill/>
              <a:ln>
                <a:noFill/>
              </a:ln>
              <a:effectLst/>
            </c:spPr>
            <c:txPr>
              <a:bodyPr/>
              <a:lstStyle/>
              <a:p>
                <a:pPr>
                  <a:defRPr lang="en-US" sz="3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Sheet1!$A$2:$A$6</c:f>
              <c:strCache>
                <c:ptCount val="5"/>
                <c:pt idx="0">
                  <c:v>FAD</c:v>
                </c:pt>
                <c:pt idx="1">
                  <c:v>FFP</c:v>
                </c:pt>
                <c:pt idx="2">
                  <c:v>AN</c:v>
                </c:pt>
                <c:pt idx="3">
                  <c:v>ASV</c:v>
                </c:pt>
                <c:pt idx="4">
                  <c:v>Intubation</c:v>
                </c:pt>
              </c:strCache>
            </c:strRef>
          </c:cat>
          <c:val>
            <c:numRef>
              <c:f>Sheet1!$E$2:$E$6</c:f>
              <c:numCache>
                <c:formatCode>General</c:formatCode>
                <c:ptCount val="5"/>
                <c:pt idx="3">
                  <c:v>5</c:v>
                </c:pt>
              </c:numCache>
            </c:numRef>
          </c:val>
        </c:ser>
        <c:dLbls>
          <c:showLegendKey val="0"/>
          <c:showVal val="0"/>
          <c:showCatName val="0"/>
          <c:showSerName val="0"/>
          <c:showPercent val="0"/>
          <c:showBubbleSize val="0"/>
        </c:dLbls>
        <c:gapWidth val="150"/>
        <c:overlap val="100"/>
        <c:axId val="156302728"/>
        <c:axId val="156296848"/>
      </c:barChart>
      <c:catAx>
        <c:axId val="156302728"/>
        <c:scaling>
          <c:orientation val="minMax"/>
        </c:scaling>
        <c:delete val="0"/>
        <c:axPos val="l"/>
        <c:numFmt formatCode="General" sourceLinked="0"/>
        <c:majorTickMark val="out"/>
        <c:minorTickMark val="none"/>
        <c:tickLblPos val="nextTo"/>
        <c:txPr>
          <a:bodyPr/>
          <a:lstStyle/>
          <a:p>
            <a:pPr>
              <a:defRPr lang="en-US"/>
            </a:pPr>
            <a:endParaRPr lang="en-US"/>
          </a:p>
        </c:txPr>
        <c:crossAx val="156296848"/>
        <c:crosses val="autoZero"/>
        <c:auto val="1"/>
        <c:lblAlgn val="ctr"/>
        <c:lblOffset val="100"/>
        <c:noMultiLvlLbl val="0"/>
      </c:catAx>
      <c:valAx>
        <c:axId val="156296848"/>
        <c:scaling>
          <c:orientation val="minMax"/>
        </c:scaling>
        <c:delete val="1"/>
        <c:axPos val="b"/>
        <c:numFmt formatCode="General" sourceLinked="1"/>
        <c:majorTickMark val="out"/>
        <c:minorTickMark val="none"/>
        <c:tickLblPos val="none"/>
        <c:crossAx val="156302728"/>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0.36441</cdr:x>
      <cdr:y>0.43214</cdr:y>
    </cdr:from>
    <cdr:to>
      <cdr:x>0.93559</cdr:x>
      <cdr:y>0.51917</cdr:y>
    </cdr:to>
    <cdr:sp macro="" textlink="">
      <cdr:nvSpPr>
        <cdr:cNvPr id="2" name="TextBox 1"/>
        <cdr:cNvSpPr txBox="1"/>
      </cdr:nvSpPr>
      <cdr:spPr>
        <a:xfrm xmlns:a="http://schemas.openxmlformats.org/drawingml/2006/main">
          <a:off x="4095750" y="2743200"/>
          <a:ext cx="6419850" cy="55245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dirty="0" smtClean="0"/>
            <a:t>15          13  8  5    3</a:t>
          </a:r>
          <a:endParaRPr lang="en-US" sz="1100" dirty="0"/>
        </a:p>
      </cdr:txBody>
    </cdr:sp>
  </cdr:relSizeAnchor>
  <cdr:relSizeAnchor xmlns:cdr="http://schemas.openxmlformats.org/drawingml/2006/chartDrawing">
    <cdr:from>
      <cdr:x>0.1678</cdr:x>
      <cdr:y>0.67523</cdr:y>
    </cdr:from>
    <cdr:to>
      <cdr:x>0.57627</cdr:x>
      <cdr:y>0.73525</cdr:y>
    </cdr:to>
    <cdr:sp macro="" textlink="">
      <cdr:nvSpPr>
        <cdr:cNvPr id="3" name="TextBox 2"/>
        <cdr:cNvSpPr txBox="1"/>
      </cdr:nvSpPr>
      <cdr:spPr>
        <a:xfrm xmlns:a="http://schemas.openxmlformats.org/drawingml/2006/main">
          <a:off x="1885950" y="4286250"/>
          <a:ext cx="4591050"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dirty="0" smtClean="0"/>
            <a:t>Deranged        Normal</a:t>
          </a:r>
          <a:endParaRPr lang="en-US" sz="2000" dirty="0"/>
        </a:p>
      </cdr:txBody>
    </cdr:sp>
  </cdr:relSizeAnchor>
  <cdr:relSizeAnchor xmlns:cdr="http://schemas.openxmlformats.org/drawingml/2006/chartDrawing">
    <cdr:from>
      <cdr:x>0.15932</cdr:x>
      <cdr:y>0.9123</cdr:y>
    </cdr:from>
    <cdr:to>
      <cdr:x>0.5678</cdr:x>
      <cdr:y>0.97232</cdr:y>
    </cdr:to>
    <cdr:sp macro="" textlink="">
      <cdr:nvSpPr>
        <cdr:cNvPr id="4" name="TextBox 3"/>
        <cdr:cNvSpPr txBox="1"/>
      </cdr:nvSpPr>
      <cdr:spPr>
        <a:xfrm xmlns:a="http://schemas.openxmlformats.org/drawingml/2006/main">
          <a:off x="1790700" y="5791200"/>
          <a:ext cx="4591050" cy="381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smtClean="0"/>
            <a:t>Yes                               No</a:t>
          </a:r>
          <a:endParaRPr lang="en-US" sz="2000" dirty="0"/>
        </a:p>
      </cdr:txBody>
    </cdr:sp>
  </cdr:relSizeAnchor>
</c:userShapes>
</file>

<file path=ppt/drawings/drawing2.xml><?xml version="1.0" encoding="utf-8"?>
<c:userShapes xmlns:c="http://schemas.openxmlformats.org/drawingml/2006/chart">
  <cdr:relSizeAnchor xmlns:cdr="http://schemas.openxmlformats.org/drawingml/2006/chartDrawing">
    <cdr:from>
      <cdr:x>0.18085</cdr:x>
      <cdr:y>0.35833</cdr:y>
    </cdr:from>
    <cdr:to>
      <cdr:x>0.83865</cdr:x>
      <cdr:y>0.40556</cdr:y>
    </cdr:to>
    <cdr:sp macro="" textlink="">
      <cdr:nvSpPr>
        <cdr:cNvPr id="2" name="TextBox 1"/>
        <cdr:cNvSpPr txBox="1"/>
      </cdr:nvSpPr>
      <cdr:spPr>
        <a:xfrm xmlns:a="http://schemas.openxmlformats.org/drawingml/2006/main">
          <a:off x="1943100" y="2457450"/>
          <a:ext cx="7067550" cy="32385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dirty="0" smtClean="0"/>
            <a:t>At our center                            From outside            Not given     Dry bite</a:t>
          </a:r>
          <a:endParaRPr lang="en-US"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xmlns=""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462D6D2-C837-49F0-B72F-1B99BD037EE2}" type="datetime1">
              <a:rPr lang="en-GB" smtClean="0"/>
              <a:pPr rtl="0"/>
              <a:t>31/12/2020</a:t>
            </a:fld>
            <a:endParaRPr lang="en-GB"/>
          </a:p>
        </p:txBody>
      </p:sp>
      <p:sp>
        <p:nvSpPr>
          <p:cNvPr id="4" name="Footer Placeholder 3">
            <a:extLst>
              <a:ext uri="{FF2B5EF4-FFF2-40B4-BE49-F238E27FC236}">
                <a16:creationId xmlns:a16="http://schemas.microsoft.com/office/drawing/2014/main" xmlns=""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xmlns=""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E62C3C4-9460-4343-9283-24A378E2714B}" type="slidenum">
              <a:rPr lang="en-GB" smtClean="0"/>
              <a:pPr rtl="0"/>
              <a:t>‹#›</a:t>
            </a:fld>
            <a:endParaRPr lang="en-GB"/>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27DB0EB9-D549-45F1-BBB8-CA5E62289FF8}" type="datetime1">
              <a:rPr lang="en-GB" noProof="0" smtClean="0"/>
              <a:pPr rtl="0"/>
              <a:t>31/12/2020</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6DE8F2A-B3D4-43F2-B39B-CD77F64A1950}" type="slidenum">
              <a:rPr lang="en-GB" noProof="0" smtClean="0"/>
              <a:pPr rtl="0"/>
              <a:t>‹#›</a:t>
            </a:fld>
            <a:endParaRPr lang="en-GB" noProof="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F6DE8F2A-B3D4-43F2-B39B-CD77F64A1950}" type="slidenum">
              <a:rPr lang="en-GB" smtClean="0"/>
              <a:pPr rtl="0"/>
              <a:t>1</a:t>
            </a:fld>
            <a:endParaRPr lang="en-GB"/>
          </a:p>
        </p:txBody>
      </p:sp>
    </p:spTree>
    <p:extLst>
      <p:ext uri="{BB962C8B-B14F-4D97-AF65-F5344CB8AC3E}">
        <p14:creationId xmlns:p14="http://schemas.microsoft.com/office/powerpoint/2010/main" val="1681437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 cases were from the </a:t>
            </a:r>
            <a:r>
              <a:rPr lang="en-US" dirty="0" err="1" smtClean="0"/>
              <a:t>khed</a:t>
            </a:r>
            <a:r>
              <a:rPr lang="en-US" dirty="0" smtClean="0"/>
              <a:t> district but</a:t>
            </a:r>
            <a:r>
              <a:rPr lang="en-US" baseline="0" dirty="0" smtClean="0"/>
              <a:t> we also got cases from the posh areas of </a:t>
            </a:r>
            <a:r>
              <a:rPr lang="en-US" baseline="0" dirty="0" err="1" smtClean="0"/>
              <a:t>pune</a:t>
            </a:r>
            <a:r>
              <a:rPr lang="en-US" baseline="0" dirty="0" smtClean="0"/>
              <a:t> like </a:t>
            </a:r>
            <a:r>
              <a:rPr lang="en-US" baseline="0" dirty="0" err="1" smtClean="0"/>
              <a:t>koregaon</a:t>
            </a:r>
            <a:r>
              <a:rPr lang="en-US" baseline="0" dirty="0" smtClean="0"/>
              <a:t> park</a:t>
            </a:r>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15</a:t>
            </a:fld>
            <a:endParaRPr lang="en-GB" noProof="0"/>
          </a:p>
        </p:txBody>
      </p:sp>
    </p:spTree>
    <p:extLst>
      <p:ext uri="{BB962C8B-B14F-4D97-AF65-F5344CB8AC3E}">
        <p14:creationId xmlns:p14="http://schemas.microsoft.com/office/powerpoint/2010/main" val="244839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common symptoms were</a:t>
            </a:r>
            <a:r>
              <a:rPr lang="en-US" baseline="0" dirty="0" smtClean="0"/>
              <a:t> pain and swelling but six patients had no symptoms</a:t>
            </a:r>
          </a:p>
          <a:p>
            <a:r>
              <a:rPr lang="en-US" baseline="0" dirty="0" smtClean="0"/>
              <a:t>Most had normal GCS but 3 had GCS 8 and below at presentation</a:t>
            </a:r>
          </a:p>
          <a:p>
            <a:r>
              <a:rPr lang="en-US" baseline="0" dirty="0" smtClean="0"/>
              <a:t>5 patients had deranged initial WBCT and one patient required repeat dose of ASV before to normalize his WBCT</a:t>
            </a:r>
          </a:p>
          <a:p>
            <a:r>
              <a:rPr lang="en-US" baseline="0" dirty="0" smtClean="0"/>
              <a:t>1 patient presented with compartment syndrome</a:t>
            </a:r>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16</a:t>
            </a:fld>
            <a:endParaRPr lang="en-GB" noProof="0"/>
          </a:p>
        </p:txBody>
      </p:sp>
    </p:spTree>
    <p:extLst>
      <p:ext uri="{BB962C8B-B14F-4D97-AF65-F5344CB8AC3E}">
        <p14:creationId xmlns:p14="http://schemas.microsoft.com/office/powerpoint/2010/main" val="86013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had to </a:t>
            </a:r>
            <a:r>
              <a:rPr lang="en-US" dirty="0" err="1" smtClean="0"/>
              <a:t>intubate</a:t>
            </a:r>
            <a:r>
              <a:rPr lang="en-US" dirty="0" smtClean="0"/>
              <a:t> 5 patients</a:t>
            </a:r>
            <a:r>
              <a:rPr lang="en-US" baseline="0" dirty="0" smtClean="0"/>
              <a:t> due to features of neurotoxicity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considered dry</a:t>
            </a:r>
            <a:r>
              <a:rPr lang="en-US" baseline="0" dirty="0" smtClean="0"/>
              <a:t> bite in 5 patients and ASV was not given although some of them initially got incomplete doses of ASV from the referring centre. Seems like the local centers are not aware of the guidelines. 2 patients directly reported to us and were not given ASV as had no symptoms. We gave initial full dose of ASV to 9 patients and one patient required repeat dose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the 5 patients with neurotoxicity were given atropine-</a:t>
            </a:r>
            <a:r>
              <a:rPr lang="en-US" baseline="0" dirty="0" err="1" smtClean="0"/>
              <a:t>neostigmine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 received FFP and 1 was given FAD</a:t>
            </a: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17</a:t>
            </a:fld>
            <a:endParaRPr lang="en-GB" noProof="0"/>
          </a:p>
        </p:txBody>
      </p:sp>
    </p:spTree>
    <p:extLst>
      <p:ext uri="{BB962C8B-B14F-4D97-AF65-F5344CB8AC3E}">
        <p14:creationId xmlns:p14="http://schemas.microsoft.com/office/powerpoint/2010/main" val="80140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 Inj. Calcium </a:t>
            </a:r>
            <a:r>
              <a:rPr lang="en-US" dirty="0" err="1" smtClean="0"/>
              <a:t>gluconate</a:t>
            </a:r>
            <a:r>
              <a:rPr lang="en-US" dirty="0" smtClean="0"/>
              <a:t> 10ml IV (in children 1-2 ml/kg (1:1 dilution) slowly over 5-10 min every 6 hourly and continue till </a:t>
            </a:r>
            <a:r>
              <a:rPr lang="en-US" dirty="0" err="1" smtClean="0"/>
              <a:t>neuroparalysis</a:t>
            </a:r>
            <a:r>
              <a:rPr lang="en-US" dirty="0" smtClean="0"/>
              <a:t> recovers which may last for 5-7 days. </a:t>
            </a:r>
          </a:p>
          <a:p>
            <a:r>
              <a:rPr lang="en-US" dirty="0" smtClean="0"/>
              <a:t>2.</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Neurotoxic</a:t>
            </a:r>
            <a:r>
              <a:rPr lang="en-US" sz="1200" b="0" i="0" kern="1200" dirty="0" smtClean="0">
                <a:solidFill>
                  <a:schemeClr val="tx1"/>
                </a:solidFill>
                <a:latin typeface="+mn-lt"/>
                <a:ea typeface="+mn-ea"/>
                <a:cs typeface="+mn-cs"/>
              </a:rPr>
              <a:t> manifestations in Krait </a:t>
            </a:r>
            <a:r>
              <a:rPr lang="en-US" sz="1200" b="1" i="0" kern="1200" dirty="0" smtClean="0">
                <a:solidFill>
                  <a:schemeClr val="tx1"/>
                </a:solidFill>
                <a:latin typeface="+mn-lt"/>
                <a:ea typeface="+mn-ea"/>
                <a:cs typeface="+mn-cs"/>
              </a:rPr>
              <a:t>bite</a:t>
            </a:r>
            <a:r>
              <a:rPr lang="en-US" sz="1200" b="0" i="0" kern="1200" dirty="0" smtClean="0">
                <a:solidFill>
                  <a:schemeClr val="tx1"/>
                </a:solidFill>
                <a:latin typeface="+mn-lt"/>
                <a:ea typeface="+mn-ea"/>
                <a:cs typeface="+mn-cs"/>
              </a:rPr>
              <a:t> are due to </a:t>
            </a:r>
            <a:r>
              <a:rPr lang="en-US" sz="1200" b="0" i="0" kern="1200" dirty="0" err="1" smtClean="0">
                <a:solidFill>
                  <a:schemeClr val="tx1"/>
                </a:solidFill>
                <a:latin typeface="+mn-lt"/>
                <a:ea typeface="+mn-ea"/>
                <a:cs typeface="+mn-cs"/>
              </a:rPr>
              <a:t>presynaptic</a:t>
            </a:r>
            <a:r>
              <a:rPr lang="en-US" sz="1200" b="0" i="0" kern="1200" dirty="0" smtClean="0">
                <a:solidFill>
                  <a:schemeClr val="tx1"/>
                </a:solidFill>
                <a:latin typeface="+mn-lt"/>
                <a:ea typeface="+mn-ea"/>
                <a:cs typeface="+mn-cs"/>
              </a:rPr>
              <a:t> inhibition, where </a:t>
            </a:r>
            <a:r>
              <a:rPr lang="en-US" sz="1200" b="1" i="0" kern="1200" dirty="0" smtClean="0">
                <a:solidFill>
                  <a:schemeClr val="tx1"/>
                </a:solidFill>
                <a:latin typeface="+mn-lt"/>
                <a:ea typeface="+mn-ea"/>
                <a:cs typeface="+mn-cs"/>
              </a:rPr>
              <a:t>calcium</a:t>
            </a:r>
            <a:r>
              <a:rPr lang="en-US" sz="1200" b="0" i="0" kern="1200" dirty="0" smtClean="0">
                <a:solidFill>
                  <a:schemeClr val="tx1"/>
                </a:solidFill>
                <a:latin typeface="+mn-lt"/>
                <a:ea typeface="+mn-ea"/>
                <a:cs typeface="+mn-cs"/>
              </a:rPr>
              <a:t> acts as a neurotransmitter; as a result, </a:t>
            </a:r>
            <a:r>
              <a:rPr lang="en-US" sz="1200" b="0" i="0" kern="1200" dirty="0" err="1" smtClean="0">
                <a:solidFill>
                  <a:schemeClr val="tx1"/>
                </a:solidFill>
                <a:latin typeface="+mn-lt"/>
                <a:ea typeface="+mn-ea"/>
                <a:cs typeface="+mn-cs"/>
              </a:rPr>
              <a:t>neurotoxic</a:t>
            </a:r>
            <a:r>
              <a:rPr lang="en-US" sz="1200" b="0" i="0" kern="1200" dirty="0" smtClean="0">
                <a:solidFill>
                  <a:schemeClr val="tx1"/>
                </a:solidFill>
                <a:latin typeface="+mn-lt"/>
                <a:ea typeface="+mn-ea"/>
                <a:cs typeface="+mn-cs"/>
              </a:rPr>
              <a:t> manifestations doesn't respond to Atropine </a:t>
            </a:r>
            <a:r>
              <a:rPr lang="en-US" sz="1200" b="0" i="0" kern="1200" dirty="0" err="1" smtClean="0">
                <a:solidFill>
                  <a:schemeClr val="tx1"/>
                </a:solidFill>
                <a:latin typeface="+mn-lt"/>
                <a:ea typeface="+mn-ea"/>
                <a:cs typeface="+mn-cs"/>
              </a:rPr>
              <a:t>neostigmine</a:t>
            </a:r>
            <a:r>
              <a:rPr lang="en-US" sz="1200" b="0" i="0" kern="1200" dirty="0" smtClean="0">
                <a:solidFill>
                  <a:schemeClr val="tx1"/>
                </a:solidFill>
                <a:latin typeface="+mn-lt"/>
                <a:ea typeface="+mn-ea"/>
                <a:cs typeface="+mn-cs"/>
              </a:rPr>
              <a:t> therapy but can respond to Injection </a:t>
            </a:r>
            <a:r>
              <a:rPr lang="en-US" sz="1200" b="1" i="0" kern="1200" dirty="0" smtClean="0">
                <a:solidFill>
                  <a:schemeClr val="tx1"/>
                </a:solidFill>
                <a:latin typeface="+mn-lt"/>
                <a:ea typeface="+mn-ea"/>
                <a:cs typeface="+mn-cs"/>
              </a:rPr>
              <a:t>Calcium </a:t>
            </a:r>
            <a:r>
              <a:rPr lang="en-US" sz="1200" b="1" i="0" kern="1200" dirty="0" err="1" smtClean="0">
                <a:solidFill>
                  <a:schemeClr val="tx1"/>
                </a:solidFill>
                <a:latin typeface="+mn-lt"/>
                <a:ea typeface="+mn-ea"/>
                <a:cs typeface="+mn-cs"/>
              </a:rPr>
              <a:t>gluconate</a:t>
            </a:r>
            <a:r>
              <a:rPr lang="en-US" sz="1200" b="0" i="0" kern="1200" dirty="0" smtClean="0">
                <a:solidFill>
                  <a:schemeClr val="tx1"/>
                </a:solidFill>
                <a:latin typeface="+mn-lt"/>
                <a:ea typeface="+mn-ea"/>
                <a:cs typeface="+mn-cs"/>
              </a:rPr>
              <a:t> therapy</a:t>
            </a:r>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21</a:t>
            </a:fld>
            <a:endParaRPr lang="en-GB" noProof="0"/>
          </a:p>
        </p:txBody>
      </p:sp>
    </p:spTree>
    <p:extLst>
      <p:ext uri="{BB962C8B-B14F-4D97-AF65-F5344CB8AC3E}">
        <p14:creationId xmlns:p14="http://schemas.microsoft.com/office/powerpoint/2010/main" val="3658464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smtClean="0"/>
              <a:t>Case report Severe </a:t>
            </a:r>
            <a:r>
              <a:rPr lang="en-IN" dirty="0" err="1" smtClean="0"/>
              <a:t>Neurotoxic</a:t>
            </a:r>
            <a:r>
              <a:rPr lang="en-IN" dirty="0" smtClean="0"/>
              <a:t> Envenoming and </a:t>
            </a:r>
            <a:r>
              <a:rPr lang="en-IN" dirty="0" err="1" smtClean="0"/>
              <a:t>Cardi</a:t>
            </a:r>
            <a:r>
              <a:rPr lang="en-IN" dirty="0" smtClean="0"/>
              <a:t> TMH ac Complications after the Bite of a ‘Sind Krait’ (</a:t>
            </a:r>
            <a:r>
              <a:rPr lang="en-IN" dirty="0" err="1" smtClean="0"/>
              <a:t>Bungarus</a:t>
            </a:r>
            <a:r>
              <a:rPr lang="en-IN" dirty="0" smtClean="0"/>
              <a:t> cf. </a:t>
            </a:r>
            <a:r>
              <a:rPr lang="en-IN" dirty="0" err="1" smtClean="0"/>
              <a:t>sindanus</a:t>
            </a:r>
            <a:r>
              <a:rPr lang="en-IN" dirty="0" smtClean="0"/>
              <a:t>) in Maharashtra, India </a:t>
            </a:r>
            <a:endParaRPr lang="en-IN"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24</a:t>
            </a:fld>
            <a:endParaRPr lang="en-GB" noProof="0"/>
          </a:p>
        </p:txBody>
      </p:sp>
    </p:spTree>
    <p:extLst>
      <p:ext uri="{BB962C8B-B14F-4D97-AF65-F5344CB8AC3E}">
        <p14:creationId xmlns:p14="http://schemas.microsoft.com/office/powerpoint/2010/main" val="26711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30</a:t>
            </a:fld>
            <a:endParaRPr lang="en-GB" noProof="0"/>
          </a:p>
        </p:txBody>
      </p:sp>
    </p:spTree>
    <p:extLst>
      <p:ext uri="{BB962C8B-B14F-4D97-AF65-F5344CB8AC3E}">
        <p14:creationId xmlns:p14="http://schemas.microsoft.com/office/powerpoint/2010/main" val="3875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Aharoni" pitchFamily="2" charset="-79"/>
                <a:cs typeface="Aharoni" pitchFamily="2" charset="-79"/>
              </a:rPr>
              <a:t>1.We all know that YCM Hospital closed for</a:t>
            </a:r>
            <a:r>
              <a:rPr lang="en-US" sz="1200" baseline="0" dirty="0" smtClean="0">
                <a:latin typeface="Aharoni" pitchFamily="2" charset="-79"/>
                <a:cs typeface="Aharoni" pitchFamily="2" charset="-79"/>
              </a:rPr>
              <a:t> non </a:t>
            </a:r>
            <a:r>
              <a:rPr lang="en-US" sz="1200" baseline="0" dirty="0" err="1" smtClean="0">
                <a:latin typeface="Aharoni" pitchFamily="2" charset="-79"/>
                <a:cs typeface="Aharoni" pitchFamily="2" charset="-79"/>
              </a:rPr>
              <a:t>covid</a:t>
            </a:r>
            <a:r>
              <a:rPr lang="en-US" sz="1200" dirty="0" smtClean="0">
                <a:latin typeface="Aharoni" pitchFamily="2" charset="-79"/>
                <a:cs typeface="Aharoni" pitchFamily="2" charset="-79"/>
              </a:rPr>
              <a:t> cases</a:t>
            </a:r>
            <a:r>
              <a:rPr lang="en-US" sz="1200" baseline="0" dirty="0" smtClean="0">
                <a:latin typeface="Aharoni" pitchFamily="2" charset="-79"/>
                <a:cs typeface="Aharoni" pitchFamily="2" charset="-79"/>
              </a:rPr>
              <a:t> since</a:t>
            </a:r>
            <a:r>
              <a:rPr lang="en-US" sz="1200" dirty="0" smtClean="0">
                <a:latin typeface="Aharoni" pitchFamily="2" charset="-79"/>
                <a:cs typeface="Aharoni" pitchFamily="2" charset="-79"/>
              </a:rPr>
              <a:t> April.</a:t>
            </a:r>
          </a:p>
          <a:p>
            <a:r>
              <a:rPr lang="en-US" sz="1200" dirty="0" smtClean="0">
                <a:latin typeface="Aharoni" pitchFamily="2" charset="-79"/>
                <a:cs typeface="Aharoni" pitchFamily="2" charset="-79"/>
              </a:rPr>
              <a:t>2.we are presenting </a:t>
            </a:r>
            <a:r>
              <a:rPr lang="en-US" sz="1600" dirty="0" smtClean="0">
                <a:latin typeface="Aharoni" pitchFamily="2" charset="-79"/>
                <a:cs typeface="Aharoni" pitchFamily="2" charset="-79"/>
              </a:rPr>
              <a:t>16 cases of</a:t>
            </a:r>
            <a:r>
              <a:rPr lang="en-US" sz="1600" baseline="0" dirty="0" smtClean="0">
                <a:latin typeface="Aharoni" pitchFamily="2" charset="-79"/>
                <a:cs typeface="Aharoni" pitchFamily="2" charset="-79"/>
              </a:rPr>
              <a:t> snake </a:t>
            </a:r>
            <a:r>
              <a:rPr lang="en-US" sz="1600" baseline="0" dirty="0" err="1" smtClean="0">
                <a:latin typeface="Aharoni" pitchFamily="2" charset="-79"/>
                <a:cs typeface="Aharoni" pitchFamily="2" charset="-79"/>
              </a:rPr>
              <a:t>envenomation</a:t>
            </a:r>
            <a:r>
              <a:rPr lang="en-US" sz="1600" dirty="0" smtClean="0">
                <a:latin typeface="Aharoni" pitchFamily="2" charset="-79"/>
                <a:cs typeface="Aharoni" pitchFamily="2" charset="-79"/>
              </a:rPr>
              <a:t>  who </a:t>
            </a:r>
            <a:r>
              <a:rPr lang="en-US" sz="1200" dirty="0" smtClean="0">
                <a:latin typeface="Aharoni" pitchFamily="2" charset="-79"/>
                <a:cs typeface="Aharoni" pitchFamily="2" charset="-79"/>
              </a:rPr>
              <a:t>were</a:t>
            </a:r>
          </a:p>
          <a:p>
            <a:r>
              <a:rPr lang="en-US" sz="1200" dirty="0" err="1" smtClean="0">
                <a:latin typeface="Aharoni" pitchFamily="2" charset="-79"/>
                <a:cs typeface="Aharoni" pitchFamily="2" charset="-79"/>
              </a:rPr>
              <a:t>Succesfully</a:t>
            </a:r>
            <a:r>
              <a:rPr lang="en-US" sz="1200" dirty="0" smtClean="0">
                <a:latin typeface="Aharoni" pitchFamily="2" charset="-79"/>
                <a:cs typeface="Aharoni" pitchFamily="2" charset="-79"/>
              </a:rPr>
              <a:t> managed in </a:t>
            </a:r>
            <a:r>
              <a:rPr lang="en-US" sz="1200" dirty="0" err="1" smtClean="0">
                <a:latin typeface="Aharoni" pitchFamily="2" charset="-79"/>
                <a:cs typeface="Aharoni" pitchFamily="2" charset="-79"/>
              </a:rPr>
              <a:t>Emegrency</a:t>
            </a:r>
            <a:r>
              <a:rPr lang="en-US" sz="1200" dirty="0" smtClean="0">
                <a:latin typeface="Aharoni" pitchFamily="2" charset="-79"/>
                <a:cs typeface="Aharoni" pitchFamily="2" charset="-79"/>
              </a:rPr>
              <a:t> Department during the period of </a:t>
            </a:r>
            <a:r>
              <a:rPr lang="en-US" sz="1200" dirty="0" err="1" smtClean="0">
                <a:latin typeface="Aharoni" pitchFamily="2" charset="-79"/>
                <a:cs typeface="Aharoni" pitchFamily="2" charset="-79"/>
              </a:rPr>
              <a:t>april</a:t>
            </a:r>
            <a:r>
              <a:rPr lang="en-US" sz="1200" dirty="0" smtClean="0">
                <a:latin typeface="Aharoni" pitchFamily="2" charset="-79"/>
                <a:cs typeface="Aharoni" pitchFamily="2" charset="-79"/>
              </a:rPr>
              <a:t> to </a:t>
            </a:r>
            <a:r>
              <a:rPr lang="en-US" sz="1200" dirty="0" err="1" smtClean="0">
                <a:latin typeface="Aharoni" pitchFamily="2" charset="-79"/>
                <a:cs typeface="Aharoni" pitchFamily="2" charset="-79"/>
              </a:rPr>
              <a:t>july</a:t>
            </a:r>
            <a:endParaRPr lang="en-US" sz="1200" dirty="0" smtClean="0">
              <a:latin typeface="Aharoni" pitchFamily="2" charset="-79"/>
              <a:cs typeface="Aharoni" pitchFamily="2" charset="-79"/>
            </a:endParaRPr>
          </a:p>
          <a:p>
            <a:endParaRPr lang="en-US" sz="1200" dirty="0" smtClean="0">
              <a:latin typeface="Aharoni" pitchFamily="2" charset="-79"/>
              <a:cs typeface="Aharoni" pitchFamily="2" charset="-79"/>
            </a:endParaRP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2</a:t>
            </a:fld>
            <a:endParaRPr lang="en-GB" noProof="0"/>
          </a:p>
        </p:txBody>
      </p:sp>
    </p:spTree>
    <p:extLst>
      <p:ext uri="{BB962C8B-B14F-4D97-AF65-F5344CB8AC3E}">
        <p14:creationId xmlns:p14="http://schemas.microsoft.com/office/powerpoint/2010/main" val="346382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We</a:t>
            </a:r>
            <a:r>
              <a:rPr lang="en-US" baseline="0" dirty="0" smtClean="0"/>
              <a:t> will first start with a brief introduction of the topic along with the </a:t>
            </a:r>
            <a:r>
              <a:rPr lang="en-US" baseline="0" dirty="0" err="1" smtClean="0"/>
              <a:t>indian</a:t>
            </a:r>
            <a:r>
              <a:rPr lang="en-US" baseline="0" dirty="0" smtClean="0"/>
              <a:t> guidelines ,investigations and therapies.</a:t>
            </a:r>
          </a:p>
          <a:p>
            <a:r>
              <a:rPr lang="en-US" baseline="0" dirty="0" smtClean="0"/>
              <a:t>2.Then we will discuss our case series and will conclude with a take home message</a:t>
            </a:r>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3</a:t>
            </a:fld>
            <a:endParaRPr lang="en-GB" noProof="0"/>
          </a:p>
        </p:txBody>
      </p:sp>
    </p:spTree>
    <p:extLst>
      <p:ext uri="{BB962C8B-B14F-4D97-AF65-F5344CB8AC3E}">
        <p14:creationId xmlns:p14="http://schemas.microsoft.com/office/powerpoint/2010/main" val="713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In India</a:t>
            </a:r>
            <a:r>
              <a:rPr lang="en-US" baseline="0" dirty="0" smtClean="0"/>
              <a:t> 2.8 million people are bitten by snakes and almost fifty thousand patients die every year from snake bites.</a:t>
            </a:r>
            <a:endParaRPr lang="en-US" dirty="0" smtClean="0"/>
          </a:p>
          <a:p>
            <a:r>
              <a:rPr lang="en-US" dirty="0" smtClean="0"/>
              <a:t>2-its is a predominantly rural</a:t>
            </a:r>
            <a:r>
              <a:rPr lang="en-US" baseline="0" dirty="0" smtClean="0"/>
              <a:t> condition with 94% cases </a:t>
            </a:r>
            <a:r>
              <a:rPr lang="en-US" baseline="0" dirty="0" err="1" smtClean="0"/>
              <a:t>occuring</a:t>
            </a:r>
            <a:r>
              <a:rPr lang="en-US" baseline="0" dirty="0" smtClean="0"/>
              <a:t> in rural areas and most of the victims die before reaching the hospital</a:t>
            </a:r>
            <a:endParaRPr lang="en-US" dirty="0" smtClean="0"/>
          </a:p>
          <a:p>
            <a:r>
              <a:rPr lang="en-US" dirty="0" smtClean="0"/>
              <a:t>3-Viper bite is most common and</a:t>
            </a:r>
            <a:r>
              <a:rPr lang="en-US" baseline="0" dirty="0" smtClean="0"/>
              <a:t> many patients cannot identify the snake</a:t>
            </a:r>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4</a:t>
            </a:fld>
            <a:endParaRPr lang="en-GB" noProof="0"/>
          </a:p>
        </p:txBody>
      </p:sp>
    </p:spTree>
    <p:extLst>
      <p:ext uri="{BB962C8B-B14F-4D97-AF65-F5344CB8AC3E}">
        <p14:creationId xmlns:p14="http://schemas.microsoft.com/office/powerpoint/2010/main" val="1405306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suggest</a:t>
            </a:r>
            <a:r>
              <a:rPr lang="en-US" sz="1200" kern="1200" baseline="0" dirty="0" smtClean="0">
                <a:solidFill>
                  <a:schemeClr val="tx1"/>
                </a:solidFill>
                <a:latin typeface="+mn-lt"/>
                <a:ea typeface="+mn-ea"/>
                <a:cs typeface="+mn-cs"/>
              </a:rPr>
              <a:t> a simple mnemonic as CARRY NO right which includes that we should first </a:t>
            </a:r>
          </a:p>
          <a:p>
            <a:r>
              <a:rPr lang="en-US" dirty="0" smtClean="0"/>
              <a:t>CARRY = Do not allow victim to walk even for a short distance; just carry him in any form, especially when bite is at leg. </a:t>
            </a:r>
          </a:p>
          <a:p>
            <a:r>
              <a:rPr lang="en-US" dirty="0" smtClean="0"/>
              <a:t>No = Tourniquet5 ; No-electrotherapy7 ; No-cutting; No-pressure immobilization; No-sucking of venom</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Approximately 65-70% of total snakebite cases are due to non-venomous snakes. </a:t>
            </a:r>
          </a:p>
          <a:p>
            <a:r>
              <a:rPr lang="en-US" sz="1200" kern="1200" dirty="0" smtClean="0">
                <a:solidFill>
                  <a:schemeClr val="tx1"/>
                </a:solidFill>
                <a:latin typeface="+mn-lt"/>
                <a:ea typeface="+mn-ea"/>
                <a:cs typeface="+mn-cs"/>
              </a:rPr>
              <a:t>● Only 50% of venomous snakebites actually cause </a:t>
            </a:r>
            <a:r>
              <a:rPr lang="en-US" sz="1200" kern="1200" dirty="0" err="1" smtClean="0">
                <a:solidFill>
                  <a:schemeClr val="tx1"/>
                </a:solidFill>
                <a:latin typeface="+mn-lt"/>
                <a:ea typeface="+mn-ea"/>
                <a:cs typeface="+mn-cs"/>
              </a:rPr>
              <a:t>envenomation</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Approximately 85-90% of venomous bites do not develop any signs and symptoms of envenoming. </a:t>
            </a:r>
          </a:p>
          <a:p>
            <a:endParaRPr lang="en-US" dirty="0" smtClean="0"/>
          </a:p>
          <a:p>
            <a:r>
              <a:rPr lang="en-US" sz="1200" kern="1200" dirty="0" smtClean="0">
                <a:solidFill>
                  <a:schemeClr val="tx1"/>
                </a:solidFill>
                <a:latin typeface="+mn-lt"/>
                <a:ea typeface="+mn-ea"/>
                <a:cs typeface="+mn-cs"/>
              </a:rPr>
              <a:t>● Use cloth to hold the splints in place. </a:t>
            </a:r>
          </a:p>
          <a:p>
            <a:r>
              <a:rPr lang="en-US" sz="1200" kern="1200" dirty="0" smtClean="0">
                <a:solidFill>
                  <a:schemeClr val="tx1"/>
                </a:solidFill>
                <a:latin typeface="+mn-lt"/>
                <a:ea typeface="+mn-ea"/>
                <a:cs typeface="+mn-cs"/>
              </a:rPr>
              <a:t>● Don’t apply too much pressure, as this can block the blood supply. </a:t>
            </a:r>
          </a:p>
          <a:p>
            <a:r>
              <a:rPr lang="en-US" sz="1200" kern="1200" dirty="0" smtClean="0">
                <a:solidFill>
                  <a:schemeClr val="tx1"/>
                </a:solidFill>
                <a:latin typeface="+mn-lt"/>
                <a:ea typeface="+mn-ea"/>
                <a:cs typeface="+mn-cs"/>
              </a:rPr>
              <a:t>● Don’t apply any compression in the form of tight ligatures, as these are ineffective and can be dangerous. </a:t>
            </a:r>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5</a:t>
            </a:fld>
            <a:endParaRPr lang="en-GB" noProof="0"/>
          </a:p>
        </p:txBody>
      </p:sp>
    </p:spTree>
    <p:extLst>
      <p:ext uri="{BB962C8B-B14F-4D97-AF65-F5344CB8AC3E}">
        <p14:creationId xmlns:p14="http://schemas.microsoft.com/office/powerpoint/2010/main" val="344254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pc="13" dirty="0" smtClean="0">
                <a:latin typeface="Palladio Uralic"/>
                <a:cs typeface="Palladio Uralic"/>
              </a:rPr>
              <a:t>1. For </a:t>
            </a:r>
            <a:r>
              <a:rPr lang="en-US" sz="1200" spc="13" dirty="0" err="1" smtClean="0">
                <a:latin typeface="Palladio Uralic"/>
                <a:cs typeface="Palladio Uralic"/>
              </a:rPr>
              <a:t>coagulopathy</a:t>
            </a:r>
            <a:r>
              <a:rPr lang="en-US" sz="1200" spc="13" dirty="0" smtClean="0">
                <a:latin typeface="Palladio Uralic"/>
                <a:cs typeface="Palladio Uralic"/>
              </a:rPr>
              <a:t>- </a:t>
            </a:r>
            <a:r>
              <a:rPr lang="en-US" sz="1200" spc="-29" dirty="0" smtClean="0">
                <a:latin typeface="Palladio Uralic"/>
                <a:cs typeface="Palladio Uralic"/>
              </a:rPr>
              <a:t>BT, CT, PT, </a:t>
            </a:r>
            <a:r>
              <a:rPr lang="en-US" sz="1200" spc="-13" dirty="0" smtClean="0">
                <a:latin typeface="Palladio Uralic"/>
                <a:cs typeface="Palladio Uralic"/>
              </a:rPr>
              <a:t>APTT, </a:t>
            </a:r>
            <a:r>
              <a:rPr lang="en-US" sz="1200" spc="8" dirty="0" smtClean="0">
                <a:latin typeface="Palladio Uralic"/>
                <a:cs typeface="Palladio Uralic"/>
              </a:rPr>
              <a:t>Platelet, </a:t>
            </a:r>
            <a:r>
              <a:rPr lang="en-US" sz="1200" spc="13" dirty="0" smtClean="0">
                <a:latin typeface="Palladio Uralic"/>
                <a:cs typeface="Palladio Uralic"/>
              </a:rPr>
              <a:t>Serum Fibrinogen, </a:t>
            </a:r>
            <a:r>
              <a:rPr lang="en-US" sz="1200" spc="17" dirty="0" smtClean="0">
                <a:latin typeface="Palladio Uralic"/>
                <a:cs typeface="Palladio Uralic"/>
              </a:rPr>
              <a:t>FDP </a:t>
            </a:r>
            <a:r>
              <a:rPr lang="en-US" sz="1200" spc="13" dirty="0" smtClean="0">
                <a:latin typeface="Palladio Uralic"/>
                <a:cs typeface="Palladio Uralic"/>
              </a:rPr>
              <a:t>D- </a:t>
            </a:r>
            <a:r>
              <a:rPr lang="en-US" sz="1200" spc="13" dirty="0" err="1" smtClean="0">
                <a:latin typeface="Palladio Uralic"/>
                <a:cs typeface="Palladio Uralic"/>
              </a:rPr>
              <a:t>Dimer</a:t>
            </a:r>
            <a:r>
              <a:rPr lang="en-US" sz="1200" spc="13" dirty="0" smtClean="0">
                <a:latin typeface="Palladio Uralic"/>
                <a:cs typeface="Palladio Uralic"/>
              </a:rPr>
              <a:t> </a:t>
            </a:r>
            <a:r>
              <a:rPr lang="en-US" sz="1200" spc="-21" dirty="0" smtClean="0">
                <a:latin typeface="Palladio Uralic"/>
                <a:cs typeface="Palladio Uralic"/>
              </a:rPr>
              <a:t>assay, </a:t>
            </a:r>
            <a:r>
              <a:rPr lang="en-US" sz="1200" spc="13" dirty="0" smtClean="0">
                <a:latin typeface="Palladio Uralic"/>
                <a:cs typeface="Palladio Uralic"/>
              </a:rPr>
              <a:t>LDH,  </a:t>
            </a:r>
            <a:r>
              <a:rPr lang="en-US" sz="1200" spc="8" dirty="0" smtClean="0">
                <a:latin typeface="Palladio Uralic"/>
                <a:cs typeface="Palladio Uralic"/>
              </a:rPr>
              <a:t>peripheral </a:t>
            </a:r>
            <a:r>
              <a:rPr lang="en-US" sz="1200" spc="13" dirty="0" smtClean="0">
                <a:latin typeface="Palladio Uralic"/>
                <a:cs typeface="Palladio Uralic"/>
              </a:rPr>
              <a:t>blood</a:t>
            </a:r>
            <a:r>
              <a:rPr lang="en-US" sz="1200" spc="-4" dirty="0" smtClean="0">
                <a:latin typeface="Palladio Uralic"/>
                <a:cs typeface="Palladio Uralic"/>
              </a:rPr>
              <a:t> </a:t>
            </a:r>
            <a:r>
              <a:rPr lang="en-US" sz="1200" spc="13" dirty="0" smtClean="0">
                <a:latin typeface="Palladio Uralic"/>
                <a:cs typeface="Palladio Uralic"/>
              </a:rPr>
              <a:t>smear</a:t>
            </a:r>
            <a:endParaRPr lang="en-US" sz="1200" dirty="0" smtClean="0">
              <a:latin typeface="Palladio Uralic"/>
              <a:cs typeface="Palladio Uralic"/>
            </a:endParaRPr>
          </a:p>
          <a:p>
            <a:r>
              <a:rPr lang="en-US" sz="1200" spc="8" dirty="0" smtClean="0">
                <a:latin typeface="Palladio Uralic"/>
                <a:cs typeface="Palladio Uralic"/>
              </a:rPr>
              <a:t>2. Urine for </a:t>
            </a:r>
            <a:r>
              <a:rPr lang="en-US" sz="1200" spc="13" dirty="0" err="1" smtClean="0">
                <a:latin typeface="Palladio Uralic"/>
                <a:cs typeface="Palladio Uralic"/>
              </a:rPr>
              <a:t>myoglobin</a:t>
            </a:r>
            <a:r>
              <a:rPr lang="en-US" sz="1200" spc="13" dirty="0" smtClean="0">
                <a:latin typeface="Palladio Uralic"/>
                <a:cs typeface="Palladio Uralic"/>
              </a:rPr>
              <a:t>, </a:t>
            </a:r>
            <a:r>
              <a:rPr lang="en-US" sz="1200" spc="8" dirty="0" smtClean="0">
                <a:latin typeface="Palladio Uralic"/>
                <a:cs typeface="Palladio Uralic"/>
              </a:rPr>
              <a:t>Urine</a:t>
            </a:r>
            <a:r>
              <a:rPr lang="en-US" sz="1200" spc="-25" dirty="0" smtClean="0">
                <a:latin typeface="Palladio Uralic"/>
                <a:cs typeface="Palladio Uralic"/>
              </a:rPr>
              <a:t> </a:t>
            </a:r>
            <a:r>
              <a:rPr lang="en-US" sz="1200" spc="13" dirty="0" err="1" smtClean="0">
                <a:latin typeface="Palladio Uralic"/>
                <a:cs typeface="Palladio Uralic"/>
              </a:rPr>
              <a:t>haemoglobin</a:t>
            </a:r>
            <a:r>
              <a:rPr lang="en-US" sz="1200" spc="8" dirty="0" err="1" smtClean="0">
                <a:latin typeface="Palladio Uralic"/>
                <a:cs typeface="Palladio Uralic"/>
              </a:rPr>
              <a:t>Urine</a:t>
            </a:r>
            <a:r>
              <a:rPr lang="en-US" sz="1200" spc="8" dirty="0" smtClean="0">
                <a:latin typeface="Palladio Uralic"/>
                <a:cs typeface="Palladio Uralic"/>
              </a:rPr>
              <a:t> microscopy for </a:t>
            </a:r>
            <a:r>
              <a:rPr lang="en-US" sz="1200" spc="13" dirty="0" smtClean="0">
                <a:latin typeface="Palladio Uralic"/>
                <a:cs typeface="Palladio Uralic"/>
              </a:rPr>
              <a:t>RBC, </a:t>
            </a:r>
            <a:r>
              <a:rPr lang="en-US" sz="1200" spc="8" dirty="0" smtClean="0">
                <a:latin typeface="Palladio Uralic"/>
                <a:cs typeface="Palladio Uralic"/>
              </a:rPr>
              <a:t>casts, </a:t>
            </a:r>
            <a:r>
              <a:rPr lang="en-US" sz="1200" spc="-17" dirty="0" smtClean="0">
                <a:latin typeface="Palladio Uralic"/>
                <a:cs typeface="Palladio Uralic"/>
              </a:rPr>
              <a:t>RFT, </a:t>
            </a:r>
            <a:r>
              <a:rPr lang="en-US" sz="1200" spc="8" dirty="0" smtClean="0">
                <a:latin typeface="Palladio Uralic"/>
                <a:cs typeface="Palladio Uralic"/>
              </a:rPr>
              <a:t>urinary proteins  </a:t>
            </a:r>
            <a:r>
              <a:rPr lang="en-US" sz="1200" spc="13" dirty="0" smtClean="0">
                <a:latin typeface="Palladio Uralic"/>
                <a:cs typeface="Palladio Uralic"/>
              </a:rPr>
              <a:t>Hepatic </a:t>
            </a:r>
          </a:p>
          <a:p>
            <a:r>
              <a:rPr lang="en-US" sz="1200" spc="13" dirty="0" smtClean="0">
                <a:latin typeface="Palladio Uralic"/>
                <a:cs typeface="Palladio Uralic"/>
              </a:rPr>
              <a:t>3. CPK-MB, </a:t>
            </a:r>
            <a:r>
              <a:rPr lang="en-US" sz="1200" spc="17" dirty="0" smtClean="0">
                <a:latin typeface="Palladio Uralic"/>
                <a:cs typeface="Palladio Uralic"/>
              </a:rPr>
              <a:t>2D </a:t>
            </a:r>
            <a:r>
              <a:rPr lang="en-US" sz="1200" spc="8" dirty="0" smtClean="0">
                <a:latin typeface="Palladio Uralic"/>
                <a:cs typeface="Palladio Uralic"/>
              </a:rPr>
              <a:t>Echo,</a:t>
            </a:r>
            <a:r>
              <a:rPr lang="en-US" sz="1200" spc="-25" dirty="0" smtClean="0">
                <a:latin typeface="Palladio Uralic"/>
                <a:cs typeface="Palladio Uralic"/>
              </a:rPr>
              <a:t> </a:t>
            </a:r>
            <a:r>
              <a:rPr lang="en-US" sz="1200" spc="17" dirty="0" smtClean="0">
                <a:latin typeface="Palladio Uralic"/>
                <a:cs typeface="Palladio Uralic"/>
              </a:rPr>
              <a:t>BNP</a:t>
            </a:r>
          </a:p>
          <a:p>
            <a:r>
              <a:rPr lang="en-US" sz="1200" spc="17" dirty="0" smtClean="0">
                <a:latin typeface="Palladio Uralic"/>
                <a:cs typeface="Palladio Uralic"/>
              </a:rPr>
              <a:t>4. CPK, </a:t>
            </a:r>
            <a:r>
              <a:rPr lang="en-US" sz="1200" spc="-8" dirty="0" smtClean="0">
                <a:latin typeface="Palladio Uralic"/>
                <a:cs typeface="Palladio Uralic"/>
              </a:rPr>
              <a:t>SGOT, </a:t>
            </a:r>
            <a:r>
              <a:rPr lang="en-US" sz="1200" spc="8" dirty="0" smtClean="0">
                <a:latin typeface="Palladio Uralic"/>
                <a:cs typeface="Palladio Uralic"/>
              </a:rPr>
              <a:t>Urine </a:t>
            </a:r>
            <a:r>
              <a:rPr lang="en-US" sz="1200" spc="13" dirty="0" err="1" smtClean="0">
                <a:latin typeface="Palladio Uralic"/>
                <a:cs typeface="Palladio Uralic"/>
              </a:rPr>
              <a:t>myoglobin</a:t>
            </a:r>
            <a:r>
              <a:rPr lang="en-US" sz="1200" spc="13" dirty="0" smtClean="0">
                <a:latin typeface="Palladio Uralic"/>
                <a:cs typeface="Palladio Uralic"/>
              </a:rPr>
              <a:t>, compartment</a:t>
            </a:r>
            <a:r>
              <a:rPr lang="en-US" sz="1200" spc="-25" dirty="0" smtClean="0">
                <a:latin typeface="Palladio Uralic"/>
                <a:cs typeface="Palladio Uralic"/>
              </a:rPr>
              <a:t> </a:t>
            </a:r>
            <a:r>
              <a:rPr lang="en-US" sz="1200" spc="4" dirty="0" smtClean="0">
                <a:latin typeface="Palladio Uralic"/>
                <a:cs typeface="Palladio Uralic"/>
              </a:rPr>
              <a:t>pressure</a:t>
            </a:r>
          </a:p>
          <a:p>
            <a:endParaRPr lang="en-US" sz="1200" spc="4" dirty="0" smtClean="0">
              <a:latin typeface="Palladio Uralic"/>
            </a:endParaRPr>
          </a:p>
          <a:p>
            <a:r>
              <a:rPr lang="en-US" sz="1200" spc="4" dirty="0" smtClean="0">
                <a:latin typeface="Palladio Uralic"/>
              </a:rPr>
              <a:t>                </a:t>
            </a:r>
            <a:r>
              <a:rPr lang="en-US" sz="1200" spc="4" dirty="0" err="1" smtClean="0">
                <a:latin typeface="Palladio Uralic"/>
              </a:rPr>
              <a:t>wbct</a:t>
            </a:r>
            <a:endParaRPr lang="en-US" sz="1200" spc="4" dirty="0" smtClean="0">
              <a:latin typeface="Palladio Uralic"/>
            </a:endParaRPr>
          </a:p>
          <a:p>
            <a:pPr marL="446456" marR="1021002" indent="-435826">
              <a:lnSpc>
                <a:spcPct val="111100"/>
              </a:lnSpc>
              <a:spcBef>
                <a:spcPts val="84"/>
              </a:spcBef>
              <a:buSzPct val="79761"/>
              <a:buChar char="•"/>
              <a:tabLst>
                <a:tab pos="445924" algn="l"/>
                <a:tab pos="446456" algn="l"/>
              </a:tabLst>
            </a:pPr>
            <a:r>
              <a:rPr lang="en-US" sz="1200" spc="-4" dirty="0" smtClean="0">
                <a:latin typeface="Palladio Uralic"/>
                <a:cs typeface="Palladio Uralic"/>
              </a:rPr>
              <a:t>Take 2 ml blood of patient in plain test tube.</a:t>
            </a:r>
          </a:p>
          <a:p>
            <a:pPr marL="446456" marR="1021002" indent="-435826">
              <a:lnSpc>
                <a:spcPct val="111100"/>
              </a:lnSpc>
              <a:spcBef>
                <a:spcPts val="84"/>
              </a:spcBef>
              <a:buSzPct val="79761"/>
              <a:buChar char="•"/>
              <a:tabLst>
                <a:tab pos="445924" algn="l"/>
                <a:tab pos="446456" algn="l"/>
              </a:tabLst>
            </a:pPr>
            <a:r>
              <a:rPr lang="en-US" sz="1200" spc="-4" dirty="0" smtClean="0">
                <a:latin typeface="Palladio Uralic"/>
                <a:cs typeface="Palladio Uralic"/>
              </a:rPr>
              <a:t>Wait 20 min</a:t>
            </a:r>
          </a:p>
          <a:p>
            <a:pPr marL="446456" marR="1021002" indent="-435826">
              <a:lnSpc>
                <a:spcPct val="111100"/>
              </a:lnSpc>
              <a:spcBef>
                <a:spcPts val="84"/>
              </a:spcBef>
              <a:buSzPct val="79761"/>
              <a:buChar char="•"/>
              <a:tabLst>
                <a:tab pos="445924" algn="l"/>
                <a:tab pos="446456" algn="l"/>
              </a:tabLst>
            </a:pPr>
            <a:r>
              <a:rPr lang="en-US" sz="1200" spc="-4" dirty="0" smtClean="0">
                <a:latin typeface="Palladio Uralic"/>
                <a:cs typeface="Palladio Uralic"/>
              </a:rPr>
              <a:t>If clotting then normal </a:t>
            </a:r>
          </a:p>
          <a:p>
            <a:pPr marL="446456" marR="1021002" indent="-435826">
              <a:lnSpc>
                <a:spcPct val="111100"/>
              </a:lnSpc>
              <a:spcBef>
                <a:spcPts val="84"/>
              </a:spcBef>
              <a:buSzPct val="79761"/>
              <a:buChar char="•"/>
              <a:tabLst>
                <a:tab pos="445924" algn="l"/>
                <a:tab pos="446456" algn="l"/>
              </a:tabLst>
            </a:pPr>
            <a:r>
              <a:rPr lang="en-US" sz="1200" spc="-4" dirty="0" smtClean="0">
                <a:latin typeface="Palladio Uralic"/>
                <a:cs typeface="Palladio Uralic"/>
              </a:rPr>
              <a:t>If no clotting test is positive for </a:t>
            </a:r>
            <a:r>
              <a:rPr lang="en-US" sz="1200" spc="-4" dirty="0" err="1" smtClean="0">
                <a:latin typeface="Palladio Uralic"/>
                <a:cs typeface="Palladio Uralic"/>
              </a:rPr>
              <a:t>hemotoxicity</a:t>
            </a:r>
            <a:endParaRPr lang="en-US" sz="1200" spc="-4" dirty="0" smtClean="0">
              <a:latin typeface="Palladio Uralic"/>
              <a:cs typeface="Palladio Uralic"/>
            </a:endParaRPr>
          </a:p>
          <a:p>
            <a:pPr marL="446456" marR="1021002" indent="-435826">
              <a:lnSpc>
                <a:spcPct val="111100"/>
              </a:lnSpc>
              <a:spcBef>
                <a:spcPts val="84"/>
              </a:spcBef>
              <a:buSzPct val="79761"/>
              <a:buChar char="•"/>
              <a:tabLst>
                <a:tab pos="445924" algn="l"/>
                <a:tab pos="446456" algn="l"/>
              </a:tabLst>
            </a:pPr>
            <a:r>
              <a:rPr lang="en-US" sz="1200" spc="-13" dirty="0" smtClean="0">
                <a:latin typeface="Palladio Uralic"/>
                <a:cs typeface="Palladio Uralic"/>
              </a:rPr>
              <a:t>Repeat </a:t>
            </a:r>
            <a:r>
              <a:rPr lang="en-US" sz="1200" dirty="0" smtClean="0">
                <a:latin typeface="Palladio Uralic"/>
                <a:cs typeface="Palladio Uralic"/>
              </a:rPr>
              <a:t>6 </a:t>
            </a:r>
            <a:r>
              <a:rPr lang="en-US" sz="1200" spc="-4" dirty="0" smtClean="0">
                <a:latin typeface="Palladio Uralic"/>
                <a:cs typeface="Palladio Uralic"/>
              </a:rPr>
              <a:t>hour </a:t>
            </a:r>
            <a:r>
              <a:rPr lang="en-US" sz="1200" dirty="0" smtClean="0">
                <a:latin typeface="Palladio Uralic"/>
                <a:cs typeface="Palladio Uralic"/>
              </a:rPr>
              <a:t>after  </a:t>
            </a:r>
            <a:r>
              <a:rPr lang="en-US" sz="1200" spc="-4" dirty="0" smtClean="0">
                <a:latin typeface="Palladio Uralic"/>
                <a:cs typeface="Palladio Uralic"/>
              </a:rPr>
              <a:t>administration of loading dose of</a:t>
            </a:r>
            <a:r>
              <a:rPr lang="en-US" sz="1200" spc="-163" dirty="0" smtClean="0">
                <a:latin typeface="Palladio Uralic"/>
                <a:cs typeface="Palladio Uralic"/>
              </a:rPr>
              <a:t> </a:t>
            </a:r>
            <a:r>
              <a:rPr lang="en-US" sz="1200" spc="-117" dirty="0" smtClean="0">
                <a:latin typeface="Palladio Uralic"/>
                <a:cs typeface="Palladio Uralic"/>
              </a:rPr>
              <a:t>ASV.</a:t>
            </a:r>
            <a:endParaRPr lang="en-US" sz="1100" dirty="0" smtClean="0">
              <a:latin typeface="Palladio Uralic"/>
              <a:cs typeface="Palladio Uralic"/>
            </a:endParaRPr>
          </a:p>
          <a:p>
            <a:pPr marL="446456" marR="4252" indent="-435826">
              <a:lnSpc>
                <a:spcPct val="111100"/>
              </a:lnSpc>
              <a:buSzPct val="79761"/>
              <a:buChar char="•"/>
              <a:tabLst>
                <a:tab pos="445924" algn="l"/>
                <a:tab pos="446456" algn="l"/>
              </a:tabLst>
            </a:pPr>
            <a:r>
              <a:rPr lang="en-US" sz="1200" spc="-4" dirty="0" smtClean="0">
                <a:latin typeface="Palladio Uralic"/>
                <a:cs typeface="Palladio Uralic"/>
              </a:rPr>
              <a:t>If clotted, </a:t>
            </a:r>
            <a:r>
              <a:rPr lang="en-US" sz="1200" spc="-13" dirty="0" smtClean="0">
                <a:latin typeface="Palladio Uralic"/>
                <a:cs typeface="Palladio Uralic"/>
              </a:rPr>
              <a:t>repeat </a:t>
            </a:r>
            <a:r>
              <a:rPr lang="en-US" sz="1200" spc="-4" dirty="0" smtClean="0">
                <a:latin typeface="Palladio Uralic"/>
                <a:cs typeface="Palladio Uralic"/>
              </a:rPr>
              <a:t>every hour for </a:t>
            </a:r>
            <a:r>
              <a:rPr lang="en-US" sz="1200" spc="-17" dirty="0" smtClean="0">
                <a:latin typeface="Palladio Uralic"/>
                <a:cs typeface="Palladio Uralic"/>
              </a:rPr>
              <a:t>first </a:t>
            </a:r>
            <a:r>
              <a:rPr lang="en-US" sz="1200" dirty="0" smtClean="0">
                <a:latin typeface="Palladio Uralic"/>
                <a:cs typeface="Palladio Uralic"/>
              </a:rPr>
              <a:t>3 </a:t>
            </a:r>
            <a:r>
              <a:rPr lang="en-US" sz="1200" spc="-4" dirty="0" smtClean="0">
                <a:latin typeface="Palladio Uralic"/>
                <a:cs typeface="Palladio Uralic"/>
              </a:rPr>
              <a:t>hours  </a:t>
            </a:r>
            <a:r>
              <a:rPr lang="en-US" sz="1200" dirty="0" smtClean="0">
                <a:latin typeface="Palladio Uralic"/>
                <a:cs typeface="Palladio Uralic"/>
              </a:rPr>
              <a:t>and </a:t>
            </a:r>
            <a:r>
              <a:rPr lang="en-US" sz="1200" spc="-4" dirty="0" smtClean="0">
                <a:latin typeface="Palladio Uralic"/>
                <a:cs typeface="Palladio Uralic"/>
              </a:rPr>
              <a:t>every </a:t>
            </a:r>
            <a:r>
              <a:rPr lang="en-US" sz="1200" dirty="0" smtClean="0">
                <a:latin typeface="Palladio Uralic"/>
                <a:cs typeface="Palladio Uralic"/>
              </a:rPr>
              <a:t>6 </a:t>
            </a:r>
            <a:r>
              <a:rPr lang="en-US" sz="1200" spc="-4" dirty="0" smtClean="0">
                <a:latin typeface="Palladio Uralic"/>
                <a:cs typeface="Palladio Uralic"/>
              </a:rPr>
              <a:t>hours for </a:t>
            </a:r>
            <a:r>
              <a:rPr lang="en-US" sz="1200" spc="-8" dirty="0" smtClean="0">
                <a:latin typeface="Palladio Uralic"/>
                <a:cs typeface="Palladio Uralic"/>
              </a:rPr>
              <a:t>remaining </a:t>
            </a:r>
            <a:r>
              <a:rPr lang="en-US" sz="1200" dirty="0" smtClean="0">
                <a:latin typeface="Palladio Uralic"/>
                <a:cs typeface="Palladio Uralic"/>
              </a:rPr>
              <a:t>24</a:t>
            </a:r>
            <a:r>
              <a:rPr lang="en-US" sz="1200" spc="-42" dirty="0" smtClean="0">
                <a:latin typeface="Palladio Uralic"/>
                <a:cs typeface="Palladio Uralic"/>
              </a:rPr>
              <a:t> </a:t>
            </a:r>
            <a:r>
              <a:rPr lang="en-US" sz="1200" spc="-4" dirty="0" smtClean="0">
                <a:latin typeface="Palladio Uralic"/>
                <a:cs typeface="Palladio Uralic"/>
              </a:rPr>
              <a:t>hours.</a:t>
            </a:r>
            <a:endParaRPr lang="en-US" sz="1200" dirty="0" smtClean="0">
              <a:latin typeface="Palladio Uralic"/>
              <a:cs typeface="Palladio Uralic"/>
            </a:endParaRP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7</a:t>
            </a:fld>
            <a:endParaRPr lang="en-GB" noProof="0"/>
          </a:p>
        </p:txBody>
      </p:sp>
    </p:spTree>
    <p:extLst>
      <p:ext uri="{BB962C8B-B14F-4D97-AF65-F5344CB8AC3E}">
        <p14:creationId xmlns:p14="http://schemas.microsoft.com/office/powerpoint/2010/main" val="352404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one bite of </a:t>
            </a:r>
            <a:r>
              <a:rPr lang="en-US" dirty="0" err="1" smtClean="0"/>
              <a:t>russels</a:t>
            </a:r>
            <a:r>
              <a:rPr lang="en-US" dirty="0" smtClean="0"/>
              <a:t> viper delivers</a:t>
            </a:r>
            <a:r>
              <a:rPr lang="en-US" baseline="0" dirty="0" smtClean="0"/>
              <a:t> around 50mg of venom</a:t>
            </a:r>
          </a:p>
          <a:p>
            <a:pPr marL="228600" indent="-228600">
              <a:buAutoNum type="arabicPeriod"/>
            </a:pPr>
            <a:r>
              <a:rPr lang="en-US" sz="1200" dirty="0" smtClean="0"/>
              <a:t>ASV Regimen</a:t>
            </a:r>
            <a:endParaRPr lang="en-US" baseline="0" dirty="0" smtClean="0"/>
          </a:p>
          <a:p>
            <a:r>
              <a:rPr lang="en-US" dirty="0" smtClean="0"/>
              <a:t>Two regimens</a:t>
            </a:r>
            <a:r>
              <a:rPr lang="en-US" baseline="0" dirty="0" smtClean="0"/>
              <a:t> </a:t>
            </a:r>
          </a:p>
          <a:p>
            <a:pPr marL="340157" marR="16476" indent="-329527" algn="just">
              <a:lnSpc>
                <a:spcPct val="110100"/>
              </a:lnSpc>
              <a:spcBef>
                <a:spcPts val="2176"/>
              </a:spcBef>
              <a:buSzPct val="79245"/>
              <a:buFont typeface="Palladio Uralic"/>
              <a:buChar char="•"/>
              <a:tabLst>
                <a:tab pos="435294" algn="l"/>
                <a:tab pos="435826" algn="l"/>
              </a:tabLst>
            </a:pPr>
            <a:r>
              <a:rPr lang="en-US" sz="1100" dirty="0" smtClean="0">
                <a:latin typeface="Calibri" pitchFamily="34" charset="0"/>
                <a:cs typeface="Calibri" pitchFamily="34" charset="0"/>
              </a:rPr>
              <a:t>	</a:t>
            </a:r>
            <a:r>
              <a:rPr lang="en-US" sz="1200" spc="4" dirty="0" smtClean="0">
                <a:latin typeface="Calibri" pitchFamily="34" charset="0"/>
                <a:cs typeface="Calibri" pitchFamily="34" charset="0"/>
              </a:rPr>
              <a:t>Low Dose infusion therapy – </a:t>
            </a:r>
            <a:r>
              <a:rPr lang="en-US" sz="1200" spc="4" dirty="0" smtClean="0">
                <a:uFill>
                  <a:solidFill>
                    <a:srgbClr val="000000"/>
                  </a:solidFill>
                </a:uFill>
                <a:latin typeface="Calibri" pitchFamily="34" charset="0"/>
                <a:cs typeface="Calibri" pitchFamily="34" charset="0"/>
              </a:rPr>
              <a:t>10 vials Stat and 2 vials 6 hourly </a:t>
            </a:r>
            <a:r>
              <a:rPr lang="en-US" sz="1200" dirty="0" smtClean="0">
                <a:latin typeface="Calibri" pitchFamily="34" charset="0"/>
                <a:cs typeface="Calibri" pitchFamily="34" charset="0"/>
              </a:rPr>
              <a:t>till </a:t>
            </a:r>
            <a:r>
              <a:rPr lang="en-US" sz="1200" spc="4" dirty="0" smtClean="0">
                <a:latin typeface="Calibri" pitchFamily="34" charset="0"/>
                <a:cs typeface="Calibri" pitchFamily="34" charset="0"/>
              </a:rPr>
              <a:t>clotting time normalizes</a:t>
            </a:r>
            <a:r>
              <a:rPr lang="en-US" sz="1200" spc="-38" dirty="0" smtClean="0">
                <a:latin typeface="Calibri" pitchFamily="34" charset="0"/>
                <a:cs typeface="Calibri" pitchFamily="34" charset="0"/>
              </a:rPr>
              <a:t> </a:t>
            </a:r>
            <a:r>
              <a:rPr lang="en-US" sz="1200" spc="4" dirty="0" smtClean="0">
                <a:latin typeface="Calibri" pitchFamily="34" charset="0"/>
                <a:cs typeface="Calibri" pitchFamily="34" charset="0"/>
              </a:rPr>
              <a:t>or for 3 days whichever is</a:t>
            </a:r>
            <a:r>
              <a:rPr lang="en-US" sz="1200" spc="-25" dirty="0" smtClean="0">
                <a:latin typeface="Calibri" pitchFamily="34" charset="0"/>
                <a:cs typeface="Calibri" pitchFamily="34" charset="0"/>
              </a:rPr>
              <a:t> </a:t>
            </a:r>
            <a:r>
              <a:rPr lang="en-US" sz="1200" spc="-17" dirty="0" smtClean="0">
                <a:latin typeface="Calibri" pitchFamily="34" charset="0"/>
                <a:cs typeface="Calibri" pitchFamily="34" charset="0"/>
              </a:rPr>
              <a:t>earlier.</a:t>
            </a:r>
            <a:endParaRPr lang="en-US" sz="1200" dirty="0" smtClean="0">
              <a:latin typeface="Calibri" pitchFamily="34" charset="0"/>
              <a:cs typeface="Calibri" pitchFamily="34" charset="0"/>
            </a:endParaRPr>
          </a:p>
          <a:p>
            <a:pPr marL="310393" algn="just">
              <a:spcBef>
                <a:spcPts val="268"/>
              </a:spcBef>
            </a:pPr>
            <a:endParaRPr lang="en-US" sz="1200" spc="8" dirty="0" smtClean="0">
              <a:latin typeface="Calibri" pitchFamily="34" charset="0"/>
              <a:cs typeface="Calibri" pitchFamily="34" charset="0"/>
            </a:endParaRPr>
          </a:p>
          <a:p>
            <a:pPr marL="310393" algn="just">
              <a:spcBef>
                <a:spcPts val="268"/>
              </a:spcBef>
            </a:pPr>
            <a:r>
              <a:rPr lang="en-US" sz="1200" spc="8" dirty="0" smtClean="0">
                <a:latin typeface="Calibri" pitchFamily="34" charset="0"/>
                <a:cs typeface="Calibri" pitchFamily="34" charset="0"/>
              </a:rPr>
              <a:t>OR</a:t>
            </a:r>
            <a:endParaRPr lang="en-US" sz="1200" dirty="0" smtClean="0">
              <a:latin typeface="Calibri" pitchFamily="34" charset="0"/>
              <a:cs typeface="Calibri" pitchFamily="34" charset="0"/>
            </a:endParaRPr>
          </a:p>
          <a:p>
            <a:pPr marL="318366" marR="4252" indent="-318366" algn="just">
              <a:lnSpc>
                <a:spcPct val="110100"/>
              </a:lnSpc>
              <a:spcBef>
                <a:spcPts val="2172"/>
              </a:spcBef>
              <a:buSzPct val="79245"/>
              <a:buFont typeface="Palladio Uralic"/>
              <a:buChar char="•"/>
              <a:tabLst>
                <a:tab pos="318366" algn="l"/>
                <a:tab pos="318897" algn="l"/>
              </a:tabLst>
            </a:pPr>
            <a:r>
              <a:rPr lang="en-US" sz="1200" spc="4" dirty="0" smtClean="0">
                <a:latin typeface="Calibri" pitchFamily="34" charset="0"/>
                <a:cs typeface="Calibri" pitchFamily="34" charset="0"/>
              </a:rPr>
              <a:t>High dose intermittent bolus therapy - </a:t>
            </a:r>
            <a:r>
              <a:rPr lang="en-US" sz="1200" spc="4" dirty="0" smtClean="0">
                <a:uFill>
                  <a:solidFill>
                    <a:srgbClr val="000000"/>
                  </a:solidFill>
                </a:uFill>
                <a:latin typeface="Calibri" pitchFamily="34" charset="0"/>
                <a:cs typeface="Calibri" pitchFamily="34" charset="0"/>
              </a:rPr>
              <a:t>10 vials f</a:t>
            </a:r>
            <a:r>
              <a:rPr lang="en-US" sz="1200" spc="4" dirty="0" smtClean="0">
                <a:latin typeface="Calibri" pitchFamily="34" charset="0"/>
                <a:cs typeface="Calibri" pitchFamily="34" charset="0"/>
              </a:rPr>
              <a:t>ollowed </a:t>
            </a:r>
            <a:r>
              <a:rPr lang="en-US" sz="1200" spc="8" dirty="0" smtClean="0">
                <a:latin typeface="Calibri" pitchFamily="34" charset="0"/>
                <a:cs typeface="Calibri" pitchFamily="34" charset="0"/>
              </a:rPr>
              <a:t>by</a:t>
            </a:r>
            <a:r>
              <a:rPr lang="en-US" sz="1200" spc="8" dirty="0" smtClean="0">
                <a:uFill>
                  <a:solidFill>
                    <a:srgbClr val="000000"/>
                  </a:solidFill>
                </a:uFill>
                <a:latin typeface="Calibri" pitchFamily="34" charset="0"/>
                <a:cs typeface="Calibri" pitchFamily="34" charset="0"/>
              </a:rPr>
              <a:t> </a:t>
            </a:r>
            <a:r>
              <a:rPr lang="en-US" sz="1200" spc="4" dirty="0" smtClean="0">
                <a:uFill>
                  <a:solidFill>
                    <a:srgbClr val="000000"/>
                  </a:solidFill>
                </a:uFill>
                <a:latin typeface="Calibri" pitchFamily="34" charset="0"/>
                <a:cs typeface="Calibri" pitchFamily="34" charset="0"/>
              </a:rPr>
              <a:t>6 vials 6 </a:t>
            </a:r>
            <a:r>
              <a:rPr lang="en-US" sz="1200" dirty="0" smtClean="0">
                <a:uFill>
                  <a:solidFill>
                    <a:srgbClr val="000000"/>
                  </a:solidFill>
                </a:uFill>
                <a:latin typeface="Calibri" pitchFamily="34" charset="0"/>
                <a:cs typeface="Calibri" pitchFamily="34" charset="0"/>
              </a:rPr>
              <a:t>hourly</a:t>
            </a:r>
            <a:r>
              <a:rPr lang="en-US" sz="1200" dirty="0" smtClean="0">
                <a:latin typeface="Calibri" pitchFamily="34" charset="0"/>
                <a:cs typeface="Calibri" pitchFamily="34" charset="0"/>
              </a:rPr>
              <a:t> </a:t>
            </a:r>
            <a:r>
              <a:rPr lang="en-US" sz="1200" spc="4" dirty="0" smtClean="0">
                <a:latin typeface="Calibri" pitchFamily="34" charset="0"/>
                <a:cs typeface="Calibri" pitchFamily="34" charset="0"/>
              </a:rPr>
              <a:t>as </a:t>
            </a:r>
            <a:r>
              <a:rPr lang="en-US" sz="1200" dirty="0" smtClean="0">
                <a:latin typeface="Calibri" pitchFamily="34" charset="0"/>
                <a:cs typeface="Calibri" pitchFamily="34" charset="0"/>
              </a:rPr>
              <a:t>till </a:t>
            </a:r>
            <a:r>
              <a:rPr lang="en-US" sz="1200" spc="4" dirty="0" smtClean="0">
                <a:latin typeface="Calibri" pitchFamily="34" charset="0"/>
                <a:cs typeface="Calibri" pitchFamily="34" charset="0"/>
              </a:rPr>
              <a:t>clotting time normalizes and/or </a:t>
            </a:r>
            <a:r>
              <a:rPr lang="en-US" sz="1200" dirty="0" smtClean="0">
                <a:latin typeface="Calibri" pitchFamily="34" charset="0"/>
                <a:cs typeface="Calibri" pitchFamily="34" charset="0"/>
              </a:rPr>
              <a:t>local </a:t>
            </a:r>
            <a:r>
              <a:rPr lang="en-US" sz="1200" spc="4" dirty="0" smtClean="0">
                <a:latin typeface="Calibri" pitchFamily="34" charset="0"/>
                <a:cs typeface="Calibri" pitchFamily="34" charset="0"/>
              </a:rPr>
              <a:t>swelling</a:t>
            </a:r>
            <a:r>
              <a:rPr lang="en-US" sz="1200" spc="-17" dirty="0" smtClean="0">
                <a:latin typeface="Calibri" pitchFamily="34" charset="0"/>
                <a:cs typeface="Calibri" pitchFamily="34" charset="0"/>
              </a:rPr>
              <a:t> </a:t>
            </a:r>
            <a:r>
              <a:rPr lang="en-US" sz="1200" dirty="0" smtClean="0">
                <a:latin typeface="Calibri" pitchFamily="34" charset="0"/>
                <a:cs typeface="Calibri" pitchFamily="34" charset="0"/>
              </a:rPr>
              <a:t>subsides.</a:t>
            </a: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8</a:t>
            </a:fld>
            <a:endParaRPr lang="en-GB" noProof="0"/>
          </a:p>
        </p:txBody>
      </p:sp>
    </p:spTree>
    <p:extLst>
      <p:ext uri="{BB962C8B-B14F-4D97-AF65-F5344CB8AC3E}">
        <p14:creationId xmlns:p14="http://schemas.microsoft.com/office/powerpoint/2010/main" val="137368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76377" marR="137657" indent="-233858">
              <a:lnSpc>
                <a:spcPct val="109800"/>
              </a:lnSpc>
              <a:spcBef>
                <a:spcPts val="80"/>
              </a:spcBef>
              <a:buSzPct val="79545"/>
              <a:buFont typeface="Palladio Uralic"/>
              <a:buChar char="•"/>
              <a:tabLst>
                <a:tab pos="275846" algn="l"/>
                <a:tab pos="276377" algn="l"/>
              </a:tabLst>
            </a:pPr>
            <a:r>
              <a:rPr lang="en-US" b="1" u="heavy" spc="13" dirty="0" smtClean="0">
                <a:uFill>
                  <a:solidFill>
                    <a:srgbClr val="000000"/>
                  </a:solidFill>
                </a:uFill>
                <a:latin typeface="Palladio Uralic"/>
                <a:cs typeface="Palladio Uralic"/>
              </a:rPr>
              <a:t>Early anaphylactic </a:t>
            </a:r>
            <a:r>
              <a:rPr lang="en-US" b="1" u="heavy" spc="8" dirty="0" smtClean="0">
                <a:uFill>
                  <a:solidFill>
                    <a:srgbClr val="000000"/>
                  </a:solidFill>
                </a:uFill>
                <a:latin typeface="Palladio Uralic"/>
                <a:cs typeface="Palladio Uralic"/>
              </a:rPr>
              <a:t>reactions:</a:t>
            </a:r>
            <a:r>
              <a:rPr lang="en-US" b="1" spc="8" dirty="0" smtClean="0">
                <a:latin typeface="Palladio Uralic"/>
                <a:cs typeface="Palladio Uralic"/>
              </a:rPr>
              <a:t> </a:t>
            </a:r>
            <a:r>
              <a:rPr lang="en-US" spc="8" dirty="0" smtClean="0">
                <a:latin typeface="Palladio Uralic"/>
                <a:cs typeface="Palladio Uralic"/>
              </a:rPr>
              <a:t>occurs </a:t>
            </a:r>
            <a:r>
              <a:rPr lang="en-US" spc="13" dirty="0" smtClean="0">
                <a:latin typeface="Palladio Uralic"/>
                <a:cs typeface="Palladio Uralic"/>
              </a:rPr>
              <a:t>within 10–180 min. Characterized by </a:t>
            </a:r>
            <a:r>
              <a:rPr lang="en-US" spc="8" dirty="0" smtClean="0">
                <a:latin typeface="Palladio Uralic"/>
                <a:cs typeface="Palladio Uralic"/>
              </a:rPr>
              <a:t>itching,  </a:t>
            </a:r>
            <a:r>
              <a:rPr lang="en-US" spc="8" dirty="0" err="1" smtClean="0">
                <a:latin typeface="Palladio Uralic"/>
                <a:cs typeface="Palladio Uralic"/>
              </a:rPr>
              <a:t>urticaria</a:t>
            </a:r>
            <a:r>
              <a:rPr lang="en-US" spc="8" dirty="0" smtClean="0">
                <a:latin typeface="Palladio Uralic"/>
                <a:cs typeface="Palladio Uralic"/>
              </a:rPr>
              <a:t>, </a:t>
            </a:r>
            <a:r>
              <a:rPr lang="en-US" spc="13" dirty="0" smtClean="0">
                <a:latin typeface="Palladio Uralic"/>
                <a:cs typeface="Palladio Uralic"/>
              </a:rPr>
              <a:t>dry cough, nausea </a:t>
            </a:r>
            <a:r>
              <a:rPr lang="en-US" spc="17" dirty="0" smtClean="0">
                <a:latin typeface="Palladio Uralic"/>
                <a:cs typeface="Palladio Uralic"/>
              </a:rPr>
              <a:t>and </a:t>
            </a:r>
            <a:r>
              <a:rPr lang="en-US" spc="13" dirty="0" smtClean="0">
                <a:latin typeface="Palladio Uralic"/>
                <a:cs typeface="Palladio Uralic"/>
              </a:rPr>
              <a:t>vomiting, abdominal </a:t>
            </a:r>
            <a:r>
              <a:rPr lang="en-US" spc="8" dirty="0" smtClean="0">
                <a:latin typeface="Palladio Uralic"/>
                <a:cs typeface="Palladio Uralic"/>
              </a:rPr>
              <a:t>colic, </a:t>
            </a:r>
            <a:r>
              <a:rPr lang="en-US" spc="8" dirty="0" err="1" smtClean="0">
                <a:latin typeface="Palladio Uralic"/>
                <a:cs typeface="Palladio Uralic"/>
              </a:rPr>
              <a:t>diarrhoea</a:t>
            </a:r>
            <a:r>
              <a:rPr lang="en-US" spc="8" dirty="0" smtClean="0">
                <a:latin typeface="Palladio Uralic"/>
                <a:cs typeface="Palladio Uralic"/>
              </a:rPr>
              <a:t>, tachycardia, </a:t>
            </a:r>
            <a:r>
              <a:rPr lang="en-US" spc="17" dirty="0" smtClean="0">
                <a:latin typeface="Palladio Uralic"/>
                <a:cs typeface="Palladio Uralic"/>
              </a:rPr>
              <a:t>and  </a:t>
            </a:r>
            <a:r>
              <a:rPr lang="en-US" spc="-13" dirty="0" smtClean="0">
                <a:latin typeface="Palladio Uralic"/>
                <a:cs typeface="Palladio Uralic"/>
              </a:rPr>
              <a:t>fever.</a:t>
            </a:r>
            <a:endParaRPr lang="en-US" dirty="0" smtClean="0">
              <a:latin typeface="Palladio Uralic"/>
              <a:cs typeface="Palladio Uralic"/>
            </a:endParaRPr>
          </a:p>
          <a:p>
            <a:pPr>
              <a:spcBef>
                <a:spcPts val="33"/>
              </a:spcBef>
              <a:buFont typeface="Palladio Uralic"/>
              <a:buChar char="•"/>
            </a:pPr>
            <a:endParaRPr lang="en-US" sz="1100" dirty="0" smtClean="0">
              <a:latin typeface="Palladio Uralic"/>
              <a:cs typeface="Palladio Uralic"/>
            </a:endParaRPr>
          </a:p>
          <a:p>
            <a:pPr marL="276377" marR="37205" indent="-233858">
              <a:lnSpc>
                <a:spcPct val="109800"/>
              </a:lnSpc>
              <a:buSzPct val="79545"/>
              <a:buChar char="•"/>
              <a:tabLst>
                <a:tab pos="275846" algn="l"/>
                <a:tab pos="276377" algn="l"/>
              </a:tabLst>
            </a:pPr>
            <a:r>
              <a:rPr lang="en-US" spc="21" dirty="0" smtClean="0">
                <a:latin typeface="Palladio Uralic"/>
                <a:cs typeface="Palladio Uralic"/>
              </a:rPr>
              <a:t>A </a:t>
            </a:r>
            <a:r>
              <a:rPr lang="en-US" spc="13" dirty="0" smtClean="0">
                <a:latin typeface="Palladio Uralic"/>
                <a:cs typeface="Palladio Uralic"/>
              </a:rPr>
              <a:t>minority of </a:t>
            </a:r>
            <a:r>
              <a:rPr lang="en-US" spc="8" dirty="0" smtClean="0">
                <a:latin typeface="Palladio Uralic"/>
                <a:cs typeface="Palladio Uralic"/>
              </a:rPr>
              <a:t>these </a:t>
            </a:r>
            <a:r>
              <a:rPr lang="en-US" spc="13" dirty="0" smtClean="0">
                <a:latin typeface="Palladio Uralic"/>
                <a:cs typeface="Palladio Uralic"/>
              </a:rPr>
              <a:t>patients </a:t>
            </a:r>
            <a:r>
              <a:rPr lang="en-US" spc="17" dirty="0" smtClean="0">
                <a:latin typeface="Palladio Uralic"/>
                <a:cs typeface="Palladio Uralic"/>
              </a:rPr>
              <a:t>may </a:t>
            </a:r>
            <a:r>
              <a:rPr lang="en-US" spc="13" dirty="0" smtClean="0">
                <a:latin typeface="Palladio Uralic"/>
                <a:cs typeface="Palladio Uralic"/>
              </a:rPr>
              <a:t>develop </a:t>
            </a:r>
            <a:r>
              <a:rPr lang="en-US" spc="4" dirty="0" smtClean="0">
                <a:latin typeface="Palladio Uralic"/>
                <a:cs typeface="Palladio Uralic"/>
              </a:rPr>
              <a:t>severe </a:t>
            </a:r>
            <a:r>
              <a:rPr lang="en-US" i="1" spc="8" dirty="0" smtClean="0">
                <a:latin typeface="Palladio Uralic"/>
                <a:cs typeface="Palladio Uralic"/>
              </a:rPr>
              <a:t>life-threatening anaphylaxis</a:t>
            </a:r>
            <a:r>
              <a:rPr lang="en-US" spc="8" dirty="0" smtClean="0">
                <a:latin typeface="Palladio Uralic"/>
                <a:cs typeface="Palladio Uralic"/>
              </a:rPr>
              <a:t>,</a:t>
            </a:r>
            <a:r>
              <a:rPr lang="en-US" spc="-155" dirty="0" smtClean="0">
                <a:latin typeface="Palladio Uralic"/>
                <a:cs typeface="Palladio Uralic"/>
              </a:rPr>
              <a:t> </a:t>
            </a:r>
            <a:r>
              <a:rPr lang="en-US" spc="13" dirty="0" smtClean="0">
                <a:latin typeface="Palladio Uralic"/>
                <a:cs typeface="Palladio Uralic"/>
              </a:rPr>
              <a:t>hypotension,  </a:t>
            </a:r>
            <a:r>
              <a:rPr lang="en-US" spc="8" dirty="0" err="1" smtClean="0">
                <a:latin typeface="Palladio Uralic"/>
                <a:cs typeface="Palladio Uralic"/>
              </a:rPr>
              <a:t>bronchospasm</a:t>
            </a:r>
            <a:r>
              <a:rPr lang="en-US" spc="8" dirty="0" smtClean="0">
                <a:latin typeface="Palladio Uralic"/>
                <a:cs typeface="Palladio Uralic"/>
              </a:rPr>
              <a:t> </a:t>
            </a:r>
            <a:r>
              <a:rPr lang="en-US" spc="17" dirty="0" smtClean="0">
                <a:latin typeface="Palladio Uralic"/>
                <a:cs typeface="Palladio Uralic"/>
              </a:rPr>
              <a:t>and</a:t>
            </a:r>
            <a:r>
              <a:rPr lang="en-US" spc="-4" dirty="0" smtClean="0">
                <a:latin typeface="Palladio Uralic"/>
                <a:cs typeface="Palladio Uralic"/>
              </a:rPr>
              <a:t> </a:t>
            </a:r>
            <a:r>
              <a:rPr lang="en-US" spc="13" dirty="0" err="1" smtClean="0">
                <a:latin typeface="Palladio Uralic"/>
                <a:cs typeface="Palladio Uralic"/>
              </a:rPr>
              <a:t>angio-oedema</a:t>
            </a:r>
            <a:r>
              <a:rPr lang="en-US" spc="13" dirty="0" smtClean="0">
                <a:latin typeface="Palladio Uralic"/>
                <a:cs typeface="Palladio Uralic"/>
              </a:rPr>
              <a:t>.</a:t>
            </a:r>
            <a:endParaRPr lang="en-US" dirty="0" smtClean="0">
              <a:latin typeface="Palladio Uralic"/>
              <a:cs typeface="Palladio Uralic"/>
            </a:endParaRPr>
          </a:p>
          <a:p>
            <a:pPr>
              <a:spcBef>
                <a:spcPts val="25"/>
              </a:spcBef>
              <a:buFont typeface="Palladio Uralic"/>
              <a:buChar char="•"/>
            </a:pPr>
            <a:endParaRPr lang="en-US" sz="1400" dirty="0" smtClean="0">
              <a:latin typeface="Palladio Uralic"/>
              <a:cs typeface="Palladio Uralic"/>
            </a:endParaRPr>
          </a:p>
          <a:p>
            <a:pPr marL="276377" marR="25512" indent="-233858">
              <a:lnSpc>
                <a:spcPct val="109800"/>
              </a:lnSpc>
              <a:buSzPct val="79545"/>
              <a:buFont typeface="Palladio Uralic"/>
              <a:buChar char="•"/>
              <a:tabLst>
                <a:tab pos="275846" algn="l"/>
                <a:tab pos="276377" algn="l"/>
              </a:tabLst>
            </a:pPr>
            <a:r>
              <a:rPr lang="en-US" b="1" u="heavy" spc="13" dirty="0" err="1" smtClean="0">
                <a:uFill>
                  <a:solidFill>
                    <a:srgbClr val="000000"/>
                  </a:solidFill>
                </a:uFill>
                <a:latin typeface="Palladio Uralic"/>
                <a:cs typeface="Palladio Uralic"/>
              </a:rPr>
              <a:t>Pyrogenic</a:t>
            </a:r>
            <a:r>
              <a:rPr lang="en-US" b="1" u="heavy" spc="13" dirty="0" smtClean="0">
                <a:uFill>
                  <a:solidFill>
                    <a:srgbClr val="000000"/>
                  </a:solidFill>
                </a:uFill>
                <a:latin typeface="Palladio Uralic"/>
                <a:cs typeface="Palladio Uralic"/>
              </a:rPr>
              <a:t> </a:t>
            </a:r>
            <a:r>
              <a:rPr lang="en-US" b="1" u="heavy" spc="8" dirty="0" smtClean="0">
                <a:uFill>
                  <a:solidFill>
                    <a:srgbClr val="000000"/>
                  </a:solidFill>
                </a:uFill>
                <a:latin typeface="Palladio Uralic"/>
                <a:cs typeface="Palladio Uralic"/>
              </a:rPr>
              <a:t>reactions:</a:t>
            </a:r>
            <a:r>
              <a:rPr lang="en-US" b="1" spc="8" dirty="0" smtClean="0">
                <a:latin typeface="Palladio Uralic"/>
                <a:cs typeface="Palladio Uralic"/>
              </a:rPr>
              <a:t> </a:t>
            </a:r>
            <a:r>
              <a:rPr lang="en-US" spc="8" dirty="0" smtClean="0">
                <a:latin typeface="Palladio Uralic"/>
                <a:cs typeface="Palladio Uralic"/>
              </a:rPr>
              <a:t>usually </a:t>
            </a:r>
            <a:r>
              <a:rPr lang="en-US" spc="13" dirty="0" smtClean="0">
                <a:latin typeface="Palladio Uralic"/>
                <a:cs typeface="Palladio Uralic"/>
              </a:rPr>
              <a:t>develop 1–2 </a:t>
            </a:r>
            <a:r>
              <a:rPr lang="en-US" spc="17" dirty="0" smtClean="0">
                <a:latin typeface="Palladio Uralic"/>
                <a:cs typeface="Palladio Uralic"/>
              </a:rPr>
              <a:t>h </a:t>
            </a:r>
            <a:r>
              <a:rPr lang="en-US" spc="8" dirty="0" smtClean="0">
                <a:latin typeface="Palladio Uralic"/>
                <a:cs typeface="Palladio Uralic"/>
              </a:rPr>
              <a:t>after treatment. </a:t>
            </a:r>
            <a:r>
              <a:rPr lang="en-US" spc="17" dirty="0" smtClean="0">
                <a:latin typeface="Palladio Uralic"/>
                <a:cs typeface="Palladio Uralic"/>
              </a:rPr>
              <a:t>Symptoms </a:t>
            </a:r>
            <a:r>
              <a:rPr lang="en-US" spc="13" dirty="0" smtClean="0">
                <a:latin typeface="Palladio Uralic"/>
                <a:cs typeface="Palladio Uralic"/>
              </a:rPr>
              <a:t>include </a:t>
            </a:r>
            <a:r>
              <a:rPr lang="en-US" spc="4" dirty="0" smtClean="0">
                <a:latin typeface="Palladio Uralic"/>
                <a:cs typeface="Palladio Uralic"/>
              </a:rPr>
              <a:t>chills </a:t>
            </a:r>
            <a:r>
              <a:rPr lang="en-US" spc="17" dirty="0" smtClean="0">
                <a:latin typeface="Palladio Uralic"/>
                <a:cs typeface="Palladio Uralic"/>
              </a:rPr>
              <a:t>and  </a:t>
            </a:r>
            <a:r>
              <a:rPr lang="en-US" spc="8" dirty="0" smtClean="0">
                <a:latin typeface="Palladio Uralic"/>
                <a:cs typeface="Palladio Uralic"/>
              </a:rPr>
              <a:t>rigors, </a:t>
            </a:r>
            <a:r>
              <a:rPr lang="en-US" spc="-13" dirty="0" smtClean="0">
                <a:latin typeface="Palladio Uralic"/>
                <a:cs typeface="Palladio Uralic"/>
              </a:rPr>
              <a:t>fever, </a:t>
            </a:r>
            <a:r>
              <a:rPr lang="en-US" spc="17" dirty="0" smtClean="0">
                <a:latin typeface="Palladio Uralic"/>
                <a:cs typeface="Palladio Uralic"/>
              </a:rPr>
              <a:t>and </a:t>
            </a:r>
            <a:r>
              <a:rPr lang="en-US" spc="13" dirty="0" smtClean="0">
                <a:latin typeface="Palladio Uralic"/>
                <a:cs typeface="Palladio Uralic"/>
              </a:rPr>
              <a:t>hypotension. These </a:t>
            </a:r>
            <a:r>
              <a:rPr lang="en-US" spc="4" dirty="0" smtClean="0">
                <a:latin typeface="Palladio Uralic"/>
                <a:cs typeface="Palladio Uralic"/>
              </a:rPr>
              <a:t>reactions </a:t>
            </a:r>
            <a:r>
              <a:rPr lang="en-US" dirty="0" smtClean="0">
                <a:latin typeface="Palladio Uralic"/>
                <a:cs typeface="Palladio Uralic"/>
              </a:rPr>
              <a:t>are </a:t>
            </a:r>
            <a:r>
              <a:rPr lang="en-US" spc="13" dirty="0" smtClean="0">
                <a:latin typeface="Palladio Uralic"/>
                <a:cs typeface="Palladio Uralic"/>
              </a:rPr>
              <a:t>caused by contamination of the </a:t>
            </a:r>
            <a:r>
              <a:rPr lang="en-US" spc="17" dirty="0" smtClean="0">
                <a:latin typeface="Palladio Uralic"/>
                <a:cs typeface="Palladio Uralic"/>
              </a:rPr>
              <a:t>ASV  </a:t>
            </a:r>
            <a:r>
              <a:rPr lang="en-US" spc="13" dirty="0" smtClean="0">
                <a:latin typeface="Palladio Uralic"/>
                <a:cs typeface="Palladio Uralic"/>
              </a:rPr>
              <a:t>with </a:t>
            </a:r>
            <a:r>
              <a:rPr lang="en-US" spc="8" dirty="0" err="1" smtClean="0">
                <a:latin typeface="Palladio Uralic"/>
                <a:cs typeface="Palladio Uralic"/>
              </a:rPr>
              <a:t>pyrogens</a:t>
            </a:r>
            <a:r>
              <a:rPr lang="en-US" spc="8" dirty="0" smtClean="0">
                <a:latin typeface="Palladio Uralic"/>
                <a:cs typeface="Palladio Uralic"/>
              </a:rPr>
              <a:t> during </a:t>
            </a:r>
            <a:r>
              <a:rPr lang="en-US" spc="13" dirty="0" smtClean="0">
                <a:latin typeface="Palladio Uralic"/>
                <a:cs typeface="Palladio Uralic"/>
              </a:rPr>
              <a:t>the manufacturing</a:t>
            </a:r>
            <a:r>
              <a:rPr lang="en-US" spc="-21" dirty="0" smtClean="0">
                <a:latin typeface="Palladio Uralic"/>
                <a:cs typeface="Palladio Uralic"/>
              </a:rPr>
              <a:t> </a:t>
            </a:r>
            <a:r>
              <a:rPr lang="en-US" spc="4" dirty="0" smtClean="0">
                <a:latin typeface="Palladio Uralic"/>
                <a:cs typeface="Palladio Uralic"/>
              </a:rPr>
              <a:t>process.</a:t>
            </a:r>
            <a:endParaRPr lang="en-US" dirty="0" smtClean="0">
              <a:latin typeface="Palladio Uralic"/>
              <a:cs typeface="Palladio Uralic"/>
            </a:endParaRPr>
          </a:p>
          <a:p>
            <a:pPr>
              <a:lnSpc>
                <a:spcPct val="100000"/>
              </a:lnSpc>
              <a:buFont typeface="Palladio Uralic"/>
              <a:buChar char="•"/>
            </a:pPr>
            <a:endParaRPr lang="en-US" sz="1400" dirty="0" smtClean="0">
              <a:latin typeface="Palladio Uralic"/>
              <a:cs typeface="Palladio Uralic"/>
            </a:endParaRPr>
          </a:p>
          <a:p>
            <a:pPr>
              <a:spcBef>
                <a:spcPts val="8"/>
              </a:spcBef>
              <a:buFont typeface="Palladio Uralic"/>
              <a:buChar char="•"/>
            </a:pPr>
            <a:endParaRPr lang="en-US" sz="1600" dirty="0" smtClean="0">
              <a:latin typeface="Palladio Uralic"/>
              <a:cs typeface="Palladio Uralic"/>
            </a:endParaRPr>
          </a:p>
          <a:p>
            <a:pPr marL="276377" marR="208877" indent="-233858">
              <a:lnSpc>
                <a:spcPct val="109800"/>
              </a:lnSpc>
              <a:buSzPct val="79545"/>
              <a:buFont typeface="Palladio Uralic"/>
              <a:buChar char="•"/>
              <a:tabLst>
                <a:tab pos="275846" algn="l"/>
                <a:tab pos="276377" algn="l"/>
              </a:tabLst>
            </a:pPr>
            <a:r>
              <a:rPr lang="en-US" b="1" u="heavy" spc="13" dirty="0" smtClean="0">
                <a:uFill>
                  <a:solidFill>
                    <a:srgbClr val="000000"/>
                  </a:solidFill>
                </a:uFill>
                <a:latin typeface="Palladio Uralic"/>
                <a:cs typeface="Palladio Uralic"/>
              </a:rPr>
              <a:t>Late (serum </a:t>
            </a:r>
            <a:r>
              <a:rPr lang="en-US" b="1" u="heavy" spc="8" dirty="0" smtClean="0">
                <a:uFill>
                  <a:solidFill>
                    <a:srgbClr val="000000"/>
                  </a:solidFill>
                </a:uFill>
                <a:latin typeface="Palladio Uralic"/>
                <a:cs typeface="Palladio Uralic"/>
              </a:rPr>
              <a:t>sickness–type) reactions:</a:t>
            </a:r>
            <a:r>
              <a:rPr lang="en-US" b="1" spc="8" dirty="0" smtClean="0">
                <a:latin typeface="Palladio Uralic"/>
                <a:cs typeface="Palladio Uralic"/>
              </a:rPr>
              <a:t> </a:t>
            </a:r>
            <a:r>
              <a:rPr lang="en-US" spc="13" dirty="0" smtClean="0">
                <a:latin typeface="Palladio Uralic"/>
                <a:cs typeface="Palladio Uralic"/>
              </a:rPr>
              <a:t>develop 1–12 (mean 7) days </a:t>
            </a:r>
            <a:r>
              <a:rPr lang="en-US" spc="8" dirty="0" smtClean="0">
                <a:latin typeface="Palladio Uralic"/>
                <a:cs typeface="Palladio Uralic"/>
              </a:rPr>
              <a:t>after treatment.  Clinical features </a:t>
            </a:r>
            <a:r>
              <a:rPr lang="en-US" spc="13" dirty="0" smtClean="0">
                <a:latin typeface="Palladio Uralic"/>
                <a:cs typeface="Palladio Uralic"/>
              </a:rPr>
              <a:t>include </a:t>
            </a:r>
            <a:r>
              <a:rPr lang="en-US" spc="-13" dirty="0" smtClean="0">
                <a:latin typeface="Palladio Uralic"/>
                <a:cs typeface="Palladio Uralic"/>
              </a:rPr>
              <a:t>fever, </a:t>
            </a:r>
            <a:r>
              <a:rPr lang="en-US" spc="8" dirty="0" smtClean="0">
                <a:latin typeface="Palladio Uralic"/>
                <a:cs typeface="Palladio Uralic"/>
              </a:rPr>
              <a:t>nausea, </a:t>
            </a:r>
            <a:r>
              <a:rPr lang="en-US" spc="13" dirty="0" smtClean="0">
                <a:latin typeface="Palladio Uralic"/>
                <a:cs typeface="Palladio Uralic"/>
              </a:rPr>
              <a:t>vomiting, </a:t>
            </a:r>
            <a:r>
              <a:rPr lang="en-US" spc="8" dirty="0" err="1" smtClean="0">
                <a:latin typeface="Palladio Uralic"/>
                <a:cs typeface="Palladio Uralic"/>
              </a:rPr>
              <a:t>diarrhoea</a:t>
            </a:r>
            <a:r>
              <a:rPr lang="en-US" spc="8" dirty="0" smtClean="0">
                <a:latin typeface="Palladio Uralic"/>
                <a:cs typeface="Palladio Uralic"/>
              </a:rPr>
              <a:t>, itching, </a:t>
            </a:r>
            <a:r>
              <a:rPr lang="en-US" spc="4" dirty="0" smtClean="0">
                <a:latin typeface="Palladio Uralic"/>
                <a:cs typeface="Palladio Uralic"/>
              </a:rPr>
              <a:t>recurrent </a:t>
            </a:r>
            <a:r>
              <a:rPr lang="en-US" spc="8" dirty="0" err="1" smtClean="0">
                <a:latin typeface="Palladio Uralic"/>
                <a:cs typeface="Palladio Uralic"/>
              </a:rPr>
              <a:t>urticaria</a:t>
            </a:r>
            <a:r>
              <a:rPr lang="en-US" spc="8" dirty="0" smtClean="0">
                <a:latin typeface="Palladio Uralic"/>
                <a:cs typeface="Palladio Uralic"/>
              </a:rPr>
              <a:t>,  </a:t>
            </a:r>
            <a:r>
              <a:rPr lang="en-US" spc="8" dirty="0" err="1" smtClean="0">
                <a:latin typeface="Palladio Uralic"/>
                <a:cs typeface="Palladio Uralic"/>
              </a:rPr>
              <a:t>arthralgia</a:t>
            </a:r>
            <a:r>
              <a:rPr lang="en-US" spc="8" dirty="0" smtClean="0">
                <a:latin typeface="Palladio Uralic"/>
                <a:cs typeface="Palladio Uralic"/>
              </a:rPr>
              <a:t>, </a:t>
            </a:r>
            <a:r>
              <a:rPr lang="en-US" spc="13" dirty="0" err="1" smtClean="0">
                <a:latin typeface="Palladio Uralic"/>
                <a:cs typeface="Palladio Uralic"/>
              </a:rPr>
              <a:t>myalgia</a:t>
            </a:r>
            <a:r>
              <a:rPr lang="en-US" spc="13" dirty="0" smtClean="0">
                <a:latin typeface="Palladio Uralic"/>
                <a:cs typeface="Palladio Uralic"/>
              </a:rPr>
              <a:t>, </a:t>
            </a:r>
            <a:r>
              <a:rPr lang="en-US" dirty="0" err="1" smtClean="0">
                <a:latin typeface="Palladio Uralic"/>
                <a:cs typeface="Palladio Uralic"/>
              </a:rPr>
              <a:t>lymphadenopathy</a:t>
            </a:r>
            <a:r>
              <a:rPr lang="en-US" dirty="0" smtClean="0">
                <a:latin typeface="Palladio Uralic"/>
                <a:cs typeface="Palladio Uralic"/>
              </a:rPr>
              <a:t>, </a:t>
            </a:r>
            <a:r>
              <a:rPr lang="en-US" spc="13" dirty="0" smtClean="0">
                <a:latin typeface="Palladio Uralic"/>
                <a:cs typeface="Palladio Uralic"/>
              </a:rPr>
              <a:t>immune complex </a:t>
            </a:r>
            <a:r>
              <a:rPr lang="en-US" spc="8" dirty="0" smtClean="0">
                <a:latin typeface="Palladio Uralic"/>
                <a:cs typeface="Palladio Uralic"/>
              </a:rPr>
              <a:t>nephritis </a:t>
            </a:r>
            <a:r>
              <a:rPr lang="en-US" spc="13" dirty="0" smtClean="0">
                <a:latin typeface="Palladio Uralic"/>
                <a:cs typeface="Palladio Uralic"/>
              </a:rPr>
              <a:t>and, </a:t>
            </a:r>
            <a:r>
              <a:rPr lang="en-US" spc="-25" dirty="0" smtClean="0">
                <a:latin typeface="Palladio Uralic"/>
                <a:cs typeface="Palladio Uralic"/>
              </a:rPr>
              <a:t>rarely,  </a:t>
            </a:r>
            <a:r>
              <a:rPr lang="en-US" spc="-4" dirty="0" smtClean="0">
                <a:latin typeface="Palladio Uralic"/>
                <a:cs typeface="Palladio Uralic"/>
              </a:rPr>
              <a:t>encephalopathy.</a:t>
            </a:r>
            <a:endParaRPr lang="en-US" dirty="0" smtClean="0">
              <a:latin typeface="Palladio Uralic"/>
              <a:cs typeface="Palladio Uralic"/>
            </a:endParaRP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9</a:t>
            </a:fld>
            <a:endParaRPr lang="en-GB" noProof="0"/>
          </a:p>
        </p:txBody>
      </p:sp>
    </p:spTree>
    <p:extLst>
      <p:ext uri="{BB962C8B-B14F-4D97-AF65-F5344CB8AC3E}">
        <p14:creationId xmlns:p14="http://schemas.microsoft.com/office/powerpoint/2010/main" val="3380619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65748" indent="-159449">
              <a:spcBef>
                <a:spcPts val="113"/>
              </a:spcBef>
              <a:buSzPct val="79545"/>
              <a:buChar char="•"/>
              <a:tabLst>
                <a:tab pos="265748" algn="l"/>
              </a:tabLst>
            </a:pPr>
            <a:r>
              <a:rPr lang="en-US" spc="8" dirty="0" smtClean="0">
                <a:latin typeface="Palladio Uralic"/>
                <a:cs typeface="Palladio Uralic"/>
              </a:rPr>
              <a:t>Inj. </a:t>
            </a:r>
            <a:r>
              <a:rPr lang="en-US" spc="8" dirty="0" err="1" smtClean="0">
                <a:latin typeface="Palladio Uralic"/>
                <a:cs typeface="Palladio Uralic"/>
              </a:rPr>
              <a:t>Frusemide</a:t>
            </a:r>
            <a:r>
              <a:rPr lang="en-US" spc="8" dirty="0" smtClean="0">
                <a:latin typeface="Palladio Uralic"/>
                <a:cs typeface="Palladio Uralic"/>
              </a:rPr>
              <a:t> </a:t>
            </a:r>
            <a:r>
              <a:rPr lang="en-US" spc="13" dirty="0" smtClean="0">
                <a:latin typeface="Palladio Uralic"/>
                <a:cs typeface="Palladio Uralic"/>
              </a:rPr>
              <a:t>40 </a:t>
            </a:r>
            <a:r>
              <a:rPr lang="en-US" spc="21" dirty="0" smtClean="0">
                <a:latin typeface="Palladio Uralic"/>
                <a:cs typeface="Palladio Uralic"/>
              </a:rPr>
              <a:t>mg </a:t>
            </a:r>
            <a:r>
              <a:rPr lang="en-US" spc="13" dirty="0" smtClean="0">
                <a:latin typeface="Palladio Uralic"/>
                <a:cs typeface="Palladio Uralic"/>
              </a:rPr>
              <a:t>IV</a:t>
            </a:r>
            <a:r>
              <a:rPr lang="en-US" spc="-33" dirty="0" smtClean="0">
                <a:latin typeface="Palladio Uralic"/>
                <a:cs typeface="Palladio Uralic"/>
              </a:rPr>
              <a:t> </a:t>
            </a:r>
            <a:r>
              <a:rPr lang="en-US" spc="8" dirty="0" smtClean="0">
                <a:latin typeface="Palladio Uralic"/>
                <a:cs typeface="Palladio Uralic"/>
              </a:rPr>
              <a:t>stat</a:t>
            </a:r>
            <a:endParaRPr lang="en-US" dirty="0" smtClean="0">
              <a:latin typeface="Palladio Uralic"/>
              <a:cs typeface="Palladio Uralic"/>
            </a:endParaRPr>
          </a:p>
          <a:p>
            <a:pPr>
              <a:spcBef>
                <a:spcPts val="4"/>
              </a:spcBef>
              <a:buFont typeface="Palladio Uralic"/>
              <a:buChar char="•"/>
            </a:pPr>
            <a:endParaRPr lang="en-US" sz="1200" dirty="0" smtClean="0">
              <a:latin typeface="Palladio Uralic"/>
              <a:cs typeface="Palladio Uralic"/>
            </a:endParaRPr>
          </a:p>
          <a:p>
            <a:pPr marL="265748" indent="-159449">
              <a:buSzPct val="79545"/>
              <a:buChar char="•"/>
              <a:tabLst>
                <a:tab pos="265748" algn="l"/>
              </a:tabLst>
            </a:pPr>
            <a:r>
              <a:rPr lang="en-US" spc="8" dirty="0" smtClean="0">
                <a:latin typeface="Palladio Uralic"/>
                <a:cs typeface="Palladio Uralic"/>
              </a:rPr>
              <a:t>I</a:t>
            </a:r>
            <a:r>
              <a:rPr lang="en-US" spc="4" dirty="0" smtClean="0">
                <a:latin typeface="Palladio Uralic"/>
                <a:cs typeface="Palladio Uralic"/>
              </a:rPr>
              <a:t>nj. </a:t>
            </a:r>
            <a:r>
              <a:rPr lang="en-US" spc="25" dirty="0" smtClean="0">
                <a:latin typeface="Palladio Uralic"/>
                <a:cs typeface="Palladio Uralic"/>
              </a:rPr>
              <a:t>N</a:t>
            </a:r>
            <a:r>
              <a:rPr lang="en-US" spc="13" dirty="0" smtClean="0">
                <a:latin typeface="Palladio Uralic"/>
                <a:cs typeface="Palladio Uralic"/>
              </a:rPr>
              <a:t>or</a:t>
            </a:r>
            <a:r>
              <a:rPr lang="en-US" spc="21" dirty="0" smtClean="0">
                <a:latin typeface="Palladio Uralic"/>
                <a:cs typeface="Palladio Uralic"/>
              </a:rPr>
              <a:t>m</a:t>
            </a:r>
            <a:r>
              <a:rPr lang="en-US" spc="8" dirty="0" smtClean="0">
                <a:latin typeface="Palladio Uralic"/>
                <a:cs typeface="Palladio Uralic"/>
              </a:rPr>
              <a:t>al</a:t>
            </a:r>
            <a:r>
              <a:rPr lang="en-US" spc="4" dirty="0" smtClean="0">
                <a:latin typeface="Palladio Uralic"/>
                <a:cs typeface="Palladio Uralic"/>
              </a:rPr>
              <a:t> s</a:t>
            </a:r>
            <a:r>
              <a:rPr lang="en-US" spc="13" dirty="0" smtClean="0">
                <a:latin typeface="Palladio Uralic"/>
                <a:cs typeface="Palladio Uralic"/>
              </a:rPr>
              <a:t>aline</a:t>
            </a:r>
            <a:r>
              <a:rPr lang="en-US" spc="4" dirty="0" smtClean="0">
                <a:latin typeface="Palladio Uralic"/>
                <a:cs typeface="Palladio Uralic"/>
              </a:rPr>
              <a:t> </a:t>
            </a:r>
            <a:r>
              <a:rPr lang="en-US" spc="13" dirty="0" smtClean="0">
                <a:latin typeface="Palladio Uralic"/>
                <a:cs typeface="Palladio Uralic"/>
              </a:rPr>
              <a:t>500</a:t>
            </a:r>
            <a:r>
              <a:rPr lang="en-US" spc="4" dirty="0" smtClean="0">
                <a:latin typeface="Palladio Uralic"/>
                <a:cs typeface="Palladio Uralic"/>
              </a:rPr>
              <a:t> </a:t>
            </a:r>
            <a:r>
              <a:rPr lang="en-US" spc="25" dirty="0" smtClean="0">
                <a:latin typeface="Palladio Uralic"/>
                <a:cs typeface="Palladio Uralic"/>
              </a:rPr>
              <a:t>m</a:t>
            </a:r>
            <a:r>
              <a:rPr lang="en-US" spc="8" dirty="0" smtClean="0">
                <a:latin typeface="Palladio Uralic"/>
                <a:cs typeface="Palladio Uralic"/>
              </a:rPr>
              <a:t>l</a:t>
            </a:r>
            <a:r>
              <a:rPr lang="en-US" spc="4" dirty="0" smtClean="0">
                <a:latin typeface="Palladio Uralic"/>
                <a:cs typeface="Palladio Uralic"/>
              </a:rPr>
              <a:t> </a:t>
            </a:r>
            <a:r>
              <a:rPr lang="en-US" spc="17" dirty="0" smtClean="0">
                <a:latin typeface="Palladio Uralic"/>
                <a:cs typeface="Palladio Uralic"/>
              </a:rPr>
              <a:t>+</a:t>
            </a:r>
            <a:r>
              <a:rPr lang="en-US" spc="4" dirty="0" smtClean="0">
                <a:latin typeface="Palladio Uralic"/>
                <a:cs typeface="Palladio Uralic"/>
              </a:rPr>
              <a:t> </a:t>
            </a:r>
            <a:r>
              <a:rPr lang="en-US" spc="13" dirty="0" smtClean="0">
                <a:latin typeface="Palladio Uralic"/>
                <a:cs typeface="Palladio Uralic"/>
              </a:rPr>
              <a:t>20</a:t>
            </a:r>
            <a:r>
              <a:rPr lang="en-US" spc="4" dirty="0" smtClean="0">
                <a:latin typeface="Palladio Uralic"/>
                <a:cs typeface="Palladio Uralic"/>
              </a:rPr>
              <a:t> </a:t>
            </a:r>
            <a:r>
              <a:rPr lang="en-US" spc="25" dirty="0" smtClean="0">
                <a:latin typeface="Palladio Uralic"/>
                <a:cs typeface="Palladio Uralic"/>
              </a:rPr>
              <a:t>m</a:t>
            </a:r>
            <a:r>
              <a:rPr lang="en-US" spc="8" dirty="0" smtClean="0">
                <a:latin typeface="Palladio Uralic"/>
                <a:cs typeface="Palladio Uralic"/>
              </a:rPr>
              <a:t>l</a:t>
            </a:r>
            <a:r>
              <a:rPr lang="en-US" spc="4" dirty="0" smtClean="0">
                <a:latin typeface="Palladio Uralic"/>
                <a:cs typeface="Palladio Uralic"/>
              </a:rPr>
              <a:t> </a:t>
            </a:r>
            <a:r>
              <a:rPr lang="en-US" spc="13" dirty="0" smtClean="0">
                <a:latin typeface="Palladio Uralic"/>
                <a:cs typeface="Palladio Uralic"/>
              </a:rPr>
              <a:t>o</a:t>
            </a:r>
            <a:r>
              <a:rPr lang="en-US" spc="8" dirty="0" smtClean="0">
                <a:latin typeface="Palladio Uralic"/>
                <a:cs typeface="Palladio Uralic"/>
              </a:rPr>
              <a:t>f</a:t>
            </a:r>
            <a:r>
              <a:rPr lang="en-US" spc="4" dirty="0" smtClean="0">
                <a:latin typeface="Palladio Uralic"/>
                <a:cs typeface="Palladio Uralic"/>
              </a:rPr>
              <a:t> </a:t>
            </a:r>
            <a:r>
              <a:rPr lang="en-US" spc="21" dirty="0" smtClean="0">
                <a:latin typeface="Palladio Uralic"/>
                <a:cs typeface="Palladio Uralic"/>
              </a:rPr>
              <a:t>NaHCO</a:t>
            </a:r>
            <a:r>
              <a:rPr lang="en-US" sz="900" spc="6" baseline="-9259" dirty="0" smtClean="0">
                <a:latin typeface="Palladio Uralic"/>
                <a:cs typeface="Palladio Uralic"/>
              </a:rPr>
              <a:t>3</a:t>
            </a:r>
            <a:r>
              <a:rPr lang="en-US" sz="900" baseline="-9259" dirty="0" smtClean="0">
                <a:latin typeface="Palladio Uralic"/>
                <a:cs typeface="Palladio Uralic"/>
              </a:rPr>
              <a:t> </a:t>
            </a:r>
            <a:r>
              <a:rPr lang="en-US" spc="13" dirty="0" smtClean="0">
                <a:latin typeface="Palladio Uralic"/>
                <a:cs typeface="Palladio Uralic"/>
              </a:rPr>
              <a:t>over</a:t>
            </a:r>
            <a:r>
              <a:rPr lang="en-US" spc="4" dirty="0" smtClean="0">
                <a:latin typeface="Palladio Uralic"/>
                <a:cs typeface="Palladio Uralic"/>
              </a:rPr>
              <a:t> </a:t>
            </a:r>
            <a:r>
              <a:rPr lang="en-US" spc="13" dirty="0" smtClean="0">
                <a:latin typeface="Palladio Uralic"/>
                <a:cs typeface="Palladio Uralic"/>
              </a:rPr>
              <a:t>20</a:t>
            </a:r>
            <a:r>
              <a:rPr lang="en-US" spc="4" dirty="0" smtClean="0">
                <a:latin typeface="Palladio Uralic"/>
                <a:cs typeface="Palladio Uralic"/>
              </a:rPr>
              <a:t> </a:t>
            </a:r>
            <a:r>
              <a:rPr lang="en-US" spc="25" dirty="0" smtClean="0">
                <a:latin typeface="Palladio Uralic"/>
                <a:cs typeface="Palladio Uralic"/>
              </a:rPr>
              <a:t>m</a:t>
            </a:r>
            <a:r>
              <a:rPr lang="en-US" spc="13" dirty="0" smtClean="0">
                <a:latin typeface="Palladio Uralic"/>
                <a:cs typeface="Palladio Uralic"/>
              </a:rPr>
              <a:t>inutes</a:t>
            </a:r>
            <a:endParaRPr lang="en-US" dirty="0" smtClean="0">
              <a:latin typeface="Palladio Uralic"/>
              <a:cs typeface="Palladio Uralic"/>
            </a:endParaRPr>
          </a:p>
          <a:p>
            <a:pPr>
              <a:spcBef>
                <a:spcPts val="17"/>
              </a:spcBef>
              <a:buFont typeface="Palladio Uralic"/>
              <a:buChar char="•"/>
            </a:pPr>
            <a:endParaRPr lang="en-US" sz="1100" dirty="0" smtClean="0">
              <a:latin typeface="Palladio Uralic"/>
              <a:cs typeface="Palladio Uralic"/>
            </a:endParaRPr>
          </a:p>
          <a:p>
            <a:pPr marL="265748" indent="-159449">
              <a:spcBef>
                <a:spcPts val="4"/>
              </a:spcBef>
              <a:buSzPct val="79545"/>
              <a:buChar char="•"/>
              <a:tabLst>
                <a:tab pos="265748" algn="l"/>
              </a:tabLst>
            </a:pPr>
            <a:r>
              <a:rPr lang="en-US" spc="8" dirty="0" smtClean="0">
                <a:latin typeface="Palladio Uralic"/>
                <a:cs typeface="Palladio Uralic"/>
              </a:rPr>
              <a:t>I</a:t>
            </a:r>
            <a:r>
              <a:rPr lang="en-US" spc="4" dirty="0" smtClean="0">
                <a:latin typeface="Palladio Uralic"/>
                <a:cs typeface="Palladio Uralic"/>
              </a:rPr>
              <a:t>nj. </a:t>
            </a:r>
            <a:r>
              <a:rPr lang="en-US" spc="13" dirty="0" smtClean="0">
                <a:latin typeface="Palladio Uralic"/>
                <a:cs typeface="Palladio Uralic"/>
              </a:rPr>
              <a:t>Ringe</a:t>
            </a:r>
            <a:r>
              <a:rPr lang="en-US" spc="146" dirty="0" smtClean="0">
                <a:latin typeface="Palladio Uralic"/>
                <a:cs typeface="Palladio Uralic"/>
              </a:rPr>
              <a:t>r</a:t>
            </a:r>
            <a:r>
              <a:rPr lang="en-US" dirty="0" smtClean="0">
                <a:latin typeface="Palladio Uralic"/>
                <a:cs typeface="Palladio Uralic"/>
              </a:rPr>
              <a:t>’</a:t>
            </a:r>
            <a:r>
              <a:rPr lang="en-US" spc="8" dirty="0" smtClean="0">
                <a:latin typeface="Palladio Uralic"/>
                <a:cs typeface="Palladio Uralic"/>
              </a:rPr>
              <a:t>s</a:t>
            </a:r>
            <a:r>
              <a:rPr lang="en-US" spc="4" dirty="0" smtClean="0">
                <a:latin typeface="Palladio Uralic"/>
                <a:cs typeface="Palladio Uralic"/>
              </a:rPr>
              <a:t> </a:t>
            </a:r>
            <a:r>
              <a:rPr lang="en-US" spc="8" dirty="0" smtClean="0">
                <a:latin typeface="Palladio Uralic"/>
                <a:cs typeface="Palladio Uralic"/>
              </a:rPr>
              <a:t>lact</a:t>
            </a:r>
            <a:r>
              <a:rPr lang="en-US" spc="13" dirty="0" smtClean="0">
                <a:latin typeface="Palladio Uralic"/>
                <a:cs typeface="Palladio Uralic"/>
              </a:rPr>
              <a:t>ate</a:t>
            </a:r>
            <a:r>
              <a:rPr lang="en-US" spc="4" dirty="0" smtClean="0">
                <a:latin typeface="Palladio Uralic"/>
                <a:cs typeface="Palladio Uralic"/>
              </a:rPr>
              <a:t> </a:t>
            </a:r>
            <a:r>
              <a:rPr lang="en-US" spc="13" dirty="0" smtClean="0">
                <a:latin typeface="Palladio Uralic"/>
                <a:cs typeface="Palladio Uralic"/>
              </a:rPr>
              <a:t>500</a:t>
            </a:r>
            <a:r>
              <a:rPr lang="en-US" spc="4" dirty="0" smtClean="0">
                <a:latin typeface="Palladio Uralic"/>
                <a:cs typeface="Palladio Uralic"/>
              </a:rPr>
              <a:t> </a:t>
            </a:r>
            <a:r>
              <a:rPr lang="en-US" spc="25" dirty="0" smtClean="0">
                <a:latin typeface="Palladio Uralic"/>
                <a:cs typeface="Palladio Uralic"/>
              </a:rPr>
              <a:t>m</a:t>
            </a:r>
            <a:r>
              <a:rPr lang="en-US" spc="8" dirty="0" smtClean="0">
                <a:latin typeface="Palladio Uralic"/>
                <a:cs typeface="Palladio Uralic"/>
              </a:rPr>
              <a:t>l</a:t>
            </a:r>
            <a:r>
              <a:rPr lang="en-US" spc="4" dirty="0" smtClean="0">
                <a:latin typeface="Palladio Uralic"/>
                <a:cs typeface="Palladio Uralic"/>
              </a:rPr>
              <a:t> </a:t>
            </a:r>
            <a:r>
              <a:rPr lang="en-US" spc="17" dirty="0" smtClean="0">
                <a:latin typeface="Palladio Uralic"/>
                <a:cs typeface="Palladio Uralic"/>
              </a:rPr>
              <a:t>+</a:t>
            </a:r>
            <a:r>
              <a:rPr lang="en-US" spc="4" dirty="0" smtClean="0">
                <a:latin typeface="Palladio Uralic"/>
                <a:cs typeface="Palladio Uralic"/>
              </a:rPr>
              <a:t> </a:t>
            </a:r>
            <a:r>
              <a:rPr lang="en-US" spc="13" dirty="0" smtClean="0">
                <a:latin typeface="Palladio Uralic"/>
                <a:cs typeface="Palladio Uralic"/>
              </a:rPr>
              <a:t>20</a:t>
            </a:r>
            <a:r>
              <a:rPr lang="en-US" spc="4" dirty="0" smtClean="0">
                <a:latin typeface="Palladio Uralic"/>
                <a:cs typeface="Palladio Uralic"/>
              </a:rPr>
              <a:t> </a:t>
            </a:r>
            <a:r>
              <a:rPr lang="en-US" spc="25" dirty="0" smtClean="0">
                <a:latin typeface="Palladio Uralic"/>
                <a:cs typeface="Palladio Uralic"/>
              </a:rPr>
              <a:t>m</a:t>
            </a:r>
            <a:r>
              <a:rPr lang="en-US" spc="8" dirty="0" smtClean="0">
                <a:latin typeface="Palladio Uralic"/>
                <a:cs typeface="Palladio Uralic"/>
              </a:rPr>
              <a:t>l</a:t>
            </a:r>
            <a:r>
              <a:rPr lang="en-US" spc="4" dirty="0" smtClean="0">
                <a:latin typeface="Palladio Uralic"/>
                <a:cs typeface="Palladio Uralic"/>
              </a:rPr>
              <a:t> </a:t>
            </a:r>
            <a:r>
              <a:rPr lang="en-US" spc="13" dirty="0" smtClean="0">
                <a:latin typeface="Palladio Uralic"/>
                <a:cs typeface="Palladio Uralic"/>
              </a:rPr>
              <a:t>o</a:t>
            </a:r>
            <a:r>
              <a:rPr lang="en-US" spc="8" dirty="0" smtClean="0">
                <a:latin typeface="Palladio Uralic"/>
                <a:cs typeface="Palladio Uralic"/>
              </a:rPr>
              <a:t>f</a:t>
            </a:r>
            <a:r>
              <a:rPr lang="en-US" spc="4" dirty="0" smtClean="0">
                <a:latin typeface="Palladio Uralic"/>
                <a:cs typeface="Palladio Uralic"/>
              </a:rPr>
              <a:t> </a:t>
            </a:r>
            <a:r>
              <a:rPr lang="en-US" spc="21" dirty="0" smtClean="0">
                <a:latin typeface="Palladio Uralic"/>
                <a:cs typeface="Palladio Uralic"/>
              </a:rPr>
              <a:t>NaHC</a:t>
            </a:r>
            <a:r>
              <a:rPr lang="en-US" spc="17" dirty="0" smtClean="0">
                <a:latin typeface="Palladio Uralic"/>
                <a:cs typeface="Palladio Uralic"/>
              </a:rPr>
              <a:t>O</a:t>
            </a:r>
            <a:r>
              <a:rPr lang="en-US" sz="900" spc="6" baseline="-9259" dirty="0" smtClean="0">
                <a:latin typeface="Palladio Uralic"/>
                <a:cs typeface="Palladio Uralic"/>
              </a:rPr>
              <a:t>3</a:t>
            </a:r>
            <a:r>
              <a:rPr lang="en-US" sz="900" baseline="-9259" dirty="0" smtClean="0">
                <a:latin typeface="Palladio Uralic"/>
                <a:cs typeface="Palladio Uralic"/>
              </a:rPr>
              <a:t> </a:t>
            </a:r>
            <a:r>
              <a:rPr lang="en-US" spc="13" dirty="0" smtClean="0">
                <a:latin typeface="Palladio Uralic"/>
                <a:cs typeface="Palladio Uralic"/>
              </a:rPr>
              <a:t>over</a:t>
            </a:r>
            <a:r>
              <a:rPr lang="en-US" spc="4" dirty="0" smtClean="0">
                <a:latin typeface="Palladio Uralic"/>
                <a:cs typeface="Palladio Uralic"/>
              </a:rPr>
              <a:t> </a:t>
            </a:r>
            <a:r>
              <a:rPr lang="en-US" spc="13" dirty="0" smtClean="0">
                <a:latin typeface="Palladio Uralic"/>
                <a:cs typeface="Palladio Uralic"/>
              </a:rPr>
              <a:t>20</a:t>
            </a:r>
            <a:r>
              <a:rPr lang="en-US" spc="4" dirty="0" smtClean="0">
                <a:latin typeface="Palladio Uralic"/>
                <a:cs typeface="Palladio Uralic"/>
              </a:rPr>
              <a:t> </a:t>
            </a:r>
            <a:r>
              <a:rPr lang="en-US" spc="25" dirty="0" smtClean="0">
                <a:latin typeface="Palladio Uralic"/>
                <a:cs typeface="Palladio Uralic"/>
              </a:rPr>
              <a:t>m</a:t>
            </a:r>
            <a:r>
              <a:rPr lang="en-US" spc="13" dirty="0" smtClean="0">
                <a:latin typeface="Palladio Uralic"/>
                <a:cs typeface="Palladio Uralic"/>
              </a:rPr>
              <a:t>inutes</a:t>
            </a:r>
            <a:endParaRPr lang="en-US" dirty="0" smtClean="0">
              <a:latin typeface="Palladio Uralic"/>
              <a:cs typeface="Palladio Uralic"/>
            </a:endParaRPr>
          </a:p>
          <a:p>
            <a:pPr>
              <a:spcBef>
                <a:spcPts val="33"/>
              </a:spcBef>
              <a:buFont typeface="Palladio Uralic"/>
              <a:buChar char="•"/>
            </a:pPr>
            <a:endParaRPr lang="en-US" sz="1100" dirty="0" smtClean="0">
              <a:latin typeface="Palladio Uralic"/>
              <a:cs typeface="Palladio Uralic"/>
            </a:endParaRPr>
          </a:p>
          <a:p>
            <a:pPr marL="265748" marR="2946608" indent="-159449">
              <a:lnSpc>
                <a:spcPct val="109800"/>
              </a:lnSpc>
              <a:buSzPct val="79545"/>
              <a:buChar char="•"/>
              <a:tabLst>
                <a:tab pos="265748" algn="l"/>
              </a:tabLst>
            </a:pPr>
            <a:r>
              <a:rPr lang="en-US" spc="8" dirty="0" smtClean="0">
                <a:latin typeface="Palladio Uralic"/>
                <a:cs typeface="Palladio Uralic"/>
              </a:rPr>
              <a:t>Inj. </a:t>
            </a:r>
            <a:r>
              <a:rPr lang="en-US" spc="17" dirty="0" smtClean="0">
                <a:latin typeface="Palladio Uralic"/>
                <a:cs typeface="Palladio Uralic"/>
              </a:rPr>
              <a:t>5% </a:t>
            </a:r>
            <a:r>
              <a:rPr lang="en-US" spc="8" dirty="0" smtClean="0">
                <a:latin typeface="Palladio Uralic"/>
                <a:cs typeface="Palladio Uralic"/>
              </a:rPr>
              <a:t>dextrose </a:t>
            </a:r>
            <a:r>
              <a:rPr lang="en-US" spc="13" dirty="0" smtClean="0">
                <a:latin typeface="Palladio Uralic"/>
                <a:cs typeface="Palladio Uralic"/>
              </a:rPr>
              <a:t>500 </a:t>
            </a:r>
            <a:r>
              <a:rPr lang="en-US" spc="17" dirty="0" smtClean="0">
                <a:latin typeface="Palladio Uralic"/>
                <a:cs typeface="Palladio Uralic"/>
              </a:rPr>
              <a:t>ml + </a:t>
            </a:r>
            <a:r>
              <a:rPr lang="en-US" spc="13" dirty="0" smtClean="0">
                <a:latin typeface="Palladio Uralic"/>
                <a:cs typeface="Palladio Uralic"/>
              </a:rPr>
              <a:t>10 </a:t>
            </a:r>
            <a:r>
              <a:rPr lang="en-US" spc="17" dirty="0" smtClean="0">
                <a:latin typeface="Palladio Uralic"/>
                <a:cs typeface="Palladio Uralic"/>
              </a:rPr>
              <a:t>ml </a:t>
            </a:r>
            <a:r>
              <a:rPr lang="en-US" spc="13" dirty="0" smtClean="0">
                <a:latin typeface="Palladio Uralic"/>
                <a:cs typeface="Palladio Uralic"/>
              </a:rPr>
              <a:t>of Potassium Chloride over</a:t>
            </a:r>
            <a:r>
              <a:rPr lang="en-US" spc="-121" dirty="0" smtClean="0">
                <a:latin typeface="Palladio Uralic"/>
                <a:cs typeface="Palladio Uralic"/>
              </a:rPr>
              <a:t> </a:t>
            </a:r>
            <a:r>
              <a:rPr lang="en-US" spc="13" dirty="0" smtClean="0">
                <a:latin typeface="Palladio Uralic"/>
                <a:cs typeface="Palladio Uralic"/>
              </a:rPr>
              <a:t>90  minutes</a:t>
            </a:r>
            <a:endParaRPr lang="en-US" dirty="0" smtClean="0">
              <a:latin typeface="Palladio Uralic"/>
              <a:cs typeface="Palladio Uralic"/>
            </a:endParaRPr>
          </a:p>
          <a:p>
            <a:pPr>
              <a:spcBef>
                <a:spcPts val="4"/>
              </a:spcBef>
              <a:buFont typeface="Palladio Uralic"/>
              <a:buChar char="•"/>
            </a:pPr>
            <a:endParaRPr lang="en-US" sz="1200" dirty="0" smtClean="0">
              <a:latin typeface="Palladio Uralic"/>
              <a:cs typeface="Palladio Uralic"/>
            </a:endParaRPr>
          </a:p>
          <a:p>
            <a:pPr marL="265748" indent="-159449">
              <a:buSzPct val="79545"/>
              <a:buChar char="•"/>
              <a:tabLst>
                <a:tab pos="265748" algn="l"/>
              </a:tabLst>
            </a:pPr>
            <a:r>
              <a:rPr lang="en-US" spc="8" dirty="0" smtClean="0">
                <a:latin typeface="Palladio Uralic"/>
                <a:cs typeface="Palladio Uralic"/>
              </a:rPr>
              <a:t>Inj. </a:t>
            </a:r>
            <a:r>
              <a:rPr lang="en-US" spc="13" dirty="0" err="1" smtClean="0">
                <a:latin typeface="Palladio Uralic"/>
                <a:cs typeface="Palladio Uralic"/>
              </a:rPr>
              <a:t>Mannitol</a:t>
            </a:r>
            <a:r>
              <a:rPr lang="en-US" spc="13" dirty="0" smtClean="0">
                <a:latin typeface="Palladio Uralic"/>
                <a:cs typeface="Palladio Uralic"/>
              </a:rPr>
              <a:t> 150 </a:t>
            </a:r>
            <a:r>
              <a:rPr lang="en-US" spc="17" dirty="0" smtClean="0">
                <a:latin typeface="Palladio Uralic"/>
                <a:cs typeface="Palladio Uralic"/>
              </a:rPr>
              <a:t>ml </a:t>
            </a:r>
            <a:r>
              <a:rPr lang="en-US" spc="13" dirty="0" smtClean="0">
                <a:latin typeface="Palladio Uralic"/>
                <a:cs typeface="Palladio Uralic"/>
              </a:rPr>
              <a:t>over 20</a:t>
            </a:r>
            <a:r>
              <a:rPr lang="en-US" spc="-42" dirty="0" smtClean="0">
                <a:latin typeface="Palladio Uralic"/>
                <a:cs typeface="Palladio Uralic"/>
              </a:rPr>
              <a:t> </a:t>
            </a:r>
            <a:r>
              <a:rPr lang="en-US" spc="13" dirty="0" smtClean="0">
                <a:latin typeface="Palladio Uralic"/>
                <a:cs typeface="Palladio Uralic"/>
              </a:rPr>
              <a:t>min</a:t>
            </a:r>
            <a:endParaRPr lang="en-US" dirty="0" smtClean="0">
              <a:latin typeface="Palladio Uralic"/>
              <a:cs typeface="Palladio Uralic"/>
            </a:endParaRPr>
          </a:p>
          <a:p>
            <a:pPr>
              <a:spcBef>
                <a:spcPts val="4"/>
              </a:spcBef>
            </a:pPr>
            <a:endParaRPr lang="en-US" sz="1200" dirty="0" smtClean="0">
              <a:latin typeface="Palladio Uralic"/>
              <a:cs typeface="Palladio Uralic"/>
            </a:endParaRPr>
          </a:p>
          <a:p>
            <a:pPr marL="106299"/>
            <a:r>
              <a:rPr lang="en-US" spc="13" dirty="0" smtClean="0">
                <a:latin typeface="Palladio Uralic"/>
                <a:cs typeface="Palladio Uralic"/>
              </a:rPr>
              <a:t>Whole </a:t>
            </a:r>
            <a:r>
              <a:rPr lang="en-US" spc="8" dirty="0" smtClean="0">
                <a:latin typeface="Palladio Uralic"/>
                <a:cs typeface="Palladio Uralic"/>
              </a:rPr>
              <a:t>cycle </a:t>
            </a:r>
            <a:r>
              <a:rPr lang="en-US" spc="13" dirty="0" smtClean="0">
                <a:latin typeface="Palladio Uralic"/>
                <a:cs typeface="Palladio Uralic"/>
              </a:rPr>
              <a:t>completes </a:t>
            </a:r>
            <a:r>
              <a:rPr lang="en-US" spc="8" dirty="0" smtClean="0">
                <a:latin typeface="Palladio Uralic"/>
                <a:cs typeface="Palladio Uralic"/>
              </a:rPr>
              <a:t>in </a:t>
            </a:r>
            <a:r>
              <a:rPr lang="en-US" spc="13" dirty="0" smtClean="0">
                <a:latin typeface="Palladio Uralic"/>
                <a:cs typeface="Palladio Uralic"/>
              </a:rPr>
              <a:t>2 </a:t>
            </a:r>
            <a:r>
              <a:rPr lang="en-US" spc="17" dirty="0" smtClean="0">
                <a:latin typeface="Palladio Uralic"/>
                <a:cs typeface="Palladio Uralic"/>
              </a:rPr>
              <a:t>h </a:t>
            </a:r>
            <a:r>
              <a:rPr lang="en-US" spc="13" dirty="0" smtClean="0">
                <a:latin typeface="Palladio Uralic"/>
                <a:cs typeface="Palladio Uralic"/>
              </a:rPr>
              <a:t>30 min </a:t>
            </a:r>
            <a:r>
              <a:rPr lang="en-US" spc="17" dirty="0" smtClean="0">
                <a:latin typeface="Palladio Uralic"/>
                <a:cs typeface="Palladio Uralic"/>
              </a:rPr>
              <a:t>and </a:t>
            </a:r>
            <a:r>
              <a:rPr lang="en-US" spc="8" dirty="0" smtClean="0">
                <a:latin typeface="Palladio Uralic"/>
                <a:cs typeface="Palladio Uralic"/>
              </a:rPr>
              <a:t>urine </a:t>
            </a:r>
            <a:r>
              <a:rPr lang="en-US" spc="13" dirty="0" smtClean="0">
                <a:latin typeface="Palladio Uralic"/>
                <a:cs typeface="Palladio Uralic"/>
              </a:rPr>
              <a:t>output of 3 ml/min </a:t>
            </a:r>
            <a:r>
              <a:rPr lang="en-US" spc="8" dirty="0" smtClean="0">
                <a:latin typeface="Palladio Uralic"/>
                <a:cs typeface="Palladio Uralic"/>
              </a:rPr>
              <a:t>is</a:t>
            </a:r>
            <a:r>
              <a:rPr lang="en-US" spc="-95" dirty="0" smtClean="0">
                <a:latin typeface="Palladio Uralic"/>
                <a:cs typeface="Palladio Uralic"/>
              </a:rPr>
              <a:t> </a:t>
            </a:r>
            <a:r>
              <a:rPr lang="en-US" spc="13" dirty="0" smtClean="0">
                <a:latin typeface="Palladio Uralic"/>
                <a:cs typeface="Palladio Uralic"/>
              </a:rPr>
              <a:t>expected.</a:t>
            </a:r>
            <a:endParaRPr lang="en-US" dirty="0" smtClean="0">
              <a:latin typeface="Palladio Uralic"/>
              <a:cs typeface="Palladio Uralic"/>
            </a:endParaRPr>
          </a:p>
          <a:p>
            <a:pPr>
              <a:spcBef>
                <a:spcPts val="38"/>
              </a:spcBef>
            </a:pPr>
            <a:endParaRPr lang="en-US" sz="1100" dirty="0" smtClean="0">
              <a:latin typeface="Palladio Uralic"/>
              <a:cs typeface="Palladio Uralic"/>
            </a:endParaRPr>
          </a:p>
          <a:p>
            <a:pPr marL="106299" marR="43051">
              <a:lnSpc>
                <a:spcPct val="109800"/>
              </a:lnSpc>
            </a:pPr>
            <a:r>
              <a:rPr lang="en-US" b="1" spc="8" dirty="0" smtClean="0">
                <a:latin typeface="Palladio Uralic"/>
                <a:cs typeface="Palladio Uralic"/>
              </a:rPr>
              <a:t>If </a:t>
            </a:r>
            <a:r>
              <a:rPr lang="en-US" b="1" spc="13" dirty="0" smtClean="0">
                <a:latin typeface="Palladio Uralic"/>
                <a:cs typeface="Palladio Uralic"/>
              </a:rPr>
              <a:t>patient responds to </a:t>
            </a:r>
            <a:r>
              <a:rPr lang="en-US" b="1" spc="-33" dirty="0" smtClean="0">
                <a:latin typeface="Palladio Uralic"/>
                <a:cs typeface="Palladio Uralic"/>
              </a:rPr>
              <a:t>first </a:t>
            </a:r>
            <a:r>
              <a:rPr lang="en-US" b="1" spc="8" dirty="0" smtClean="0">
                <a:latin typeface="Palladio Uralic"/>
                <a:cs typeface="Palladio Uralic"/>
              </a:rPr>
              <a:t>cycle </a:t>
            </a:r>
            <a:r>
              <a:rPr lang="en-US" b="1" spc="13" dirty="0" smtClean="0">
                <a:latin typeface="Palladio Uralic"/>
                <a:cs typeface="Palladio Uralic"/>
              </a:rPr>
              <a:t>continue for 3 </a:t>
            </a:r>
            <a:r>
              <a:rPr lang="en-US" b="1" spc="8" dirty="0" smtClean="0">
                <a:latin typeface="Palladio Uralic"/>
                <a:cs typeface="Palladio Uralic"/>
              </a:rPr>
              <a:t>cycles</a:t>
            </a:r>
            <a:r>
              <a:rPr lang="en-US" spc="8" dirty="0" smtClean="0">
                <a:latin typeface="Palladio Uralic"/>
                <a:cs typeface="Palladio Uralic"/>
              </a:rPr>
              <a:t>. </a:t>
            </a:r>
            <a:r>
              <a:rPr lang="en-US" spc="-29" dirty="0" smtClean="0">
                <a:latin typeface="Palladio Uralic"/>
                <a:cs typeface="Palladio Uralic"/>
              </a:rPr>
              <a:t>FAD </a:t>
            </a:r>
            <a:r>
              <a:rPr lang="en-US" spc="13" dirty="0" smtClean="0">
                <a:latin typeface="Palladio Uralic"/>
                <a:cs typeface="Palladio Uralic"/>
              </a:rPr>
              <a:t>converts </a:t>
            </a:r>
            <a:r>
              <a:rPr lang="en-US" spc="8" dirty="0" err="1" smtClean="0">
                <a:latin typeface="Palladio Uralic"/>
                <a:cs typeface="Palladio Uralic"/>
              </a:rPr>
              <a:t>oliguria</a:t>
            </a:r>
            <a:r>
              <a:rPr lang="en-US" spc="8" dirty="0" smtClean="0">
                <a:latin typeface="Palladio Uralic"/>
                <a:cs typeface="Palladio Uralic"/>
              </a:rPr>
              <a:t> </a:t>
            </a:r>
            <a:r>
              <a:rPr lang="en-US" spc="13" dirty="0" smtClean="0">
                <a:latin typeface="Palladio Uralic"/>
                <a:cs typeface="Palladio Uralic"/>
              </a:rPr>
              <a:t>into </a:t>
            </a:r>
            <a:r>
              <a:rPr lang="en-US" spc="8" dirty="0" err="1" smtClean="0">
                <a:latin typeface="Palladio Uralic"/>
                <a:cs typeface="Palladio Uralic"/>
              </a:rPr>
              <a:t>polyuria</a:t>
            </a:r>
            <a:r>
              <a:rPr lang="en-US" spc="8" dirty="0" smtClean="0">
                <a:latin typeface="Palladio Uralic"/>
                <a:cs typeface="Palladio Uralic"/>
              </a:rPr>
              <a:t>  </a:t>
            </a:r>
            <a:r>
              <a:rPr lang="en-US" spc="17" dirty="0" smtClean="0">
                <a:latin typeface="Palladio Uralic"/>
                <a:cs typeface="Palladio Uralic"/>
              </a:rPr>
              <a:t>and </a:t>
            </a:r>
            <a:r>
              <a:rPr lang="en-US" spc="13" dirty="0" smtClean="0">
                <a:latin typeface="Palladio Uralic"/>
                <a:cs typeface="Palladio Uralic"/>
              </a:rPr>
              <a:t>avoid </a:t>
            </a:r>
            <a:r>
              <a:rPr lang="en-US" spc="-25" dirty="0" smtClean="0">
                <a:latin typeface="Palladio Uralic"/>
                <a:cs typeface="Palladio Uralic"/>
              </a:rPr>
              <a:t>ATN </a:t>
            </a:r>
            <a:r>
              <a:rPr lang="en-US" spc="17" dirty="0" smtClean="0">
                <a:latin typeface="Palladio Uralic"/>
                <a:cs typeface="Palladio Uralic"/>
              </a:rPr>
              <a:t>and </a:t>
            </a:r>
            <a:r>
              <a:rPr lang="en-US" spc="13" dirty="0" smtClean="0">
                <a:latin typeface="Palladio Uralic"/>
                <a:cs typeface="Palladio Uralic"/>
              </a:rPr>
              <a:t>acute kidney </a:t>
            </a:r>
            <a:r>
              <a:rPr lang="en-US" spc="8" dirty="0" smtClean="0">
                <a:latin typeface="Palladio Uralic"/>
                <a:cs typeface="Palladio Uralic"/>
              </a:rPr>
              <a:t>injury </a:t>
            </a:r>
            <a:r>
              <a:rPr lang="en-US" spc="13" dirty="0" smtClean="0">
                <a:latin typeface="Palladio Uralic"/>
                <a:cs typeface="Palladio Uralic"/>
              </a:rPr>
              <a:t>needing </a:t>
            </a:r>
            <a:r>
              <a:rPr lang="en-US" spc="8" dirty="0" smtClean="0">
                <a:latin typeface="Palladio Uralic"/>
                <a:cs typeface="Palladio Uralic"/>
              </a:rPr>
              <a:t>dialysis in more </a:t>
            </a:r>
            <a:r>
              <a:rPr lang="en-US" spc="13" dirty="0" smtClean="0">
                <a:latin typeface="Palladio Uralic"/>
                <a:cs typeface="Palladio Uralic"/>
              </a:rPr>
              <a:t>than </a:t>
            </a:r>
            <a:r>
              <a:rPr lang="en-US" spc="17" dirty="0" smtClean="0">
                <a:latin typeface="Palladio Uralic"/>
                <a:cs typeface="Palladio Uralic"/>
              </a:rPr>
              <a:t>75%</a:t>
            </a:r>
            <a:r>
              <a:rPr lang="en-US" spc="-126" dirty="0" smtClean="0">
                <a:latin typeface="Palladio Uralic"/>
                <a:cs typeface="Palladio Uralic"/>
              </a:rPr>
              <a:t> </a:t>
            </a:r>
            <a:r>
              <a:rPr lang="en-US" spc="13" dirty="0" smtClean="0">
                <a:latin typeface="Palladio Uralic"/>
                <a:cs typeface="Palladio Uralic"/>
              </a:rPr>
              <a:t>patients</a:t>
            </a:r>
            <a:r>
              <a:rPr lang="en-US" b="1" spc="13" dirty="0" smtClean="0">
                <a:latin typeface="Palladio Uralic"/>
                <a:cs typeface="Palladio Uralic"/>
              </a:rPr>
              <a:t>.</a:t>
            </a:r>
            <a:endParaRPr lang="en-US" dirty="0" smtClean="0">
              <a:latin typeface="Palladio Uralic"/>
              <a:cs typeface="Palladio Uralic"/>
            </a:endParaRPr>
          </a:p>
          <a:p>
            <a:pPr>
              <a:spcBef>
                <a:spcPts val="8"/>
              </a:spcBef>
            </a:pPr>
            <a:endParaRPr lang="en-US" sz="1100" dirty="0" smtClean="0">
              <a:latin typeface="Palladio Uralic"/>
              <a:cs typeface="Palladio Uralic"/>
            </a:endParaRPr>
          </a:p>
          <a:p>
            <a:pPr marL="106299" marR="14882">
              <a:lnSpc>
                <a:spcPct val="109800"/>
              </a:lnSpc>
            </a:pPr>
            <a:r>
              <a:rPr lang="en-US" sz="300" spc="4" dirty="0" smtClean="0">
                <a:latin typeface="Arial"/>
                <a:cs typeface="Arial"/>
              </a:rPr>
              <a:t>– </a:t>
            </a:r>
            <a:r>
              <a:rPr lang="en-US" b="1" spc="8" dirty="0" smtClean="0">
                <a:latin typeface="Palladio Uralic"/>
                <a:cs typeface="Palladio Uralic"/>
              </a:rPr>
              <a:t>If </a:t>
            </a:r>
            <a:r>
              <a:rPr lang="en-US" b="1" spc="13" dirty="0" smtClean="0">
                <a:latin typeface="Palladio Uralic"/>
                <a:cs typeface="Palladio Uralic"/>
              </a:rPr>
              <a:t>there </a:t>
            </a:r>
            <a:r>
              <a:rPr lang="en-US" b="1" spc="8" dirty="0" smtClean="0">
                <a:latin typeface="Palladio Uralic"/>
                <a:cs typeface="Palladio Uralic"/>
              </a:rPr>
              <a:t>is </a:t>
            </a:r>
            <a:r>
              <a:rPr lang="en-US" b="1" spc="13" dirty="0" smtClean="0">
                <a:latin typeface="Palladio Uralic"/>
                <a:cs typeface="Palladio Uralic"/>
              </a:rPr>
              <a:t>no response to </a:t>
            </a:r>
            <a:r>
              <a:rPr lang="en-US" b="1" spc="13" dirty="0" err="1" smtClean="0">
                <a:latin typeface="Palladio Uralic"/>
                <a:cs typeface="Palladio Uralic"/>
              </a:rPr>
              <a:t>furosemide</a:t>
            </a:r>
            <a:r>
              <a:rPr lang="en-US" b="1" spc="13" dirty="0" smtClean="0">
                <a:latin typeface="Palladio Uralic"/>
                <a:cs typeface="Palladio Uralic"/>
              </a:rPr>
              <a:t> </a:t>
            </a:r>
            <a:r>
              <a:rPr lang="en-US" b="1" spc="8" dirty="0" smtClean="0">
                <a:latin typeface="Palladio Uralic"/>
                <a:cs typeface="Palladio Uralic"/>
              </a:rPr>
              <a:t>discontinue </a:t>
            </a:r>
            <a:r>
              <a:rPr lang="en-US" b="1" spc="-17" dirty="0" smtClean="0">
                <a:latin typeface="Palladio Uralic"/>
                <a:cs typeface="Palladio Uralic"/>
              </a:rPr>
              <a:t>FAD </a:t>
            </a:r>
            <a:r>
              <a:rPr lang="en-US" spc="17" dirty="0" smtClean="0">
                <a:latin typeface="Palladio Uralic"/>
                <a:cs typeface="Palladio Uralic"/>
              </a:rPr>
              <a:t>and </a:t>
            </a:r>
            <a:r>
              <a:rPr lang="en-US" spc="4" dirty="0" smtClean="0">
                <a:latin typeface="Palladio Uralic"/>
                <a:cs typeface="Palladio Uralic"/>
              </a:rPr>
              <a:t>refer </a:t>
            </a:r>
            <a:r>
              <a:rPr lang="en-US" spc="13" dirty="0" smtClean="0">
                <a:latin typeface="Palladio Uralic"/>
                <a:cs typeface="Palladio Uralic"/>
              </a:rPr>
              <a:t>patient immediately to a  </a:t>
            </a:r>
            <a:r>
              <a:rPr lang="en-US" spc="8" dirty="0" smtClean="0">
                <a:latin typeface="Palladio Uralic"/>
                <a:cs typeface="Palladio Uralic"/>
              </a:rPr>
              <a:t>higher </a:t>
            </a:r>
            <a:r>
              <a:rPr lang="en-US" spc="13" dirty="0" smtClean="0">
                <a:latin typeface="Palladio Uralic"/>
                <a:cs typeface="Palladio Uralic"/>
              </a:rPr>
              <a:t>center </a:t>
            </a:r>
            <a:r>
              <a:rPr lang="en-US" spc="8" dirty="0" smtClean="0">
                <a:latin typeface="Palladio Uralic"/>
                <a:cs typeface="Palladio Uralic"/>
              </a:rPr>
              <a:t>for</a:t>
            </a:r>
            <a:r>
              <a:rPr lang="en-US" spc="-13" dirty="0" smtClean="0">
                <a:latin typeface="Palladio Uralic"/>
                <a:cs typeface="Palladio Uralic"/>
              </a:rPr>
              <a:t> </a:t>
            </a:r>
            <a:r>
              <a:rPr lang="en-US" spc="8" dirty="0" smtClean="0">
                <a:latin typeface="Palladio Uralic"/>
                <a:cs typeface="Palladio Uralic"/>
              </a:rPr>
              <a:t>dialysis.</a:t>
            </a:r>
            <a:endParaRPr lang="en-US" dirty="0" smtClean="0">
              <a:latin typeface="Palladio Uralic"/>
              <a:cs typeface="Palladio Uralic"/>
            </a:endParaRPr>
          </a:p>
          <a:p>
            <a:endParaRPr lang="en-US" dirty="0"/>
          </a:p>
        </p:txBody>
      </p:sp>
      <p:sp>
        <p:nvSpPr>
          <p:cNvPr id="4" name="Slide Number Placeholder 3"/>
          <p:cNvSpPr>
            <a:spLocks noGrp="1"/>
          </p:cNvSpPr>
          <p:nvPr>
            <p:ph type="sldNum" sz="quarter" idx="10"/>
          </p:nvPr>
        </p:nvSpPr>
        <p:spPr/>
        <p:txBody>
          <a:bodyPr/>
          <a:lstStyle/>
          <a:p>
            <a:pPr rtl="0"/>
            <a:fld id="{F6DE8F2A-B3D4-43F2-B39B-CD77F64A1950}" type="slidenum">
              <a:rPr lang="en-GB" noProof="0" smtClean="0"/>
              <a:pPr rtl="0"/>
              <a:t>13</a:t>
            </a:fld>
            <a:endParaRPr lang="en-GB" noProof="0"/>
          </a:p>
        </p:txBody>
      </p:sp>
    </p:spTree>
    <p:extLst>
      <p:ext uri="{BB962C8B-B14F-4D97-AF65-F5344CB8AC3E}">
        <p14:creationId xmlns:p14="http://schemas.microsoft.com/office/powerpoint/2010/main" val="1616526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CE35C-134A-443C-AE90-7C2441448056}" type="slidenum">
              <a:rPr lang="en-US" smtClean="0"/>
              <a:pPr/>
              <a:t>‹#›</a:t>
            </a:fld>
            <a:endParaRPr lang="en-US"/>
          </a:p>
        </p:txBody>
      </p:sp>
      <p:sp>
        <p:nvSpPr>
          <p:cNvPr id="7"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8" name="Rectangle 7">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5" name="Footer Placeholder 4"/>
          <p:cNvSpPr>
            <a:spLocks noGrp="1"/>
          </p:cNvSpPr>
          <p:nvPr>
            <p:ph type="ftr" sz="quarter" idx="11"/>
          </p:nvPr>
        </p:nvSpPr>
        <p:spPr/>
        <p:txBody>
          <a:bodyPr/>
          <a:lstStyle/>
          <a:p>
            <a:pPr rtl="0"/>
            <a:endParaRPr lang="en-GB" noProof="0"/>
          </a:p>
        </p:txBody>
      </p:sp>
      <p:sp>
        <p:nvSpPr>
          <p:cNvPr id="6" name="Slide Number Placeholder 5"/>
          <p:cNvSpPr>
            <a:spLocks noGrp="1"/>
          </p:cNvSpPr>
          <p:nvPr>
            <p:ph type="sldNum" sz="quarter" idx="12"/>
          </p:nvPr>
        </p:nvSpPr>
        <p:spPr/>
        <p:txBody>
          <a:bodyPr/>
          <a:lstStyle/>
          <a:p>
            <a:fld id="{BCFCE35C-134A-443C-AE90-7C2441448056}"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5" name="Footer Placeholder 4"/>
          <p:cNvSpPr>
            <a:spLocks noGrp="1"/>
          </p:cNvSpPr>
          <p:nvPr>
            <p:ph type="ftr" sz="quarter" idx="11"/>
          </p:nvPr>
        </p:nvSpPr>
        <p:spPr/>
        <p:txBody>
          <a:bodyPr/>
          <a:lstStyle/>
          <a:p>
            <a:pPr rtl="0"/>
            <a:endParaRPr lang="en-GB" noProof="0"/>
          </a:p>
        </p:txBody>
      </p:sp>
      <p:sp>
        <p:nvSpPr>
          <p:cNvPr id="6" name="Slide Number Placeholder 5"/>
          <p:cNvSpPr>
            <a:spLocks noGrp="1"/>
          </p:cNvSpPr>
          <p:nvPr>
            <p:ph type="sldNum" sz="quarter" idx="12"/>
          </p:nvPr>
        </p:nvSpPr>
        <p:spPr/>
        <p:txBody>
          <a:bodyPr/>
          <a:lstStyle/>
          <a:p>
            <a:fld id="{BCFCE35C-134A-443C-AE90-7C2441448056}"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rtl="0"/>
            <a:r>
              <a:rPr lang="en-GB" noProof="0"/>
              <a:t>Insert image</a:t>
            </a:r>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rtl="0"/>
            <a:r>
              <a:rPr lang="en-GB"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rtl="0"/>
            <a:r>
              <a:rPr lang="en-GB"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170484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500" y="1509626"/>
            <a:ext cx="4900386" cy="334508"/>
          </a:xfrm>
        </p:spPr>
        <p:txBody>
          <a:bodyPr rtlCol="0">
            <a:noAutofit/>
          </a:bodyPr>
          <a:lstStyle>
            <a:lvl1pPr marL="0" indent="0" algn="l">
              <a:buNone/>
              <a:defRPr sz="1600" b="1">
                <a:solidFill>
                  <a:schemeClr val="accent3"/>
                </a:solidFill>
                <a:latin typeface="+mn-lt"/>
              </a:defRPr>
            </a:lvl1pPr>
          </a:lstStyle>
          <a:p>
            <a:pPr lvl="0" rtl="0"/>
            <a:r>
              <a:rPr lang="en-GB"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6720114" y="1509626"/>
            <a:ext cx="4900386" cy="334508"/>
          </a:xfrm>
        </p:spPr>
        <p:txBody>
          <a:bodyPr rtlCol="0">
            <a:noAutofit/>
          </a:bodyPr>
          <a:lstStyle>
            <a:lvl1pPr marL="0" indent="0" algn="l">
              <a:buNone/>
              <a:defRPr sz="1600" b="1">
                <a:solidFill>
                  <a:schemeClr val="accent6"/>
                </a:solidFill>
                <a:latin typeface="+mn-lt"/>
              </a:defRPr>
            </a:lvl1pPr>
          </a:lstStyle>
          <a:p>
            <a:pPr lvl="0" rtl="0"/>
            <a:r>
              <a:rPr lang="en-GB"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500" y="2156688"/>
            <a:ext cx="4900386" cy="3561943"/>
          </a:xfrm>
        </p:spPr>
        <p:txBody>
          <a:bodyPr rtlCol="0">
            <a:noAutofit/>
          </a:bodyPr>
          <a:lstStyle>
            <a:lvl1pPr marL="0" indent="0" algn="l">
              <a:buNone/>
              <a:defRPr sz="1400" b="0">
                <a:solidFill>
                  <a:schemeClr val="tx1">
                    <a:lumMod val="75000"/>
                    <a:lumOff val="25000"/>
                  </a:schemeClr>
                </a:solidFill>
                <a:latin typeface="+mn-lt"/>
              </a:defRPr>
            </a:lvl1pPr>
          </a:lstStyle>
          <a:p>
            <a:pPr lvl="0" rtl="0"/>
            <a:r>
              <a:rPr lang="en-GB"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6720114" y="2156688"/>
            <a:ext cx="4900386" cy="3561943"/>
          </a:xfrm>
        </p:spPr>
        <p:txBody>
          <a:bodyPr rtlCol="0">
            <a:noAutofit/>
          </a:bodyPr>
          <a:lstStyle>
            <a:lvl1pPr marL="0" indent="0" algn="l">
              <a:buNone/>
              <a:defRPr sz="1400" b="0">
                <a:solidFill>
                  <a:schemeClr val="tx1">
                    <a:lumMod val="75000"/>
                    <a:lumOff val="25000"/>
                  </a:schemeClr>
                </a:solidFill>
                <a:latin typeface="+mn-lt"/>
              </a:defRPr>
            </a:lvl1pPr>
          </a:lstStyle>
          <a:p>
            <a:pPr lvl="0" rtl="0"/>
            <a:r>
              <a:rPr lang="en-GB" noProof="0"/>
              <a:t>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rtlCol="0"/>
          <a:lstStyle/>
          <a:p>
            <a:pPr rtl="0"/>
            <a:r>
              <a:rPr lang="en-US" noProof="0" smtClean="0"/>
              <a:t>Click to edit Master title style</a:t>
            </a:r>
            <a:endParaRPr lang="en-GB" noProof="0"/>
          </a:p>
        </p:txBody>
      </p:sp>
    </p:spTree>
    <p:extLst>
      <p:ext uri="{BB962C8B-B14F-4D97-AF65-F5344CB8AC3E}">
        <p14:creationId xmlns:p14="http://schemas.microsoft.com/office/powerpoint/2010/main" val="144025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rtl="0"/>
            <a:r>
              <a:rPr lang="en-GB" noProof="0"/>
              <a:t>Insert image</a:t>
            </a: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rtl="0"/>
            <a:r>
              <a:rPr lang="en-GB"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rtl="0"/>
            <a:r>
              <a:rPr lang="en-GB"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rtl="0"/>
            <a:r>
              <a:rPr lang="en-GB" noProof="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rtlCol="0" anchor="t">
            <a:noAutofit/>
          </a:bodyPr>
          <a:lstStyle>
            <a:lvl1pPr>
              <a:defRPr sz="4800" spc="-150">
                <a:solidFill>
                  <a:schemeClr val="tx1">
                    <a:lumMod val="75000"/>
                    <a:lumOff val="25000"/>
                  </a:schemeClr>
                </a:solidFill>
              </a:defRPr>
            </a:lvl1pPr>
          </a:lstStyle>
          <a:p>
            <a:pPr rtl="0"/>
            <a:r>
              <a:rPr lang="en-GB"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rtlCol="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rtl="0"/>
            <a:r>
              <a:rPr lang="en-GB" noProof="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rtlCol="0" anchor="b">
            <a:noAutofit/>
          </a:bodyPr>
          <a:lstStyle>
            <a:lvl1pPr>
              <a:defRPr sz="4800" spc="-150">
                <a:solidFill>
                  <a:schemeClr val="bg1"/>
                </a:solidFill>
              </a:defRPr>
            </a:lvl1pPr>
          </a:lstStyle>
          <a:p>
            <a:pPr rtl="0"/>
            <a:r>
              <a:rPr lang="en-GB" noProof="0"/>
              <a:t>Section Header 2</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rtlCol="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a:t>
            </a:r>
          </a:p>
        </p:txBody>
      </p:sp>
      <p:sp>
        <p:nvSpPr>
          <p:cNvPr id="8" name="Rectangle 7">
            <a:extLst>
              <a:ext uri="{FF2B5EF4-FFF2-40B4-BE49-F238E27FC236}">
                <a16:creationId xmlns:a16="http://schemas.microsoft.com/office/drawing/2014/main" xmlns=""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Slide Number Placeholder 5">
            <a:extLst>
              <a:ext uri="{FF2B5EF4-FFF2-40B4-BE49-F238E27FC236}">
                <a16:creationId xmlns:a16="http://schemas.microsoft.com/office/drawing/2014/main" xmlns=""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rtlCol="0"/>
          <a:lstStyle/>
          <a:p>
            <a:pPr rtl="0"/>
            <a:r>
              <a:rPr lang="en-US" noProof="0" smtClean="0"/>
              <a:t>Click to edit Master title style</a:t>
            </a:r>
            <a:endParaRPr lang="en-GB" noProof="0"/>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hasCustomPrompt="1"/>
          </p:nvPr>
        </p:nvSpPr>
        <p:spPr>
          <a:xfrm>
            <a:off x="446315" y="1463040"/>
            <a:ext cx="8030935" cy="4770098"/>
          </a:xfrm>
        </p:spPr>
        <p:txBody>
          <a:bodyPr rtlCol="0">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rtl="0"/>
            <a:r>
              <a:rPr lang="en-GB" noProof="0"/>
              <a:t>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rtlCol="0"/>
          <a:lstStyle/>
          <a:p>
            <a:pPr rtl="0"/>
            <a:r>
              <a:rPr lang="en-US" noProof="0" smtClean="0"/>
              <a:t>Click to edit Master title style</a:t>
            </a:r>
            <a:endParaRPr lang="en-GB" noProof="0"/>
          </a:p>
        </p:txBody>
      </p:sp>
    </p:spTree>
    <p:extLst>
      <p:ext uri="{BB962C8B-B14F-4D97-AF65-F5344CB8AC3E}">
        <p14:creationId xmlns:p14="http://schemas.microsoft.com/office/powerpoint/2010/main" val="214518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rtlCol="0"/>
          <a:lstStyle/>
          <a:p>
            <a:pPr rtl="0"/>
            <a:r>
              <a:rPr lang="en-US" noProof="0" smtClean="0"/>
              <a:t>Click to edit Master title style</a:t>
            </a:r>
            <a:endParaRPr lang="en-GB" noProof="0"/>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hasCustomPrompt="1"/>
          </p:nvPr>
        </p:nvSpPr>
        <p:spPr>
          <a:xfrm>
            <a:off x="6438900" y="1463346"/>
            <a:ext cx="5181600" cy="487003"/>
          </a:xfrm>
        </p:spPr>
        <p:txBody>
          <a:bodyPr rtlCol="0"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hasCustomPrompt="1"/>
          </p:nvPr>
        </p:nvSpPr>
        <p:spPr>
          <a:xfrm>
            <a:off x="6438898" y="2149311"/>
            <a:ext cx="5181601" cy="4040352"/>
          </a:xfrm>
        </p:spPr>
        <p:txBody>
          <a:bodyPr rtlCol="0">
            <a:normAutofit/>
          </a:bodyPr>
          <a:lstStyle>
            <a:lvl1pPr>
              <a:defRPr sz="1400"/>
            </a:lvl1pPr>
            <a:lvl2pPr>
              <a:defRPr sz="1400"/>
            </a:lvl2pPr>
            <a:lvl3pPr>
              <a:defRPr sz="1400"/>
            </a:lvl3pPr>
            <a:lvl4pPr>
              <a:defRPr sz="1400"/>
            </a:lvl4pPr>
            <a:lvl5pPr>
              <a:defRPr sz="14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hasCustomPrompt="1"/>
          </p:nvPr>
        </p:nvSpPr>
        <p:spPr>
          <a:xfrm>
            <a:off x="446314" y="1463346"/>
            <a:ext cx="5306787" cy="487003"/>
          </a:xfrm>
        </p:spPr>
        <p:txBody>
          <a:bodyPr rtlCol="0"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hasCustomPrompt="1"/>
          </p:nvPr>
        </p:nvSpPr>
        <p:spPr>
          <a:xfrm>
            <a:off x="446314" y="2149311"/>
            <a:ext cx="5306789" cy="4040352"/>
          </a:xfrm>
        </p:spPr>
        <p:txBody>
          <a:bodyPr rtlCol="0">
            <a:normAutofit/>
          </a:bodyPr>
          <a:lstStyle>
            <a:lvl1pPr>
              <a:defRPr sz="1400"/>
            </a:lvl1pPr>
            <a:lvl2pPr>
              <a:defRPr sz="1400"/>
            </a:lvl2pPr>
            <a:lvl3pPr>
              <a:defRPr sz="1400"/>
            </a:lvl3pPr>
            <a:lvl4pPr>
              <a:defRPr sz="1400"/>
            </a:lvl4pPr>
            <a:lvl5pPr>
              <a:defRPr sz="14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CE35C-134A-443C-AE90-7C2441448056}" type="slidenum">
              <a:rPr lang="en-US" smtClean="0"/>
              <a:pPr/>
              <a:t>‹#›</a:t>
            </a:fld>
            <a:endParaRPr lang="en-US"/>
          </a:p>
        </p:txBody>
      </p:sp>
      <p:sp>
        <p:nvSpPr>
          <p:cNvPr id="7" name="Frame 6">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8" name="Rectangle 7">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rtl="0"/>
            <a:r>
              <a:rPr lang="en-US" noProof="0" smtClean="0"/>
              <a:t>Click to edit Master title style</a:t>
            </a:r>
            <a:endParaRPr lang="en-GB" noProof="0"/>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rtl="0"/>
            <a:r>
              <a:rPr lang="en-GB" noProof="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9784080" cy="334508"/>
          </a:xfrm>
        </p:spPr>
        <p:txBody>
          <a:bodyPr rtlCol="0">
            <a:noAutofit/>
          </a:bodyPr>
          <a:lstStyle>
            <a:lvl1pPr marL="0" indent="0" algn="l">
              <a:buNone/>
              <a:defRPr sz="1600" b="1">
                <a:solidFill>
                  <a:schemeClr val="accent3"/>
                </a:solidFill>
                <a:latin typeface="+mn-lt"/>
              </a:defRPr>
            </a:lvl1pPr>
          </a:lstStyle>
          <a:p>
            <a:pPr lvl="0" rtl="0"/>
            <a:r>
              <a:rPr lang="en-GB"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9784080" cy="1737360"/>
          </a:xfrm>
        </p:spPr>
        <p:txBody>
          <a:bodyPr rtlCol="0">
            <a:noAutofit/>
          </a:bodyPr>
          <a:lstStyle>
            <a:lvl1pPr marL="0" indent="0" algn="l">
              <a:buNone/>
              <a:defRPr sz="1400" b="0">
                <a:solidFill>
                  <a:schemeClr val="tx1">
                    <a:lumMod val="75000"/>
                    <a:lumOff val="25000"/>
                  </a:schemeClr>
                </a:solidFill>
                <a:latin typeface="+mn-lt"/>
              </a:defRPr>
            </a:lvl1pPr>
          </a:lstStyle>
          <a:p>
            <a:pPr lvl="0" rtl="0"/>
            <a:r>
              <a:rPr lang="en-GB" noProof="0"/>
              <a:t>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rtl="0"/>
            <a:r>
              <a:rPr lang="en-GB" noProof="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2820761" cy="334508"/>
          </a:xfrm>
        </p:spPr>
        <p:txBody>
          <a:bodyPr rtlCol="0">
            <a:noAutofit/>
          </a:bodyPr>
          <a:lstStyle>
            <a:lvl1pPr marL="0" indent="0" algn="ctr">
              <a:buNone/>
              <a:defRPr sz="1600" b="1">
                <a:solidFill>
                  <a:schemeClr val="accent6"/>
                </a:solidFill>
                <a:latin typeface="+mn-lt"/>
              </a:defRPr>
            </a:lvl1pPr>
          </a:lstStyle>
          <a:p>
            <a:pPr lvl="0" rtl="0"/>
            <a:r>
              <a:rPr lang="en-GB"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4623026" y="3802065"/>
            <a:ext cx="2820761" cy="334508"/>
          </a:xfrm>
        </p:spPr>
        <p:txBody>
          <a:bodyPr rtlCol="0">
            <a:noAutofit/>
          </a:bodyPr>
          <a:lstStyle>
            <a:lvl1pPr marL="0" indent="0" algn="ctr">
              <a:buNone/>
              <a:defRPr sz="1600" b="1">
                <a:solidFill>
                  <a:schemeClr val="accent3"/>
                </a:solidFill>
                <a:latin typeface="+mn-lt"/>
              </a:defRPr>
            </a:lvl1pPr>
          </a:lstStyle>
          <a:p>
            <a:pPr lvl="0" rtl="0"/>
            <a:r>
              <a:rPr lang="en-GB" noProof="0"/>
              <a:t>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hasCustomPrompt="1"/>
          </p:nvPr>
        </p:nvSpPr>
        <p:spPr>
          <a:xfrm>
            <a:off x="8635999" y="3802065"/>
            <a:ext cx="2820761" cy="334508"/>
          </a:xfrm>
        </p:spPr>
        <p:txBody>
          <a:bodyPr rtlCol="0">
            <a:noAutofit/>
          </a:bodyPr>
          <a:lstStyle>
            <a:lvl1pPr marL="0" indent="0" algn="ctr">
              <a:buNone/>
              <a:defRPr sz="1600" b="1">
                <a:solidFill>
                  <a:schemeClr val="accent5">
                    <a:lumMod val="75000"/>
                  </a:schemeClr>
                </a:solidFill>
                <a:latin typeface="+mn-lt"/>
              </a:defRPr>
            </a:lvl1pPr>
          </a:lstStyle>
          <a:p>
            <a:pPr lvl="0" rtl="0"/>
            <a:r>
              <a:rPr lang="en-GB"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2820761" cy="1496898"/>
          </a:xfrm>
        </p:spPr>
        <p:txBody>
          <a:bodyPr rtlCol="0">
            <a:noAutofit/>
          </a:bodyPr>
          <a:lstStyle>
            <a:lvl1pPr marL="0" indent="0" algn="l">
              <a:spcAft>
                <a:spcPts val="600"/>
              </a:spcAft>
              <a:buNone/>
              <a:defRPr sz="1400" b="0">
                <a:solidFill>
                  <a:schemeClr val="tx1">
                    <a:lumMod val="75000"/>
                    <a:lumOff val="25000"/>
                  </a:schemeClr>
                </a:solidFill>
                <a:latin typeface="+mn-lt"/>
              </a:defRPr>
            </a:lvl1pPr>
          </a:lstStyle>
          <a:p>
            <a:pPr lvl="0" rtl="0"/>
            <a:r>
              <a:rPr lang="en-GB"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4623026" y="4294303"/>
            <a:ext cx="2820761" cy="1496898"/>
          </a:xfrm>
        </p:spPr>
        <p:txBody>
          <a:bodyPr rtlCol="0">
            <a:noAutofit/>
          </a:bodyPr>
          <a:lstStyle>
            <a:lvl1pPr marL="0" indent="0" algn="l">
              <a:spcAft>
                <a:spcPts val="600"/>
              </a:spcAft>
              <a:buNone/>
              <a:defRPr sz="1400" b="0">
                <a:solidFill>
                  <a:schemeClr val="tx1">
                    <a:lumMod val="75000"/>
                    <a:lumOff val="25000"/>
                  </a:schemeClr>
                </a:solidFill>
                <a:latin typeface="+mn-lt"/>
              </a:defRPr>
            </a:lvl1pPr>
          </a:lstStyle>
          <a:p>
            <a:pPr lvl="0" rtl="0"/>
            <a:r>
              <a:rPr lang="en-GB" noProof="0"/>
              <a:t>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hasCustomPrompt="1"/>
          </p:nvPr>
        </p:nvSpPr>
        <p:spPr>
          <a:xfrm>
            <a:off x="8635999" y="4294303"/>
            <a:ext cx="2820761" cy="1496898"/>
          </a:xfrm>
        </p:spPr>
        <p:txBody>
          <a:bodyPr rtlCol="0">
            <a:noAutofit/>
          </a:bodyPr>
          <a:lstStyle>
            <a:lvl1pPr marL="0" indent="0" algn="l">
              <a:spcAft>
                <a:spcPts val="600"/>
              </a:spcAft>
              <a:buNone/>
              <a:defRPr sz="1400" b="0">
                <a:solidFill>
                  <a:schemeClr val="tx1">
                    <a:lumMod val="75000"/>
                    <a:lumOff val="25000"/>
                  </a:schemeClr>
                </a:solidFill>
                <a:latin typeface="+mn-lt"/>
              </a:defRPr>
            </a:lvl1pPr>
          </a:lstStyle>
          <a:p>
            <a:pPr lvl="0" rtl="0"/>
            <a:r>
              <a:rPr lang="en-GB" noProof="0"/>
              <a:t>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rtlCol="0"/>
          <a:lstStyle/>
          <a:p>
            <a:pPr rtl="0"/>
            <a:r>
              <a:rPr lang="en-US" noProof="0" smtClean="0"/>
              <a:t>Click to edit Master title style</a:t>
            </a:r>
            <a:endParaRPr lang="en-GB" noProof="0"/>
          </a:p>
        </p:txBody>
      </p:sp>
    </p:spTree>
    <p:extLst>
      <p:ext uri="{BB962C8B-B14F-4D97-AF65-F5344CB8AC3E}">
        <p14:creationId xmlns:p14="http://schemas.microsoft.com/office/powerpoint/2010/main" val="2554481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lf-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xmlns=""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rtl="0"/>
            <a:r>
              <a:rPr lang="en-GB" noProof="0"/>
              <a:t>Insert image</a:t>
            </a:r>
          </a:p>
        </p:txBody>
      </p:sp>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rtl="0"/>
            <a:r>
              <a:rPr lang="en-US" noProof="0" smtClean="0"/>
              <a:t>Click to edit Master title style</a:t>
            </a:r>
            <a:endParaRPr lang="en-GB" noProof="0"/>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499" y="2061165"/>
            <a:ext cx="5045529" cy="334508"/>
          </a:xfrm>
        </p:spPr>
        <p:txBody>
          <a:bodyPr rtlCol="0">
            <a:noAutofit/>
          </a:bodyPr>
          <a:lstStyle>
            <a:lvl1pPr marL="0" indent="0" algn="l">
              <a:buNone/>
              <a:defRPr sz="1600" b="1">
                <a:solidFill>
                  <a:schemeClr val="accent3"/>
                </a:solidFill>
                <a:latin typeface="+mn-lt"/>
              </a:defRPr>
            </a:lvl1pPr>
          </a:lstStyle>
          <a:p>
            <a:pPr lvl="0" rtl="0"/>
            <a:r>
              <a:rPr lang="en-GB"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499" y="2708227"/>
            <a:ext cx="5045529" cy="3561943"/>
          </a:xfrm>
        </p:spPr>
        <p:txBody>
          <a:bodyPr rtlCol="0">
            <a:noAutofit/>
          </a:bodyPr>
          <a:lstStyle>
            <a:lvl1pPr marL="0" indent="0" algn="l">
              <a:buNone/>
              <a:defRPr sz="1400" b="0">
                <a:solidFill>
                  <a:schemeClr val="tx1">
                    <a:lumMod val="75000"/>
                    <a:lumOff val="25000"/>
                  </a:schemeClr>
                </a:solidFill>
                <a:latin typeface="+mn-lt"/>
              </a:defRPr>
            </a:lvl1pPr>
          </a:lstStyle>
          <a:p>
            <a:pPr lvl="0" rtl="0"/>
            <a:r>
              <a:rPr lang="en-GB" noProof="0"/>
              <a:t>Edit Master text styles</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8" name="Rectangle 7">
            <a:extLst>
              <a:ext uri="{FF2B5EF4-FFF2-40B4-BE49-F238E27FC236}">
                <a16:creationId xmlns:a16="http://schemas.microsoft.com/office/drawing/2014/main" xmlns=""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Slide Number Placeholder 5">
            <a:extLst>
              <a:ext uri="{FF2B5EF4-FFF2-40B4-BE49-F238E27FC236}">
                <a16:creationId xmlns:a16="http://schemas.microsoft.com/office/drawing/2014/main" xmlns=""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rtl="0"/>
            <a:r>
              <a:rPr lang="en-GB"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rtl="0"/>
            <a:r>
              <a:rPr lang="en-GB"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582240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rtlCol="0" anchor="t">
            <a:noAutofit/>
          </a:bodyPr>
          <a:lstStyle>
            <a:lvl1pPr>
              <a:defRPr sz="4800" spc="-150">
                <a:solidFill>
                  <a:schemeClr val="tx1">
                    <a:lumMod val="75000"/>
                    <a:lumOff val="25000"/>
                  </a:schemeClr>
                </a:solidFill>
              </a:defRPr>
            </a:lvl1pPr>
          </a:lstStyle>
          <a:p>
            <a:pPr rtl="0"/>
            <a:r>
              <a:rPr lang="en-GB"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rtlCol="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tx1"/>
                </a:solidFill>
              </a:rPr>
              <a:pPr rtl="0"/>
              <a:t>‹#›</a:t>
            </a:fld>
            <a:endParaRPr lang="en-GB" b="1" noProof="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rtlCol="0"/>
          <a:lstStyle/>
          <a:p>
            <a:pPr rtl="0"/>
            <a:r>
              <a:rPr lang="en-US" noProof="0" smtClean="0"/>
              <a:t>Click to edit Master title style</a:t>
            </a:r>
            <a:endParaRPr lang="en-GB" noProof="0"/>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hasCustomPrompt="1"/>
          </p:nvPr>
        </p:nvSpPr>
        <p:spPr>
          <a:xfrm>
            <a:off x="446314" y="1825625"/>
            <a:ext cx="5306787"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hasCustomPrompt="1"/>
          </p:nvPr>
        </p:nvSpPr>
        <p:spPr>
          <a:xfrm>
            <a:off x="6438900" y="1825625"/>
            <a:ext cx="518160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rtlCol="0"/>
          <a:lstStyle/>
          <a:p>
            <a:pPr rtl="0"/>
            <a:r>
              <a:rPr lang="en-US" noProof="0" smtClean="0"/>
              <a:t>Click to edit Master title style</a:t>
            </a:r>
            <a:endParaRPr lang="en-GB" noProof="0"/>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hasCustomPrompt="1"/>
          </p:nvPr>
        </p:nvSpPr>
        <p:spPr>
          <a:xfrm>
            <a:off x="5183188" y="500215"/>
            <a:ext cx="6172200" cy="5368773"/>
          </a:xfrm>
        </p:spPr>
        <p:txBody>
          <a:bodyPr rtlCol="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rtlCol="0"/>
          <a:lstStyle/>
          <a:p>
            <a:pPr rtl="0"/>
            <a:r>
              <a:rPr lang="en-US" noProof="0" smtClean="0"/>
              <a:t>Click to edit Master title style</a:t>
            </a:r>
            <a:endParaRPr lang="en-GB" noProof="0"/>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smtClean="0"/>
              <a:t>Click icon to add picture</a:t>
            </a:r>
            <a:endParaRPr lang="en-GB" noProof="0"/>
          </a:p>
        </p:txBody>
      </p:sp>
    </p:spTree>
    <p:extLst>
      <p:ext uri="{BB962C8B-B14F-4D97-AF65-F5344CB8AC3E}">
        <p14:creationId xmlns:p14="http://schemas.microsoft.com/office/powerpoint/2010/main" val="1640996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rtl="0"/>
            <a:r>
              <a:rPr lang="en-GB" noProof="0"/>
              <a:t>Insert image</a:t>
            </a:r>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rtlCol="0" anchor="ctr">
            <a:spAutoFit/>
          </a:bodyPr>
          <a:lstStyle>
            <a:lvl1pPr marL="0" indent="0">
              <a:lnSpc>
                <a:spcPct val="100000"/>
              </a:lnSpc>
              <a:buNone/>
              <a:defRPr sz="1800" b="0">
                <a:solidFill>
                  <a:schemeClr val="bg1"/>
                </a:solidFill>
              </a:defRPr>
            </a:lvl1pPr>
          </a:lstStyle>
          <a:p>
            <a:pPr lvl="0" rtl="0"/>
            <a:r>
              <a:rPr lang="en-GB" noProof="0"/>
              <a:t>Edit Master text styles</a:t>
            </a:r>
          </a:p>
          <a:p>
            <a:pPr lvl="0" rtl="0"/>
            <a:endParaRPr lang="en-GB" noProof="0"/>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rtlCol="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rtl="0"/>
            <a:r>
              <a:rPr lang="en-GB" noProof="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Rectangle 9">
            <a:extLst>
              <a:ext uri="{FF2B5EF4-FFF2-40B4-BE49-F238E27FC236}">
                <a16:creationId xmlns:a16="http://schemas.microsoft.com/office/drawing/2014/main" xmlns=""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1" name="Slide Number Placeholder 5">
            <a:extLst>
              <a:ext uri="{FF2B5EF4-FFF2-40B4-BE49-F238E27FC236}">
                <a16:creationId xmlns:a16="http://schemas.microsoft.com/office/drawing/2014/main" xmlns=""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rtlCol="0"/>
          <a:lstStyle/>
          <a:p>
            <a:pPr rtl="0"/>
            <a:r>
              <a:rPr lang="en-US" noProof="0" smtClean="0"/>
              <a:t>Click to edit Master title style</a:t>
            </a:r>
            <a:endParaRPr lang="en-GB" noProof="0"/>
          </a:p>
        </p:txBody>
      </p:sp>
    </p:spTree>
    <p:extLst>
      <p:ext uri="{BB962C8B-B14F-4D97-AF65-F5344CB8AC3E}">
        <p14:creationId xmlns:p14="http://schemas.microsoft.com/office/powerpoint/2010/main" val="2070143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CE35C-134A-443C-AE90-7C2441448056}" type="slidenum">
              <a:rPr lang="en-US" smtClean="0"/>
              <a:pPr/>
              <a:t>‹#›</a:t>
            </a:fld>
            <a:endParaRPr lang="en-US"/>
          </a:p>
        </p:txBody>
      </p:sp>
      <p:sp>
        <p:nvSpPr>
          <p:cNvPr id="7"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solidFill>
            </a:endParaRPr>
          </a:p>
        </p:txBody>
      </p:sp>
      <p:sp>
        <p:nvSpPr>
          <p:cNvPr id="8" name="Rectangle 7">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tx1"/>
                </a:solidFill>
              </a:rPr>
              <a:pPr rtl="0"/>
              <a:t>‹#›</a:t>
            </a:fld>
            <a:endParaRPr lang="en-GB" b="1" noProof="0">
              <a:solidFill>
                <a:schemeClr val="tx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rtl="0"/>
            <a:r>
              <a:rPr lang="en-GB" noProof="0"/>
              <a:t>Insert image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rtl="0"/>
            <a:r>
              <a:rPr lang="en-GB"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CE35C-134A-443C-AE90-7C2441448056}" type="slidenum">
              <a:rPr lang="en-US" smtClean="0"/>
              <a:pPr/>
              <a:t>‹#›</a:t>
            </a:fld>
            <a:endParaRPr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CE35C-134A-443C-AE90-7C2441448056}" type="slidenum">
              <a:rPr lang="en-US" smtClean="0"/>
              <a:pPr/>
              <a:t>‹#›</a:t>
            </a:fld>
            <a:endParaRPr lang="en-US"/>
          </a:p>
        </p:txBody>
      </p:sp>
      <p:sp>
        <p:nvSpPr>
          <p:cNvPr id="10" name="Frame 9">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1" name="Rectangle 10">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2" name="Rectangle 11">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3"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CE35C-134A-443C-AE90-7C2441448056}" type="slidenum">
              <a:rPr lang="en-US" smtClean="0"/>
              <a:pPr/>
              <a:t>‹#›</a:t>
            </a:fld>
            <a:endParaRPr lang="en-US"/>
          </a:p>
        </p:txBody>
      </p:sp>
      <p:sp>
        <p:nvSpPr>
          <p:cNvPr id="6" name="Rectangle 5">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CE35C-134A-443C-AE90-7C24414480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CE35C-134A-443C-AE90-7C2441448056}" type="slidenum">
              <a:rPr lang="en-US" smtClean="0"/>
              <a:pPr/>
              <a:t>‹#›</a:t>
            </a:fld>
            <a:endParaRPr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36BF8B-2969-499E-95FF-79500020728E}" type="datetimeFigureOut">
              <a:rPr lang="en-US" smtClean="0"/>
              <a:pPr/>
              <a:t>12/31/2020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CE35C-134A-443C-AE90-7C2441448056}" type="slidenum">
              <a:rPr lang="en-US" smtClean="0"/>
              <a:pPr/>
              <a:t>‹#›</a:t>
            </a:fld>
            <a:endParaRPr lang="en-US"/>
          </a:p>
        </p:txBody>
      </p:sp>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9" name="Rectangle 8">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0" name="Rectangle 9">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noProof="0">
              <a:solidFill>
                <a:schemeClr val="tx1"/>
              </a:solidFill>
            </a:endParaRPr>
          </a:p>
        </p:txBody>
      </p:sp>
      <p:sp>
        <p:nvSpPr>
          <p:cNvPr id="11"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fld id="{78048C4E-7BD1-46A5-B2F2-6AD408DAAD47}" type="slidenum">
              <a:rPr lang="en-GB" b="1" noProof="0" smtClean="0">
                <a:solidFill>
                  <a:schemeClr val="bg1"/>
                </a:solidFill>
              </a:rPr>
              <a:pPr rtl="0"/>
              <a:t>‹#›</a:t>
            </a:fld>
            <a:endParaRPr lang="en-GB" b="1" noProof="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6BF8B-2969-499E-95FF-79500020728E}" type="datetimeFigureOut">
              <a:rPr lang="en-US" smtClean="0"/>
              <a:pPr/>
              <a:t>12/31/2020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noProof="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CE35C-134A-443C-AE90-7C24414480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60" r:id="rId14"/>
    <p:sldLayoutId id="2147483651" r:id="rId15"/>
    <p:sldLayoutId id="2147483661" r:id="rId16"/>
    <p:sldLayoutId id="2147483662" r:id="rId17"/>
    <p:sldLayoutId id="2147483668" r:id="rId18"/>
    <p:sldLayoutId id="2147483674" r:id="rId19"/>
    <p:sldLayoutId id="2147483664" r:id="rId20"/>
    <p:sldLayoutId id="2147483663" r:id="rId21"/>
    <p:sldLayoutId id="2147483667" r:id="rId22"/>
    <p:sldLayoutId id="2147483671" r:id="rId23"/>
    <p:sldLayoutId id="2147483672" r:id="rId24"/>
    <p:sldLayoutId id="2147483673" r:id="rId25"/>
    <p:sldLayoutId id="2147483675" r:id="rId26"/>
    <p:sldLayoutId id="2147483676" r:id="rId27"/>
    <p:sldLayoutId id="2147483665" r:id="rId28"/>
    <p:sldLayoutId id="2147483669" r:id="rId29"/>
    <p:sldLayoutId id="2147483670" r:id="rId3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ear_gryil_with_modi.jpg"/>
          <p:cNvPicPr>
            <a:picLocks noChangeAspect="1"/>
          </p:cNvPicPr>
          <p:nvPr/>
        </p:nvPicPr>
        <p:blipFill>
          <a:blip r:embed="rId3"/>
          <a:stretch>
            <a:fillRect/>
          </a:stretch>
        </p:blipFill>
        <p:spPr>
          <a:xfrm>
            <a:off x="5757" y="-63062"/>
            <a:ext cx="12180486" cy="6858000"/>
          </a:xfrm>
          <a:prstGeom prst="rect">
            <a:avLst/>
          </a:prstGeom>
        </p:spPr>
      </p:pic>
      <p:sp>
        <p:nvSpPr>
          <p:cNvPr id="52" name="Subtitle 51">
            <a:extLst>
              <a:ext uri="{FF2B5EF4-FFF2-40B4-BE49-F238E27FC236}">
                <a16:creationId xmlns:a16="http://schemas.microsoft.com/office/drawing/2014/main" xmlns="" id="{46FF1827-B46B-4BC4-8665-8914CF45DE0C}"/>
              </a:ext>
            </a:extLst>
          </p:cNvPr>
          <p:cNvSpPr>
            <a:spLocks noGrp="1"/>
          </p:cNvSpPr>
          <p:nvPr>
            <p:ph type="subTitle" idx="1"/>
          </p:nvPr>
        </p:nvSpPr>
        <p:spPr>
          <a:xfrm>
            <a:off x="8445731" y="848301"/>
            <a:ext cx="3288442" cy="1034129"/>
          </a:xfrm>
        </p:spPr>
        <p:txBody>
          <a:bodyPr rtlCol="0"/>
          <a:lstStyle/>
          <a:p>
            <a:pPr rtl="0"/>
            <a:r>
              <a:rPr smtClean="0">
                <a:solidFill>
                  <a:schemeClr val="tx1"/>
                </a:solidFill>
              </a:rPr>
              <a:t>Dr.ARJUN.H.M.</a:t>
            </a:r>
          </a:p>
          <a:p>
            <a:pPr rtl="0"/>
            <a:r>
              <a:rPr smtClean="0">
                <a:solidFill>
                  <a:schemeClr val="tx1"/>
                </a:solidFill>
              </a:rPr>
              <a:t>JR 2</a:t>
            </a:r>
          </a:p>
          <a:p>
            <a:pPr rtl="0"/>
            <a:r>
              <a:rPr smtClean="0">
                <a:solidFill>
                  <a:schemeClr val="tx1"/>
                </a:solidFill>
              </a:rPr>
              <a:t>EMERGENCY  MEDICINE</a:t>
            </a:r>
            <a:endParaRPr lang="en-GB" dirty="0">
              <a:solidFill>
                <a:schemeClr val="tx1"/>
              </a:solidFill>
            </a:endParaRPr>
          </a:p>
        </p:txBody>
      </p:sp>
      <p:sp>
        <p:nvSpPr>
          <p:cNvPr id="51" name="Title 50">
            <a:extLst>
              <a:ext uri="{FF2B5EF4-FFF2-40B4-BE49-F238E27FC236}">
                <a16:creationId xmlns:a16="http://schemas.microsoft.com/office/drawing/2014/main" xmlns="" id="{D8694222-4D81-4A9A-93A2-23C89102F234}"/>
              </a:ext>
            </a:extLst>
          </p:cNvPr>
          <p:cNvSpPr>
            <a:spLocks noGrp="1"/>
          </p:cNvSpPr>
          <p:nvPr>
            <p:ph type="ctrTitle"/>
          </p:nvPr>
        </p:nvSpPr>
        <p:spPr>
          <a:xfrm>
            <a:off x="1226886" y="0"/>
            <a:ext cx="10607040" cy="1446550"/>
          </a:xfrm>
        </p:spPr>
        <p:txBody>
          <a:bodyPr rtlCol="0"/>
          <a:lstStyle/>
          <a:p>
            <a:pPr rtl="0"/>
            <a:r>
              <a:rPr smtClean="0">
                <a:ln>
                  <a:solidFill>
                    <a:schemeClr val="tx1">
                      <a:lumMod val="65000"/>
                      <a:lumOff val="35000"/>
                    </a:schemeClr>
                  </a:solidFill>
                </a:ln>
                <a:solidFill>
                  <a:srgbClr val="FF0000"/>
                </a:solidFill>
              </a:rPr>
              <a:t>Surviving Serpentine Sufferings</a:t>
            </a:r>
            <a:br>
              <a:rPr smtClean="0">
                <a:ln>
                  <a:solidFill>
                    <a:schemeClr val="tx1">
                      <a:lumMod val="65000"/>
                      <a:lumOff val="35000"/>
                    </a:schemeClr>
                  </a:solidFill>
                </a:ln>
                <a:solidFill>
                  <a:srgbClr val="FF0000"/>
                </a:solidFill>
              </a:rPr>
            </a:br>
            <a:r>
              <a:rPr smtClean="0">
                <a:ln>
                  <a:solidFill>
                    <a:schemeClr val="tx1">
                      <a:lumMod val="65000"/>
                      <a:lumOff val="35000"/>
                    </a:schemeClr>
                  </a:solidFill>
                </a:ln>
                <a:solidFill>
                  <a:srgbClr val="FF0000"/>
                </a:solidFill>
              </a:rPr>
              <a:t>A Case Series</a:t>
            </a:r>
            <a:endParaRPr lang="en-GB" dirty="0">
              <a:ln>
                <a:solidFill>
                  <a:schemeClr val="tx1">
                    <a:lumMod val="65000"/>
                    <a:lumOff val="35000"/>
                  </a:schemeClr>
                </a:solidFill>
              </a:ln>
              <a:solidFill>
                <a:srgbClr val="FF0000"/>
              </a:solidFill>
            </a:endParaRPr>
          </a:p>
        </p:txBody>
      </p:sp>
    </p:spTree>
    <p:extLst>
      <p:ext uri="{BB962C8B-B14F-4D97-AF65-F5344CB8AC3E}">
        <p14:creationId xmlns:p14="http://schemas.microsoft.com/office/powerpoint/2010/main" val="3830756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FCE35C-134A-443C-AE90-7C2441448056}" type="slidenum">
              <a:rPr lang="en-US" smtClean="0"/>
              <a:pPr/>
              <a:t>10</a:t>
            </a:fld>
            <a:endParaRPr lang="en-US"/>
          </a:p>
        </p:txBody>
      </p:sp>
      <p:graphicFrame>
        <p:nvGraphicFramePr>
          <p:cNvPr id="4" name="object 3"/>
          <p:cNvGraphicFramePr>
            <a:graphicFrameLocks noGrp="1"/>
          </p:cNvGraphicFramePr>
          <p:nvPr/>
        </p:nvGraphicFramePr>
        <p:xfrm>
          <a:off x="971550" y="1238250"/>
          <a:ext cx="10382250" cy="5291201"/>
        </p:xfrm>
        <a:graphic>
          <a:graphicData uri="http://schemas.openxmlformats.org/drawingml/2006/table">
            <a:tbl>
              <a:tblPr firstRow="1" bandRow="1">
                <a:tableStyleId>{2D5ABB26-0587-4C30-8999-92F81FD0307C}</a:tableStyleId>
              </a:tblPr>
              <a:tblGrid>
                <a:gridCol w="1145221"/>
                <a:gridCol w="3007559"/>
                <a:gridCol w="992283"/>
                <a:gridCol w="3160496"/>
                <a:gridCol w="2076691"/>
              </a:tblGrid>
              <a:tr h="1209658">
                <a:tc>
                  <a:txBody>
                    <a:bodyPr/>
                    <a:lstStyle/>
                    <a:p>
                      <a:pPr marR="501650" algn="r">
                        <a:lnSpc>
                          <a:spcPct val="100000"/>
                        </a:lnSpc>
                        <a:spcBef>
                          <a:spcPts val="2435"/>
                        </a:spcBef>
                      </a:pPr>
                      <a:r>
                        <a:rPr sz="2800" b="1" dirty="0">
                          <a:solidFill>
                            <a:srgbClr val="B7292B"/>
                          </a:solidFill>
                          <a:latin typeface="Palladio Uralic"/>
                          <a:cs typeface="Palladio Uralic"/>
                        </a:rPr>
                        <a:t>1</a:t>
                      </a:r>
                      <a:endParaRPr sz="2800">
                        <a:latin typeface="Palladio Uralic"/>
                        <a:cs typeface="Palladio Uralic"/>
                      </a:endParaRPr>
                    </a:p>
                  </a:txBody>
                  <a:tcPr marL="0" marR="0" marT="309245" marB="0">
                    <a:lnL w="12700">
                      <a:solidFill>
                        <a:srgbClr val="686763"/>
                      </a:solidFill>
                      <a:prstDash val="solid"/>
                    </a:lnL>
                    <a:lnR w="12700" cap="flat" cmpd="sng" algn="ctr">
                      <a:solidFill>
                        <a:srgbClr val="686763"/>
                      </a:solidFill>
                      <a:prstDash val="solid"/>
                      <a:round/>
                      <a:headEnd type="none" w="med" len="med"/>
                      <a:tailEnd type="none" w="med" len="med"/>
                    </a:lnR>
                    <a:lnT w="12700">
                      <a:solidFill>
                        <a:srgbClr val="686763"/>
                      </a:solidFill>
                      <a:prstDash val="solid"/>
                    </a:lnT>
                    <a:lnB w="12700">
                      <a:solidFill>
                        <a:srgbClr val="686763"/>
                      </a:solidFill>
                      <a:prstDash val="solid"/>
                    </a:lnB>
                  </a:tcPr>
                </a:tc>
                <a:tc>
                  <a:txBody>
                    <a:bodyPr/>
                    <a:lstStyle/>
                    <a:p>
                      <a:pPr marL="201295" marR="196850" indent="254000">
                        <a:lnSpc>
                          <a:spcPct val="110100"/>
                        </a:lnSpc>
                        <a:spcBef>
                          <a:spcPts val="195"/>
                        </a:spcBef>
                      </a:pPr>
                      <a:r>
                        <a:rPr sz="2800" b="1" spc="-5" dirty="0">
                          <a:solidFill>
                            <a:srgbClr val="B7292B"/>
                          </a:solidFill>
                          <a:latin typeface="Palladio Uralic"/>
                          <a:cs typeface="Palladio Uralic"/>
                        </a:rPr>
                        <a:t>Dilute 1 </a:t>
                      </a:r>
                      <a:r>
                        <a:rPr sz="2800" b="1" dirty="0">
                          <a:solidFill>
                            <a:srgbClr val="B7292B"/>
                          </a:solidFill>
                          <a:latin typeface="Palladio Uralic"/>
                          <a:cs typeface="Palladio Uralic"/>
                        </a:rPr>
                        <a:t>ml of  </a:t>
                      </a:r>
                      <a:r>
                        <a:rPr sz="2800" b="1" spc="-5" dirty="0">
                          <a:solidFill>
                            <a:srgbClr val="B7292B"/>
                          </a:solidFill>
                          <a:latin typeface="Palladio Uralic"/>
                          <a:cs typeface="Palladio Uralic"/>
                        </a:rPr>
                        <a:t>ASV in </a:t>
                      </a:r>
                      <a:r>
                        <a:rPr sz="2800" b="1" dirty="0">
                          <a:solidFill>
                            <a:srgbClr val="B7292B"/>
                          </a:solidFill>
                          <a:latin typeface="Palladio Uralic"/>
                          <a:cs typeface="Palladio Uralic"/>
                        </a:rPr>
                        <a:t>10 ml</a:t>
                      </a:r>
                      <a:r>
                        <a:rPr sz="2800" b="1" spc="-90" dirty="0">
                          <a:solidFill>
                            <a:srgbClr val="B7292B"/>
                          </a:solidFill>
                          <a:latin typeface="Palladio Uralic"/>
                          <a:cs typeface="Palladio Uralic"/>
                        </a:rPr>
                        <a:t> </a:t>
                      </a:r>
                      <a:r>
                        <a:rPr sz="2800" b="1" spc="-5" dirty="0">
                          <a:solidFill>
                            <a:srgbClr val="B7292B"/>
                          </a:solidFill>
                          <a:latin typeface="Palladio Uralic"/>
                          <a:cs typeface="Palladio Uralic"/>
                        </a:rPr>
                        <a:t>NS</a:t>
                      </a:r>
                      <a:endParaRPr sz="2800">
                        <a:latin typeface="Palladio Uralic"/>
                        <a:cs typeface="Palladio Uralic"/>
                      </a:endParaRPr>
                    </a:p>
                  </a:txBody>
                  <a:tcPr marL="0" marR="0" marT="24765" marB="0">
                    <a:lnL w="12700" cap="flat" cmpd="sng" algn="ctr">
                      <a:solidFill>
                        <a:srgbClr val="686763"/>
                      </a:solidFill>
                      <a:prstDash val="solid"/>
                      <a:round/>
                      <a:headEnd type="none" w="med" len="med"/>
                      <a:tailEnd type="none" w="med" len="med"/>
                    </a:lnL>
                    <a:lnR w="12700" cap="flat" cmpd="sng" algn="ctr">
                      <a:solidFill>
                        <a:srgbClr val="686763"/>
                      </a:solidFill>
                      <a:prstDash val="solid"/>
                      <a:round/>
                      <a:headEnd type="none" w="med" len="med"/>
                      <a:tailEnd type="none" w="med" len="med"/>
                    </a:lnR>
                    <a:lnT w="12700">
                      <a:solidFill>
                        <a:srgbClr val="686763"/>
                      </a:solidFill>
                      <a:prstDash val="solid"/>
                    </a:lnT>
                    <a:lnB w="12700">
                      <a:solidFill>
                        <a:srgbClr val="686763"/>
                      </a:solidFill>
                      <a:prstDash val="solid"/>
                    </a:lnB>
                  </a:tcPr>
                </a:tc>
                <a:tc>
                  <a:txBody>
                    <a:bodyPr/>
                    <a:lstStyle/>
                    <a:p>
                      <a:pPr marR="119380" algn="r">
                        <a:lnSpc>
                          <a:spcPct val="100000"/>
                        </a:lnSpc>
                        <a:spcBef>
                          <a:spcPts val="2435"/>
                        </a:spcBef>
                      </a:pPr>
                      <a:r>
                        <a:rPr sz="2800" b="1" dirty="0">
                          <a:solidFill>
                            <a:srgbClr val="B7292B"/>
                          </a:solidFill>
                          <a:latin typeface="Palladio Uralic"/>
                          <a:cs typeface="Palladio Uralic"/>
                        </a:rPr>
                        <a:t>10ml</a:t>
                      </a:r>
                      <a:endParaRPr sz="2800">
                        <a:latin typeface="Palladio Uralic"/>
                        <a:cs typeface="Palladio Uralic"/>
                      </a:endParaRPr>
                    </a:p>
                  </a:txBody>
                  <a:tcPr marL="0" marR="0" marT="309245" marB="0">
                    <a:lnL w="12700" cap="flat" cmpd="sng" algn="ctr">
                      <a:solidFill>
                        <a:srgbClr val="686763"/>
                      </a:solidFill>
                      <a:prstDash val="solid"/>
                      <a:round/>
                      <a:headEnd type="none" w="med" len="med"/>
                      <a:tailEnd type="none" w="med" len="med"/>
                    </a:lnL>
                    <a:lnR w="12700" cap="flat" cmpd="sng" algn="ctr">
                      <a:solidFill>
                        <a:srgbClr val="686763"/>
                      </a:solidFill>
                      <a:prstDash val="solid"/>
                      <a:round/>
                      <a:headEnd type="none" w="med" len="med"/>
                      <a:tailEnd type="none" w="med" len="med"/>
                    </a:lnR>
                    <a:lnT w="12700">
                      <a:solidFill>
                        <a:srgbClr val="686763"/>
                      </a:solidFill>
                      <a:prstDash val="solid"/>
                    </a:lnT>
                    <a:lnB w="12700">
                      <a:solidFill>
                        <a:srgbClr val="686763"/>
                      </a:solidFill>
                      <a:prstDash val="solid"/>
                    </a:lnB>
                  </a:tcPr>
                </a:tc>
                <a:tc>
                  <a:txBody>
                    <a:bodyPr/>
                    <a:lstStyle/>
                    <a:p>
                      <a:pPr marL="10160" algn="ctr">
                        <a:lnSpc>
                          <a:spcPct val="100000"/>
                        </a:lnSpc>
                        <a:spcBef>
                          <a:spcPts val="2435"/>
                        </a:spcBef>
                      </a:pPr>
                      <a:r>
                        <a:rPr sz="2800" b="1" dirty="0">
                          <a:solidFill>
                            <a:srgbClr val="B7292B"/>
                          </a:solidFill>
                          <a:latin typeface="Palladio Uralic"/>
                          <a:cs typeface="Palladio Uralic"/>
                        </a:rPr>
                        <a:t>A</a:t>
                      </a:r>
                      <a:endParaRPr sz="2800">
                        <a:latin typeface="Palladio Uralic"/>
                        <a:cs typeface="Palladio Uralic"/>
                      </a:endParaRPr>
                    </a:p>
                  </a:txBody>
                  <a:tcPr marL="0" marR="0" marT="309245" marB="0">
                    <a:lnL w="12700" cap="flat" cmpd="sng" algn="ctr">
                      <a:solidFill>
                        <a:srgbClr val="686763"/>
                      </a:solidFill>
                      <a:prstDash val="solid"/>
                      <a:round/>
                      <a:headEnd type="none" w="med" len="med"/>
                      <a:tailEnd type="none" w="med" len="med"/>
                    </a:lnL>
                    <a:lnR w="12700" cap="flat" cmpd="sng" algn="ctr">
                      <a:solidFill>
                        <a:srgbClr val="686763"/>
                      </a:solidFill>
                      <a:prstDash val="solid"/>
                      <a:round/>
                      <a:headEnd type="none" w="med" len="med"/>
                      <a:tailEnd type="none" w="med" len="med"/>
                    </a:lnR>
                    <a:lnT w="12700">
                      <a:solidFill>
                        <a:srgbClr val="686763"/>
                      </a:solidFill>
                      <a:prstDash val="solid"/>
                    </a:lnT>
                    <a:lnB w="12700">
                      <a:solidFill>
                        <a:srgbClr val="686763"/>
                      </a:solidFill>
                      <a:prstDash val="solid"/>
                    </a:lnB>
                  </a:tcPr>
                </a:tc>
                <a:tc>
                  <a:txBody>
                    <a:bodyPr/>
                    <a:lstStyle/>
                    <a:p>
                      <a:pPr>
                        <a:lnSpc>
                          <a:spcPct val="100000"/>
                        </a:lnSpc>
                      </a:pPr>
                      <a:endParaRPr sz="3100">
                        <a:latin typeface="Times New Roman"/>
                        <a:cs typeface="Times New Roman"/>
                      </a:endParaRPr>
                    </a:p>
                  </a:txBody>
                  <a:tcPr marL="0" marR="0" marT="0" marB="0">
                    <a:lnL w="12700" cap="flat" cmpd="sng" algn="ctr">
                      <a:solidFill>
                        <a:srgbClr val="686763"/>
                      </a:solidFill>
                      <a:prstDash val="solid"/>
                      <a:round/>
                      <a:headEnd type="none" w="med" len="med"/>
                      <a:tailEnd type="none" w="med" len="med"/>
                    </a:lnL>
                    <a:lnR w="12700">
                      <a:solidFill>
                        <a:srgbClr val="686763"/>
                      </a:solidFill>
                      <a:prstDash val="solid"/>
                    </a:lnR>
                    <a:lnT w="12700">
                      <a:solidFill>
                        <a:srgbClr val="686763"/>
                      </a:solidFill>
                      <a:prstDash val="solid"/>
                    </a:lnT>
                    <a:lnB w="12700">
                      <a:solidFill>
                        <a:srgbClr val="686763"/>
                      </a:solidFill>
                      <a:prstDash val="solid"/>
                    </a:lnB>
                  </a:tcPr>
                </a:tc>
              </a:tr>
              <a:tr h="834929">
                <a:tc>
                  <a:txBody>
                    <a:bodyPr/>
                    <a:lstStyle/>
                    <a:p>
                      <a:pPr marR="501650" algn="r">
                        <a:lnSpc>
                          <a:spcPct val="100000"/>
                        </a:lnSpc>
                        <a:spcBef>
                          <a:spcPts val="2470"/>
                        </a:spcBef>
                      </a:pPr>
                      <a:r>
                        <a:rPr sz="2800" b="1" dirty="0">
                          <a:solidFill>
                            <a:srgbClr val="B7292B"/>
                          </a:solidFill>
                          <a:latin typeface="Palladio Uralic"/>
                          <a:cs typeface="Palladio Uralic"/>
                        </a:rPr>
                        <a:t>2</a:t>
                      </a:r>
                      <a:endParaRPr sz="2800">
                        <a:latin typeface="Palladio Uralic"/>
                        <a:cs typeface="Palladio Uralic"/>
                      </a:endParaRPr>
                    </a:p>
                  </a:txBody>
                  <a:tcPr marL="0" marR="0" marT="31369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L="15875" algn="ctr">
                        <a:lnSpc>
                          <a:spcPct val="100000"/>
                        </a:lnSpc>
                        <a:spcBef>
                          <a:spcPts val="570"/>
                        </a:spcBef>
                      </a:pPr>
                      <a:r>
                        <a:rPr sz="2800" b="1" dirty="0">
                          <a:solidFill>
                            <a:srgbClr val="B7292B"/>
                          </a:solidFill>
                          <a:latin typeface="Palladio Uralic"/>
                          <a:cs typeface="Palladio Uralic"/>
                        </a:rPr>
                        <a:t>1ml of </a:t>
                      </a:r>
                      <a:r>
                        <a:rPr sz="2800" b="1" spc="-5" dirty="0">
                          <a:solidFill>
                            <a:srgbClr val="B7292B"/>
                          </a:solidFill>
                          <a:latin typeface="Palladio Uralic"/>
                          <a:cs typeface="Palladio Uralic"/>
                        </a:rPr>
                        <a:t>solution</a:t>
                      </a:r>
                      <a:r>
                        <a:rPr sz="2800" b="1" spc="-60" dirty="0">
                          <a:solidFill>
                            <a:srgbClr val="B7292B"/>
                          </a:solidFill>
                          <a:latin typeface="Palladio Uralic"/>
                          <a:cs typeface="Palladio Uralic"/>
                        </a:rPr>
                        <a:t> </a:t>
                      </a:r>
                      <a:r>
                        <a:rPr sz="2800" b="1" spc="-5" dirty="0">
                          <a:solidFill>
                            <a:srgbClr val="B7292B"/>
                          </a:solidFill>
                          <a:latin typeface="Palladio Uralic"/>
                          <a:cs typeface="Palladio Uralic"/>
                        </a:rPr>
                        <a:t>A</a:t>
                      </a:r>
                      <a:endParaRPr sz="2800">
                        <a:latin typeface="Palladio Uralic"/>
                        <a:cs typeface="Palladio Uralic"/>
                      </a:endParaRPr>
                    </a:p>
                    <a:p>
                      <a:pPr algn="ctr">
                        <a:lnSpc>
                          <a:spcPct val="100000"/>
                        </a:lnSpc>
                        <a:spcBef>
                          <a:spcPts val="340"/>
                        </a:spcBef>
                      </a:pPr>
                      <a:r>
                        <a:rPr sz="2800" b="1" spc="-5" dirty="0">
                          <a:solidFill>
                            <a:srgbClr val="B7292B"/>
                          </a:solidFill>
                          <a:latin typeface="Palladio Uralic"/>
                          <a:cs typeface="Palladio Uralic"/>
                        </a:rPr>
                        <a:t>+ </a:t>
                      </a:r>
                      <a:r>
                        <a:rPr sz="2800" b="1" dirty="0">
                          <a:solidFill>
                            <a:srgbClr val="B7292B"/>
                          </a:solidFill>
                          <a:latin typeface="Palladio Uralic"/>
                          <a:cs typeface="Palladio Uralic"/>
                        </a:rPr>
                        <a:t>9ml</a:t>
                      </a:r>
                      <a:r>
                        <a:rPr sz="2800" b="1" spc="-25" dirty="0">
                          <a:solidFill>
                            <a:srgbClr val="B7292B"/>
                          </a:solidFill>
                          <a:latin typeface="Palladio Uralic"/>
                          <a:cs typeface="Palladio Uralic"/>
                        </a:rPr>
                        <a:t> </a:t>
                      </a:r>
                      <a:r>
                        <a:rPr sz="2800" b="1" spc="-5" dirty="0">
                          <a:solidFill>
                            <a:srgbClr val="B7292B"/>
                          </a:solidFill>
                          <a:latin typeface="Palladio Uralic"/>
                          <a:cs typeface="Palladio Uralic"/>
                        </a:rPr>
                        <a:t>NS</a:t>
                      </a:r>
                      <a:endParaRPr sz="2800">
                        <a:latin typeface="Palladio Uralic"/>
                        <a:cs typeface="Palladio Uralic"/>
                      </a:endParaRPr>
                    </a:p>
                  </a:txBody>
                  <a:tcPr marL="0" marR="0" marT="7239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119380" algn="r">
                        <a:lnSpc>
                          <a:spcPct val="100000"/>
                        </a:lnSpc>
                        <a:spcBef>
                          <a:spcPts val="2470"/>
                        </a:spcBef>
                      </a:pPr>
                      <a:r>
                        <a:rPr sz="2800" b="1" dirty="0">
                          <a:solidFill>
                            <a:srgbClr val="B7292B"/>
                          </a:solidFill>
                          <a:latin typeface="Palladio Uralic"/>
                          <a:cs typeface="Palladio Uralic"/>
                        </a:rPr>
                        <a:t>10ml</a:t>
                      </a:r>
                      <a:endParaRPr sz="2800">
                        <a:latin typeface="Palladio Uralic"/>
                        <a:cs typeface="Palladio Uralic"/>
                      </a:endParaRPr>
                    </a:p>
                  </a:txBody>
                  <a:tcPr marL="0" marR="0" marT="31369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algn="ctr">
                        <a:lnSpc>
                          <a:spcPct val="100000"/>
                        </a:lnSpc>
                        <a:spcBef>
                          <a:spcPts val="2470"/>
                        </a:spcBef>
                      </a:pPr>
                      <a:r>
                        <a:rPr sz="2800" b="1" dirty="0">
                          <a:solidFill>
                            <a:srgbClr val="B7292B"/>
                          </a:solidFill>
                          <a:latin typeface="Palladio Uralic"/>
                          <a:cs typeface="Palladio Uralic"/>
                        </a:rPr>
                        <a:t>B</a:t>
                      </a:r>
                      <a:endParaRPr sz="2800">
                        <a:latin typeface="Palladio Uralic"/>
                        <a:cs typeface="Palladio Uralic"/>
                      </a:endParaRPr>
                    </a:p>
                  </a:txBody>
                  <a:tcPr marL="0" marR="0" marT="31369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2540" algn="ctr">
                        <a:lnSpc>
                          <a:spcPct val="100000"/>
                        </a:lnSpc>
                        <a:spcBef>
                          <a:spcPts val="2470"/>
                        </a:spcBef>
                      </a:pPr>
                      <a:r>
                        <a:rPr sz="2800" b="1" dirty="0">
                          <a:solidFill>
                            <a:srgbClr val="B7292B"/>
                          </a:solidFill>
                          <a:latin typeface="Palladio Uralic"/>
                          <a:cs typeface="Palladio Uralic"/>
                        </a:rPr>
                        <a:t>1:10</a:t>
                      </a:r>
                      <a:endParaRPr sz="2800">
                        <a:latin typeface="Palladio Uralic"/>
                        <a:cs typeface="Palladio Uralic"/>
                      </a:endParaRPr>
                    </a:p>
                  </a:txBody>
                  <a:tcPr marL="0" marR="0" marT="31369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r>
              <a:tr h="838779">
                <a:tc>
                  <a:txBody>
                    <a:bodyPr/>
                    <a:lstStyle/>
                    <a:p>
                      <a:pPr marR="501650" algn="r">
                        <a:lnSpc>
                          <a:spcPct val="100000"/>
                        </a:lnSpc>
                        <a:spcBef>
                          <a:spcPts val="2505"/>
                        </a:spcBef>
                      </a:pPr>
                      <a:r>
                        <a:rPr sz="2800" b="1" dirty="0">
                          <a:solidFill>
                            <a:srgbClr val="B7292B"/>
                          </a:solidFill>
                          <a:latin typeface="Palladio Uralic"/>
                          <a:cs typeface="Palladio Uralic"/>
                        </a:rPr>
                        <a:t>3</a:t>
                      </a:r>
                      <a:endParaRPr sz="2800">
                        <a:latin typeface="Palladio Uralic"/>
                        <a:cs typeface="Palladio Uralic"/>
                      </a:endParaRPr>
                    </a:p>
                  </a:txBody>
                  <a:tcPr marL="0" marR="0" marT="31813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L="1905" algn="ctr">
                        <a:lnSpc>
                          <a:spcPct val="100000"/>
                        </a:lnSpc>
                        <a:spcBef>
                          <a:spcPts val="605"/>
                        </a:spcBef>
                      </a:pPr>
                      <a:r>
                        <a:rPr sz="2800" b="1" dirty="0">
                          <a:solidFill>
                            <a:srgbClr val="B7292B"/>
                          </a:solidFill>
                          <a:latin typeface="Palladio Uralic"/>
                          <a:cs typeface="Palladio Uralic"/>
                        </a:rPr>
                        <a:t>1ml of </a:t>
                      </a:r>
                      <a:r>
                        <a:rPr sz="2800" b="1" spc="-5" dirty="0">
                          <a:solidFill>
                            <a:srgbClr val="B7292B"/>
                          </a:solidFill>
                          <a:latin typeface="Palladio Uralic"/>
                          <a:cs typeface="Palladio Uralic"/>
                        </a:rPr>
                        <a:t>solution</a:t>
                      </a:r>
                      <a:r>
                        <a:rPr sz="2800" b="1" spc="-60" dirty="0">
                          <a:solidFill>
                            <a:srgbClr val="B7292B"/>
                          </a:solidFill>
                          <a:latin typeface="Palladio Uralic"/>
                          <a:cs typeface="Palladio Uralic"/>
                        </a:rPr>
                        <a:t> </a:t>
                      </a:r>
                      <a:r>
                        <a:rPr sz="2800" b="1" dirty="0">
                          <a:solidFill>
                            <a:srgbClr val="B7292B"/>
                          </a:solidFill>
                          <a:latin typeface="Palladio Uralic"/>
                          <a:cs typeface="Palladio Uralic"/>
                        </a:rPr>
                        <a:t>B</a:t>
                      </a:r>
                      <a:endParaRPr sz="2800">
                        <a:latin typeface="Palladio Uralic"/>
                        <a:cs typeface="Palladio Uralic"/>
                      </a:endParaRPr>
                    </a:p>
                    <a:p>
                      <a:pPr algn="ctr">
                        <a:lnSpc>
                          <a:spcPct val="100000"/>
                        </a:lnSpc>
                        <a:spcBef>
                          <a:spcPts val="340"/>
                        </a:spcBef>
                      </a:pPr>
                      <a:r>
                        <a:rPr sz="2800" b="1" spc="-5" dirty="0">
                          <a:solidFill>
                            <a:srgbClr val="B7292B"/>
                          </a:solidFill>
                          <a:latin typeface="Palladio Uralic"/>
                          <a:cs typeface="Palladio Uralic"/>
                        </a:rPr>
                        <a:t>+ </a:t>
                      </a:r>
                      <a:r>
                        <a:rPr sz="2800" b="1" dirty="0">
                          <a:solidFill>
                            <a:srgbClr val="B7292B"/>
                          </a:solidFill>
                          <a:latin typeface="Palladio Uralic"/>
                          <a:cs typeface="Palladio Uralic"/>
                        </a:rPr>
                        <a:t>9ml</a:t>
                      </a:r>
                      <a:r>
                        <a:rPr sz="2800" b="1" spc="-25" dirty="0">
                          <a:solidFill>
                            <a:srgbClr val="B7292B"/>
                          </a:solidFill>
                          <a:latin typeface="Palladio Uralic"/>
                          <a:cs typeface="Palladio Uralic"/>
                        </a:rPr>
                        <a:t> </a:t>
                      </a:r>
                      <a:r>
                        <a:rPr sz="2800" b="1" spc="-5" dirty="0">
                          <a:solidFill>
                            <a:srgbClr val="B7292B"/>
                          </a:solidFill>
                          <a:latin typeface="Palladio Uralic"/>
                          <a:cs typeface="Palladio Uralic"/>
                        </a:rPr>
                        <a:t>NS</a:t>
                      </a:r>
                      <a:endParaRPr sz="2800">
                        <a:latin typeface="Palladio Uralic"/>
                        <a:cs typeface="Palladio Uralic"/>
                      </a:endParaRPr>
                    </a:p>
                  </a:txBody>
                  <a:tcPr marL="0" marR="0" marT="7683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119380" algn="r">
                        <a:lnSpc>
                          <a:spcPct val="100000"/>
                        </a:lnSpc>
                        <a:spcBef>
                          <a:spcPts val="2505"/>
                        </a:spcBef>
                      </a:pPr>
                      <a:r>
                        <a:rPr sz="2800" b="1" dirty="0">
                          <a:solidFill>
                            <a:srgbClr val="B7292B"/>
                          </a:solidFill>
                          <a:latin typeface="Palladio Uralic"/>
                          <a:cs typeface="Palladio Uralic"/>
                        </a:rPr>
                        <a:t>10ml</a:t>
                      </a:r>
                      <a:endParaRPr sz="2800">
                        <a:latin typeface="Palladio Uralic"/>
                        <a:cs typeface="Palladio Uralic"/>
                      </a:endParaRPr>
                    </a:p>
                  </a:txBody>
                  <a:tcPr marL="0" marR="0" marT="31813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1905" algn="ctr">
                        <a:lnSpc>
                          <a:spcPct val="100000"/>
                        </a:lnSpc>
                        <a:spcBef>
                          <a:spcPts val="2505"/>
                        </a:spcBef>
                      </a:pPr>
                      <a:r>
                        <a:rPr sz="2800" b="1" dirty="0">
                          <a:solidFill>
                            <a:srgbClr val="B7292B"/>
                          </a:solidFill>
                          <a:latin typeface="Palladio Uralic"/>
                          <a:cs typeface="Palladio Uralic"/>
                        </a:rPr>
                        <a:t>C</a:t>
                      </a:r>
                      <a:endParaRPr sz="2800">
                        <a:latin typeface="Palladio Uralic"/>
                        <a:cs typeface="Palladio Uralic"/>
                      </a:endParaRPr>
                    </a:p>
                  </a:txBody>
                  <a:tcPr marL="0" marR="0" marT="31813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2540" algn="ctr">
                        <a:lnSpc>
                          <a:spcPct val="100000"/>
                        </a:lnSpc>
                        <a:spcBef>
                          <a:spcPts val="2505"/>
                        </a:spcBef>
                      </a:pPr>
                      <a:r>
                        <a:rPr sz="2800" b="1" dirty="0">
                          <a:solidFill>
                            <a:srgbClr val="B7292B"/>
                          </a:solidFill>
                          <a:latin typeface="Palladio Uralic"/>
                          <a:cs typeface="Palladio Uralic"/>
                        </a:rPr>
                        <a:t>1:100</a:t>
                      </a:r>
                      <a:endParaRPr sz="2800">
                        <a:latin typeface="Palladio Uralic"/>
                        <a:cs typeface="Palladio Uralic"/>
                      </a:endParaRPr>
                    </a:p>
                  </a:txBody>
                  <a:tcPr marL="0" marR="0" marT="31813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r>
              <a:tr h="832179">
                <a:tc>
                  <a:txBody>
                    <a:bodyPr/>
                    <a:lstStyle/>
                    <a:p>
                      <a:pPr marR="501650" algn="r">
                        <a:lnSpc>
                          <a:spcPct val="100000"/>
                        </a:lnSpc>
                        <a:spcBef>
                          <a:spcPts val="2445"/>
                        </a:spcBef>
                      </a:pPr>
                      <a:r>
                        <a:rPr sz="2800" b="1" dirty="0">
                          <a:solidFill>
                            <a:srgbClr val="B7292B"/>
                          </a:solidFill>
                          <a:latin typeface="Palladio Uralic"/>
                          <a:cs typeface="Palladio Uralic"/>
                        </a:rPr>
                        <a:t>4</a:t>
                      </a:r>
                      <a:endParaRPr sz="2800">
                        <a:latin typeface="Palladio Uralic"/>
                        <a:cs typeface="Palladio Uralic"/>
                      </a:endParaRPr>
                    </a:p>
                  </a:txBody>
                  <a:tcPr marL="0" marR="0" marT="31051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algn="ctr">
                        <a:lnSpc>
                          <a:spcPct val="100000"/>
                        </a:lnSpc>
                        <a:spcBef>
                          <a:spcPts val="545"/>
                        </a:spcBef>
                      </a:pPr>
                      <a:r>
                        <a:rPr sz="2800" b="1" dirty="0">
                          <a:solidFill>
                            <a:srgbClr val="B7292B"/>
                          </a:solidFill>
                          <a:latin typeface="Palladio Uralic"/>
                          <a:cs typeface="Palladio Uralic"/>
                        </a:rPr>
                        <a:t>1ml of </a:t>
                      </a:r>
                      <a:r>
                        <a:rPr sz="2800" b="1" spc="-5" dirty="0">
                          <a:solidFill>
                            <a:srgbClr val="B7292B"/>
                          </a:solidFill>
                          <a:latin typeface="Palladio Uralic"/>
                          <a:cs typeface="Palladio Uralic"/>
                        </a:rPr>
                        <a:t>solution</a:t>
                      </a:r>
                      <a:r>
                        <a:rPr sz="2800" b="1" spc="-60" dirty="0">
                          <a:solidFill>
                            <a:srgbClr val="B7292B"/>
                          </a:solidFill>
                          <a:latin typeface="Palladio Uralic"/>
                          <a:cs typeface="Palladio Uralic"/>
                        </a:rPr>
                        <a:t> </a:t>
                      </a:r>
                      <a:r>
                        <a:rPr sz="2800" b="1" dirty="0">
                          <a:solidFill>
                            <a:srgbClr val="B7292B"/>
                          </a:solidFill>
                          <a:latin typeface="Palladio Uralic"/>
                          <a:cs typeface="Palladio Uralic"/>
                        </a:rPr>
                        <a:t>C</a:t>
                      </a:r>
                      <a:endParaRPr sz="2800">
                        <a:latin typeface="Palladio Uralic"/>
                        <a:cs typeface="Palladio Uralic"/>
                      </a:endParaRPr>
                    </a:p>
                    <a:p>
                      <a:pPr algn="ctr">
                        <a:lnSpc>
                          <a:spcPct val="100000"/>
                        </a:lnSpc>
                        <a:spcBef>
                          <a:spcPts val="340"/>
                        </a:spcBef>
                      </a:pPr>
                      <a:r>
                        <a:rPr sz="2800" b="1" spc="-5" dirty="0">
                          <a:solidFill>
                            <a:srgbClr val="B7292B"/>
                          </a:solidFill>
                          <a:latin typeface="Palladio Uralic"/>
                          <a:cs typeface="Palladio Uralic"/>
                        </a:rPr>
                        <a:t>+ </a:t>
                      </a:r>
                      <a:r>
                        <a:rPr sz="2800" b="1" dirty="0">
                          <a:solidFill>
                            <a:srgbClr val="B7292B"/>
                          </a:solidFill>
                          <a:latin typeface="Palladio Uralic"/>
                          <a:cs typeface="Palladio Uralic"/>
                        </a:rPr>
                        <a:t>9ml</a:t>
                      </a:r>
                      <a:r>
                        <a:rPr sz="2800" b="1" spc="-25" dirty="0">
                          <a:solidFill>
                            <a:srgbClr val="B7292B"/>
                          </a:solidFill>
                          <a:latin typeface="Palladio Uralic"/>
                          <a:cs typeface="Palladio Uralic"/>
                        </a:rPr>
                        <a:t> </a:t>
                      </a:r>
                      <a:r>
                        <a:rPr sz="2800" b="1" spc="-5" dirty="0">
                          <a:solidFill>
                            <a:srgbClr val="B7292B"/>
                          </a:solidFill>
                          <a:latin typeface="Palladio Uralic"/>
                          <a:cs typeface="Palladio Uralic"/>
                        </a:rPr>
                        <a:t>NS</a:t>
                      </a:r>
                      <a:endParaRPr sz="2800">
                        <a:latin typeface="Palladio Uralic"/>
                        <a:cs typeface="Palladio Uralic"/>
                      </a:endParaRPr>
                    </a:p>
                  </a:txBody>
                  <a:tcPr marL="0" marR="0" marT="6921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119380" algn="r">
                        <a:lnSpc>
                          <a:spcPct val="100000"/>
                        </a:lnSpc>
                        <a:spcBef>
                          <a:spcPts val="2445"/>
                        </a:spcBef>
                      </a:pPr>
                      <a:r>
                        <a:rPr sz="2800" b="1" dirty="0">
                          <a:solidFill>
                            <a:srgbClr val="B7292B"/>
                          </a:solidFill>
                          <a:latin typeface="Palladio Uralic"/>
                          <a:cs typeface="Palladio Uralic"/>
                        </a:rPr>
                        <a:t>10ml</a:t>
                      </a:r>
                      <a:endParaRPr sz="2800">
                        <a:latin typeface="Palladio Uralic"/>
                        <a:cs typeface="Palladio Uralic"/>
                      </a:endParaRPr>
                    </a:p>
                  </a:txBody>
                  <a:tcPr marL="0" marR="0" marT="31051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L="3810" algn="ctr">
                        <a:lnSpc>
                          <a:spcPct val="100000"/>
                        </a:lnSpc>
                        <a:spcBef>
                          <a:spcPts val="2445"/>
                        </a:spcBef>
                      </a:pPr>
                      <a:r>
                        <a:rPr sz="2800" b="1" dirty="0">
                          <a:solidFill>
                            <a:srgbClr val="B7292B"/>
                          </a:solidFill>
                          <a:latin typeface="Palladio Uralic"/>
                          <a:cs typeface="Palladio Uralic"/>
                        </a:rPr>
                        <a:t>D</a:t>
                      </a:r>
                      <a:endParaRPr sz="2800">
                        <a:latin typeface="Palladio Uralic"/>
                        <a:cs typeface="Palladio Uralic"/>
                      </a:endParaRPr>
                    </a:p>
                  </a:txBody>
                  <a:tcPr marL="0" marR="0" marT="31051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2540" algn="ctr">
                        <a:lnSpc>
                          <a:spcPct val="100000"/>
                        </a:lnSpc>
                        <a:spcBef>
                          <a:spcPts val="2445"/>
                        </a:spcBef>
                      </a:pPr>
                      <a:r>
                        <a:rPr sz="2800" b="1" dirty="0">
                          <a:solidFill>
                            <a:srgbClr val="B7292B"/>
                          </a:solidFill>
                          <a:latin typeface="Palladio Uralic"/>
                          <a:cs typeface="Palladio Uralic"/>
                        </a:rPr>
                        <a:t>1:1000</a:t>
                      </a:r>
                      <a:endParaRPr sz="2800">
                        <a:latin typeface="Palladio Uralic"/>
                        <a:cs typeface="Palladio Uralic"/>
                      </a:endParaRPr>
                    </a:p>
                  </a:txBody>
                  <a:tcPr marL="0" marR="0" marT="310515"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r>
              <a:tr h="836029">
                <a:tc>
                  <a:txBody>
                    <a:bodyPr/>
                    <a:lstStyle/>
                    <a:p>
                      <a:pPr marR="501650" algn="r">
                        <a:lnSpc>
                          <a:spcPct val="100000"/>
                        </a:lnSpc>
                        <a:spcBef>
                          <a:spcPts val="2480"/>
                        </a:spcBef>
                      </a:pPr>
                      <a:r>
                        <a:rPr sz="2800" b="1" dirty="0">
                          <a:solidFill>
                            <a:srgbClr val="B7292B"/>
                          </a:solidFill>
                          <a:latin typeface="Palladio Uralic"/>
                          <a:cs typeface="Palladio Uralic"/>
                        </a:rPr>
                        <a:t>5</a:t>
                      </a:r>
                      <a:endParaRPr sz="2800">
                        <a:latin typeface="Palladio Uralic"/>
                        <a:cs typeface="Palladio Uralic"/>
                      </a:endParaRPr>
                    </a:p>
                  </a:txBody>
                  <a:tcPr marL="0" marR="0" marT="31496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L="10160" algn="ctr">
                        <a:lnSpc>
                          <a:spcPct val="100000"/>
                        </a:lnSpc>
                        <a:spcBef>
                          <a:spcPts val="580"/>
                        </a:spcBef>
                      </a:pPr>
                      <a:r>
                        <a:rPr sz="2800" b="1" dirty="0">
                          <a:solidFill>
                            <a:srgbClr val="B7292B"/>
                          </a:solidFill>
                          <a:latin typeface="Palladio Uralic"/>
                          <a:cs typeface="Palladio Uralic"/>
                        </a:rPr>
                        <a:t>1ml of </a:t>
                      </a:r>
                      <a:r>
                        <a:rPr sz="2800" b="1" spc="-5" dirty="0">
                          <a:solidFill>
                            <a:srgbClr val="B7292B"/>
                          </a:solidFill>
                          <a:latin typeface="Palladio Uralic"/>
                          <a:cs typeface="Palladio Uralic"/>
                        </a:rPr>
                        <a:t>solution</a:t>
                      </a:r>
                      <a:r>
                        <a:rPr sz="2800" b="1" spc="-60" dirty="0">
                          <a:solidFill>
                            <a:srgbClr val="B7292B"/>
                          </a:solidFill>
                          <a:latin typeface="Palladio Uralic"/>
                          <a:cs typeface="Palladio Uralic"/>
                        </a:rPr>
                        <a:t> </a:t>
                      </a:r>
                      <a:r>
                        <a:rPr sz="2800" b="1" dirty="0">
                          <a:solidFill>
                            <a:srgbClr val="B7292B"/>
                          </a:solidFill>
                          <a:latin typeface="Palladio Uralic"/>
                          <a:cs typeface="Palladio Uralic"/>
                        </a:rPr>
                        <a:t>D</a:t>
                      </a:r>
                      <a:endParaRPr sz="2800">
                        <a:latin typeface="Palladio Uralic"/>
                        <a:cs typeface="Palladio Uralic"/>
                      </a:endParaRPr>
                    </a:p>
                    <a:p>
                      <a:pPr algn="ctr">
                        <a:lnSpc>
                          <a:spcPct val="100000"/>
                        </a:lnSpc>
                        <a:spcBef>
                          <a:spcPts val="340"/>
                        </a:spcBef>
                      </a:pPr>
                      <a:r>
                        <a:rPr sz="2800" b="1" spc="-5" dirty="0">
                          <a:solidFill>
                            <a:srgbClr val="B7292B"/>
                          </a:solidFill>
                          <a:latin typeface="Palladio Uralic"/>
                          <a:cs typeface="Palladio Uralic"/>
                        </a:rPr>
                        <a:t>+ </a:t>
                      </a:r>
                      <a:r>
                        <a:rPr sz="2800" b="1" dirty="0">
                          <a:solidFill>
                            <a:srgbClr val="B7292B"/>
                          </a:solidFill>
                          <a:latin typeface="Palladio Uralic"/>
                          <a:cs typeface="Palladio Uralic"/>
                        </a:rPr>
                        <a:t>9ml</a:t>
                      </a:r>
                      <a:r>
                        <a:rPr sz="2800" b="1" spc="-25" dirty="0">
                          <a:solidFill>
                            <a:srgbClr val="B7292B"/>
                          </a:solidFill>
                          <a:latin typeface="Palladio Uralic"/>
                          <a:cs typeface="Palladio Uralic"/>
                        </a:rPr>
                        <a:t> </a:t>
                      </a:r>
                      <a:r>
                        <a:rPr sz="2800" b="1" spc="-5" dirty="0">
                          <a:solidFill>
                            <a:srgbClr val="B7292B"/>
                          </a:solidFill>
                          <a:latin typeface="Palladio Uralic"/>
                          <a:cs typeface="Palladio Uralic"/>
                        </a:rPr>
                        <a:t>NS</a:t>
                      </a:r>
                      <a:endParaRPr sz="2800">
                        <a:latin typeface="Palladio Uralic"/>
                        <a:cs typeface="Palladio Uralic"/>
                      </a:endParaRPr>
                    </a:p>
                  </a:txBody>
                  <a:tcPr marL="0" marR="0" marT="7366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119380" algn="r">
                        <a:lnSpc>
                          <a:spcPct val="100000"/>
                        </a:lnSpc>
                        <a:spcBef>
                          <a:spcPts val="2480"/>
                        </a:spcBef>
                      </a:pPr>
                      <a:r>
                        <a:rPr sz="2800" b="1" dirty="0">
                          <a:solidFill>
                            <a:srgbClr val="B7292B"/>
                          </a:solidFill>
                          <a:latin typeface="Palladio Uralic"/>
                          <a:cs typeface="Palladio Uralic"/>
                        </a:rPr>
                        <a:t>10ml</a:t>
                      </a:r>
                      <a:endParaRPr sz="2800">
                        <a:latin typeface="Palladio Uralic"/>
                        <a:cs typeface="Palladio Uralic"/>
                      </a:endParaRPr>
                    </a:p>
                  </a:txBody>
                  <a:tcPr marL="0" marR="0" marT="31496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L="1270" algn="ctr">
                        <a:lnSpc>
                          <a:spcPct val="100000"/>
                        </a:lnSpc>
                        <a:spcBef>
                          <a:spcPts val="2480"/>
                        </a:spcBef>
                      </a:pPr>
                      <a:r>
                        <a:rPr sz="2800" b="1" dirty="0">
                          <a:solidFill>
                            <a:srgbClr val="B7292B"/>
                          </a:solidFill>
                          <a:latin typeface="Palladio Uralic"/>
                          <a:cs typeface="Palladio Uralic"/>
                        </a:rPr>
                        <a:t>E</a:t>
                      </a:r>
                      <a:endParaRPr sz="2800">
                        <a:latin typeface="Palladio Uralic"/>
                        <a:cs typeface="Palladio Uralic"/>
                      </a:endParaRPr>
                    </a:p>
                  </a:txBody>
                  <a:tcPr marL="0" marR="0" marT="31496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c>
                  <a:txBody>
                    <a:bodyPr/>
                    <a:lstStyle/>
                    <a:p>
                      <a:pPr marR="2540" algn="ctr">
                        <a:lnSpc>
                          <a:spcPct val="100000"/>
                        </a:lnSpc>
                        <a:spcBef>
                          <a:spcPts val="2480"/>
                        </a:spcBef>
                      </a:pPr>
                      <a:r>
                        <a:rPr sz="2800" b="1" dirty="0">
                          <a:solidFill>
                            <a:srgbClr val="B7292B"/>
                          </a:solidFill>
                          <a:latin typeface="Palladio Uralic"/>
                          <a:cs typeface="Palladio Uralic"/>
                        </a:rPr>
                        <a:t>1:10000</a:t>
                      </a:r>
                      <a:endParaRPr sz="2800">
                        <a:latin typeface="Palladio Uralic"/>
                        <a:cs typeface="Palladio Uralic"/>
                      </a:endParaRPr>
                    </a:p>
                  </a:txBody>
                  <a:tcPr marL="0" marR="0" marT="314960" marB="0">
                    <a:lnL w="12700">
                      <a:solidFill>
                        <a:srgbClr val="686763"/>
                      </a:solidFill>
                      <a:prstDash val="solid"/>
                    </a:lnL>
                    <a:lnR w="12700">
                      <a:solidFill>
                        <a:srgbClr val="686763"/>
                      </a:solidFill>
                      <a:prstDash val="solid"/>
                    </a:lnR>
                    <a:lnT w="12700">
                      <a:solidFill>
                        <a:srgbClr val="686763"/>
                      </a:solidFill>
                      <a:prstDash val="solid"/>
                    </a:lnT>
                    <a:lnB w="12700">
                      <a:solidFill>
                        <a:srgbClr val="686763"/>
                      </a:solidFill>
                      <a:prstDash val="solid"/>
                    </a:lnB>
                  </a:tcPr>
                </a:tc>
              </a:tr>
            </a:tbl>
          </a:graphicData>
        </a:graphic>
      </p:graphicFrame>
      <p:sp>
        <p:nvSpPr>
          <p:cNvPr id="7" name="TextBox 6"/>
          <p:cNvSpPr txBox="1"/>
          <p:nvPr/>
        </p:nvSpPr>
        <p:spPr>
          <a:xfrm>
            <a:off x="1219200" y="361950"/>
            <a:ext cx="9182100" cy="923330"/>
          </a:xfrm>
          <a:prstGeom prst="rect">
            <a:avLst/>
          </a:prstGeom>
          <a:noFill/>
        </p:spPr>
        <p:txBody>
          <a:bodyPr wrap="square" rtlCol="0">
            <a:spAutoFit/>
          </a:bodyPr>
          <a:lstStyle/>
          <a:p>
            <a:pPr algn="ctr"/>
            <a:r>
              <a:rPr lang="en-GB" sz="5400" b="1" dirty="0" smtClean="0"/>
              <a:t>DESENSITIZATION</a:t>
            </a:r>
            <a:endParaRPr lang="en-IN" sz="5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FCE35C-134A-443C-AE90-7C2441448056}" type="slidenum">
              <a:rPr lang="en-US" smtClean="0"/>
              <a:pPr/>
              <a:t>11</a:t>
            </a:fld>
            <a:endParaRPr lang="en-US"/>
          </a:p>
        </p:txBody>
      </p:sp>
      <p:grpSp>
        <p:nvGrpSpPr>
          <p:cNvPr id="3" name="object 3"/>
          <p:cNvGrpSpPr/>
          <p:nvPr/>
        </p:nvGrpSpPr>
        <p:grpSpPr>
          <a:xfrm>
            <a:off x="762000" y="0"/>
            <a:ext cx="10706100" cy="7232650"/>
            <a:chOff x="1714500" y="2514600"/>
            <a:chExt cx="9575800" cy="6642100"/>
          </a:xfrm>
        </p:grpSpPr>
        <p:sp>
          <p:nvSpPr>
            <p:cNvPr id="4" name="object 4"/>
            <p:cNvSpPr/>
            <p:nvPr/>
          </p:nvSpPr>
          <p:spPr>
            <a:xfrm>
              <a:off x="1841500" y="2603500"/>
              <a:ext cx="9321800" cy="63119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14500" y="2514600"/>
              <a:ext cx="9575800" cy="6642100"/>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937" y="428625"/>
            <a:ext cx="8186737" cy="687842"/>
          </a:xfrm>
          <a:prstGeom prst="rect">
            <a:avLst/>
          </a:prstGeom>
        </p:spPr>
        <p:txBody>
          <a:bodyPr vert="horz" wrap="square" lIns="0" tIns="10630" rIns="0" bIns="0" rtlCol="0">
            <a:spAutoFit/>
          </a:bodyPr>
          <a:lstStyle/>
          <a:p>
            <a:pPr marL="10630">
              <a:lnSpc>
                <a:spcPct val="100000"/>
              </a:lnSpc>
              <a:spcBef>
                <a:spcPts val="84"/>
              </a:spcBef>
            </a:pPr>
            <a:r>
              <a:rPr lang="en-US" dirty="0" smtClean="0">
                <a:solidFill>
                  <a:srgbClr val="FF0000"/>
                </a:solidFill>
              </a:rPr>
              <a:t>Important points for ASV</a:t>
            </a:r>
            <a:endParaRPr>
              <a:solidFill>
                <a:srgbClr val="FF0000"/>
              </a:solidFill>
            </a:endParaRPr>
          </a:p>
        </p:txBody>
      </p:sp>
      <p:sp>
        <p:nvSpPr>
          <p:cNvPr id="11" name="object 11"/>
          <p:cNvSpPr txBox="1"/>
          <p:nvPr/>
        </p:nvSpPr>
        <p:spPr>
          <a:xfrm>
            <a:off x="720725" y="1423462"/>
            <a:ext cx="10540603" cy="3751292"/>
          </a:xfrm>
          <a:prstGeom prst="rect">
            <a:avLst/>
          </a:prstGeom>
        </p:spPr>
        <p:txBody>
          <a:bodyPr vert="horz" wrap="square" lIns="0" tIns="11693" rIns="0" bIns="0" rtlCol="0">
            <a:spAutoFit/>
          </a:bodyPr>
          <a:lstStyle/>
          <a:p>
            <a:pPr marL="10630">
              <a:spcBef>
                <a:spcPts val="92"/>
              </a:spcBef>
            </a:pPr>
            <a:r>
              <a:rPr sz="2300" spc="4" dirty="0">
                <a:latin typeface="Palladio Uralic"/>
                <a:cs typeface="Palladio Uralic"/>
              </a:rPr>
              <a:t>No </a:t>
            </a:r>
            <a:r>
              <a:rPr sz="2300">
                <a:latin typeface="Palladio Uralic"/>
                <a:cs typeface="Palladio Uralic"/>
              </a:rPr>
              <a:t>absolute </a:t>
            </a:r>
            <a:r>
              <a:rPr sz="2300" smtClean="0">
                <a:latin typeface="Palladio Uralic"/>
                <a:cs typeface="Palladio Uralic"/>
              </a:rPr>
              <a:t>contraindications</a:t>
            </a:r>
            <a:endParaRPr sz="2300">
              <a:latin typeface="Palladio Uralic"/>
              <a:cs typeface="Palladio Uralic"/>
            </a:endParaRPr>
          </a:p>
          <a:p>
            <a:pPr>
              <a:lnSpc>
                <a:spcPct val="100000"/>
              </a:lnSpc>
            </a:pPr>
            <a:endParaRPr sz="2100">
              <a:latin typeface="Palladio Uralic"/>
              <a:cs typeface="Palladio Uralic"/>
            </a:endParaRPr>
          </a:p>
          <a:p>
            <a:pPr marL="10630">
              <a:spcBef>
                <a:spcPts val="4"/>
              </a:spcBef>
            </a:pPr>
            <a:r>
              <a:rPr lang="en-US" sz="2300" dirty="0" smtClean="0">
                <a:latin typeface="Palladio Uralic"/>
                <a:cs typeface="Palladio Uralic"/>
              </a:rPr>
              <a:t>NO TEST DOSE</a:t>
            </a:r>
            <a:endParaRPr sz="2300">
              <a:latin typeface="Palladio Uralic"/>
              <a:cs typeface="Palladio Uralic"/>
            </a:endParaRPr>
          </a:p>
          <a:p>
            <a:pPr>
              <a:lnSpc>
                <a:spcPct val="100000"/>
              </a:lnSpc>
            </a:pPr>
            <a:endParaRPr sz="2100">
              <a:latin typeface="Palladio Uralic"/>
              <a:cs typeface="Palladio Uralic"/>
            </a:endParaRPr>
          </a:p>
          <a:p>
            <a:pPr marL="10630">
              <a:spcBef>
                <a:spcPts val="4"/>
              </a:spcBef>
            </a:pPr>
            <a:r>
              <a:rPr sz="2300" dirty="0">
                <a:latin typeface="Palladio Uralic"/>
                <a:cs typeface="Palladio Uralic"/>
              </a:rPr>
              <a:t>Only to be given</a:t>
            </a:r>
            <a:r>
              <a:rPr sz="2300" spc="-17" dirty="0">
                <a:latin typeface="Palladio Uralic"/>
                <a:cs typeface="Palladio Uralic"/>
              </a:rPr>
              <a:t> </a:t>
            </a:r>
            <a:r>
              <a:rPr sz="2300" spc="-95" dirty="0">
                <a:latin typeface="Palladio Uralic"/>
                <a:cs typeface="Palladio Uralic"/>
              </a:rPr>
              <a:t>IV.</a:t>
            </a:r>
            <a:endParaRPr sz="2300">
              <a:latin typeface="Palladio Uralic"/>
              <a:cs typeface="Palladio Uralic"/>
            </a:endParaRPr>
          </a:p>
          <a:p>
            <a:pPr>
              <a:spcBef>
                <a:spcPts val="17"/>
              </a:spcBef>
            </a:pPr>
            <a:endParaRPr sz="2100">
              <a:latin typeface="Palladio Uralic"/>
              <a:cs typeface="Palladio Uralic"/>
            </a:endParaRPr>
          </a:p>
          <a:p>
            <a:pPr marL="10630">
              <a:spcBef>
                <a:spcPts val="4"/>
              </a:spcBef>
            </a:pPr>
            <a:r>
              <a:rPr sz="2300" spc="4" dirty="0">
                <a:latin typeface="Palladio Uralic"/>
                <a:cs typeface="Palladio Uralic"/>
              </a:rPr>
              <a:t>No </a:t>
            </a:r>
            <a:r>
              <a:rPr sz="2300" dirty="0">
                <a:latin typeface="Palladio Uralic"/>
                <a:cs typeface="Palladio Uralic"/>
              </a:rPr>
              <a:t>local </a:t>
            </a:r>
            <a:r>
              <a:rPr sz="2300" spc="-4" dirty="0">
                <a:latin typeface="Palladio Uralic"/>
                <a:cs typeface="Palladio Uralic"/>
              </a:rPr>
              <a:t>infiltration </a:t>
            </a:r>
            <a:r>
              <a:rPr sz="2300" dirty="0">
                <a:latin typeface="Palladio Uralic"/>
                <a:cs typeface="Palladio Uralic"/>
              </a:rPr>
              <a:t>to be</a:t>
            </a:r>
            <a:r>
              <a:rPr sz="2300" spc="-25" dirty="0">
                <a:latin typeface="Palladio Uralic"/>
                <a:cs typeface="Palladio Uralic"/>
              </a:rPr>
              <a:t> </a:t>
            </a:r>
            <a:r>
              <a:rPr sz="2300" dirty="0">
                <a:latin typeface="Palladio Uralic"/>
                <a:cs typeface="Palladio Uralic"/>
              </a:rPr>
              <a:t>done.</a:t>
            </a:r>
            <a:endParaRPr sz="2300">
              <a:latin typeface="Palladio Uralic"/>
              <a:cs typeface="Palladio Uralic"/>
            </a:endParaRPr>
          </a:p>
          <a:p>
            <a:pPr>
              <a:lnSpc>
                <a:spcPct val="100000"/>
              </a:lnSpc>
            </a:pPr>
            <a:endParaRPr sz="2100">
              <a:latin typeface="Palladio Uralic"/>
              <a:cs typeface="Palladio Uralic"/>
            </a:endParaRPr>
          </a:p>
          <a:p>
            <a:pPr marL="10630">
              <a:spcBef>
                <a:spcPts val="4"/>
              </a:spcBef>
            </a:pPr>
            <a:r>
              <a:rPr sz="2300" spc="-4" dirty="0">
                <a:latin typeface="Palladio Uralic"/>
                <a:cs typeface="Palladio Uralic"/>
              </a:rPr>
              <a:t>Children </a:t>
            </a:r>
            <a:r>
              <a:rPr sz="2300" spc="4" dirty="0">
                <a:latin typeface="Palladio Uralic"/>
                <a:cs typeface="Palladio Uralic"/>
              </a:rPr>
              <a:t>and </a:t>
            </a:r>
            <a:r>
              <a:rPr sz="2300" spc="-4" dirty="0">
                <a:latin typeface="Palladio Uralic"/>
                <a:cs typeface="Palladio Uralic"/>
              </a:rPr>
              <a:t>Pregnant </a:t>
            </a:r>
            <a:r>
              <a:rPr sz="2300" dirty="0">
                <a:latin typeface="Palladio Uralic"/>
                <a:cs typeface="Palladio Uralic"/>
              </a:rPr>
              <a:t>women have the same</a:t>
            </a:r>
            <a:r>
              <a:rPr sz="2300" spc="-25" dirty="0">
                <a:latin typeface="Palladio Uralic"/>
                <a:cs typeface="Palladio Uralic"/>
              </a:rPr>
              <a:t> </a:t>
            </a:r>
            <a:r>
              <a:rPr sz="2300" dirty="0">
                <a:latin typeface="Palladio Uralic"/>
                <a:cs typeface="Palladio Uralic"/>
              </a:rPr>
              <a:t>dosage.</a:t>
            </a:r>
            <a:endParaRPr sz="2300">
              <a:latin typeface="Palladio Uralic"/>
              <a:cs typeface="Palladio Uralic"/>
            </a:endParaRPr>
          </a:p>
          <a:p>
            <a:pPr>
              <a:spcBef>
                <a:spcPts val="17"/>
              </a:spcBef>
            </a:pPr>
            <a:endParaRPr sz="2100">
              <a:latin typeface="Palladio Uralic"/>
              <a:cs typeface="Palladio Uralic"/>
            </a:endParaRPr>
          </a:p>
          <a:p>
            <a:pPr marL="10630">
              <a:spcBef>
                <a:spcPts val="4"/>
              </a:spcBef>
            </a:pPr>
            <a:r>
              <a:rPr sz="2300" dirty="0">
                <a:latin typeface="Palladio Uralic"/>
                <a:cs typeface="Palladio Uralic"/>
              </a:rPr>
              <a:t>ASV in patient </a:t>
            </a:r>
            <a:r>
              <a:rPr sz="2300" spc="-4" dirty="0">
                <a:latin typeface="Palladio Uralic"/>
                <a:cs typeface="Palladio Uralic"/>
              </a:rPr>
              <a:t>requiring </a:t>
            </a:r>
            <a:r>
              <a:rPr sz="2300" dirty="0">
                <a:latin typeface="Palladio Uralic"/>
                <a:cs typeface="Palladio Uralic"/>
              </a:rPr>
              <a:t>lifesaving </a:t>
            </a:r>
            <a:r>
              <a:rPr sz="2300" spc="-4" dirty="0">
                <a:latin typeface="Palladio Uralic"/>
                <a:cs typeface="Palladio Uralic"/>
              </a:rPr>
              <a:t>surgeries </a:t>
            </a:r>
            <a:r>
              <a:rPr sz="2300" dirty="0">
                <a:latin typeface="Palladio Uralic"/>
                <a:cs typeface="Palladio Uralic"/>
              </a:rPr>
              <a:t>can </a:t>
            </a:r>
            <a:r>
              <a:rPr sz="2300" spc="4" dirty="0">
                <a:latin typeface="Palladio Uralic"/>
                <a:cs typeface="Palladio Uralic"/>
              </a:rPr>
              <a:t>go </a:t>
            </a:r>
            <a:r>
              <a:rPr sz="2300" dirty="0">
                <a:latin typeface="Palladio Uralic"/>
                <a:cs typeface="Palladio Uralic"/>
              </a:rPr>
              <a:t>up to 30</a:t>
            </a:r>
            <a:r>
              <a:rPr sz="2300" spc="-17" dirty="0">
                <a:latin typeface="Palladio Uralic"/>
                <a:cs typeface="Palladio Uralic"/>
              </a:rPr>
              <a:t> </a:t>
            </a:r>
            <a:r>
              <a:rPr sz="2300" dirty="0">
                <a:latin typeface="Palladio Uralic"/>
                <a:cs typeface="Palladio Uralic"/>
              </a:rPr>
              <a:t>vials.</a:t>
            </a:r>
            <a:endParaRPr sz="2300">
              <a:latin typeface="Palladio Uralic"/>
              <a:cs typeface="Palladio Uralic"/>
            </a:endParaRPr>
          </a:p>
        </p:txBody>
      </p:sp>
      <p:grpSp>
        <p:nvGrpSpPr>
          <p:cNvPr id="12" name="object 12"/>
          <p:cNvGrpSpPr/>
          <p:nvPr/>
        </p:nvGrpSpPr>
        <p:grpSpPr>
          <a:xfrm>
            <a:off x="10170985" y="1709933"/>
            <a:ext cx="1585317" cy="821531"/>
            <a:chOff x="10849050" y="2431904"/>
            <a:chExt cx="1691005" cy="1168400"/>
          </a:xfrm>
        </p:grpSpPr>
        <p:sp>
          <p:nvSpPr>
            <p:cNvPr id="13" name="object 13"/>
            <p:cNvSpPr/>
            <p:nvPr/>
          </p:nvSpPr>
          <p:spPr>
            <a:xfrm>
              <a:off x="10849050" y="2431904"/>
              <a:ext cx="1690878" cy="116840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10849050" y="2431904"/>
              <a:ext cx="1691005" cy="1168400"/>
            </a:xfrm>
            <a:custGeom>
              <a:avLst/>
              <a:gdLst/>
              <a:ahLst/>
              <a:cxnLst/>
              <a:rect l="l" t="t" r="r" b="b"/>
              <a:pathLst>
                <a:path w="1691004" h="1168400">
                  <a:moveTo>
                    <a:pt x="631859" y="754379"/>
                  </a:moveTo>
                  <a:lnTo>
                    <a:pt x="434022" y="754379"/>
                  </a:lnTo>
                  <a:lnTo>
                    <a:pt x="469341" y="772159"/>
                  </a:lnTo>
                  <a:lnTo>
                    <a:pt x="502888" y="800100"/>
                  </a:lnTo>
                  <a:lnTo>
                    <a:pt x="528748" y="843279"/>
                  </a:lnTo>
                  <a:lnTo>
                    <a:pt x="541007" y="906779"/>
                  </a:lnTo>
                  <a:lnTo>
                    <a:pt x="545658" y="951229"/>
                  </a:lnTo>
                  <a:lnTo>
                    <a:pt x="554906" y="990600"/>
                  </a:lnTo>
                  <a:lnTo>
                    <a:pt x="568302" y="1027429"/>
                  </a:lnTo>
                  <a:lnTo>
                    <a:pt x="605755" y="1088389"/>
                  </a:lnTo>
                  <a:lnTo>
                    <a:pt x="654441" y="1130300"/>
                  </a:lnTo>
                  <a:lnTo>
                    <a:pt x="710786" y="1158239"/>
                  </a:lnTo>
                  <a:lnTo>
                    <a:pt x="771217" y="1168400"/>
                  </a:lnTo>
                  <a:lnTo>
                    <a:pt x="801847" y="1168400"/>
                  </a:lnTo>
                  <a:lnTo>
                    <a:pt x="861702" y="1154429"/>
                  </a:lnTo>
                  <a:lnTo>
                    <a:pt x="916706" y="1126489"/>
                  </a:lnTo>
                  <a:lnTo>
                    <a:pt x="963283" y="1079500"/>
                  </a:lnTo>
                  <a:lnTo>
                    <a:pt x="990676" y="1033779"/>
                  </a:lnTo>
                  <a:lnTo>
                    <a:pt x="764827" y="1033779"/>
                  </a:lnTo>
                  <a:lnTo>
                    <a:pt x="736682" y="1024889"/>
                  </a:lnTo>
                  <a:lnTo>
                    <a:pt x="690270" y="980439"/>
                  </a:lnTo>
                  <a:lnTo>
                    <a:pt x="675593" y="942339"/>
                  </a:lnTo>
                  <a:lnTo>
                    <a:pt x="668997" y="897889"/>
                  </a:lnTo>
                  <a:lnTo>
                    <a:pt x="660736" y="830579"/>
                  </a:lnTo>
                  <a:lnTo>
                    <a:pt x="643145" y="774700"/>
                  </a:lnTo>
                  <a:lnTo>
                    <a:pt x="631859" y="754379"/>
                  </a:lnTo>
                  <a:close/>
                </a:path>
                <a:path w="1691004" h="1168400">
                  <a:moveTo>
                    <a:pt x="1345884" y="156209"/>
                  </a:moveTo>
                  <a:lnTo>
                    <a:pt x="1051180" y="156209"/>
                  </a:lnTo>
                  <a:lnTo>
                    <a:pt x="1084408" y="158750"/>
                  </a:lnTo>
                  <a:lnTo>
                    <a:pt x="1116860" y="167640"/>
                  </a:lnTo>
                  <a:lnTo>
                    <a:pt x="1176879" y="195579"/>
                  </a:lnTo>
                  <a:lnTo>
                    <a:pt x="1226120" y="241300"/>
                  </a:lnTo>
                  <a:lnTo>
                    <a:pt x="1259467" y="303529"/>
                  </a:lnTo>
                  <a:lnTo>
                    <a:pt x="1268581" y="341629"/>
                  </a:lnTo>
                  <a:lnTo>
                    <a:pt x="1271803" y="383540"/>
                  </a:lnTo>
                  <a:lnTo>
                    <a:pt x="1268898" y="435609"/>
                  </a:lnTo>
                  <a:lnTo>
                    <a:pt x="1260634" y="482600"/>
                  </a:lnTo>
                  <a:lnTo>
                    <a:pt x="1247983" y="527050"/>
                  </a:lnTo>
                  <a:lnTo>
                    <a:pt x="1231919" y="570229"/>
                  </a:lnTo>
                  <a:lnTo>
                    <a:pt x="1213415" y="612140"/>
                  </a:lnTo>
                  <a:lnTo>
                    <a:pt x="1193443" y="651509"/>
                  </a:lnTo>
                  <a:lnTo>
                    <a:pt x="1172977" y="689609"/>
                  </a:lnTo>
                  <a:lnTo>
                    <a:pt x="1152990" y="728979"/>
                  </a:lnTo>
                  <a:lnTo>
                    <a:pt x="1134455" y="768350"/>
                  </a:lnTo>
                  <a:lnTo>
                    <a:pt x="1118344" y="808990"/>
                  </a:lnTo>
                  <a:lnTo>
                    <a:pt x="1105632" y="849629"/>
                  </a:lnTo>
                  <a:lnTo>
                    <a:pt x="1097292" y="891539"/>
                  </a:lnTo>
                  <a:lnTo>
                    <a:pt x="1094295" y="938529"/>
                  </a:lnTo>
                  <a:lnTo>
                    <a:pt x="1097229" y="980439"/>
                  </a:lnTo>
                  <a:lnTo>
                    <a:pt x="1118867" y="1050289"/>
                  </a:lnTo>
                  <a:lnTo>
                    <a:pt x="1157447" y="1104900"/>
                  </a:lnTo>
                  <a:lnTo>
                    <a:pt x="1208072" y="1143000"/>
                  </a:lnTo>
                  <a:lnTo>
                    <a:pt x="1265842" y="1164589"/>
                  </a:lnTo>
                  <a:lnTo>
                    <a:pt x="1295876" y="1168400"/>
                  </a:lnTo>
                  <a:lnTo>
                    <a:pt x="1325859" y="1168400"/>
                  </a:lnTo>
                  <a:lnTo>
                    <a:pt x="1383223" y="1154429"/>
                  </a:lnTo>
                  <a:lnTo>
                    <a:pt x="1433037" y="1120139"/>
                  </a:lnTo>
                  <a:lnTo>
                    <a:pt x="1470402" y="1066800"/>
                  </a:lnTo>
                  <a:lnTo>
                    <a:pt x="1476874" y="1050289"/>
                  </a:lnTo>
                  <a:lnTo>
                    <a:pt x="1298201" y="1050289"/>
                  </a:lnTo>
                  <a:lnTo>
                    <a:pt x="1270089" y="1043939"/>
                  </a:lnTo>
                  <a:lnTo>
                    <a:pt x="1244264" y="1028700"/>
                  </a:lnTo>
                  <a:lnTo>
                    <a:pt x="1223001" y="1005839"/>
                  </a:lnTo>
                  <a:lnTo>
                    <a:pt x="1208575" y="970279"/>
                  </a:lnTo>
                  <a:lnTo>
                    <a:pt x="1203261" y="925829"/>
                  </a:lnTo>
                  <a:lnTo>
                    <a:pt x="1206755" y="887729"/>
                  </a:lnTo>
                  <a:lnTo>
                    <a:pt x="1231311" y="816609"/>
                  </a:lnTo>
                  <a:lnTo>
                    <a:pt x="1271733" y="748029"/>
                  </a:lnTo>
                  <a:lnTo>
                    <a:pt x="1295060" y="715009"/>
                  </a:lnTo>
                  <a:lnTo>
                    <a:pt x="1318954" y="676909"/>
                  </a:lnTo>
                  <a:lnTo>
                    <a:pt x="1342282" y="638809"/>
                  </a:lnTo>
                  <a:lnTo>
                    <a:pt x="1363910" y="596900"/>
                  </a:lnTo>
                  <a:lnTo>
                    <a:pt x="1382704" y="551179"/>
                  </a:lnTo>
                  <a:lnTo>
                    <a:pt x="1397531" y="500379"/>
                  </a:lnTo>
                  <a:lnTo>
                    <a:pt x="1407259" y="444500"/>
                  </a:lnTo>
                  <a:lnTo>
                    <a:pt x="1410754" y="384809"/>
                  </a:lnTo>
                  <a:lnTo>
                    <a:pt x="1407574" y="327659"/>
                  </a:lnTo>
                  <a:lnTo>
                    <a:pt x="1398368" y="275590"/>
                  </a:lnTo>
                  <a:lnTo>
                    <a:pt x="1383640" y="227329"/>
                  </a:lnTo>
                  <a:lnTo>
                    <a:pt x="1363890" y="184150"/>
                  </a:lnTo>
                  <a:lnTo>
                    <a:pt x="1345884" y="156209"/>
                  </a:lnTo>
                  <a:close/>
                </a:path>
                <a:path w="1691004" h="1168400">
                  <a:moveTo>
                    <a:pt x="1546990" y="662940"/>
                  </a:moveTo>
                  <a:lnTo>
                    <a:pt x="1491136" y="681990"/>
                  </a:lnTo>
                  <a:lnTo>
                    <a:pt x="1441959" y="730250"/>
                  </a:lnTo>
                  <a:lnTo>
                    <a:pt x="1422204" y="768350"/>
                  </a:lnTo>
                  <a:lnTo>
                    <a:pt x="1406914" y="816609"/>
                  </a:lnTo>
                  <a:lnTo>
                    <a:pt x="1397021" y="872489"/>
                  </a:lnTo>
                  <a:lnTo>
                    <a:pt x="1393456" y="942339"/>
                  </a:lnTo>
                  <a:lnTo>
                    <a:pt x="1388029" y="980439"/>
                  </a:lnTo>
                  <a:lnTo>
                    <a:pt x="1373515" y="1008379"/>
                  </a:lnTo>
                  <a:lnTo>
                    <a:pt x="1352189" y="1031239"/>
                  </a:lnTo>
                  <a:lnTo>
                    <a:pt x="1326326" y="1043939"/>
                  </a:lnTo>
                  <a:lnTo>
                    <a:pt x="1298201" y="1050289"/>
                  </a:lnTo>
                  <a:lnTo>
                    <a:pt x="1476874" y="1050289"/>
                  </a:lnTo>
                  <a:lnTo>
                    <a:pt x="1482884" y="1033779"/>
                  </a:lnTo>
                  <a:lnTo>
                    <a:pt x="1490418" y="993139"/>
                  </a:lnTo>
                  <a:lnTo>
                    <a:pt x="1492389" y="948689"/>
                  </a:lnTo>
                  <a:lnTo>
                    <a:pt x="1494813" y="875029"/>
                  </a:lnTo>
                  <a:lnTo>
                    <a:pt x="1504564" y="817879"/>
                  </a:lnTo>
                  <a:lnTo>
                    <a:pt x="1519862" y="779779"/>
                  </a:lnTo>
                  <a:lnTo>
                    <a:pt x="1538926" y="755650"/>
                  </a:lnTo>
                  <a:lnTo>
                    <a:pt x="1559976" y="746759"/>
                  </a:lnTo>
                  <a:lnTo>
                    <a:pt x="1678817" y="746759"/>
                  </a:lnTo>
                  <a:lnTo>
                    <a:pt x="1666918" y="721359"/>
                  </a:lnTo>
                  <a:lnTo>
                    <a:pt x="1648912" y="701040"/>
                  </a:lnTo>
                  <a:lnTo>
                    <a:pt x="1626984" y="683259"/>
                  </a:lnTo>
                  <a:lnTo>
                    <a:pt x="1602067" y="670559"/>
                  </a:lnTo>
                  <a:lnTo>
                    <a:pt x="1575091" y="664209"/>
                  </a:lnTo>
                  <a:lnTo>
                    <a:pt x="1546990" y="662940"/>
                  </a:lnTo>
                  <a:close/>
                </a:path>
                <a:path w="1691004" h="1168400">
                  <a:moveTo>
                    <a:pt x="1043051" y="0"/>
                  </a:moveTo>
                  <a:lnTo>
                    <a:pt x="1000705" y="2540"/>
                  </a:lnTo>
                  <a:lnTo>
                    <a:pt x="958862" y="10159"/>
                  </a:lnTo>
                  <a:lnTo>
                    <a:pt x="918024" y="21590"/>
                  </a:lnTo>
                  <a:lnTo>
                    <a:pt x="878691" y="35559"/>
                  </a:lnTo>
                  <a:lnTo>
                    <a:pt x="841368" y="55879"/>
                  </a:lnTo>
                  <a:lnTo>
                    <a:pt x="806554" y="81279"/>
                  </a:lnTo>
                  <a:lnTo>
                    <a:pt x="774754" y="111759"/>
                  </a:lnTo>
                  <a:lnTo>
                    <a:pt x="746468" y="144779"/>
                  </a:lnTo>
                  <a:lnTo>
                    <a:pt x="722199" y="184150"/>
                  </a:lnTo>
                  <a:lnTo>
                    <a:pt x="702449" y="227329"/>
                  </a:lnTo>
                  <a:lnTo>
                    <a:pt x="687720" y="275590"/>
                  </a:lnTo>
                  <a:lnTo>
                    <a:pt x="678515" y="327659"/>
                  </a:lnTo>
                  <a:lnTo>
                    <a:pt x="675335" y="384809"/>
                  </a:lnTo>
                  <a:lnTo>
                    <a:pt x="678568" y="435609"/>
                  </a:lnTo>
                  <a:lnTo>
                    <a:pt x="687608" y="482600"/>
                  </a:lnTo>
                  <a:lnTo>
                    <a:pt x="701469" y="525779"/>
                  </a:lnTo>
                  <a:lnTo>
                    <a:pt x="719163" y="563879"/>
                  </a:lnTo>
                  <a:lnTo>
                    <a:pt x="739703" y="600709"/>
                  </a:lnTo>
                  <a:lnTo>
                    <a:pt x="762100" y="632459"/>
                  </a:lnTo>
                  <a:lnTo>
                    <a:pt x="808521" y="694690"/>
                  </a:lnTo>
                  <a:lnTo>
                    <a:pt x="830570" y="723900"/>
                  </a:lnTo>
                  <a:lnTo>
                    <a:pt x="850527" y="754379"/>
                  </a:lnTo>
                  <a:lnTo>
                    <a:pt x="867406" y="786129"/>
                  </a:lnTo>
                  <a:lnTo>
                    <a:pt x="880219" y="821689"/>
                  </a:lnTo>
                  <a:lnTo>
                    <a:pt x="887979" y="857250"/>
                  </a:lnTo>
                  <a:lnTo>
                    <a:pt x="889698" y="897889"/>
                  </a:lnTo>
                  <a:lnTo>
                    <a:pt x="883102" y="942339"/>
                  </a:lnTo>
                  <a:lnTo>
                    <a:pt x="868426" y="977900"/>
                  </a:lnTo>
                  <a:lnTo>
                    <a:pt x="847464" y="1005839"/>
                  </a:lnTo>
                  <a:lnTo>
                    <a:pt x="822013" y="1022350"/>
                  </a:lnTo>
                  <a:lnTo>
                    <a:pt x="793869" y="1033779"/>
                  </a:lnTo>
                  <a:lnTo>
                    <a:pt x="990676" y="1033779"/>
                  </a:lnTo>
                  <a:lnTo>
                    <a:pt x="997859" y="1018539"/>
                  </a:lnTo>
                  <a:lnTo>
                    <a:pt x="1009530" y="980439"/>
                  </a:lnTo>
                  <a:lnTo>
                    <a:pt x="1016860" y="939800"/>
                  </a:lnTo>
                  <a:lnTo>
                    <a:pt x="1019262" y="897889"/>
                  </a:lnTo>
                  <a:lnTo>
                    <a:pt x="1019189" y="891539"/>
                  </a:lnTo>
                  <a:lnTo>
                    <a:pt x="1016265" y="838200"/>
                  </a:lnTo>
                  <a:lnTo>
                    <a:pt x="1007499" y="789940"/>
                  </a:lnTo>
                  <a:lnTo>
                    <a:pt x="994077" y="745490"/>
                  </a:lnTo>
                  <a:lnTo>
                    <a:pt x="976969" y="703579"/>
                  </a:lnTo>
                  <a:lnTo>
                    <a:pt x="957148" y="669290"/>
                  </a:lnTo>
                  <a:lnTo>
                    <a:pt x="935585" y="633729"/>
                  </a:lnTo>
                  <a:lnTo>
                    <a:pt x="913250" y="601979"/>
                  </a:lnTo>
                  <a:lnTo>
                    <a:pt x="870155" y="543559"/>
                  </a:lnTo>
                  <a:lnTo>
                    <a:pt x="851336" y="511809"/>
                  </a:lnTo>
                  <a:lnTo>
                    <a:pt x="835633" y="480059"/>
                  </a:lnTo>
                  <a:lnTo>
                    <a:pt x="824016" y="444500"/>
                  </a:lnTo>
                  <a:lnTo>
                    <a:pt x="817457" y="406400"/>
                  </a:lnTo>
                  <a:lnTo>
                    <a:pt x="816927" y="365759"/>
                  </a:lnTo>
                  <a:lnTo>
                    <a:pt x="822739" y="323850"/>
                  </a:lnTo>
                  <a:lnTo>
                    <a:pt x="850582" y="254000"/>
                  </a:lnTo>
                  <a:lnTo>
                    <a:pt x="895786" y="203200"/>
                  </a:lnTo>
                  <a:lnTo>
                    <a:pt x="953236" y="171450"/>
                  </a:lnTo>
                  <a:lnTo>
                    <a:pt x="1017816" y="156209"/>
                  </a:lnTo>
                  <a:lnTo>
                    <a:pt x="1345884" y="156209"/>
                  </a:lnTo>
                  <a:lnTo>
                    <a:pt x="1339621" y="144779"/>
                  </a:lnTo>
                  <a:lnTo>
                    <a:pt x="1311336" y="111759"/>
                  </a:lnTo>
                  <a:lnTo>
                    <a:pt x="1279536" y="81279"/>
                  </a:lnTo>
                  <a:lnTo>
                    <a:pt x="1244724" y="55879"/>
                  </a:lnTo>
                  <a:lnTo>
                    <a:pt x="1207401" y="35559"/>
                  </a:lnTo>
                  <a:lnTo>
                    <a:pt x="1168070" y="21590"/>
                  </a:lnTo>
                  <a:lnTo>
                    <a:pt x="1127233" y="10159"/>
                  </a:lnTo>
                  <a:lnTo>
                    <a:pt x="1085393" y="2540"/>
                  </a:lnTo>
                  <a:lnTo>
                    <a:pt x="1043051" y="0"/>
                  </a:lnTo>
                  <a:close/>
                </a:path>
                <a:path w="1691004" h="1168400">
                  <a:moveTo>
                    <a:pt x="1678817" y="746759"/>
                  </a:moveTo>
                  <a:lnTo>
                    <a:pt x="1581232" y="746759"/>
                  </a:lnTo>
                  <a:lnTo>
                    <a:pt x="1600913" y="758190"/>
                  </a:lnTo>
                  <a:lnTo>
                    <a:pt x="1617240" y="773429"/>
                  </a:lnTo>
                  <a:lnTo>
                    <a:pt x="1628432" y="797559"/>
                  </a:lnTo>
                  <a:lnTo>
                    <a:pt x="1632488" y="815340"/>
                  </a:lnTo>
                  <a:lnTo>
                    <a:pt x="1632638" y="836929"/>
                  </a:lnTo>
                  <a:lnTo>
                    <a:pt x="1629860" y="857250"/>
                  </a:lnTo>
                  <a:lnTo>
                    <a:pt x="1625130" y="878839"/>
                  </a:lnTo>
                  <a:lnTo>
                    <a:pt x="1626094" y="891539"/>
                  </a:lnTo>
                  <a:lnTo>
                    <a:pt x="1634118" y="897889"/>
                  </a:lnTo>
                  <a:lnTo>
                    <a:pt x="1645471" y="900429"/>
                  </a:lnTo>
                  <a:lnTo>
                    <a:pt x="1656422" y="894079"/>
                  </a:lnTo>
                  <a:lnTo>
                    <a:pt x="1675096" y="868679"/>
                  </a:lnTo>
                  <a:lnTo>
                    <a:pt x="1687901" y="834389"/>
                  </a:lnTo>
                  <a:lnTo>
                    <a:pt x="1690878" y="793750"/>
                  </a:lnTo>
                  <a:lnTo>
                    <a:pt x="1680070" y="748029"/>
                  </a:lnTo>
                  <a:lnTo>
                    <a:pt x="1678817" y="746759"/>
                  </a:lnTo>
                  <a:close/>
                </a:path>
                <a:path w="1691004" h="1168400">
                  <a:moveTo>
                    <a:pt x="464209" y="621029"/>
                  </a:moveTo>
                  <a:lnTo>
                    <a:pt x="40081" y="621029"/>
                  </a:lnTo>
                  <a:lnTo>
                    <a:pt x="73731" y="622300"/>
                  </a:lnTo>
                  <a:lnTo>
                    <a:pt x="115623" y="628650"/>
                  </a:lnTo>
                  <a:lnTo>
                    <a:pt x="180428" y="641350"/>
                  </a:lnTo>
                  <a:lnTo>
                    <a:pt x="179503" y="651509"/>
                  </a:lnTo>
                  <a:lnTo>
                    <a:pt x="179505" y="664209"/>
                  </a:lnTo>
                  <a:lnTo>
                    <a:pt x="236410" y="721359"/>
                  </a:lnTo>
                  <a:lnTo>
                    <a:pt x="283959" y="746759"/>
                  </a:lnTo>
                  <a:lnTo>
                    <a:pt x="333724" y="770890"/>
                  </a:lnTo>
                  <a:lnTo>
                    <a:pt x="377355" y="779779"/>
                  </a:lnTo>
                  <a:lnTo>
                    <a:pt x="399466" y="778509"/>
                  </a:lnTo>
                  <a:lnTo>
                    <a:pt x="415675" y="773429"/>
                  </a:lnTo>
                  <a:lnTo>
                    <a:pt x="426891" y="765809"/>
                  </a:lnTo>
                  <a:lnTo>
                    <a:pt x="434022" y="754379"/>
                  </a:lnTo>
                  <a:lnTo>
                    <a:pt x="631859" y="754379"/>
                  </a:lnTo>
                  <a:lnTo>
                    <a:pt x="588902" y="695959"/>
                  </a:lnTo>
                  <a:lnTo>
                    <a:pt x="556712" y="670559"/>
                  </a:lnTo>
                  <a:lnTo>
                    <a:pt x="493354" y="638809"/>
                  </a:lnTo>
                  <a:lnTo>
                    <a:pt x="466648" y="631190"/>
                  </a:lnTo>
                  <a:lnTo>
                    <a:pt x="464209" y="621029"/>
                  </a:lnTo>
                  <a:close/>
                </a:path>
                <a:path w="1691004" h="1168400">
                  <a:moveTo>
                    <a:pt x="16916" y="554990"/>
                  </a:moveTo>
                  <a:lnTo>
                    <a:pt x="31197" y="570229"/>
                  </a:lnTo>
                  <a:lnTo>
                    <a:pt x="48518" y="584200"/>
                  </a:lnTo>
                  <a:lnTo>
                    <a:pt x="66713" y="596900"/>
                  </a:lnTo>
                  <a:lnTo>
                    <a:pt x="83616" y="607059"/>
                  </a:lnTo>
                  <a:lnTo>
                    <a:pt x="64249" y="608329"/>
                  </a:lnTo>
                  <a:lnTo>
                    <a:pt x="20317" y="615950"/>
                  </a:lnTo>
                  <a:lnTo>
                    <a:pt x="0" y="624840"/>
                  </a:lnTo>
                  <a:lnTo>
                    <a:pt x="40081" y="621029"/>
                  </a:lnTo>
                  <a:lnTo>
                    <a:pt x="464209" y="621029"/>
                  </a:lnTo>
                  <a:lnTo>
                    <a:pt x="463860" y="619759"/>
                  </a:lnTo>
                  <a:lnTo>
                    <a:pt x="185585" y="619759"/>
                  </a:lnTo>
                  <a:lnTo>
                    <a:pt x="121720" y="603250"/>
                  </a:lnTo>
                  <a:lnTo>
                    <a:pt x="81748" y="589279"/>
                  </a:lnTo>
                  <a:lnTo>
                    <a:pt x="51527" y="575309"/>
                  </a:lnTo>
                  <a:lnTo>
                    <a:pt x="16916" y="554990"/>
                  </a:lnTo>
                  <a:close/>
                </a:path>
                <a:path w="1691004" h="1168400">
                  <a:moveTo>
                    <a:pt x="359073" y="570229"/>
                  </a:moveTo>
                  <a:lnTo>
                    <a:pt x="294043" y="570229"/>
                  </a:lnTo>
                  <a:lnTo>
                    <a:pt x="237651" y="577850"/>
                  </a:lnTo>
                  <a:lnTo>
                    <a:pt x="198656" y="594359"/>
                  </a:lnTo>
                  <a:lnTo>
                    <a:pt x="185585" y="619759"/>
                  </a:lnTo>
                  <a:lnTo>
                    <a:pt x="463512" y="619759"/>
                  </a:lnTo>
                  <a:lnTo>
                    <a:pt x="455501" y="607059"/>
                  </a:lnTo>
                  <a:lnTo>
                    <a:pt x="440913" y="594359"/>
                  </a:lnTo>
                  <a:lnTo>
                    <a:pt x="418045" y="581659"/>
                  </a:lnTo>
                  <a:lnTo>
                    <a:pt x="359073" y="570229"/>
                  </a:lnTo>
                  <a:close/>
                </a:path>
              </a:pathLst>
            </a:custGeom>
            <a:solidFill>
              <a:srgbClr val="3597CB">
                <a:alpha val="59999"/>
              </a:srgbClr>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938" y="450949"/>
            <a:ext cx="10797778" cy="872508"/>
          </a:xfrm>
          <a:prstGeom prst="rect">
            <a:avLst/>
          </a:prstGeom>
        </p:spPr>
        <p:txBody>
          <a:bodyPr vert="horz" wrap="square" lIns="0" tIns="10630" rIns="0" bIns="0" rtlCol="0">
            <a:spAutoFit/>
          </a:bodyPr>
          <a:lstStyle/>
          <a:p>
            <a:pPr marL="10630">
              <a:lnSpc>
                <a:spcPct val="100000"/>
              </a:lnSpc>
              <a:spcBef>
                <a:spcPts val="84"/>
              </a:spcBef>
            </a:pPr>
            <a:r>
              <a:rPr sz="5600" smtClean="0"/>
              <a:t>Other therapies</a:t>
            </a:r>
            <a:endParaRPr sz="5600"/>
          </a:p>
        </p:txBody>
      </p:sp>
      <p:grpSp>
        <p:nvGrpSpPr>
          <p:cNvPr id="3" name="object 3"/>
          <p:cNvGrpSpPr/>
          <p:nvPr/>
        </p:nvGrpSpPr>
        <p:grpSpPr>
          <a:xfrm>
            <a:off x="10170984" y="1724220"/>
            <a:ext cx="1585317" cy="821531"/>
            <a:chOff x="10849051" y="2431904"/>
            <a:chExt cx="1691005" cy="1168400"/>
          </a:xfrm>
        </p:grpSpPr>
        <p:sp>
          <p:nvSpPr>
            <p:cNvPr id="7" name="object 7"/>
            <p:cNvSpPr/>
            <p:nvPr/>
          </p:nvSpPr>
          <p:spPr>
            <a:xfrm>
              <a:off x="10849051" y="2431904"/>
              <a:ext cx="1690878" cy="11684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849051" y="2431904"/>
              <a:ext cx="1691005" cy="1168400"/>
            </a:xfrm>
            <a:custGeom>
              <a:avLst/>
              <a:gdLst/>
              <a:ahLst/>
              <a:cxnLst/>
              <a:rect l="l" t="t" r="r" b="b"/>
              <a:pathLst>
                <a:path w="1691004" h="1168400">
                  <a:moveTo>
                    <a:pt x="631859" y="754379"/>
                  </a:moveTo>
                  <a:lnTo>
                    <a:pt x="434022" y="754379"/>
                  </a:lnTo>
                  <a:lnTo>
                    <a:pt x="469341" y="772159"/>
                  </a:lnTo>
                  <a:lnTo>
                    <a:pt x="502888" y="800100"/>
                  </a:lnTo>
                  <a:lnTo>
                    <a:pt x="528748" y="843279"/>
                  </a:lnTo>
                  <a:lnTo>
                    <a:pt x="541007" y="906779"/>
                  </a:lnTo>
                  <a:lnTo>
                    <a:pt x="545658" y="951229"/>
                  </a:lnTo>
                  <a:lnTo>
                    <a:pt x="554906" y="990600"/>
                  </a:lnTo>
                  <a:lnTo>
                    <a:pt x="568302" y="1027429"/>
                  </a:lnTo>
                  <a:lnTo>
                    <a:pt x="605755" y="1088389"/>
                  </a:lnTo>
                  <a:lnTo>
                    <a:pt x="654441" y="1130300"/>
                  </a:lnTo>
                  <a:lnTo>
                    <a:pt x="710786" y="1158239"/>
                  </a:lnTo>
                  <a:lnTo>
                    <a:pt x="771217" y="1168400"/>
                  </a:lnTo>
                  <a:lnTo>
                    <a:pt x="801847" y="1168400"/>
                  </a:lnTo>
                  <a:lnTo>
                    <a:pt x="861702" y="1154429"/>
                  </a:lnTo>
                  <a:lnTo>
                    <a:pt x="916706" y="1126489"/>
                  </a:lnTo>
                  <a:lnTo>
                    <a:pt x="963283" y="1079500"/>
                  </a:lnTo>
                  <a:lnTo>
                    <a:pt x="990676" y="1033779"/>
                  </a:lnTo>
                  <a:lnTo>
                    <a:pt x="764827" y="1033779"/>
                  </a:lnTo>
                  <a:lnTo>
                    <a:pt x="736682" y="1024889"/>
                  </a:lnTo>
                  <a:lnTo>
                    <a:pt x="690270" y="980439"/>
                  </a:lnTo>
                  <a:lnTo>
                    <a:pt x="675593" y="942339"/>
                  </a:lnTo>
                  <a:lnTo>
                    <a:pt x="668997" y="897889"/>
                  </a:lnTo>
                  <a:lnTo>
                    <a:pt x="660736" y="830579"/>
                  </a:lnTo>
                  <a:lnTo>
                    <a:pt x="643145" y="774700"/>
                  </a:lnTo>
                  <a:lnTo>
                    <a:pt x="631859" y="754379"/>
                  </a:lnTo>
                  <a:close/>
                </a:path>
                <a:path w="1691004" h="1168400">
                  <a:moveTo>
                    <a:pt x="1345884" y="156209"/>
                  </a:moveTo>
                  <a:lnTo>
                    <a:pt x="1051180" y="156209"/>
                  </a:lnTo>
                  <a:lnTo>
                    <a:pt x="1084408" y="158750"/>
                  </a:lnTo>
                  <a:lnTo>
                    <a:pt x="1116860" y="167640"/>
                  </a:lnTo>
                  <a:lnTo>
                    <a:pt x="1176879" y="195579"/>
                  </a:lnTo>
                  <a:lnTo>
                    <a:pt x="1226120" y="241300"/>
                  </a:lnTo>
                  <a:lnTo>
                    <a:pt x="1259467" y="303529"/>
                  </a:lnTo>
                  <a:lnTo>
                    <a:pt x="1268581" y="341629"/>
                  </a:lnTo>
                  <a:lnTo>
                    <a:pt x="1271803" y="383540"/>
                  </a:lnTo>
                  <a:lnTo>
                    <a:pt x="1268898" y="435609"/>
                  </a:lnTo>
                  <a:lnTo>
                    <a:pt x="1260634" y="482600"/>
                  </a:lnTo>
                  <a:lnTo>
                    <a:pt x="1247983" y="527050"/>
                  </a:lnTo>
                  <a:lnTo>
                    <a:pt x="1231919" y="570229"/>
                  </a:lnTo>
                  <a:lnTo>
                    <a:pt x="1213415" y="612140"/>
                  </a:lnTo>
                  <a:lnTo>
                    <a:pt x="1193443" y="651509"/>
                  </a:lnTo>
                  <a:lnTo>
                    <a:pt x="1172977" y="689609"/>
                  </a:lnTo>
                  <a:lnTo>
                    <a:pt x="1152990" y="728979"/>
                  </a:lnTo>
                  <a:lnTo>
                    <a:pt x="1134455" y="768350"/>
                  </a:lnTo>
                  <a:lnTo>
                    <a:pt x="1118344" y="808990"/>
                  </a:lnTo>
                  <a:lnTo>
                    <a:pt x="1105632" y="849629"/>
                  </a:lnTo>
                  <a:lnTo>
                    <a:pt x="1097292" y="891539"/>
                  </a:lnTo>
                  <a:lnTo>
                    <a:pt x="1094295" y="938529"/>
                  </a:lnTo>
                  <a:lnTo>
                    <a:pt x="1097229" y="980439"/>
                  </a:lnTo>
                  <a:lnTo>
                    <a:pt x="1118867" y="1050289"/>
                  </a:lnTo>
                  <a:lnTo>
                    <a:pt x="1157447" y="1104900"/>
                  </a:lnTo>
                  <a:lnTo>
                    <a:pt x="1208072" y="1143000"/>
                  </a:lnTo>
                  <a:lnTo>
                    <a:pt x="1265842" y="1164589"/>
                  </a:lnTo>
                  <a:lnTo>
                    <a:pt x="1295876" y="1168400"/>
                  </a:lnTo>
                  <a:lnTo>
                    <a:pt x="1325859" y="1168400"/>
                  </a:lnTo>
                  <a:lnTo>
                    <a:pt x="1383223" y="1154429"/>
                  </a:lnTo>
                  <a:lnTo>
                    <a:pt x="1433037" y="1120139"/>
                  </a:lnTo>
                  <a:lnTo>
                    <a:pt x="1470402" y="1066800"/>
                  </a:lnTo>
                  <a:lnTo>
                    <a:pt x="1476874" y="1050289"/>
                  </a:lnTo>
                  <a:lnTo>
                    <a:pt x="1298201" y="1050289"/>
                  </a:lnTo>
                  <a:lnTo>
                    <a:pt x="1270089" y="1043939"/>
                  </a:lnTo>
                  <a:lnTo>
                    <a:pt x="1244264" y="1028700"/>
                  </a:lnTo>
                  <a:lnTo>
                    <a:pt x="1223001" y="1005839"/>
                  </a:lnTo>
                  <a:lnTo>
                    <a:pt x="1208575" y="970279"/>
                  </a:lnTo>
                  <a:lnTo>
                    <a:pt x="1203261" y="925829"/>
                  </a:lnTo>
                  <a:lnTo>
                    <a:pt x="1206755" y="887729"/>
                  </a:lnTo>
                  <a:lnTo>
                    <a:pt x="1231311" y="816609"/>
                  </a:lnTo>
                  <a:lnTo>
                    <a:pt x="1271733" y="748029"/>
                  </a:lnTo>
                  <a:lnTo>
                    <a:pt x="1295060" y="715009"/>
                  </a:lnTo>
                  <a:lnTo>
                    <a:pt x="1318954" y="676909"/>
                  </a:lnTo>
                  <a:lnTo>
                    <a:pt x="1342282" y="638809"/>
                  </a:lnTo>
                  <a:lnTo>
                    <a:pt x="1363910" y="596900"/>
                  </a:lnTo>
                  <a:lnTo>
                    <a:pt x="1382704" y="551179"/>
                  </a:lnTo>
                  <a:lnTo>
                    <a:pt x="1397531" y="500379"/>
                  </a:lnTo>
                  <a:lnTo>
                    <a:pt x="1407259" y="444500"/>
                  </a:lnTo>
                  <a:lnTo>
                    <a:pt x="1410754" y="384809"/>
                  </a:lnTo>
                  <a:lnTo>
                    <a:pt x="1407574" y="327659"/>
                  </a:lnTo>
                  <a:lnTo>
                    <a:pt x="1398368" y="275590"/>
                  </a:lnTo>
                  <a:lnTo>
                    <a:pt x="1383640" y="227329"/>
                  </a:lnTo>
                  <a:lnTo>
                    <a:pt x="1363890" y="184150"/>
                  </a:lnTo>
                  <a:lnTo>
                    <a:pt x="1345884" y="156209"/>
                  </a:lnTo>
                  <a:close/>
                </a:path>
                <a:path w="1691004" h="1168400">
                  <a:moveTo>
                    <a:pt x="1546990" y="662940"/>
                  </a:moveTo>
                  <a:lnTo>
                    <a:pt x="1491136" y="681990"/>
                  </a:lnTo>
                  <a:lnTo>
                    <a:pt x="1441959" y="730250"/>
                  </a:lnTo>
                  <a:lnTo>
                    <a:pt x="1422204" y="768350"/>
                  </a:lnTo>
                  <a:lnTo>
                    <a:pt x="1406914" y="816609"/>
                  </a:lnTo>
                  <a:lnTo>
                    <a:pt x="1397021" y="872489"/>
                  </a:lnTo>
                  <a:lnTo>
                    <a:pt x="1393456" y="942339"/>
                  </a:lnTo>
                  <a:lnTo>
                    <a:pt x="1388029" y="980439"/>
                  </a:lnTo>
                  <a:lnTo>
                    <a:pt x="1373515" y="1008379"/>
                  </a:lnTo>
                  <a:lnTo>
                    <a:pt x="1352189" y="1031239"/>
                  </a:lnTo>
                  <a:lnTo>
                    <a:pt x="1326326" y="1043939"/>
                  </a:lnTo>
                  <a:lnTo>
                    <a:pt x="1298201" y="1050289"/>
                  </a:lnTo>
                  <a:lnTo>
                    <a:pt x="1476874" y="1050289"/>
                  </a:lnTo>
                  <a:lnTo>
                    <a:pt x="1482884" y="1033779"/>
                  </a:lnTo>
                  <a:lnTo>
                    <a:pt x="1490418" y="993139"/>
                  </a:lnTo>
                  <a:lnTo>
                    <a:pt x="1492389" y="948689"/>
                  </a:lnTo>
                  <a:lnTo>
                    <a:pt x="1494813" y="875029"/>
                  </a:lnTo>
                  <a:lnTo>
                    <a:pt x="1504564" y="817879"/>
                  </a:lnTo>
                  <a:lnTo>
                    <a:pt x="1519862" y="779779"/>
                  </a:lnTo>
                  <a:lnTo>
                    <a:pt x="1538926" y="755650"/>
                  </a:lnTo>
                  <a:lnTo>
                    <a:pt x="1559976" y="746759"/>
                  </a:lnTo>
                  <a:lnTo>
                    <a:pt x="1678817" y="746759"/>
                  </a:lnTo>
                  <a:lnTo>
                    <a:pt x="1666918" y="721359"/>
                  </a:lnTo>
                  <a:lnTo>
                    <a:pt x="1648912" y="701040"/>
                  </a:lnTo>
                  <a:lnTo>
                    <a:pt x="1626984" y="683259"/>
                  </a:lnTo>
                  <a:lnTo>
                    <a:pt x="1602067" y="670559"/>
                  </a:lnTo>
                  <a:lnTo>
                    <a:pt x="1575091" y="664209"/>
                  </a:lnTo>
                  <a:lnTo>
                    <a:pt x="1546990" y="662940"/>
                  </a:lnTo>
                  <a:close/>
                </a:path>
                <a:path w="1691004" h="1168400">
                  <a:moveTo>
                    <a:pt x="1043051" y="0"/>
                  </a:moveTo>
                  <a:lnTo>
                    <a:pt x="1000705" y="2540"/>
                  </a:lnTo>
                  <a:lnTo>
                    <a:pt x="958862" y="10159"/>
                  </a:lnTo>
                  <a:lnTo>
                    <a:pt x="918024" y="21590"/>
                  </a:lnTo>
                  <a:lnTo>
                    <a:pt x="878691" y="35559"/>
                  </a:lnTo>
                  <a:lnTo>
                    <a:pt x="841368" y="55879"/>
                  </a:lnTo>
                  <a:lnTo>
                    <a:pt x="806554" y="81279"/>
                  </a:lnTo>
                  <a:lnTo>
                    <a:pt x="774754" y="111759"/>
                  </a:lnTo>
                  <a:lnTo>
                    <a:pt x="746468" y="144779"/>
                  </a:lnTo>
                  <a:lnTo>
                    <a:pt x="722199" y="184150"/>
                  </a:lnTo>
                  <a:lnTo>
                    <a:pt x="702449" y="227329"/>
                  </a:lnTo>
                  <a:lnTo>
                    <a:pt x="687720" y="275590"/>
                  </a:lnTo>
                  <a:lnTo>
                    <a:pt x="678515" y="327659"/>
                  </a:lnTo>
                  <a:lnTo>
                    <a:pt x="675335" y="384809"/>
                  </a:lnTo>
                  <a:lnTo>
                    <a:pt x="678568" y="435609"/>
                  </a:lnTo>
                  <a:lnTo>
                    <a:pt x="687608" y="482600"/>
                  </a:lnTo>
                  <a:lnTo>
                    <a:pt x="701469" y="525779"/>
                  </a:lnTo>
                  <a:lnTo>
                    <a:pt x="719163" y="563879"/>
                  </a:lnTo>
                  <a:lnTo>
                    <a:pt x="739703" y="600709"/>
                  </a:lnTo>
                  <a:lnTo>
                    <a:pt x="762100" y="632459"/>
                  </a:lnTo>
                  <a:lnTo>
                    <a:pt x="808521" y="694690"/>
                  </a:lnTo>
                  <a:lnTo>
                    <a:pt x="830570" y="723900"/>
                  </a:lnTo>
                  <a:lnTo>
                    <a:pt x="850527" y="754379"/>
                  </a:lnTo>
                  <a:lnTo>
                    <a:pt x="867406" y="786129"/>
                  </a:lnTo>
                  <a:lnTo>
                    <a:pt x="880219" y="821689"/>
                  </a:lnTo>
                  <a:lnTo>
                    <a:pt x="887979" y="857250"/>
                  </a:lnTo>
                  <a:lnTo>
                    <a:pt x="889698" y="897889"/>
                  </a:lnTo>
                  <a:lnTo>
                    <a:pt x="883102" y="942339"/>
                  </a:lnTo>
                  <a:lnTo>
                    <a:pt x="868426" y="977900"/>
                  </a:lnTo>
                  <a:lnTo>
                    <a:pt x="847464" y="1005839"/>
                  </a:lnTo>
                  <a:lnTo>
                    <a:pt x="822013" y="1022350"/>
                  </a:lnTo>
                  <a:lnTo>
                    <a:pt x="793869" y="1033779"/>
                  </a:lnTo>
                  <a:lnTo>
                    <a:pt x="990676" y="1033779"/>
                  </a:lnTo>
                  <a:lnTo>
                    <a:pt x="997859" y="1018539"/>
                  </a:lnTo>
                  <a:lnTo>
                    <a:pt x="1009530" y="980439"/>
                  </a:lnTo>
                  <a:lnTo>
                    <a:pt x="1016860" y="939800"/>
                  </a:lnTo>
                  <a:lnTo>
                    <a:pt x="1019262" y="897889"/>
                  </a:lnTo>
                  <a:lnTo>
                    <a:pt x="1019189" y="891539"/>
                  </a:lnTo>
                  <a:lnTo>
                    <a:pt x="1016265" y="838200"/>
                  </a:lnTo>
                  <a:lnTo>
                    <a:pt x="1007499" y="789940"/>
                  </a:lnTo>
                  <a:lnTo>
                    <a:pt x="994077" y="745490"/>
                  </a:lnTo>
                  <a:lnTo>
                    <a:pt x="976969" y="703579"/>
                  </a:lnTo>
                  <a:lnTo>
                    <a:pt x="957148" y="669290"/>
                  </a:lnTo>
                  <a:lnTo>
                    <a:pt x="935585" y="633729"/>
                  </a:lnTo>
                  <a:lnTo>
                    <a:pt x="913250" y="601979"/>
                  </a:lnTo>
                  <a:lnTo>
                    <a:pt x="870155" y="543559"/>
                  </a:lnTo>
                  <a:lnTo>
                    <a:pt x="851336" y="511809"/>
                  </a:lnTo>
                  <a:lnTo>
                    <a:pt x="835633" y="480059"/>
                  </a:lnTo>
                  <a:lnTo>
                    <a:pt x="824016" y="444500"/>
                  </a:lnTo>
                  <a:lnTo>
                    <a:pt x="817457" y="406400"/>
                  </a:lnTo>
                  <a:lnTo>
                    <a:pt x="816927" y="365759"/>
                  </a:lnTo>
                  <a:lnTo>
                    <a:pt x="822739" y="323850"/>
                  </a:lnTo>
                  <a:lnTo>
                    <a:pt x="850582" y="254000"/>
                  </a:lnTo>
                  <a:lnTo>
                    <a:pt x="895786" y="203200"/>
                  </a:lnTo>
                  <a:lnTo>
                    <a:pt x="953236" y="171450"/>
                  </a:lnTo>
                  <a:lnTo>
                    <a:pt x="1017816" y="156209"/>
                  </a:lnTo>
                  <a:lnTo>
                    <a:pt x="1345884" y="156209"/>
                  </a:lnTo>
                  <a:lnTo>
                    <a:pt x="1339621" y="144779"/>
                  </a:lnTo>
                  <a:lnTo>
                    <a:pt x="1311336" y="111759"/>
                  </a:lnTo>
                  <a:lnTo>
                    <a:pt x="1279536" y="81279"/>
                  </a:lnTo>
                  <a:lnTo>
                    <a:pt x="1244724" y="55879"/>
                  </a:lnTo>
                  <a:lnTo>
                    <a:pt x="1207401" y="35559"/>
                  </a:lnTo>
                  <a:lnTo>
                    <a:pt x="1168070" y="21590"/>
                  </a:lnTo>
                  <a:lnTo>
                    <a:pt x="1127233" y="10159"/>
                  </a:lnTo>
                  <a:lnTo>
                    <a:pt x="1085393" y="2540"/>
                  </a:lnTo>
                  <a:lnTo>
                    <a:pt x="1043051" y="0"/>
                  </a:lnTo>
                  <a:close/>
                </a:path>
                <a:path w="1691004" h="1168400">
                  <a:moveTo>
                    <a:pt x="1678817" y="746759"/>
                  </a:moveTo>
                  <a:lnTo>
                    <a:pt x="1581232" y="746759"/>
                  </a:lnTo>
                  <a:lnTo>
                    <a:pt x="1600913" y="758190"/>
                  </a:lnTo>
                  <a:lnTo>
                    <a:pt x="1617240" y="773429"/>
                  </a:lnTo>
                  <a:lnTo>
                    <a:pt x="1628432" y="797559"/>
                  </a:lnTo>
                  <a:lnTo>
                    <a:pt x="1632488" y="815340"/>
                  </a:lnTo>
                  <a:lnTo>
                    <a:pt x="1632638" y="836929"/>
                  </a:lnTo>
                  <a:lnTo>
                    <a:pt x="1629860" y="857250"/>
                  </a:lnTo>
                  <a:lnTo>
                    <a:pt x="1625130" y="878839"/>
                  </a:lnTo>
                  <a:lnTo>
                    <a:pt x="1626094" y="891539"/>
                  </a:lnTo>
                  <a:lnTo>
                    <a:pt x="1634118" y="897889"/>
                  </a:lnTo>
                  <a:lnTo>
                    <a:pt x="1645471" y="900429"/>
                  </a:lnTo>
                  <a:lnTo>
                    <a:pt x="1656422" y="894079"/>
                  </a:lnTo>
                  <a:lnTo>
                    <a:pt x="1675096" y="868679"/>
                  </a:lnTo>
                  <a:lnTo>
                    <a:pt x="1687901" y="834389"/>
                  </a:lnTo>
                  <a:lnTo>
                    <a:pt x="1690878" y="793750"/>
                  </a:lnTo>
                  <a:lnTo>
                    <a:pt x="1680070" y="748029"/>
                  </a:lnTo>
                  <a:lnTo>
                    <a:pt x="1678817" y="746759"/>
                  </a:lnTo>
                  <a:close/>
                </a:path>
                <a:path w="1691004" h="1168400">
                  <a:moveTo>
                    <a:pt x="464209" y="621029"/>
                  </a:moveTo>
                  <a:lnTo>
                    <a:pt x="40081" y="621029"/>
                  </a:lnTo>
                  <a:lnTo>
                    <a:pt x="73731" y="622300"/>
                  </a:lnTo>
                  <a:lnTo>
                    <a:pt x="115623" y="628650"/>
                  </a:lnTo>
                  <a:lnTo>
                    <a:pt x="180428" y="641350"/>
                  </a:lnTo>
                  <a:lnTo>
                    <a:pt x="179503" y="651509"/>
                  </a:lnTo>
                  <a:lnTo>
                    <a:pt x="179505" y="664209"/>
                  </a:lnTo>
                  <a:lnTo>
                    <a:pt x="236410" y="721359"/>
                  </a:lnTo>
                  <a:lnTo>
                    <a:pt x="283959" y="746759"/>
                  </a:lnTo>
                  <a:lnTo>
                    <a:pt x="333724" y="770890"/>
                  </a:lnTo>
                  <a:lnTo>
                    <a:pt x="377355" y="779779"/>
                  </a:lnTo>
                  <a:lnTo>
                    <a:pt x="399466" y="778509"/>
                  </a:lnTo>
                  <a:lnTo>
                    <a:pt x="415675" y="773429"/>
                  </a:lnTo>
                  <a:lnTo>
                    <a:pt x="426891" y="765809"/>
                  </a:lnTo>
                  <a:lnTo>
                    <a:pt x="434022" y="754379"/>
                  </a:lnTo>
                  <a:lnTo>
                    <a:pt x="631859" y="754379"/>
                  </a:lnTo>
                  <a:lnTo>
                    <a:pt x="588902" y="695959"/>
                  </a:lnTo>
                  <a:lnTo>
                    <a:pt x="556712" y="670559"/>
                  </a:lnTo>
                  <a:lnTo>
                    <a:pt x="493354" y="638809"/>
                  </a:lnTo>
                  <a:lnTo>
                    <a:pt x="466648" y="631190"/>
                  </a:lnTo>
                  <a:lnTo>
                    <a:pt x="464209" y="621029"/>
                  </a:lnTo>
                  <a:close/>
                </a:path>
                <a:path w="1691004" h="1168400">
                  <a:moveTo>
                    <a:pt x="16916" y="554990"/>
                  </a:moveTo>
                  <a:lnTo>
                    <a:pt x="31197" y="570229"/>
                  </a:lnTo>
                  <a:lnTo>
                    <a:pt x="48518" y="584200"/>
                  </a:lnTo>
                  <a:lnTo>
                    <a:pt x="66713" y="596900"/>
                  </a:lnTo>
                  <a:lnTo>
                    <a:pt x="83616" y="607059"/>
                  </a:lnTo>
                  <a:lnTo>
                    <a:pt x="64249" y="608329"/>
                  </a:lnTo>
                  <a:lnTo>
                    <a:pt x="20317" y="615950"/>
                  </a:lnTo>
                  <a:lnTo>
                    <a:pt x="0" y="624840"/>
                  </a:lnTo>
                  <a:lnTo>
                    <a:pt x="40081" y="621029"/>
                  </a:lnTo>
                  <a:lnTo>
                    <a:pt x="464209" y="621029"/>
                  </a:lnTo>
                  <a:lnTo>
                    <a:pt x="463860" y="619759"/>
                  </a:lnTo>
                  <a:lnTo>
                    <a:pt x="185585" y="619759"/>
                  </a:lnTo>
                  <a:lnTo>
                    <a:pt x="121720" y="603250"/>
                  </a:lnTo>
                  <a:lnTo>
                    <a:pt x="81748" y="589279"/>
                  </a:lnTo>
                  <a:lnTo>
                    <a:pt x="51527" y="575309"/>
                  </a:lnTo>
                  <a:lnTo>
                    <a:pt x="16916" y="554990"/>
                  </a:lnTo>
                  <a:close/>
                </a:path>
                <a:path w="1691004" h="1168400">
                  <a:moveTo>
                    <a:pt x="359073" y="570229"/>
                  </a:moveTo>
                  <a:lnTo>
                    <a:pt x="294043" y="570229"/>
                  </a:lnTo>
                  <a:lnTo>
                    <a:pt x="237651" y="577850"/>
                  </a:lnTo>
                  <a:lnTo>
                    <a:pt x="198656" y="594359"/>
                  </a:lnTo>
                  <a:lnTo>
                    <a:pt x="185585" y="619759"/>
                  </a:lnTo>
                  <a:lnTo>
                    <a:pt x="463512" y="619759"/>
                  </a:lnTo>
                  <a:lnTo>
                    <a:pt x="455501" y="607059"/>
                  </a:lnTo>
                  <a:lnTo>
                    <a:pt x="440913" y="594359"/>
                  </a:lnTo>
                  <a:lnTo>
                    <a:pt x="418045" y="581659"/>
                  </a:lnTo>
                  <a:lnTo>
                    <a:pt x="359073" y="570229"/>
                  </a:lnTo>
                  <a:close/>
                </a:path>
              </a:pathLst>
            </a:custGeom>
            <a:solidFill>
              <a:srgbClr val="B41B2C">
                <a:alpha val="59999"/>
              </a:srgbClr>
            </a:solidFill>
          </p:spPr>
          <p:txBody>
            <a:bodyPr wrap="square" lIns="0" tIns="0" rIns="0" bIns="0" rtlCol="0"/>
            <a:lstStyle/>
            <a:p>
              <a:endParaRPr/>
            </a:p>
          </p:txBody>
        </p:sp>
      </p:grpSp>
      <p:sp>
        <p:nvSpPr>
          <p:cNvPr id="10" name="Rectangle 9"/>
          <p:cNvSpPr/>
          <p:nvPr/>
        </p:nvSpPr>
        <p:spPr>
          <a:xfrm>
            <a:off x="648334" y="1548213"/>
            <a:ext cx="10405745" cy="4357603"/>
          </a:xfrm>
          <a:prstGeom prst="rect">
            <a:avLst/>
          </a:prstGeom>
        </p:spPr>
        <p:txBody>
          <a:bodyPr wrap="square">
            <a:spAutoFit/>
          </a:bodyPr>
          <a:lstStyle/>
          <a:p>
            <a:pPr marL="264795" marR="713740">
              <a:lnSpc>
                <a:spcPct val="109400"/>
              </a:lnSpc>
              <a:spcBef>
                <a:spcPts val="100"/>
              </a:spcBef>
              <a:buFont typeface="Arial" pitchFamily="34" charset="0"/>
              <a:buChar char="•"/>
            </a:pPr>
            <a:r>
              <a:rPr lang="en-US" sz="2800" spc="-21" dirty="0" smtClean="0">
                <a:latin typeface="Calibri" pitchFamily="34" charset="0"/>
                <a:cs typeface="Calibri" pitchFamily="34" charset="0"/>
              </a:rPr>
              <a:t> Forced </a:t>
            </a:r>
            <a:r>
              <a:rPr lang="en-US" sz="2800" spc="-4" dirty="0" smtClean="0">
                <a:latin typeface="Calibri" pitchFamily="34" charset="0"/>
                <a:cs typeface="Calibri" pitchFamily="34" charset="0"/>
              </a:rPr>
              <a:t>Alkaline</a:t>
            </a:r>
            <a:r>
              <a:rPr lang="en-US" sz="2800" spc="-192" dirty="0" smtClean="0">
                <a:latin typeface="Calibri" pitchFamily="34" charset="0"/>
                <a:cs typeface="Calibri" pitchFamily="34" charset="0"/>
              </a:rPr>
              <a:t> </a:t>
            </a:r>
            <a:r>
              <a:rPr lang="en-US" sz="2800" spc="-46" dirty="0" err="1" smtClean="0">
                <a:latin typeface="Calibri" pitchFamily="34" charset="0"/>
                <a:cs typeface="Calibri" pitchFamily="34" charset="0"/>
              </a:rPr>
              <a:t>Diuresis</a:t>
            </a:r>
            <a:r>
              <a:rPr lang="en-US" sz="2800" spc="-46" dirty="0" smtClean="0">
                <a:latin typeface="Calibri" pitchFamily="34" charset="0"/>
                <a:cs typeface="Calibri" pitchFamily="34" charset="0"/>
              </a:rPr>
              <a:t>(FAD)</a:t>
            </a:r>
          </a:p>
          <a:p>
            <a:pPr marL="1179195" marR="713740" lvl="4">
              <a:lnSpc>
                <a:spcPct val="109400"/>
              </a:lnSpc>
              <a:spcBef>
                <a:spcPts val="100"/>
              </a:spcBef>
              <a:buFont typeface="Arial" pitchFamily="34" charset="0"/>
              <a:buChar char="•"/>
            </a:pPr>
            <a:r>
              <a:rPr lang="en-IN" sz="2800" spc="-5" dirty="0" smtClean="0">
                <a:latin typeface="Calibri" pitchFamily="34" charset="0"/>
                <a:cs typeface="Calibri" pitchFamily="34" charset="0"/>
              </a:rPr>
              <a:t>Give a trial of </a:t>
            </a:r>
            <a:r>
              <a:rPr lang="en-IN" sz="2800" spc="-85" dirty="0" smtClean="0">
                <a:latin typeface="Calibri" pitchFamily="34" charset="0"/>
                <a:cs typeface="Calibri" pitchFamily="34" charset="0"/>
              </a:rPr>
              <a:t>FAD </a:t>
            </a:r>
            <a:r>
              <a:rPr lang="en-IN" sz="2800" b="1" spc="-5" dirty="0" smtClean="0">
                <a:latin typeface="Calibri" pitchFamily="34" charset="0"/>
                <a:cs typeface="Calibri" pitchFamily="34" charset="0"/>
              </a:rPr>
              <a:t>within </a:t>
            </a:r>
            <a:r>
              <a:rPr lang="en-IN" sz="2800" b="1" spc="-75" dirty="0" smtClean="0">
                <a:latin typeface="Calibri" pitchFamily="34" charset="0"/>
                <a:cs typeface="Calibri" pitchFamily="34" charset="0"/>
              </a:rPr>
              <a:t>first </a:t>
            </a:r>
            <a:r>
              <a:rPr lang="en-IN" sz="2800" b="1" dirty="0" smtClean="0">
                <a:latin typeface="Calibri" pitchFamily="34" charset="0"/>
                <a:cs typeface="Calibri" pitchFamily="34" charset="0"/>
              </a:rPr>
              <a:t>24 </a:t>
            </a:r>
            <a:r>
              <a:rPr lang="en-IN" sz="2800" b="1" spc="-5" dirty="0" smtClean="0">
                <a:latin typeface="Calibri" pitchFamily="34" charset="0"/>
                <a:cs typeface="Calibri" pitchFamily="34" charset="0"/>
              </a:rPr>
              <a:t>hours </a:t>
            </a:r>
            <a:r>
              <a:rPr lang="en-IN" sz="2800" b="1" dirty="0" smtClean="0">
                <a:latin typeface="Calibri" pitchFamily="34" charset="0"/>
                <a:cs typeface="Calibri" pitchFamily="34" charset="0"/>
              </a:rPr>
              <a:t>of </a:t>
            </a:r>
            <a:r>
              <a:rPr lang="en-IN" sz="2800" b="1" spc="-5" dirty="0" smtClean="0">
                <a:latin typeface="Calibri" pitchFamily="34" charset="0"/>
                <a:cs typeface="Calibri" pitchFamily="34" charset="0"/>
              </a:rPr>
              <a:t>the bite </a:t>
            </a:r>
            <a:r>
              <a:rPr lang="en-IN" sz="2800" dirty="0" smtClean="0">
                <a:latin typeface="Calibri" pitchFamily="34" charset="0"/>
                <a:cs typeface="Calibri" pitchFamily="34" charset="0"/>
              </a:rPr>
              <a:t>to </a:t>
            </a:r>
            <a:r>
              <a:rPr lang="en-IN" sz="2800" spc="-5" dirty="0" smtClean="0">
                <a:latin typeface="Calibri" pitchFamily="34" charset="0"/>
                <a:cs typeface="Calibri" pitchFamily="34" charset="0"/>
              </a:rPr>
              <a:t>avoid  pigment </a:t>
            </a:r>
            <a:r>
              <a:rPr lang="en-IN" sz="2800" spc="-40" dirty="0" smtClean="0">
                <a:latin typeface="Calibri" pitchFamily="34" charset="0"/>
                <a:cs typeface="Calibri" pitchFamily="34" charset="0"/>
              </a:rPr>
              <a:t>nephropathy, </a:t>
            </a:r>
            <a:r>
              <a:rPr lang="en-IN" sz="2800" spc="-5" dirty="0" smtClean="0">
                <a:latin typeface="Calibri" pitchFamily="34" charset="0"/>
                <a:cs typeface="Calibri" pitchFamily="34" charset="0"/>
              </a:rPr>
              <a:t>which leads </a:t>
            </a:r>
            <a:r>
              <a:rPr lang="en-IN" sz="2800" dirty="0" smtClean="0">
                <a:latin typeface="Calibri" pitchFamily="34" charset="0"/>
                <a:cs typeface="Calibri" pitchFamily="34" charset="0"/>
              </a:rPr>
              <a:t>to</a:t>
            </a:r>
            <a:r>
              <a:rPr lang="en-IN" sz="2800" spc="-90" dirty="0" smtClean="0">
                <a:latin typeface="Calibri" pitchFamily="34" charset="0"/>
                <a:cs typeface="Calibri" pitchFamily="34" charset="0"/>
              </a:rPr>
              <a:t> </a:t>
            </a:r>
            <a:r>
              <a:rPr lang="en-IN" sz="2800" spc="-65" dirty="0" smtClean="0">
                <a:latin typeface="Calibri" pitchFamily="34" charset="0"/>
                <a:cs typeface="Calibri" pitchFamily="34" charset="0"/>
              </a:rPr>
              <a:t>ATN</a:t>
            </a:r>
            <a:r>
              <a:rPr lang="en-IN" sz="2800" b="1" spc="-65" dirty="0" smtClean="0">
                <a:latin typeface="Calibri" pitchFamily="34" charset="0"/>
                <a:cs typeface="Calibri" pitchFamily="34" charset="0"/>
              </a:rPr>
              <a:t>.</a:t>
            </a:r>
          </a:p>
          <a:p>
            <a:pPr marL="264795" marR="713740">
              <a:lnSpc>
                <a:spcPct val="109400"/>
              </a:lnSpc>
              <a:spcBef>
                <a:spcPts val="100"/>
              </a:spcBef>
              <a:buFont typeface="Arial" pitchFamily="34" charset="0"/>
              <a:buChar char="•"/>
            </a:pPr>
            <a:r>
              <a:rPr lang="en-US" sz="2800" spc="-46" dirty="0" smtClean="0">
                <a:latin typeface="Calibri" pitchFamily="34" charset="0"/>
                <a:cs typeface="Calibri" pitchFamily="34" charset="0"/>
              </a:rPr>
              <a:t>Local Treatment</a:t>
            </a:r>
          </a:p>
          <a:p>
            <a:pPr marL="1179195" marR="713740" lvl="2">
              <a:lnSpc>
                <a:spcPct val="109400"/>
              </a:lnSpc>
              <a:spcBef>
                <a:spcPts val="100"/>
              </a:spcBef>
              <a:buFont typeface="Arial" pitchFamily="34" charset="0"/>
              <a:buChar char="•"/>
            </a:pPr>
            <a:r>
              <a:rPr lang="en-US" sz="2800" spc="-46" dirty="0" smtClean="0">
                <a:latin typeface="Calibri" pitchFamily="34" charset="0"/>
                <a:cs typeface="Calibri" pitchFamily="34" charset="0"/>
              </a:rPr>
              <a:t>Magnesium </a:t>
            </a:r>
            <a:r>
              <a:rPr lang="en-US" sz="2800" spc="-46" dirty="0" err="1" smtClean="0">
                <a:latin typeface="Calibri" pitchFamily="34" charset="0"/>
                <a:cs typeface="Calibri" pitchFamily="34" charset="0"/>
              </a:rPr>
              <a:t>suphate</a:t>
            </a:r>
            <a:r>
              <a:rPr lang="en-US" sz="2800" spc="-46" dirty="0" smtClean="0">
                <a:latin typeface="Calibri" pitchFamily="34" charset="0"/>
                <a:cs typeface="Calibri" pitchFamily="34" charset="0"/>
              </a:rPr>
              <a:t> compress</a:t>
            </a:r>
          </a:p>
          <a:p>
            <a:pPr marL="1179195" marR="713740" lvl="2">
              <a:lnSpc>
                <a:spcPct val="109400"/>
              </a:lnSpc>
              <a:spcBef>
                <a:spcPts val="100"/>
              </a:spcBef>
              <a:buFont typeface="Arial" pitchFamily="34" charset="0"/>
              <a:buChar char="•"/>
            </a:pPr>
            <a:r>
              <a:rPr lang="en-US" sz="2800" spc="-46" dirty="0" smtClean="0">
                <a:latin typeface="Calibri" pitchFamily="34" charset="0"/>
                <a:cs typeface="Calibri" pitchFamily="34" charset="0"/>
              </a:rPr>
              <a:t>Limb elevation</a:t>
            </a:r>
          </a:p>
          <a:p>
            <a:pPr marL="1179195" marR="713740" lvl="2">
              <a:lnSpc>
                <a:spcPct val="109400"/>
              </a:lnSpc>
              <a:spcBef>
                <a:spcPts val="100"/>
              </a:spcBef>
              <a:buFont typeface="Arial" pitchFamily="34" charset="0"/>
              <a:buChar char="•"/>
            </a:pPr>
            <a:r>
              <a:rPr lang="en-US" sz="2800" spc="-46" dirty="0" smtClean="0">
                <a:latin typeface="Calibri" pitchFamily="34" charset="0"/>
                <a:cs typeface="Calibri" pitchFamily="34" charset="0"/>
              </a:rPr>
              <a:t>Broad spectrum antibiotic</a:t>
            </a:r>
          </a:p>
          <a:p>
            <a:pPr marL="1179195" marR="713740" lvl="2">
              <a:lnSpc>
                <a:spcPct val="109400"/>
              </a:lnSpc>
              <a:spcBef>
                <a:spcPts val="100"/>
              </a:spcBef>
              <a:buFont typeface="Arial" pitchFamily="34" charset="0"/>
              <a:buChar char="•"/>
            </a:pPr>
            <a:r>
              <a:rPr lang="en-US" sz="2800" spc="-46" dirty="0" err="1" smtClean="0">
                <a:latin typeface="Calibri" pitchFamily="34" charset="0"/>
                <a:cs typeface="Calibri" pitchFamily="34" charset="0"/>
              </a:rPr>
              <a:t>Fasciotomy</a:t>
            </a:r>
            <a:endParaRPr lang="en-US" sz="2800" spc="-46" dirty="0" smtClean="0">
              <a:latin typeface="Calibri" pitchFamily="34" charset="0"/>
              <a:cs typeface="Calibri" pitchFamily="34" charset="0"/>
            </a:endParaRPr>
          </a:p>
          <a:p>
            <a:pPr marL="252095">
              <a:lnSpc>
                <a:spcPct val="100000"/>
              </a:lnSpc>
            </a:pPr>
            <a:endParaRPr lang="en-IN" sz="2800" dirty="0" smtClean="0">
              <a:latin typeface="Palladio Uralic"/>
              <a:cs typeface="Palladio Ural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Study</a:t>
            </a:r>
            <a:endParaRPr lang="en-GB" dirty="0"/>
          </a:p>
        </p:txBody>
      </p:sp>
      <p:sp>
        <p:nvSpPr>
          <p:cNvPr id="3" name="Content Placeholder 2"/>
          <p:cNvSpPr>
            <a:spLocks noGrp="1"/>
          </p:cNvSpPr>
          <p:nvPr>
            <p:ph idx="1"/>
          </p:nvPr>
        </p:nvSpPr>
        <p:spPr/>
        <p:txBody>
          <a:bodyPr/>
          <a:lstStyle/>
          <a:p>
            <a:pPr marL="0" indent="0">
              <a:buNone/>
            </a:pPr>
            <a:r>
              <a:rPr lang="en-GB" dirty="0" smtClean="0"/>
              <a:t>16 cases from April to </a:t>
            </a:r>
            <a:r>
              <a:rPr lang="en-GB" dirty="0" err="1" smtClean="0"/>
              <a:t>july</a:t>
            </a:r>
            <a:endParaRPr lang="en-GB" dirty="0" smtClean="0"/>
          </a:p>
          <a:p>
            <a:pPr marL="0" indent="0">
              <a:buNone/>
            </a:pPr>
            <a:r>
              <a:rPr lang="en-GB" dirty="0" err="1" smtClean="0"/>
              <a:t>Succefully</a:t>
            </a:r>
            <a:r>
              <a:rPr lang="en-GB" dirty="0" smtClean="0"/>
              <a:t> managed at our department</a:t>
            </a:r>
          </a:p>
        </p:txBody>
      </p:sp>
      <p:sp>
        <p:nvSpPr>
          <p:cNvPr id="4" name="Slide Number Placeholder 3"/>
          <p:cNvSpPr>
            <a:spLocks noGrp="1"/>
          </p:cNvSpPr>
          <p:nvPr>
            <p:ph type="sldNum" sz="quarter" idx="12"/>
          </p:nvPr>
        </p:nvSpPr>
        <p:spPr/>
        <p:txBody>
          <a:bodyPr/>
          <a:lstStyle/>
          <a:p>
            <a:fld id="{BCFCE35C-134A-443C-AE90-7C2441448056}" type="slidenum">
              <a:rPr lang="en-US" smtClean="0"/>
              <a:pPr/>
              <a:t>14</a:t>
            </a:fld>
            <a:endParaRPr lang="en-US"/>
          </a:p>
        </p:txBody>
      </p:sp>
    </p:spTree>
    <p:extLst>
      <p:ext uri="{BB962C8B-B14F-4D97-AF65-F5344CB8AC3E}">
        <p14:creationId xmlns:p14="http://schemas.microsoft.com/office/powerpoint/2010/main" val="288216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6024" t="10955" r="2451"/>
          <a:stretch>
            <a:fillRect/>
          </a:stretch>
        </p:blipFill>
        <p:spPr bwMode="auto">
          <a:xfrm>
            <a:off x="2946400" y="243840"/>
            <a:ext cx="8026400" cy="6106160"/>
          </a:xfrm>
          <a:prstGeom prst="rect">
            <a:avLst/>
          </a:prstGeom>
          <a:noFill/>
          <a:ln w="9525">
            <a:noFill/>
            <a:miter lim="800000"/>
            <a:headEnd/>
            <a:tailEnd/>
          </a:ln>
          <a:effectLst/>
        </p:spPr>
      </p:pic>
      <p:sp>
        <p:nvSpPr>
          <p:cNvPr id="2" name="Title 1"/>
          <p:cNvSpPr>
            <a:spLocks noGrp="1"/>
          </p:cNvSpPr>
          <p:nvPr>
            <p:ph type="title"/>
          </p:nvPr>
        </p:nvSpPr>
        <p:spPr>
          <a:xfrm>
            <a:off x="446314" y="500215"/>
            <a:ext cx="2500086" cy="4417225"/>
          </a:xfrm>
        </p:spPr>
        <p:txBody>
          <a:bodyPr/>
          <a:lstStyle/>
          <a:p>
            <a:r>
              <a:rPr lang="en-US" dirty="0" smtClean="0"/>
              <a:t>Location of encounter with snake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FCE35C-134A-443C-AE90-7C2441448056}" type="slidenum">
              <a:rPr lang="en-US" smtClean="0"/>
              <a:pPr/>
              <a:t>16</a:t>
            </a:fld>
            <a:endParaRPr lang="en-US"/>
          </a:p>
        </p:txBody>
      </p:sp>
      <p:graphicFrame>
        <p:nvGraphicFramePr>
          <p:cNvPr id="4" name="Chart 3"/>
          <p:cNvGraphicFramePr/>
          <p:nvPr>
            <p:extLst>
              <p:ext uri="{D42A27DB-BD31-4B8C-83A1-F6EECF244321}">
                <p14:modId xmlns:p14="http://schemas.microsoft.com/office/powerpoint/2010/main" val="2437232541"/>
              </p:ext>
            </p:extLst>
          </p:nvPr>
        </p:nvGraphicFramePr>
        <p:xfrm>
          <a:off x="514350" y="228600"/>
          <a:ext cx="11239500" cy="634788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200400" y="1428750"/>
            <a:ext cx="7829550" cy="369332"/>
          </a:xfrm>
          <a:prstGeom prst="rect">
            <a:avLst/>
          </a:prstGeom>
          <a:noFill/>
        </p:spPr>
        <p:txBody>
          <a:bodyPr wrap="square" rtlCol="0">
            <a:spAutoFit/>
          </a:bodyPr>
          <a:lstStyle/>
          <a:p>
            <a:r>
              <a:rPr lang="en-US" dirty="0" smtClean="0"/>
              <a:t>Pain                          Swelling                    Bleeding       Neurologic         None</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FCE35C-134A-443C-AE90-7C2441448056}" type="slidenum">
              <a:rPr lang="en-US" smtClean="0"/>
              <a:pPr/>
              <a:t>17</a:t>
            </a:fld>
            <a:endParaRPr lang="en-US"/>
          </a:p>
        </p:txBody>
      </p:sp>
      <p:graphicFrame>
        <p:nvGraphicFramePr>
          <p:cNvPr id="4" name="Chart 3"/>
          <p:cNvGraphicFramePr/>
          <p:nvPr>
            <p:extLst>
              <p:ext uri="{D42A27DB-BD31-4B8C-83A1-F6EECF244321}">
                <p14:modId xmlns:p14="http://schemas.microsoft.com/office/powerpoint/2010/main" val="341309376"/>
              </p:ext>
            </p:extLst>
          </p:nvPr>
        </p:nvGraphicFramePr>
        <p:xfrm>
          <a:off x="723900" y="0"/>
          <a:ext cx="107442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705100" y="1104900"/>
            <a:ext cx="3638550" cy="400110"/>
          </a:xfrm>
          <a:prstGeom prst="rect">
            <a:avLst/>
          </a:prstGeom>
          <a:noFill/>
        </p:spPr>
        <p:txBody>
          <a:bodyPr wrap="square" rtlCol="0">
            <a:spAutoFit/>
          </a:bodyPr>
          <a:lstStyle/>
          <a:p>
            <a:r>
              <a:rPr lang="en-US" sz="2000" dirty="0" smtClean="0"/>
              <a:t>Yes                              No</a:t>
            </a:r>
            <a:endParaRPr lang="en-US" sz="2000" dirty="0"/>
          </a:p>
        </p:txBody>
      </p:sp>
      <p:sp>
        <p:nvSpPr>
          <p:cNvPr id="6" name="TextBox 5"/>
          <p:cNvSpPr txBox="1"/>
          <p:nvPr/>
        </p:nvSpPr>
        <p:spPr>
          <a:xfrm>
            <a:off x="2667000" y="3733800"/>
            <a:ext cx="3638550" cy="400110"/>
          </a:xfrm>
          <a:prstGeom prst="rect">
            <a:avLst/>
          </a:prstGeom>
          <a:noFill/>
        </p:spPr>
        <p:txBody>
          <a:bodyPr wrap="square" rtlCol="0">
            <a:spAutoFit/>
          </a:bodyPr>
          <a:lstStyle/>
          <a:p>
            <a:r>
              <a:rPr lang="en-US" sz="2000" dirty="0" smtClean="0"/>
              <a:t>Yes                              No</a:t>
            </a:r>
            <a:endParaRPr lang="en-US" sz="2000" dirty="0"/>
          </a:p>
        </p:txBody>
      </p:sp>
      <p:sp>
        <p:nvSpPr>
          <p:cNvPr id="7" name="TextBox 6"/>
          <p:cNvSpPr txBox="1"/>
          <p:nvPr/>
        </p:nvSpPr>
        <p:spPr>
          <a:xfrm>
            <a:off x="2209800" y="5086350"/>
            <a:ext cx="3638550" cy="400110"/>
          </a:xfrm>
          <a:prstGeom prst="rect">
            <a:avLst/>
          </a:prstGeom>
          <a:noFill/>
        </p:spPr>
        <p:txBody>
          <a:bodyPr wrap="square" rtlCol="0">
            <a:spAutoFit/>
          </a:bodyPr>
          <a:lstStyle/>
          <a:p>
            <a:r>
              <a:rPr lang="en-US" sz="2000" dirty="0" smtClean="0"/>
              <a:t>Yes                              No</a:t>
            </a:r>
            <a:endParaRPr lang="en-US" sz="2000" dirty="0"/>
          </a:p>
        </p:txBody>
      </p:sp>
      <p:sp>
        <p:nvSpPr>
          <p:cNvPr id="8" name="TextBox 7"/>
          <p:cNvSpPr txBox="1"/>
          <p:nvPr/>
        </p:nvSpPr>
        <p:spPr>
          <a:xfrm>
            <a:off x="2171700" y="6457890"/>
            <a:ext cx="3638550" cy="400110"/>
          </a:xfrm>
          <a:prstGeom prst="rect">
            <a:avLst/>
          </a:prstGeom>
          <a:noFill/>
        </p:spPr>
        <p:txBody>
          <a:bodyPr wrap="square" rtlCol="0">
            <a:spAutoFit/>
          </a:bodyPr>
          <a:lstStyle/>
          <a:p>
            <a:r>
              <a:rPr lang="en-US" sz="2000" dirty="0" smtClean="0"/>
              <a:t>Yes                              No</a:t>
            </a:r>
            <a:endParaRPr lang="en-US"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to mention</a:t>
            </a:r>
            <a:endParaRPr lang="en-US" dirty="0"/>
          </a:p>
        </p:txBody>
      </p:sp>
      <p:sp>
        <p:nvSpPr>
          <p:cNvPr id="3" name="Slide Number Placeholder 2"/>
          <p:cNvSpPr>
            <a:spLocks noGrp="1"/>
          </p:cNvSpPr>
          <p:nvPr>
            <p:ph type="sldNum" sz="quarter" idx="12"/>
          </p:nvPr>
        </p:nvSpPr>
        <p:spPr/>
        <p:txBody>
          <a:bodyPr/>
          <a:lstStyle/>
          <a:p>
            <a:fld id="{BCFCE35C-134A-443C-AE90-7C2441448056}" type="slidenum">
              <a:rPr lang="en-US" smtClean="0"/>
              <a:pPr/>
              <a:t>18</a:t>
            </a:fld>
            <a:endParaRPr lang="en-US"/>
          </a:p>
        </p:txBody>
      </p:sp>
      <p:sp>
        <p:nvSpPr>
          <p:cNvPr id="4" name="Rectangle 3"/>
          <p:cNvSpPr/>
          <p:nvPr/>
        </p:nvSpPr>
        <p:spPr>
          <a:xfrm>
            <a:off x="457200" y="1295400"/>
            <a:ext cx="11068050" cy="3539430"/>
          </a:xfrm>
          <a:prstGeom prst="rect">
            <a:avLst/>
          </a:prstGeom>
        </p:spPr>
        <p:txBody>
          <a:bodyPr wrap="square">
            <a:spAutoFit/>
          </a:bodyPr>
          <a:lstStyle/>
          <a:p>
            <a:r>
              <a:rPr lang="en-GB" sz="3200" dirty="0" smtClean="0"/>
              <a:t>A 42 year old male with Snake bite</a:t>
            </a:r>
          </a:p>
          <a:p>
            <a:r>
              <a:rPr lang="en-GB" sz="3200" dirty="0" smtClean="0"/>
              <a:t>WBCT&gt;20 minutes</a:t>
            </a:r>
          </a:p>
          <a:p>
            <a:r>
              <a:rPr lang="en-GB" sz="3200" dirty="0" smtClean="0"/>
              <a:t>No neurological signs</a:t>
            </a:r>
          </a:p>
          <a:p>
            <a:r>
              <a:rPr lang="en-GB" sz="3200" dirty="0" smtClean="0"/>
              <a:t>Responded to ASV</a:t>
            </a:r>
          </a:p>
          <a:p>
            <a:endParaRPr lang="en-GB" sz="3200" dirty="0" smtClean="0"/>
          </a:p>
          <a:p>
            <a:endParaRPr lang="en-GB" sz="3200" dirty="0" smtClean="0"/>
          </a:p>
          <a:p>
            <a:r>
              <a:rPr lang="en-GB" sz="3200" dirty="0" smtClean="0"/>
              <a:t>The snake he brought with him was ..............</a:t>
            </a:r>
            <a:endParaRPr lang="en-IN"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FCE35C-134A-443C-AE90-7C2441448056}" type="slidenum">
              <a:rPr lang="en-US" smtClean="0"/>
              <a:pPr/>
              <a:t>19</a:t>
            </a:fld>
            <a:endParaRPr lang="en-US"/>
          </a:p>
        </p:txBody>
      </p:sp>
      <p:pic>
        <p:nvPicPr>
          <p:cNvPr id="4" name="Picture 3" descr="snakeei.jpg"/>
          <p:cNvPicPr>
            <a:picLocks noChangeAspect="1"/>
          </p:cNvPicPr>
          <p:nvPr/>
        </p:nvPicPr>
        <p:blipFill>
          <a:blip r:embed="rId2"/>
          <a:srcRect l="18432" t="7777" r="17778" b="33334"/>
          <a:stretch>
            <a:fillRect/>
          </a:stretch>
        </p:blipFill>
        <p:spPr>
          <a:xfrm>
            <a:off x="1903382" y="552450"/>
            <a:ext cx="3288821" cy="5715000"/>
          </a:xfrm>
          <a:prstGeom prst="rect">
            <a:avLst/>
          </a:prstGeom>
        </p:spPr>
      </p:pic>
      <p:sp>
        <p:nvSpPr>
          <p:cNvPr id="5" name="TextBox 4"/>
          <p:cNvSpPr txBox="1"/>
          <p:nvPr/>
        </p:nvSpPr>
        <p:spPr>
          <a:xfrm>
            <a:off x="6496050" y="2476500"/>
            <a:ext cx="4476750" cy="1323439"/>
          </a:xfrm>
          <a:prstGeom prst="rect">
            <a:avLst/>
          </a:prstGeom>
          <a:solidFill>
            <a:schemeClr val="bg1"/>
          </a:solidFill>
          <a:ln>
            <a:solidFill>
              <a:schemeClr val="accent1"/>
            </a:solidFill>
          </a:ln>
        </p:spPr>
        <p:txBody>
          <a:bodyPr wrap="square" rtlCol="0">
            <a:spAutoFit/>
          </a:bodyPr>
          <a:lstStyle/>
          <a:p>
            <a:r>
              <a:rPr lang="en-US" sz="8000" b="1" dirty="0" smtClean="0">
                <a:solidFill>
                  <a:srgbClr val="FF0000"/>
                </a:solidFill>
              </a:rPr>
              <a:t>COBRA</a:t>
            </a:r>
            <a:endParaRPr lang="en-US" sz="8000" b="1"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wnload.jpg"/>
          <p:cNvPicPr>
            <a:picLocks noChangeAspect="1"/>
          </p:cNvPicPr>
          <p:nvPr/>
        </p:nvPicPr>
        <p:blipFill>
          <a:blip r:embed="rId3"/>
          <a:stretch>
            <a:fillRect/>
          </a:stretch>
        </p:blipFill>
        <p:spPr>
          <a:xfrm>
            <a:off x="0" y="0"/>
            <a:ext cx="12192000" cy="6858000"/>
          </a:xfrm>
          <a:prstGeom prst="rect">
            <a:avLst/>
          </a:prstGeom>
        </p:spPr>
      </p:pic>
      <p:sp>
        <p:nvSpPr>
          <p:cNvPr id="3" name="Content Placeholder 2"/>
          <p:cNvSpPr>
            <a:spLocks noGrp="1"/>
          </p:cNvSpPr>
          <p:nvPr>
            <p:ph idx="1"/>
          </p:nvPr>
        </p:nvSpPr>
        <p:spPr>
          <a:xfrm>
            <a:off x="446315" y="381000"/>
            <a:ext cx="10851605" cy="5852138"/>
          </a:xfrm>
        </p:spPr>
        <p:txBody>
          <a:bodyPr/>
          <a:lstStyle/>
          <a:p>
            <a:pPr>
              <a:buNone/>
            </a:pPr>
            <a:r>
              <a:rPr lang="en-US" sz="6000" dirty="0" smtClean="0">
                <a:solidFill>
                  <a:schemeClr val="bg1"/>
                </a:solidFill>
                <a:cs typeface="Aharoni" pitchFamily="2" charset="-79"/>
              </a:rPr>
              <a:t>COVID-19</a:t>
            </a:r>
            <a:endParaRPr lang="en-US" sz="3600" dirty="0" smtClean="0">
              <a:solidFill>
                <a:schemeClr val="bg1"/>
              </a:solidFill>
              <a:cs typeface="Aharoni" pitchFamily="2" charset="-79"/>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to mention</a:t>
            </a:r>
            <a:endParaRPr lang="en-US" dirty="0"/>
          </a:p>
        </p:txBody>
      </p:sp>
      <p:sp>
        <p:nvSpPr>
          <p:cNvPr id="3" name="Slide Number Placeholder 2"/>
          <p:cNvSpPr>
            <a:spLocks noGrp="1"/>
          </p:cNvSpPr>
          <p:nvPr>
            <p:ph type="sldNum" sz="quarter" idx="12"/>
          </p:nvPr>
        </p:nvSpPr>
        <p:spPr/>
        <p:txBody>
          <a:bodyPr/>
          <a:lstStyle/>
          <a:p>
            <a:fld id="{BCFCE35C-134A-443C-AE90-7C2441448056}" type="slidenum">
              <a:rPr lang="en-US" smtClean="0"/>
              <a:pPr/>
              <a:t>20</a:t>
            </a:fld>
            <a:endParaRPr lang="en-US"/>
          </a:p>
        </p:txBody>
      </p:sp>
      <p:sp>
        <p:nvSpPr>
          <p:cNvPr id="4" name="Rectangle 3"/>
          <p:cNvSpPr/>
          <p:nvPr/>
        </p:nvSpPr>
        <p:spPr>
          <a:xfrm>
            <a:off x="723900" y="1314450"/>
            <a:ext cx="10801350" cy="5078313"/>
          </a:xfrm>
          <a:prstGeom prst="rect">
            <a:avLst/>
          </a:prstGeom>
        </p:spPr>
        <p:txBody>
          <a:bodyPr wrap="square">
            <a:spAutoFit/>
          </a:bodyPr>
          <a:lstStyle/>
          <a:p>
            <a:r>
              <a:rPr lang="en-GB" sz="3600" dirty="0" smtClean="0"/>
              <a:t>45 year old female</a:t>
            </a:r>
          </a:p>
          <a:p>
            <a:r>
              <a:rPr lang="en-GB" sz="3600" dirty="0" smtClean="0"/>
              <a:t>C/O progressive </a:t>
            </a:r>
            <a:r>
              <a:rPr lang="en-GB" sz="3600" dirty="0" err="1" smtClean="0"/>
              <a:t>weakness,aphasia,ptosis</a:t>
            </a:r>
            <a:endParaRPr lang="en-GB" sz="3600" dirty="0" smtClean="0"/>
          </a:p>
          <a:p>
            <a:r>
              <a:rPr lang="en-GB" sz="3600" dirty="0" smtClean="0"/>
              <a:t>Intubated in EM- two complete doses of ASV and 5 doses of AN </a:t>
            </a:r>
          </a:p>
          <a:p>
            <a:r>
              <a:rPr lang="en-GB" sz="3600" dirty="0" err="1" smtClean="0"/>
              <a:t>Extubated</a:t>
            </a:r>
            <a:r>
              <a:rPr lang="en-GB" sz="3600" dirty="0" smtClean="0"/>
              <a:t> in EM-Discharged</a:t>
            </a:r>
          </a:p>
          <a:p>
            <a:endParaRPr lang="en-GB" sz="3600" dirty="0" smtClean="0"/>
          </a:p>
          <a:p>
            <a:endParaRPr lang="en-GB" sz="3600" dirty="0" smtClean="0"/>
          </a:p>
          <a:p>
            <a:r>
              <a:rPr lang="en-GB" sz="3600" dirty="0" smtClean="0"/>
              <a:t>Suspect Occult bite in sudden onset generalised weakness with </a:t>
            </a:r>
            <a:r>
              <a:rPr lang="en-GB" sz="3600" dirty="0" err="1" smtClean="0"/>
              <a:t>ptosis</a:t>
            </a:r>
            <a:r>
              <a:rPr lang="en-GB" sz="3600" dirty="0" smtClean="0"/>
              <a:t> !!!!</a:t>
            </a:r>
            <a:endParaRPr lang="en-IN"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cases to mention</a:t>
            </a:r>
            <a:endParaRPr lang="en-US" dirty="0"/>
          </a:p>
        </p:txBody>
      </p:sp>
      <p:sp>
        <p:nvSpPr>
          <p:cNvPr id="3" name="Slide Number Placeholder 2"/>
          <p:cNvSpPr>
            <a:spLocks noGrp="1"/>
          </p:cNvSpPr>
          <p:nvPr>
            <p:ph type="sldNum" sz="quarter" idx="12"/>
          </p:nvPr>
        </p:nvSpPr>
        <p:spPr/>
        <p:txBody>
          <a:bodyPr/>
          <a:lstStyle/>
          <a:p>
            <a:fld id="{BCFCE35C-134A-443C-AE90-7C2441448056}" type="slidenum">
              <a:rPr lang="en-US" smtClean="0"/>
              <a:pPr/>
              <a:t>21</a:t>
            </a:fld>
            <a:endParaRPr lang="en-US"/>
          </a:p>
        </p:txBody>
      </p:sp>
      <p:sp>
        <p:nvSpPr>
          <p:cNvPr id="5" name="TextBox 4"/>
          <p:cNvSpPr txBox="1"/>
          <p:nvPr/>
        </p:nvSpPr>
        <p:spPr>
          <a:xfrm>
            <a:off x="457200" y="1257300"/>
            <a:ext cx="10877550" cy="5016758"/>
          </a:xfrm>
          <a:prstGeom prst="rect">
            <a:avLst/>
          </a:prstGeom>
          <a:noFill/>
        </p:spPr>
        <p:txBody>
          <a:bodyPr wrap="square" rtlCol="0">
            <a:spAutoFit/>
          </a:bodyPr>
          <a:lstStyle/>
          <a:p>
            <a:r>
              <a:rPr lang="en-US" sz="2800" dirty="0" smtClean="0"/>
              <a:t> </a:t>
            </a:r>
            <a:r>
              <a:rPr lang="en-US" sz="3200" dirty="0" smtClean="0"/>
              <a:t>25 year old female</a:t>
            </a:r>
          </a:p>
          <a:p>
            <a:r>
              <a:rPr lang="en-US" sz="3200" dirty="0" smtClean="0"/>
              <a:t>C/O </a:t>
            </a:r>
            <a:r>
              <a:rPr lang="en-US" sz="3200" dirty="0" err="1" smtClean="0"/>
              <a:t>drowsiness,heaviness</a:t>
            </a:r>
            <a:r>
              <a:rPr lang="en-US" sz="3200" dirty="0" smtClean="0"/>
              <a:t> of all 4 </a:t>
            </a:r>
            <a:r>
              <a:rPr lang="en-US" sz="3200" dirty="0" err="1" smtClean="0"/>
              <a:t>limbs,diplopia,aphasia</a:t>
            </a:r>
            <a:endParaRPr lang="en-US" sz="3200" dirty="0" smtClean="0"/>
          </a:p>
          <a:p>
            <a:r>
              <a:rPr lang="en-US" sz="3200" dirty="0" smtClean="0"/>
              <a:t>Intubated </a:t>
            </a:r>
            <a:r>
              <a:rPr lang="en-US" sz="3200" dirty="0" err="1" smtClean="0"/>
              <a:t>inEM</a:t>
            </a:r>
            <a:r>
              <a:rPr lang="en-US" sz="3200" dirty="0" smtClean="0"/>
              <a:t> two complete doses of ASV and 3 doses of AN but there was no improvement</a:t>
            </a:r>
          </a:p>
          <a:p>
            <a:r>
              <a:rPr lang="en-US" sz="3200" dirty="0" smtClean="0"/>
              <a:t>INJ Calcium Gluconate10ml IV given and GCS improved</a:t>
            </a:r>
          </a:p>
          <a:p>
            <a:r>
              <a:rPr lang="en-US" sz="3200" dirty="0" smtClean="0"/>
              <a:t>Transferred to MICU-</a:t>
            </a:r>
            <a:r>
              <a:rPr lang="en-US" sz="3200" dirty="0" err="1" smtClean="0"/>
              <a:t>Extubated</a:t>
            </a:r>
            <a:r>
              <a:rPr lang="en-US" sz="3200" dirty="0" smtClean="0"/>
              <a:t>-Discharged</a:t>
            </a:r>
          </a:p>
          <a:p>
            <a:endParaRPr lang="en-US" sz="3200" dirty="0" smtClean="0"/>
          </a:p>
          <a:p>
            <a:endParaRPr lang="en-US" sz="3200" dirty="0" smtClean="0"/>
          </a:p>
          <a:p>
            <a:r>
              <a:rPr lang="en-US" sz="3200" dirty="0" err="1" smtClean="0"/>
              <a:t>Neurotoxic</a:t>
            </a:r>
            <a:r>
              <a:rPr lang="en-US" sz="3200" dirty="0" smtClean="0"/>
              <a:t> manifestations in Krait bite are due to </a:t>
            </a:r>
            <a:r>
              <a:rPr lang="en-US" sz="3200" dirty="0" err="1" smtClean="0"/>
              <a:t>presynaptic</a:t>
            </a:r>
            <a:r>
              <a:rPr lang="en-US" sz="3200" dirty="0" smtClean="0"/>
              <a:t> inhibition, where calcium acts as a neurotransmitter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01712"/>
          </a:xfrm>
        </p:spPr>
        <p:txBody>
          <a:bodyPr/>
          <a:lstStyle/>
          <a:p>
            <a:r>
              <a:rPr lang="en-US" dirty="0" smtClean="0"/>
              <a:t>Special cases to mention</a:t>
            </a:r>
            <a:endParaRPr lang="en-IN" dirty="0"/>
          </a:p>
        </p:txBody>
      </p:sp>
      <p:sp>
        <p:nvSpPr>
          <p:cNvPr id="3" name="Content Placeholder 2"/>
          <p:cNvSpPr>
            <a:spLocks noGrp="1"/>
          </p:cNvSpPr>
          <p:nvPr>
            <p:ph idx="1"/>
          </p:nvPr>
        </p:nvSpPr>
        <p:spPr>
          <a:xfrm>
            <a:off x="609600" y="1333500"/>
            <a:ext cx="10972800" cy="5029199"/>
          </a:xfrm>
        </p:spPr>
        <p:txBody>
          <a:bodyPr>
            <a:normAutofit lnSpcReduction="10000"/>
          </a:bodyPr>
          <a:lstStyle/>
          <a:p>
            <a:pPr>
              <a:buNone/>
            </a:pPr>
            <a:r>
              <a:rPr lang="en-GB" dirty="0" smtClean="0"/>
              <a:t>   22 year old male</a:t>
            </a:r>
          </a:p>
          <a:p>
            <a:pPr>
              <a:buNone/>
            </a:pPr>
            <a:r>
              <a:rPr lang="en-GB" dirty="0" smtClean="0"/>
              <a:t>    H/O snake bite at 3:00AM,C/O one episode of </a:t>
            </a:r>
            <a:r>
              <a:rPr lang="en-GB" dirty="0" err="1" smtClean="0"/>
              <a:t>vomiting,diplopia,difficulty</a:t>
            </a:r>
            <a:r>
              <a:rPr lang="en-GB" dirty="0" smtClean="0"/>
              <a:t> in speech and breathing</a:t>
            </a:r>
          </a:p>
          <a:p>
            <a:pPr>
              <a:buNone/>
            </a:pPr>
            <a:r>
              <a:rPr lang="en-GB" dirty="0" smtClean="0"/>
              <a:t>    Intubated in EM 2 complete doses of ASV and </a:t>
            </a:r>
            <a:r>
              <a:rPr lang="en-GB" dirty="0" err="1" smtClean="0"/>
              <a:t>AN,Calcium</a:t>
            </a:r>
            <a:r>
              <a:rPr lang="en-GB" dirty="0" smtClean="0"/>
              <a:t> </a:t>
            </a:r>
            <a:r>
              <a:rPr lang="en-GB" dirty="0" err="1" smtClean="0"/>
              <a:t>Gluconate</a:t>
            </a:r>
            <a:r>
              <a:rPr lang="en-GB" dirty="0" smtClean="0"/>
              <a:t>-no response</a:t>
            </a:r>
          </a:p>
          <a:p>
            <a:pPr>
              <a:buNone/>
            </a:pPr>
            <a:r>
              <a:rPr lang="en-GB" dirty="0" smtClean="0"/>
              <a:t>   </a:t>
            </a:r>
            <a:r>
              <a:rPr lang="en-GB" dirty="0" err="1" smtClean="0"/>
              <a:t>Transfered</a:t>
            </a:r>
            <a:r>
              <a:rPr lang="en-GB" dirty="0" smtClean="0"/>
              <a:t> To MICU –Patient improving</a:t>
            </a:r>
          </a:p>
          <a:p>
            <a:pPr>
              <a:buNone/>
            </a:pPr>
            <a:endParaRPr lang="en-GB" dirty="0" smtClean="0"/>
          </a:p>
          <a:p>
            <a:pPr>
              <a:buNone/>
            </a:pPr>
            <a:endParaRPr lang="en-GB" dirty="0" smtClean="0"/>
          </a:p>
          <a:p>
            <a:pPr>
              <a:buNone/>
            </a:pPr>
            <a:r>
              <a:rPr lang="en-GB" dirty="0" smtClean="0"/>
              <a:t>Variant of Krait-</a:t>
            </a:r>
            <a:r>
              <a:rPr lang="de-DE" b="1" dirty="0" smtClean="0"/>
              <a:t>‘Sind Krait’ (Bungarus cf. sindanus)</a:t>
            </a:r>
            <a:endParaRPr lang="en-GB" b="1" dirty="0" smtClean="0"/>
          </a:p>
          <a:p>
            <a:pPr>
              <a:buNone/>
            </a:pPr>
            <a:endParaRPr lang="en-GB" dirty="0" smtClean="0"/>
          </a:p>
          <a:p>
            <a:pPr>
              <a:buNone/>
            </a:pPr>
            <a:endParaRPr lang="en-GB" dirty="0" smtClean="0"/>
          </a:p>
        </p:txBody>
      </p:sp>
      <p:sp>
        <p:nvSpPr>
          <p:cNvPr id="4" name="Slide Number Placeholder 3"/>
          <p:cNvSpPr>
            <a:spLocks noGrp="1"/>
          </p:cNvSpPr>
          <p:nvPr>
            <p:ph type="sldNum" sz="quarter" idx="12"/>
          </p:nvPr>
        </p:nvSpPr>
        <p:spPr/>
        <p:txBody>
          <a:bodyPr/>
          <a:lstStyle/>
          <a:p>
            <a:fld id="{BCFCE35C-134A-443C-AE90-7C2441448056}"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xed dilated pupils.jpg"/>
          <p:cNvPicPr>
            <a:picLocks noChangeAspect="1"/>
          </p:cNvPicPr>
          <p:nvPr/>
        </p:nvPicPr>
        <p:blipFill>
          <a:blip r:embed="rId2"/>
          <a:stretch>
            <a:fillRect/>
          </a:stretch>
        </p:blipFill>
        <p:spPr>
          <a:xfrm>
            <a:off x="514350" y="266700"/>
            <a:ext cx="11068050" cy="633134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FCE35C-134A-443C-AE90-7C2441448056}" type="slidenum">
              <a:rPr lang="en-US" smtClean="0"/>
              <a:pPr/>
              <a:t>24</a:t>
            </a:fld>
            <a:endParaRPr lang="en-US"/>
          </a:p>
        </p:txBody>
      </p:sp>
      <p:pic>
        <p:nvPicPr>
          <p:cNvPr id="3" name="Picture 2" descr="krait ptosis.jpg"/>
          <p:cNvPicPr>
            <a:picLocks noChangeAspect="1"/>
          </p:cNvPicPr>
          <p:nvPr/>
        </p:nvPicPr>
        <p:blipFill>
          <a:blip r:embed="rId3"/>
          <a:stretch>
            <a:fillRect/>
          </a:stretch>
        </p:blipFill>
        <p:spPr>
          <a:xfrm>
            <a:off x="285750" y="278822"/>
            <a:ext cx="4572000" cy="3740727"/>
          </a:xfrm>
          <a:prstGeom prst="rect">
            <a:avLst/>
          </a:prstGeom>
        </p:spPr>
      </p:pic>
      <p:pic>
        <p:nvPicPr>
          <p:cNvPr id="4" name="Picture 3" descr="krait over hand.jpg"/>
          <p:cNvPicPr>
            <a:picLocks noChangeAspect="1"/>
          </p:cNvPicPr>
          <p:nvPr/>
        </p:nvPicPr>
        <p:blipFill>
          <a:blip r:embed="rId4"/>
          <a:srcRect l="21060"/>
          <a:stretch>
            <a:fillRect/>
          </a:stretch>
        </p:blipFill>
        <p:spPr>
          <a:xfrm>
            <a:off x="5010150" y="247650"/>
            <a:ext cx="2838451" cy="3963873"/>
          </a:xfrm>
          <a:prstGeom prst="rect">
            <a:avLst/>
          </a:prstGeom>
        </p:spPr>
      </p:pic>
      <p:pic>
        <p:nvPicPr>
          <p:cNvPr id="1026" name="Picture 2" descr="Bungarus sindanus - Wikipedia"/>
          <p:cNvPicPr>
            <a:picLocks noChangeAspect="1" noChangeArrowheads="1"/>
          </p:cNvPicPr>
          <p:nvPr/>
        </p:nvPicPr>
        <p:blipFill>
          <a:blip r:embed="rId5"/>
          <a:srcRect/>
          <a:stretch>
            <a:fillRect/>
          </a:stretch>
        </p:blipFill>
        <p:spPr bwMode="auto">
          <a:xfrm>
            <a:off x="7905749" y="660400"/>
            <a:ext cx="4067175" cy="27114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20200624_211543402.jpg"/>
          <p:cNvPicPr>
            <a:picLocks noGrp="1" noChangeAspect="1"/>
          </p:cNvPicPr>
          <p:nvPr>
            <p:ph sz="half" idx="1"/>
          </p:nvPr>
        </p:nvPicPr>
        <p:blipFill>
          <a:blip r:embed="rId2"/>
          <a:srcRect b="25385"/>
          <a:stretch>
            <a:fillRect/>
          </a:stretch>
        </p:blipFill>
        <p:spPr>
          <a:xfrm>
            <a:off x="448235" y="430306"/>
            <a:ext cx="4248983" cy="2581835"/>
          </a:xfrm>
        </p:spPr>
      </p:pic>
      <p:pic>
        <p:nvPicPr>
          <p:cNvPr id="8" name="Content Placeholder 7" descr="IMG-20200531-WA0010.jpg"/>
          <p:cNvPicPr>
            <a:picLocks noGrp="1" noChangeAspect="1"/>
          </p:cNvPicPr>
          <p:nvPr>
            <p:ph sz="half" idx="2"/>
          </p:nvPr>
        </p:nvPicPr>
        <p:blipFill>
          <a:blip r:embed="rId3"/>
          <a:stretch>
            <a:fillRect/>
          </a:stretch>
        </p:blipFill>
        <p:spPr>
          <a:xfrm>
            <a:off x="4859218" y="430306"/>
            <a:ext cx="2274372" cy="2885440"/>
          </a:xfrm>
        </p:spPr>
      </p:pic>
      <p:pic>
        <p:nvPicPr>
          <p:cNvPr id="9" name="Picture 8" descr="IMG_20200729_015038.jpg"/>
          <p:cNvPicPr>
            <a:picLocks noChangeAspect="1"/>
          </p:cNvPicPr>
          <p:nvPr/>
        </p:nvPicPr>
        <p:blipFill>
          <a:blip r:embed="rId4"/>
          <a:stretch>
            <a:fillRect/>
          </a:stretch>
        </p:blipFill>
        <p:spPr>
          <a:xfrm>
            <a:off x="7233920" y="430306"/>
            <a:ext cx="4958080" cy="3007360"/>
          </a:xfrm>
          <a:prstGeom prst="rect">
            <a:avLst/>
          </a:prstGeom>
        </p:spPr>
      </p:pic>
      <p:pic>
        <p:nvPicPr>
          <p:cNvPr id="6" name="Picture 5" descr="IMG-20200531-WA0009.jpg"/>
          <p:cNvPicPr>
            <a:picLocks noChangeAspect="1"/>
          </p:cNvPicPr>
          <p:nvPr/>
        </p:nvPicPr>
        <p:blipFill>
          <a:blip r:embed="rId5"/>
          <a:stretch>
            <a:fillRect/>
          </a:stretch>
        </p:blipFill>
        <p:spPr>
          <a:xfrm>
            <a:off x="412377" y="3191434"/>
            <a:ext cx="4052047" cy="3039035"/>
          </a:xfrm>
          <a:prstGeom prst="rect">
            <a:avLst/>
          </a:prstGeom>
        </p:spPr>
      </p:pic>
      <p:pic>
        <p:nvPicPr>
          <p:cNvPr id="11" name="Picture 10" descr="IMG_20200729_101541.jpg"/>
          <p:cNvPicPr>
            <a:picLocks noChangeAspect="1"/>
          </p:cNvPicPr>
          <p:nvPr/>
        </p:nvPicPr>
        <p:blipFill>
          <a:blip r:embed="rId6"/>
          <a:stretch>
            <a:fillRect/>
          </a:stretch>
        </p:blipFill>
        <p:spPr>
          <a:xfrm>
            <a:off x="5029200" y="3629978"/>
            <a:ext cx="6134100" cy="276034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FCE35C-134A-443C-AE90-7C2441448056}" type="slidenum">
              <a:rPr lang="en-US" smtClean="0"/>
              <a:pPr/>
              <a:t>26</a:t>
            </a:fld>
            <a:endParaRPr lang="en-US"/>
          </a:p>
        </p:txBody>
      </p:sp>
      <p:pic>
        <p:nvPicPr>
          <p:cNvPr id="3" name="Picture 2" descr="IMG_20200525_234702-01.jpeg"/>
          <p:cNvPicPr>
            <a:picLocks noChangeAspect="1"/>
          </p:cNvPicPr>
          <p:nvPr/>
        </p:nvPicPr>
        <p:blipFill>
          <a:blip r:embed="rId2"/>
          <a:srcRect t="12778" b="20000"/>
          <a:stretch>
            <a:fillRect/>
          </a:stretch>
        </p:blipFill>
        <p:spPr>
          <a:xfrm>
            <a:off x="8600865" y="266700"/>
            <a:ext cx="3286335" cy="4610100"/>
          </a:xfrm>
          <a:prstGeom prst="rect">
            <a:avLst/>
          </a:prstGeom>
        </p:spPr>
      </p:pic>
      <p:pic>
        <p:nvPicPr>
          <p:cNvPr id="4" name="Picture 3" descr="IMG_20200701_170211-01.jpeg"/>
          <p:cNvPicPr>
            <a:picLocks noChangeAspect="1"/>
          </p:cNvPicPr>
          <p:nvPr/>
        </p:nvPicPr>
        <p:blipFill>
          <a:blip r:embed="rId3"/>
          <a:stretch>
            <a:fillRect/>
          </a:stretch>
        </p:blipFill>
        <p:spPr>
          <a:xfrm>
            <a:off x="304800" y="263842"/>
            <a:ext cx="4705350" cy="2117408"/>
          </a:xfrm>
          <a:prstGeom prst="rect">
            <a:avLst/>
          </a:prstGeom>
        </p:spPr>
      </p:pic>
      <p:pic>
        <p:nvPicPr>
          <p:cNvPr id="5" name="Picture 4" descr="IMG-20200514-WA0037.jpg"/>
          <p:cNvPicPr>
            <a:picLocks noChangeAspect="1"/>
          </p:cNvPicPr>
          <p:nvPr/>
        </p:nvPicPr>
        <p:blipFill>
          <a:blip r:embed="rId4"/>
          <a:srcRect l="-10264" r="21073" b="19722"/>
          <a:stretch>
            <a:fillRect/>
          </a:stretch>
        </p:blipFill>
        <p:spPr>
          <a:xfrm>
            <a:off x="5600700" y="247650"/>
            <a:ext cx="2609850" cy="5096262"/>
          </a:xfrm>
          <a:prstGeom prst="rect">
            <a:avLst/>
          </a:prstGeom>
        </p:spPr>
      </p:pic>
      <p:pic>
        <p:nvPicPr>
          <p:cNvPr id="6" name="Picture 5" descr="IMG-20200621-WA0000.jpg"/>
          <p:cNvPicPr>
            <a:picLocks noChangeAspect="1"/>
          </p:cNvPicPr>
          <p:nvPr/>
        </p:nvPicPr>
        <p:blipFill>
          <a:blip r:embed="rId5"/>
          <a:stretch>
            <a:fillRect/>
          </a:stretch>
        </p:blipFill>
        <p:spPr>
          <a:xfrm>
            <a:off x="1050727" y="2626892"/>
            <a:ext cx="2000995" cy="2211808"/>
          </a:xfrm>
          <a:prstGeom prst="rect">
            <a:avLst/>
          </a:prstGeom>
        </p:spPr>
      </p:pic>
      <p:pic>
        <p:nvPicPr>
          <p:cNvPr id="7" name="Picture 6" descr="viper close shot.jpg"/>
          <p:cNvPicPr>
            <a:picLocks noChangeAspect="1"/>
          </p:cNvPicPr>
          <p:nvPr/>
        </p:nvPicPr>
        <p:blipFill>
          <a:blip r:embed="rId6"/>
          <a:stretch>
            <a:fillRect/>
          </a:stretch>
        </p:blipFill>
        <p:spPr>
          <a:xfrm>
            <a:off x="571500" y="5010150"/>
            <a:ext cx="3067199" cy="154332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338"/>
            <a:ext cx="10972800" cy="906462"/>
          </a:xfrm>
        </p:spPr>
        <p:txBody>
          <a:bodyPr/>
          <a:lstStyle/>
          <a:p>
            <a:pPr algn="l"/>
            <a:r>
              <a:rPr lang="en-US" dirty="0" smtClean="0"/>
              <a:t>Important points</a:t>
            </a:r>
            <a:endParaRPr lang="en-US" dirty="0"/>
          </a:p>
        </p:txBody>
      </p:sp>
      <p:sp>
        <p:nvSpPr>
          <p:cNvPr id="3" name="Content Placeholder 2"/>
          <p:cNvSpPr>
            <a:spLocks noGrp="1"/>
          </p:cNvSpPr>
          <p:nvPr>
            <p:ph idx="1"/>
          </p:nvPr>
        </p:nvSpPr>
        <p:spPr>
          <a:xfrm>
            <a:off x="609600" y="2095500"/>
            <a:ext cx="10972800" cy="4030664"/>
          </a:xfrm>
        </p:spPr>
        <p:txBody>
          <a:bodyPr>
            <a:normAutofit fontScale="85000" lnSpcReduction="10000"/>
          </a:bodyPr>
          <a:lstStyle/>
          <a:p>
            <a:pPr marL="342900" indent="-342900" algn="just">
              <a:buFont typeface="+mj-lt"/>
              <a:buAutoNum type="arabicPeriod"/>
            </a:pPr>
            <a:r>
              <a:rPr lang="en-US" spc="8" dirty="0" smtClean="0">
                <a:uFill>
                  <a:solidFill>
                    <a:srgbClr val="000000"/>
                  </a:solidFill>
                </a:uFill>
                <a:cs typeface="Palladio Uralic"/>
              </a:rPr>
              <a:t>Bilateral dilated, poorly or </a:t>
            </a:r>
            <a:r>
              <a:rPr lang="en-US" spc="13" dirty="0" smtClean="0">
                <a:uFill>
                  <a:solidFill>
                    <a:srgbClr val="000000"/>
                  </a:solidFill>
                </a:uFill>
                <a:cs typeface="Palladio Uralic"/>
              </a:rPr>
              <a:t>a </a:t>
            </a:r>
            <a:r>
              <a:rPr lang="en-US" spc="8" dirty="0" smtClean="0">
                <a:uFill>
                  <a:solidFill>
                    <a:srgbClr val="000000"/>
                  </a:solidFill>
                </a:uFill>
                <a:cs typeface="Palladio Uralic"/>
              </a:rPr>
              <a:t>non-reacting pupil is not the sign of brain </a:t>
            </a:r>
            <a:r>
              <a:rPr lang="en-US" spc="13" dirty="0" smtClean="0">
                <a:uFill>
                  <a:solidFill>
                    <a:srgbClr val="000000"/>
                  </a:solidFill>
                </a:uFill>
                <a:cs typeface="Palladio Uralic"/>
              </a:rPr>
              <a:t>dead </a:t>
            </a:r>
            <a:r>
              <a:rPr lang="en-US" spc="8" dirty="0" smtClean="0">
                <a:uFill>
                  <a:solidFill>
                    <a:srgbClr val="000000"/>
                  </a:solidFill>
                </a:uFill>
                <a:cs typeface="Palladio Uralic"/>
              </a:rPr>
              <a:t>in elapid (cobra and krait)</a:t>
            </a:r>
            <a:r>
              <a:rPr lang="en-US" spc="-4" dirty="0" smtClean="0">
                <a:uFill>
                  <a:solidFill>
                    <a:srgbClr val="000000"/>
                  </a:solidFill>
                </a:uFill>
                <a:cs typeface="Palladio Uralic"/>
              </a:rPr>
              <a:t> </a:t>
            </a:r>
            <a:r>
              <a:rPr lang="en-US" spc="13" dirty="0" smtClean="0">
                <a:uFill>
                  <a:solidFill>
                    <a:srgbClr val="000000"/>
                  </a:solidFill>
                </a:uFill>
                <a:cs typeface="Palladio Uralic"/>
              </a:rPr>
              <a:t>envenoming</a:t>
            </a:r>
          </a:p>
          <a:p>
            <a:pPr marL="342900" indent="-342900" algn="just">
              <a:buFont typeface="+mj-lt"/>
              <a:buAutoNum type="arabicPeriod"/>
            </a:pPr>
            <a:r>
              <a:rPr lang="en-US" spc="8" dirty="0" smtClean="0">
                <a:cs typeface="Calibri" pitchFamily="34" charset="0"/>
              </a:rPr>
              <a:t> Arterial puncture is contraindicated in </a:t>
            </a:r>
            <a:r>
              <a:rPr lang="en-US" spc="13" dirty="0" smtClean="0">
                <a:cs typeface="Calibri" pitchFamily="34" charset="0"/>
              </a:rPr>
              <a:t>patients with </a:t>
            </a:r>
            <a:r>
              <a:rPr lang="en-US" spc="8" dirty="0" smtClean="0">
                <a:cs typeface="Calibri" pitchFamily="34" charset="0"/>
              </a:rPr>
              <a:t>haemostatic  abnormalities</a:t>
            </a:r>
          </a:p>
          <a:p>
            <a:pPr marL="342900" indent="-342900" algn="just">
              <a:buFont typeface="+mj-lt"/>
              <a:buAutoNum type="arabicPeriod"/>
            </a:pPr>
            <a:r>
              <a:rPr lang="en-US" spc="-4" dirty="0" smtClean="0">
                <a:cs typeface="Palladio Uralic"/>
              </a:rPr>
              <a:t> ASV-Does not provide protection against Humped nosed Viper venom</a:t>
            </a:r>
          </a:p>
          <a:p>
            <a:pPr algn="just">
              <a:buFont typeface="+mj-lt"/>
              <a:buAutoNum type="arabicPeriod"/>
            </a:pPr>
            <a:r>
              <a:rPr lang="en-US" dirty="0" smtClean="0"/>
              <a:t>Dose of ASV is same in children and pregnant women</a:t>
            </a:r>
          </a:p>
          <a:p>
            <a:pPr algn="just">
              <a:buFont typeface="+mj-lt"/>
              <a:buAutoNum type="arabicPeriod"/>
            </a:pPr>
            <a:r>
              <a:rPr lang="en-US" dirty="0" smtClean="0">
                <a:cs typeface="Palladio Uralic"/>
              </a:rPr>
              <a:t>In </a:t>
            </a:r>
            <a:r>
              <a:rPr lang="en-US" spc="-8" dirty="0" smtClean="0">
                <a:cs typeface="Palladio Uralic"/>
              </a:rPr>
              <a:t>severe </a:t>
            </a:r>
            <a:r>
              <a:rPr lang="en-US" dirty="0" smtClean="0">
                <a:cs typeface="Palladio Uralic"/>
              </a:rPr>
              <a:t>cases </a:t>
            </a:r>
            <a:r>
              <a:rPr lang="en-US" spc="-4" dirty="0" smtClean="0">
                <a:cs typeface="Palladio Uralic"/>
              </a:rPr>
              <a:t>recently expired </a:t>
            </a:r>
            <a:r>
              <a:rPr lang="en-US" dirty="0" err="1" smtClean="0">
                <a:cs typeface="Palladio Uralic"/>
              </a:rPr>
              <a:t>antivenom</a:t>
            </a:r>
            <a:r>
              <a:rPr lang="en-US" dirty="0" smtClean="0">
                <a:cs typeface="Palladio Uralic"/>
              </a:rPr>
              <a:t> </a:t>
            </a:r>
            <a:r>
              <a:rPr lang="en-US" spc="4" dirty="0" smtClean="0">
                <a:cs typeface="Palladio Uralic"/>
              </a:rPr>
              <a:t>may </a:t>
            </a:r>
            <a:r>
              <a:rPr lang="en-US" dirty="0" smtClean="0">
                <a:cs typeface="Palladio Uralic"/>
              </a:rPr>
              <a:t>be used if </a:t>
            </a:r>
            <a:r>
              <a:rPr lang="en-US" spc="-8" dirty="0" smtClean="0">
                <a:cs typeface="Palladio Uralic"/>
              </a:rPr>
              <a:t>there  </a:t>
            </a:r>
            <a:r>
              <a:rPr lang="en-US" dirty="0" smtClean="0">
                <a:cs typeface="Palladio Uralic"/>
              </a:rPr>
              <a:t>is no alternative </a:t>
            </a:r>
            <a:r>
              <a:rPr lang="en-US" spc="4" dirty="0" smtClean="0">
                <a:cs typeface="Palladio Uralic"/>
              </a:rPr>
              <a:t>(WHO</a:t>
            </a:r>
            <a:r>
              <a:rPr lang="en-US" spc="-21" dirty="0" smtClean="0">
                <a:cs typeface="Palladio Uralic"/>
              </a:rPr>
              <a:t> </a:t>
            </a:r>
            <a:r>
              <a:rPr lang="en-US" dirty="0" smtClean="0">
                <a:cs typeface="Palladio Uralic"/>
              </a:rPr>
              <a:t>2015).</a:t>
            </a:r>
          </a:p>
          <a:p>
            <a:pPr marL="342900" indent="-342900" algn="just">
              <a:buFont typeface="+mj-lt"/>
              <a:buAutoNum type="arabicPeriod"/>
            </a:pPr>
            <a:r>
              <a:rPr lang="en-US" dirty="0" smtClean="0">
                <a:cs typeface="Palladio Uralic"/>
              </a:rPr>
              <a:t>Don’t try to kill the snake or handle dead snake especially pit vipers</a:t>
            </a:r>
          </a:p>
          <a:p>
            <a:pPr>
              <a:buNone/>
            </a:pPr>
            <a:endParaRPr lang="en-US" dirty="0"/>
          </a:p>
        </p:txBody>
      </p:sp>
      <p:pic>
        <p:nvPicPr>
          <p:cNvPr id="4" name="Picture 3" descr="hump  nosed pit viper.jpg"/>
          <p:cNvPicPr>
            <a:picLocks noChangeAspect="1"/>
          </p:cNvPicPr>
          <p:nvPr/>
        </p:nvPicPr>
        <p:blipFill>
          <a:blip r:embed="rId2"/>
          <a:srcRect l="28766" t="32210" r="18410" b="35001"/>
          <a:stretch>
            <a:fillRect/>
          </a:stretch>
        </p:blipFill>
        <p:spPr>
          <a:xfrm>
            <a:off x="6419850" y="0"/>
            <a:ext cx="5772150" cy="19431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a:t>
            </a:r>
            <a:endParaRPr lang="en-US" dirty="0"/>
          </a:p>
        </p:txBody>
      </p:sp>
      <p:sp>
        <p:nvSpPr>
          <p:cNvPr id="3" name="Content Placeholder 2"/>
          <p:cNvSpPr>
            <a:spLocks noGrp="1"/>
          </p:cNvSpPr>
          <p:nvPr>
            <p:ph idx="1"/>
          </p:nvPr>
        </p:nvSpPr>
        <p:spPr/>
        <p:txBody>
          <a:bodyPr/>
          <a:lstStyle/>
          <a:p>
            <a:r>
              <a:rPr lang="en-US" dirty="0" smtClean="0">
                <a:cs typeface="Palladio Uralic"/>
              </a:rPr>
              <a:t>Always start with 10 vials of ASV</a:t>
            </a:r>
          </a:p>
          <a:p>
            <a:r>
              <a:rPr lang="en-US" dirty="0" smtClean="0"/>
              <a:t>Suspect snake bite in sudden onset </a:t>
            </a:r>
            <a:r>
              <a:rPr lang="en-US" dirty="0" err="1" smtClean="0"/>
              <a:t>neuroparalytic</a:t>
            </a:r>
            <a:r>
              <a:rPr lang="en-US" dirty="0" smtClean="0"/>
              <a:t> symptoms</a:t>
            </a:r>
          </a:p>
          <a:p>
            <a:r>
              <a:rPr lang="en-US" dirty="0" smtClean="0"/>
              <a:t>Remember “CARRY NO RIGHT”</a:t>
            </a:r>
          </a:p>
          <a:p>
            <a:r>
              <a:rPr lang="en-US" dirty="0" smtClean="0"/>
              <a:t>70 % are non-venomous bites and require no treatment</a:t>
            </a:r>
          </a:p>
          <a:p>
            <a:r>
              <a:rPr lang="en-US" dirty="0" smtClean="0"/>
              <a:t>Cases have excellent survival if treated properly</a:t>
            </a:r>
          </a:p>
          <a:p>
            <a:endParaRPr lang="en-US" dirty="0"/>
          </a:p>
        </p:txBody>
      </p:sp>
      <p:sp>
        <p:nvSpPr>
          <p:cNvPr id="4" name="Slide Number Placeholder 3"/>
          <p:cNvSpPr>
            <a:spLocks noGrp="1"/>
          </p:cNvSpPr>
          <p:nvPr>
            <p:ph type="sldNum" sz="quarter" idx="12"/>
          </p:nvPr>
        </p:nvSpPr>
        <p:spPr/>
        <p:txBody>
          <a:bodyPr/>
          <a:lstStyle/>
          <a:p>
            <a:fld id="{BCFCE35C-134A-443C-AE90-7C2441448056}"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Department of Medicine</a:t>
            </a:r>
          </a:p>
          <a:p>
            <a:r>
              <a:rPr lang="en-US" dirty="0" smtClean="0"/>
              <a:t>Department of Pediatrics</a:t>
            </a:r>
          </a:p>
          <a:p>
            <a:r>
              <a:rPr lang="en-US" dirty="0" smtClean="0"/>
              <a:t>Department of Surgery</a:t>
            </a:r>
          </a:p>
          <a:p>
            <a:r>
              <a:rPr lang="en-US" dirty="0" smtClean="0"/>
              <a:t>YCMH for providing free ASV</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Indian Guidelines</a:t>
            </a:r>
          </a:p>
          <a:p>
            <a:r>
              <a:rPr lang="en-US" dirty="0" smtClean="0"/>
              <a:t>Investigations</a:t>
            </a:r>
          </a:p>
          <a:p>
            <a:r>
              <a:rPr lang="en-US" dirty="0" smtClean="0"/>
              <a:t>Therapies</a:t>
            </a:r>
          </a:p>
          <a:p>
            <a:r>
              <a:rPr lang="en-US" dirty="0" smtClean="0"/>
              <a:t>Our Case series</a:t>
            </a:r>
          </a:p>
          <a:p>
            <a:r>
              <a:rPr lang="en-US" dirty="0" smtClean="0"/>
              <a:t>Take home </a:t>
            </a:r>
            <a:endParaRPr lang="en-US" dirty="0"/>
          </a:p>
        </p:txBody>
      </p:sp>
      <p:grpSp>
        <p:nvGrpSpPr>
          <p:cNvPr id="4" name="object 12"/>
          <p:cNvGrpSpPr/>
          <p:nvPr/>
        </p:nvGrpSpPr>
        <p:grpSpPr>
          <a:xfrm>
            <a:off x="7181851" y="1728983"/>
            <a:ext cx="3736252" cy="1871467"/>
            <a:chOff x="10849050" y="2431904"/>
            <a:chExt cx="1691005" cy="1168400"/>
          </a:xfrm>
        </p:grpSpPr>
        <p:sp>
          <p:nvSpPr>
            <p:cNvPr id="5" name="object 13"/>
            <p:cNvSpPr/>
            <p:nvPr/>
          </p:nvSpPr>
          <p:spPr>
            <a:xfrm>
              <a:off x="10849050" y="2431904"/>
              <a:ext cx="1690878" cy="1168400"/>
            </a:xfrm>
            <a:prstGeom prst="rect">
              <a:avLst/>
            </a:prstGeom>
            <a:blipFill>
              <a:blip r:embed="rId3" cstate="print"/>
              <a:stretch>
                <a:fillRect/>
              </a:stretch>
            </a:blipFill>
          </p:spPr>
          <p:txBody>
            <a:bodyPr wrap="square" lIns="0" tIns="0" rIns="0" bIns="0" rtlCol="0"/>
            <a:lstStyle/>
            <a:p>
              <a:endParaRPr/>
            </a:p>
          </p:txBody>
        </p:sp>
        <p:sp>
          <p:nvSpPr>
            <p:cNvPr id="6" name="object 14"/>
            <p:cNvSpPr/>
            <p:nvPr/>
          </p:nvSpPr>
          <p:spPr>
            <a:xfrm>
              <a:off x="10849050" y="2431904"/>
              <a:ext cx="1691005" cy="1168400"/>
            </a:xfrm>
            <a:custGeom>
              <a:avLst/>
              <a:gdLst/>
              <a:ahLst/>
              <a:cxnLst/>
              <a:rect l="l" t="t" r="r" b="b"/>
              <a:pathLst>
                <a:path w="1691004" h="1168400">
                  <a:moveTo>
                    <a:pt x="631859" y="754379"/>
                  </a:moveTo>
                  <a:lnTo>
                    <a:pt x="434022" y="754379"/>
                  </a:lnTo>
                  <a:lnTo>
                    <a:pt x="469341" y="772159"/>
                  </a:lnTo>
                  <a:lnTo>
                    <a:pt x="502888" y="800100"/>
                  </a:lnTo>
                  <a:lnTo>
                    <a:pt x="528748" y="843279"/>
                  </a:lnTo>
                  <a:lnTo>
                    <a:pt x="541007" y="906779"/>
                  </a:lnTo>
                  <a:lnTo>
                    <a:pt x="545658" y="951229"/>
                  </a:lnTo>
                  <a:lnTo>
                    <a:pt x="554906" y="990600"/>
                  </a:lnTo>
                  <a:lnTo>
                    <a:pt x="568302" y="1027429"/>
                  </a:lnTo>
                  <a:lnTo>
                    <a:pt x="605755" y="1088389"/>
                  </a:lnTo>
                  <a:lnTo>
                    <a:pt x="654441" y="1130300"/>
                  </a:lnTo>
                  <a:lnTo>
                    <a:pt x="710786" y="1158239"/>
                  </a:lnTo>
                  <a:lnTo>
                    <a:pt x="771217" y="1168400"/>
                  </a:lnTo>
                  <a:lnTo>
                    <a:pt x="801847" y="1168400"/>
                  </a:lnTo>
                  <a:lnTo>
                    <a:pt x="861702" y="1154429"/>
                  </a:lnTo>
                  <a:lnTo>
                    <a:pt x="916706" y="1126489"/>
                  </a:lnTo>
                  <a:lnTo>
                    <a:pt x="963283" y="1079500"/>
                  </a:lnTo>
                  <a:lnTo>
                    <a:pt x="990676" y="1033779"/>
                  </a:lnTo>
                  <a:lnTo>
                    <a:pt x="764827" y="1033779"/>
                  </a:lnTo>
                  <a:lnTo>
                    <a:pt x="736682" y="1024889"/>
                  </a:lnTo>
                  <a:lnTo>
                    <a:pt x="690270" y="980439"/>
                  </a:lnTo>
                  <a:lnTo>
                    <a:pt x="675593" y="942339"/>
                  </a:lnTo>
                  <a:lnTo>
                    <a:pt x="668997" y="897889"/>
                  </a:lnTo>
                  <a:lnTo>
                    <a:pt x="660736" y="830579"/>
                  </a:lnTo>
                  <a:lnTo>
                    <a:pt x="643145" y="774700"/>
                  </a:lnTo>
                  <a:lnTo>
                    <a:pt x="631859" y="754379"/>
                  </a:lnTo>
                  <a:close/>
                </a:path>
                <a:path w="1691004" h="1168400">
                  <a:moveTo>
                    <a:pt x="1345884" y="156209"/>
                  </a:moveTo>
                  <a:lnTo>
                    <a:pt x="1051180" y="156209"/>
                  </a:lnTo>
                  <a:lnTo>
                    <a:pt x="1084408" y="158750"/>
                  </a:lnTo>
                  <a:lnTo>
                    <a:pt x="1116860" y="167640"/>
                  </a:lnTo>
                  <a:lnTo>
                    <a:pt x="1176879" y="195579"/>
                  </a:lnTo>
                  <a:lnTo>
                    <a:pt x="1226120" y="241300"/>
                  </a:lnTo>
                  <a:lnTo>
                    <a:pt x="1259467" y="303529"/>
                  </a:lnTo>
                  <a:lnTo>
                    <a:pt x="1268581" y="341629"/>
                  </a:lnTo>
                  <a:lnTo>
                    <a:pt x="1271803" y="383540"/>
                  </a:lnTo>
                  <a:lnTo>
                    <a:pt x="1268898" y="435609"/>
                  </a:lnTo>
                  <a:lnTo>
                    <a:pt x="1260634" y="482600"/>
                  </a:lnTo>
                  <a:lnTo>
                    <a:pt x="1247983" y="527050"/>
                  </a:lnTo>
                  <a:lnTo>
                    <a:pt x="1231919" y="570229"/>
                  </a:lnTo>
                  <a:lnTo>
                    <a:pt x="1213415" y="612140"/>
                  </a:lnTo>
                  <a:lnTo>
                    <a:pt x="1193443" y="651509"/>
                  </a:lnTo>
                  <a:lnTo>
                    <a:pt x="1172977" y="689609"/>
                  </a:lnTo>
                  <a:lnTo>
                    <a:pt x="1152990" y="728979"/>
                  </a:lnTo>
                  <a:lnTo>
                    <a:pt x="1134455" y="768350"/>
                  </a:lnTo>
                  <a:lnTo>
                    <a:pt x="1118344" y="808990"/>
                  </a:lnTo>
                  <a:lnTo>
                    <a:pt x="1105632" y="849629"/>
                  </a:lnTo>
                  <a:lnTo>
                    <a:pt x="1097292" y="891539"/>
                  </a:lnTo>
                  <a:lnTo>
                    <a:pt x="1094295" y="938529"/>
                  </a:lnTo>
                  <a:lnTo>
                    <a:pt x="1097229" y="980439"/>
                  </a:lnTo>
                  <a:lnTo>
                    <a:pt x="1118867" y="1050289"/>
                  </a:lnTo>
                  <a:lnTo>
                    <a:pt x="1157447" y="1104900"/>
                  </a:lnTo>
                  <a:lnTo>
                    <a:pt x="1208072" y="1143000"/>
                  </a:lnTo>
                  <a:lnTo>
                    <a:pt x="1265842" y="1164589"/>
                  </a:lnTo>
                  <a:lnTo>
                    <a:pt x="1295876" y="1168400"/>
                  </a:lnTo>
                  <a:lnTo>
                    <a:pt x="1325859" y="1168400"/>
                  </a:lnTo>
                  <a:lnTo>
                    <a:pt x="1383223" y="1154429"/>
                  </a:lnTo>
                  <a:lnTo>
                    <a:pt x="1433037" y="1120139"/>
                  </a:lnTo>
                  <a:lnTo>
                    <a:pt x="1470402" y="1066800"/>
                  </a:lnTo>
                  <a:lnTo>
                    <a:pt x="1476874" y="1050289"/>
                  </a:lnTo>
                  <a:lnTo>
                    <a:pt x="1298201" y="1050289"/>
                  </a:lnTo>
                  <a:lnTo>
                    <a:pt x="1270089" y="1043939"/>
                  </a:lnTo>
                  <a:lnTo>
                    <a:pt x="1244264" y="1028700"/>
                  </a:lnTo>
                  <a:lnTo>
                    <a:pt x="1223001" y="1005839"/>
                  </a:lnTo>
                  <a:lnTo>
                    <a:pt x="1208575" y="970279"/>
                  </a:lnTo>
                  <a:lnTo>
                    <a:pt x="1203261" y="925829"/>
                  </a:lnTo>
                  <a:lnTo>
                    <a:pt x="1206755" y="887729"/>
                  </a:lnTo>
                  <a:lnTo>
                    <a:pt x="1231311" y="816609"/>
                  </a:lnTo>
                  <a:lnTo>
                    <a:pt x="1271733" y="748029"/>
                  </a:lnTo>
                  <a:lnTo>
                    <a:pt x="1295060" y="715009"/>
                  </a:lnTo>
                  <a:lnTo>
                    <a:pt x="1318954" y="676909"/>
                  </a:lnTo>
                  <a:lnTo>
                    <a:pt x="1342282" y="638809"/>
                  </a:lnTo>
                  <a:lnTo>
                    <a:pt x="1363910" y="596900"/>
                  </a:lnTo>
                  <a:lnTo>
                    <a:pt x="1382704" y="551179"/>
                  </a:lnTo>
                  <a:lnTo>
                    <a:pt x="1397531" y="500379"/>
                  </a:lnTo>
                  <a:lnTo>
                    <a:pt x="1407259" y="444500"/>
                  </a:lnTo>
                  <a:lnTo>
                    <a:pt x="1410754" y="384809"/>
                  </a:lnTo>
                  <a:lnTo>
                    <a:pt x="1407574" y="327659"/>
                  </a:lnTo>
                  <a:lnTo>
                    <a:pt x="1398368" y="275590"/>
                  </a:lnTo>
                  <a:lnTo>
                    <a:pt x="1383640" y="227329"/>
                  </a:lnTo>
                  <a:lnTo>
                    <a:pt x="1363890" y="184150"/>
                  </a:lnTo>
                  <a:lnTo>
                    <a:pt x="1345884" y="156209"/>
                  </a:lnTo>
                  <a:close/>
                </a:path>
                <a:path w="1691004" h="1168400">
                  <a:moveTo>
                    <a:pt x="1546990" y="662940"/>
                  </a:moveTo>
                  <a:lnTo>
                    <a:pt x="1491136" y="681990"/>
                  </a:lnTo>
                  <a:lnTo>
                    <a:pt x="1441959" y="730250"/>
                  </a:lnTo>
                  <a:lnTo>
                    <a:pt x="1422204" y="768350"/>
                  </a:lnTo>
                  <a:lnTo>
                    <a:pt x="1406914" y="816609"/>
                  </a:lnTo>
                  <a:lnTo>
                    <a:pt x="1397021" y="872489"/>
                  </a:lnTo>
                  <a:lnTo>
                    <a:pt x="1393456" y="942339"/>
                  </a:lnTo>
                  <a:lnTo>
                    <a:pt x="1388029" y="980439"/>
                  </a:lnTo>
                  <a:lnTo>
                    <a:pt x="1373515" y="1008379"/>
                  </a:lnTo>
                  <a:lnTo>
                    <a:pt x="1352189" y="1031239"/>
                  </a:lnTo>
                  <a:lnTo>
                    <a:pt x="1326326" y="1043939"/>
                  </a:lnTo>
                  <a:lnTo>
                    <a:pt x="1298201" y="1050289"/>
                  </a:lnTo>
                  <a:lnTo>
                    <a:pt x="1476874" y="1050289"/>
                  </a:lnTo>
                  <a:lnTo>
                    <a:pt x="1482884" y="1033779"/>
                  </a:lnTo>
                  <a:lnTo>
                    <a:pt x="1490418" y="993139"/>
                  </a:lnTo>
                  <a:lnTo>
                    <a:pt x="1492389" y="948689"/>
                  </a:lnTo>
                  <a:lnTo>
                    <a:pt x="1494813" y="875029"/>
                  </a:lnTo>
                  <a:lnTo>
                    <a:pt x="1504564" y="817879"/>
                  </a:lnTo>
                  <a:lnTo>
                    <a:pt x="1519862" y="779779"/>
                  </a:lnTo>
                  <a:lnTo>
                    <a:pt x="1538926" y="755650"/>
                  </a:lnTo>
                  <a:lnTo>
                    <a:pt x="1559976" y="746759"/>
                  </a:lnTo>
                  <a:lnTo>
                    <a:pt x="1678817" y="746759"/>
                  </a:lnTo>
                  <a:lnTo>
                    <a:pt x="1666918" y="721359"/>
                  </a:lnTo>
                  <a:lnTo>
                    <a:pt x="1648912" y="701040"/>
                  </a:lnTo>
                  <a:lnTo>
                    <a:pt x="1626984" y="683259"/>
                  </a:lnTo>
                  <a:lnTo>
                    <a:pt x="1602067" y="670559"/>
                  </a:lnTo>
                  <a:lnTo>
                    <a:pt x="1575091" y="664209"/>
                  </a:lnTo>
                  <a:lnTo>
                    <a:pt x="1546990" y="662940"/>
                  </a:lnTo>
                  <a:close/>
                </a:path>
                <a:path w="1691004" h="1168400">
                  <a:moveTo>
                    <a:pt x="1043051" y="0"/>
                  </a:moveTo>
                  <a:lnTo>
                    <a:pt x="1000705" y="2540"/>
                  </a:lnTo>
                  <a:lnTo>
                    <a:pt x="958862" y="10159"/>
                  </a:lnTo>
                  <a:lnTo>
                    <a:pt x="918024" y="21590"/>
                  </a:lnTo>
                  <a:lnTo>
                    <a:pt x="878691" y="35559"/>
                  </a:lnTo>
                  <a:lnTo>
                    <a:pt x="841368" y="55879"/>
                  </a:lnTo>
                  <a:lnTo>
                    <a:pt x="806554" y="81279"/>
                  </a:lnTo>
                  <a:lnTo>
                    <a:pt x="774754" y="111759"/>
                  </a:lnTo>
                  <a:lnTo>
                    <a:pt x="746468" y="144779"/>
                  </a:lnTo>
                  <a:lnTo>
                    <a:pt x="722199" y="184150"/>
                  </a:lnTo>
                  <a:lnTo>
                    <a:pt x="702449" y="227329"/>
                  </a:lnTo>
                  <a:lnTo>
                    <a:pt x="687720" y="275590"/>
                  </a:lnTo>
                  <a:lnTo>
                    <a:pt x="678515" y="327659"/>
                  </a:lnTo>
                  <a:lnTo>
                    <a:pt x="675335" y="384809"/>
                  </a:lnTo>
                  <a:lnTo>
                    <a:pt x="678568" y="435609"/>
                  </a:lnTo>
                  <a:lnTo>
                    <a:pt x="687608" y="482600"/>
                  </a:lnTo>
                  <a:lnTo>
                    <a:pt x="701469" y="525779"/>
                  </a:lnTo>
                  <a:lnTo>
                    <a:pt x="719163" y="563879"/>
                  </a:lnTo>
                  <a:lnTo>
                    <a:pt x="739703" y="600709"/>
                  </a:lnTo>
                  <a:lnTo>
                    <a:pt x="762100" y="632459"/>
                  </a:lnTo>
                  <a:lnTo>
                    <a:pt x="808521" y="694690"/>
                  </a:lnTo>
                  <a:lnTo>
                    <a:pt x="830570" y="723900"/>
                  </a:lnTo>
                  <a:lnTo>
                    <a:pt x="850527" y="754379"/>
                  </a:lnTo>
                  <a:lnTo>
                    <a:pt x="867406" y="786129"/>
                  </a:lnTo>
                  <a:lnTo>
                    <a:pt x="880219" y="821689"/>
                  </a:lnTo>
                  <a:lnTo>
                    <a:pt x="887979" y="857250"/>
                  </a:lnTo>
                  <a:lnTo>
                    <a:pt x="889698" y="897889"/>
                  </a:lnTo>
                  <a:lnTo>
                    <a:pt x="883102" y="942339"/>
                  </a:lnTo>
                  <a:lnTo>
                    <a:pt x="868426" y="977900"/>
                  </a:lnTo>
                  <a:lnTo>
                    <a:pt x="847464" y="1005839"/>
                  </a:lnTo>
                  <a:lnTo>
                    <a:pt x="822013" y="1022350"/>
                  </a:lnTo>
                  <a:lnTo>
                    <a:pt x="793869" y="1033779"/>
                  </a:lnTo>
                  <a:lnTo>
                    <a:pt x="990676" y="1033779"/>
                  </a:lnTo>
                  <a:lnTo>
                    <a:pt x="997859" y="1018539"/>
                  </a:lnTo>
                  <a:lnTo>
                    <a:pt x="1009530" y="980439"/>
                  </a:lnTo>
                  <a:lnTo>
                    <a:pt x="1016860" y="939800"/>
                  </a:lnTo>
                  <a:lnTo>
                    <a:pt x="1019262" y="897889"/>
                  </a:lnTo>
                  <a:lnTo>
                    <a:pt x="1019189" y="891539"/>
                  </a:lnTo>
                  <a:lnTo>
                    <a:pt x="1016265" y="838200"/>
                  </a:lnTo>
                  <a:lnTo>
                    <a:pt x="1007499" y="789940"/>
                  </a:lnTo>
                  <a:lnTo>
                    <a:pt x="994077" y="745490"/>
                  </a:lnTo>
                  <a:lnTo>
                    <a:pt x="976969" y="703579"/>
                  </a:lnTo>
                  <a:lnTo>
                    <a:pt x="957148" y="669290"/>
                  </a:lnTo>
                  <a:lnTo>
                    <a:pt x="935585" y="633729"/>
                  </a:lnTo>
                  <a:lnTo>
                    <a:pt x="913250" y="601979"/>
                  </a:lnTo>
                  <a:lnTo>
                    <a:pt x="870155" y="543559"/>
                  </a:lnTo>
                  <a:lnTo>
                    <a:pt x="851336" y="511809"/>
                  </a:lnTo>
                  <a:lnTo>
                    <a:pt x="835633" y="480059"/>
                  </a:lnTo>
                  <a:lnTo>
                    <a:pt x="824016" y="444500"/>
                  </a:lnTo>
                  <a:lnTo>
                    <a:pt x="817457" y="406400"/>
                  </a:lnTo>
                  <a:lnTo>
                    <a:pt x="816927" y="365759"/>
                  </a:lnTo>
                  <a:lnTo>
                    <a:pt x="822739" y="323850"/>
                  </a:lnTo>
                  <a:lnTo>
                    <a:pt x="850582" y="254000"/>
                  </a:lnTo>
                  <a:lnTo>
                    <a:pt x="895786" y="203200"/>
                  </a:lnTo>
                  <a:lnTo>
                    <a:pt x="953236" y="171450"/>
                  </a:lnTo>
                  <a:lnTo>
                    <a:pt x="1017816" y="156209"/>
                  </a:lnTo>
                  <a:lnTo>
                    <a:pt x="1345884" y="156209"/>
                  </a:lnTo>
                  <a:lnTo>
                    <a:pt x="1339621" y="144779"/>
                  </a:lnTo>
                  <a:lnTo>
                    <a:pt x="1311336" y="111759"/>
                  </a:lnTo>
                  <a:lnTo>
                    <a:pt x="1279536" y="81279"/>
                  </a:lnTo>
                  <a:lnTo>
                    <a:pt x="1244724" y="55879"/>
                  </a:lnTo>
                  <a:lnTo>
                    <a:pt x="1207401" y="35559"/>
                  </a:lnTo>
                  <a:lnTo>
                    <a:pt x="1168070" y="21590"/>
                  </a:lnTo>
                  <a:lnTo>
                    <a:pt x="1127233" y="10159"/>
                  </a:lnTo>
                  <a:lnTo>
                    <a:pt x="1085393" y="2540"/>
                  </a:lnTo>
                  <a:lnTo>
                    <a:pt x="1043051" y="0"/>
                  </a:lnTo>
                  <a:close/>
                </a:path>
                <a:path w="1691004" h="1168400">
                  <a:moveTo>
                    <a:pt x="1678817" y="746759"/>
                  </a:moveTo>
                  <a:lnTo>
                    <a:pt x="1581232" y="746759"/>
                  </a:lnTo>
                  <a:lnTo>
                    <a:pt x="1600913" y="758190"/>
                  </a:lnTo>
                  <a:lnTo>
                    <a:pt x="1617240" y="773429"/>
                  </a:lnTo>
                  <a:lnTo>
                    <a:pt x="1628432" y="797559"/>
                  </a:lnTo>
                  <a:lnTo>
                    <a:pt x="1632488" y="815340"/>
                  </a:lnTo>
                  <a:lnTo>
                    <a:pt x="1632638" y="836929"/>
                  </a:lnTo>
                  <a:lnTo>
                    <a:pt x="1629860" y="857250"/>
                  </a:lnTo>
                  <a:lnTo>
                    <a:pt x="1625130" y="878839"/>
                  </a:lnTo>
                  <a:lnTo>
                    <a:pt x="1626094" y="891539"/>
                  </a:lnTo>
                  <a:lnTo>
                    <a:pt x="1634118" y="897889"/>
                  </a:lnTo>
                  <a:lnTo>
                    <a:pt x="1645471" y="900429"/>
                  </a:lnTo>
                  <a:lnTo>
                    <a:pt x="1656422" y="894079"/>
                  </a:lnTo>
                  <a:lnTo>
                    <a:pt x="1675096" y="868679"/>
                  </a:lnTo>
                  <a:lnTo>
                    <a:pt x="1687901" y="834389"/>
                  </a:lnTo>
                  <a:lnTo>
                    <a:pt x="1690878" y="793750"/>
                  </a:lnTo>
                  <a:lnTo>
                    <a:pt x="1680070" y="748029"/>
                  </a:lnTo>
                  <a:lnTo>
                    <a:pt x="1678817" y="746759"/>
                  </a:lnTo>
                  <a:close/>
                </a:path>
                <a:path w="1691004" h="1168400">
                  <a:moveTo>
                    <a:pt x="464209" y="621029"/>
                  </a:moveTo>
                  <a:lnTo>
                    <a:pt x="40081" y="621029"/>
                  </a:lnTo>
                  <a:lnTo>
                    <a:pt x="73731" y="622300"/>
                  </a:lnTo>
                  <a:lnTo>
                    <a:pt x="115623" y="628650"/>
                  </a:lnTo>
                  <a:lnTo>
                    <a:pt x="180428" y="641350"/>
                  </a:lnTo>
                  <a:lnTo>
                    <a:pt x="179503" y="651509"/>
                  </a:lnTo>
                  <a:lnTo>
                    <a:pt x="179505" y="664209"/>
                  </a:lnTo>
                  <a:lnTo>
                    <a:pt x="236410" y="721359"/>
                  </a:lnTo>
                  <a:lnTo>
                    <a:pt x="283959" y="746759"/>
                  </a:lnTo>
                  <a:lnTo>
                    <a:pt x="333724" y="770890"/>
                  </a:lnTo>
                  <a:lnTo>
                    <a:pt x="377355" y="779779"/>
                  </a:lnTo>
                  <a:lnTo>
                    <a:pt x="399466" y="778509"/>
                  </a:lnTo>
                  <a:lnTo>
                    <a:pt x="415675" y="773429"/>
                  </a:lnTo>
                  <a:lnTo>
                    <a:pt x="426891" y="765809"/>
                  </a:lnTo>
                  <a:lnTo>
                    <a:pt x="434022" y="754379"/>
                  </a:lnTo>
                  <a:lnTo>
                    <a:pt x="631859" y="754379"/>
                  </a:lnTo>
                  <a:lnTo>
                    <a:pt x="588902" y="695959"/>
                  </a:lnTo>
                  <a:lnTo>
                    <a:pt x="556712" y="670559"/>
                  </a:lnTo>
                  <a:lnTo>
                    <a:pt x="493354" y="638809"/>
                  </a:lnTo>
                  <a:lnTo>
                    <a:pt x="466648" y="631190"/>
                  </a:lnTo>
                  <a:lnTo>
                    <a:pt x="464209" y="621029"/>
                  </a:lnTo>
                  <a:close/>
                </a:path>
                <a:path w="1691004" h="1168400">
                  <a:moveTo>
                    <a:pt x="16916" y="554990"/>
                  </a:moveTo>
                  <a:lnTo>
                    <a:pt x="31197" y="570229"/>
                  </a:lnTo>
                  <a:lnTo>
                    <a:pt x="48518" y="584200"/>
                  </a:lnTo>
                  <a:lnTo>
                    <a:pt x="66713" y="596900"/>
                  </a:lnTo>
                  <a:lnTo>
                    <a:pt x="83616" y="607059"/>
                  </a:lnTo>
                  <a:lnTo>
                    <a:pt x="64249" y="608329"/>
                  </a:lnTo>
                  <a:lnTo>
                    <a:pt x="20317" y="615950"/>
                  </a:lnTo>
                  <a:lnTo>
                    <a:pt x="0" y="624840"/>
                  </a:lnTo>
                  <a:lnTo>
                    <a:pt x="40081" y="621029"/>
                  </a:lnTo>
                  <a:lnTo>
                    <a:pt x="464209" y="621029"/>
                  </a:lnTo>
                  <a:lnTo>
                    <a:pt x="463860" y="619759"/>
                  </a:lnTo>
                  <a:lnTo>
                    <a:pt x="185585" y="619759"/>
                  </a:lnTo>
                  <a:lnTo>
                    <a:pt x="121720" y="603250"/>
                  </a:lnTo>
                  <a:lnTo>
                    <a:pt x="81748" y="589279"/>
                  </a:lnTo>
                  <a:lnTo>
                    <a:pt x="51527" y="575309"/>
                  </a:lnTo>
                  <a:lnTo>
                    <a:pt x="16916" y="554990"/>
                  </a:lnTo>
                  <a:close/>
                </a:path>
                <a:path w="1691004" h="1168400">
                  <a:moveTo>
                    <a:pt x="359073" y="570229"/>
                  </a:moveTo>
                  <a:lnTo>
                    <a:pt x="294043" y="570229"/>
                  </a:lnTo>
                  <a:lnTo>
                    <a:pt x="237651" y="577850"/>
                  </a:lnTo>
                  <a:lnTo>
                    <a:pt x="198656" y="594359"/>
                  </a:lnTo>
                  <a:lnTo>
                    <a:pt x="185585" y="619759"/>
                  </a:lnTo>
                  <a:lnTo>
                    <a:pt x="463512" y="619759"/>
                  </a:lnTo>
                  <a:lnTo>
                    <a:pt x="455501" y="607059"/>
                  </a:lnTo>
                  <a:lnTo>
                    <a:pt x="440913" y="594359"/>
                  </a:lnTo>
                  <a:lnTo>
                    <a:pt x="418045" y="581659"/>
                  </a:lnTo>
                  <a:lnTo>
                    <a:pt x="359073" y="570229"/>
                  </a:lnTo>
                  <a:close/>
                </a:path>
              </a:pathLst>
            </a:custGeom>
            <a:solidFill>
              <a:srgbClr val="3597CB">
                <a:alpha val="59999"/>
              </a:srgbClr>
            </a:solidFill>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be2d1706e1c0eacf6dd6a39ba7afa9d.jpg"/>
          <p:cNvPicPr>
            <a:picLocks noChangeAspect="1"/>
          </p:cNvPicPr>
          <p:nvPr/>
        </p:nvPicPr>
        <p:blipFill>
          <a:blip r:embed="rId3"/>
          <a:srcRect t="9844" b="47968"/>
          <a:stretch>
            <a:fillRect/>
          </a:stretch>
        </p:blipFill>
        <p:spPr>
          <a:xfrm>
            <a:off x="0" y="0"/>
            <a:ext cx="12192000" cy="6858000"/>
          </a:xfrm>
          <a:prstGeom prst="rect">
            <a:avLst/>
          </a:prstGeom>
        </p:spPr>
      </p:pic>
      <p:sp>
        <p:nvSpPr>
          <p:cNvPr id="4" name="Title 3"/>
          <p:cNvSpPr>
            <a:spLocks noGrp="1"/>
          </p:cNvSpPr>
          <p:nvPr>
            <p:ph type="ctrTitle"/>
          </p:nvPr>
        </p:nvSpPr>
        <p:spPr>
          <a:xfrm>
            <a:off x="694871" y="304801"/>
            <a:ext cx="10607040" cy="769441"/>
          </a:xfrm>
        </p:spPr>
        <p:txBody>
          <a:bodyPr/>
          <a:lstStyle/>
          <a:p>
            <a:pPr algn="r"/>
            <a:r>
              <a:rPr smtClean="0">
                <a:solidFill>
                  <a:schemeClr val="bg1"/>
                </a:solidFill>
              </a:rPr>
              <a:t>THANK YOU</a:t>
            </a:r>
            <a:endParaRPr lang="en-IN"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566" y="487152"/>
            <a:ext cx="11174186" cy="590931"/>
          </a:xfrm>
        </p:spPr>
        <p:txBody>
          <a:bodyPr>
            <a:normAutofit fontScale="90000"/>
          </a:bodyPr>
          <a:lstStyle/>
          <a:p>
            <a:r>
              <a:rPr lang="en-GB" b="1" dirty="0" smtClean="0"/>
              <a:t>INTRODUCTION</a:t>
            </a:r>
            <a:endParaRPr lang="en-IN" b="1" dirty="0"/>
          </a:p>
        </p:txBody>
      </p:sp>
      <p:sp>
        <p:nvSpPr>
          <p:cNvPr id="3" name="Content Placeholder 2"/>
          <p:cNvSpPr>
            <a:spLocks noGrp="1"/>
          </p:cNvSpPr>
          <p:nvPr>
            <p:ph idx="1"/>
          </p:nvPr>
        </p:nvSpPr>
        <p:spPr>
          <a:xfrm>
            <a:off x="392527" y="1624404"/>
            <a:ext cx="10973525" cy="4770098"/>
          </a:xfrm>
        </p:spPr>
        <p:txBody>
          <a:bodyPr>
            <a:normAutofit/>
          </a:bodyPr>
          <a:lstStyle/>
          <a:p>
            <a:pPr algn="just"/>
            <a:r>
              <a:rPr lang="en-IN" sz="2800" dirty="0" smtClean="0"/>
              <a:t>In </a:t>
            </a:r>
            <a:r>
              <a:rPr lang="en-IN" sz="2800" b="1" dirty="0" smtClean="0"/>
              <a:t>India</a:t>
            </a:r>
            <a:r>
              <a:rPr lang="en-IN" sz="2800" dirty="0" smtClean="0"/>
              <a:t> , 2.8 million people are </a:t>
            </a:r>
            <a:r>
              <a:rPr lang="en-IN" sz="2800" b="1" dirty="0" smtClean="0"/>
              <a:t>bitten</a:t>
            </a:r>
            <a:r>
              <a:rPr lang="en-IN" sz="2800" dirty="0" smtClean="0"/>
              <a:t> by </a:t>
            </a:r>
            <a:r>
              <a:rPr lang="en-IN" sz="2800" b="1" dirty="0" smtClean="0"/>
              <a:t>snakes</a:t>
            </a:r>
            <a:r>
              <a:rPr lang="en-IN" sz="2800" dirty="0" smtClean="0"/>
              <a:t>, and 46 900 people die from </a:t>
            </a:r>
            <a:r>
              <a:rPr lang="en-IN" sz="2800" b="1" dirty="0" smtClean="0"/>
              <a:t>snakebite</a:t>
            </a:r>
            <a:r>
              <a:rPr lang="en-IN" sz="2800" dirty="0" smtClean="0"/>
              <a:t> every year</a:t>
            </a:r>
          </a:p>
          <a:p>
            <a:pPr algn="just"/>
            <a:r>
              <a:rPr lang="en-US" sz="2800" dirty="0" smtClean="0"/>
              <a:t>About 94% of snakebite deaths occurred in rural areas, and 77% occurred out of hospital </a:t>
            </a:r>
            <a:endParaRPr lang="en-US" sz="2800" baseline="30000" dirty="0" smtClean="0"/>
          </a:p>
          <a:p>
            <a:pPr lvl="2" algn="just"/>
            <a:r>
              <a:rPr lang="en-US" sz="2400" dirty="0" smtClean="0"/>
              <a:t> Russell’s viper-43%</a:t>
            </a:r>
          </a:p>
          <a:p>
            <a:pPr lvl="2" algn="just"/>
            <a:r>
              <a:rPr lang="en-US" sz="2400" dirty="0" smtClean="0"/>
              <a:t>unknown species- 21%</a:t>
            </a:r>
          </a:p>
          <a:p>
            <a:pPr lvl="2" algn="just"/>
            <a:r>
              <a:rPr lang="en-US" sz="2400" dirty="0" smtClean="0"/>
              <a:t> krait-18% </a:t>
            </a:r>
          </a:p>
          <a:p>
            <a:pPr lvl="2" algn="just"/>
            <a:r>
              <a:rPr lang="en-US" sz="2400" dirty="0" smtClean="0"/>
              <a:t> cobra-12%</a:t>
            </a:r>
            <a:r>
              <a:rPr lang="en-US" sz="2400" baseline="30000" dirty="0" smtClean="0"/>
              <a:t> </a:t>
            </a:r>
            <a:endParaRPr lang="en-US" sz="2400" dirty="0" smtClean="0"/>
          </a:p>
          <a:p>
            <a:pPr algn="just"/>
            <a:endParaRPr lang="en-IN" sz="2800" baseline="30000" dirty="0" smtClean="0"/>
          </a:p>
          <a:p>
            <a:pPr algn="just"/>
            <a:endParaRPr lang="en-IN" dirty="0"/>
          </a:p>
        </p:txBody>
      </p:sp>
      <p:sp>
        <p:nvSpPr>
          <p:cNvPr id="7" name="Rectangle 6"/>
          <p:cNvSpPr/>
          <p:nvPr/>
        </p:nvSpPr>
        <p:spPr>
          <a:xfrm>
            <a:off x="5452782" y="5304455"/>
            <a:ext cx="6096000" cy="923330"/>
          </a:xfrm>
          <a:prstGeom prst="rect">
            <a:avLst/>
          </a:prstGeom>
          <a:ln>
            <a:solidFill>
              <a:schemeClr val="accent3">
                <a:lumMod val="50000"/>
                <a:lumOff val="50000"/>
              </a:schemeClr>
            </a:solidFill>
          </a:ln>
        </p:spPr>
        <p:txBody>
          <a:bodyPr>
            <a:spAutoFit/>
          </a:bodyPr>
          <a:lstStyle/>
          <a:p>
            <a:pPr algn="just"/>
            <a:r>
              <a:rPr lang="en-US" i="1" dirty="0" err="1" smtClean="0"/>
              <a:t>Suraweera</a:t>
            </a:r>
            <a:r>
              <a:rPr lang="en-US" i="1" dirty="0" smtClean="0"/>
              <a:t> W, </a:t>
            </a:r>
            <a:r>
              <a:rPr lang="en-US" i="1" dirty="0" err="1" smtClean="0"/>
              <a:t>Warrell</a:t>
            </a:r>
            <a:r>
              <a:rPr lang="en-US" i="1" dirty="0" smtClean="0"/>
              <a:t> D, et al. Trends in snakebite deaths in India from 2000 to 2019 in a nationally representative mortality study. </a:t>
            </a:r>
            <a:r>
              <a:rPr lang="en-US" i="1" dirty="0" err="1" smtClean="0"/>
              <a:t>Elife</a:t>
            </a:r>
            <a:r>
              <a:rPr lang="en-US" i="1" dirty="0" smtClean="0"/>
              <a:t>. 2020 Jul 7;9:e54076. </a:t>
            </a:r>
            <a:r>
              <a:rPr lang="en-US" i="1" dirty="0" err="1" smtClean="0"/>
              <a:t>doi</a:t>
            </a:r>
            <a:r>
              <a:rPr lang="en-US" i="1" dirty="0" smtClean="0"/>
              <a:t>: 10.7554/eLife.54076. </a:t>
            </a:r>
            <a:endParaRPr lang="en-US"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571500" y="1357314"/>
            <a:ext cx="11620500" cy="5093362"/>
          </a:xfrm>
        </p:spPr>
        <p:txBody>
          <a:bodyPr/>
          <a:lstStyle/>
          <a:p>
            <a:r>
              <a:rPr lang="en-US" sz="2800" dirty="0" smtClean="0">
                <a:solidFill>
                  <a:schemeClr val="tx1"/>
                </a:solidFill>
              </a:rPr>
              <a:t>CARRY 	= Just carry the victim don’t let him walk or run</a:t>
            </a:r>
          </a:p>
          <a:p>
            <a:r>
              <a:rPr lang="en-US" sz="2800" dirty="0" smtClean="0">
                <a:solidFill>
                  <a:schemeClr val="tx1"/>
                </a:solidFill>
              </a:rPr>
              <a:t>No 		= Tourniquet ; No-electrotherapy ; 			</a:t>
            </a:r>
          </a:p>
          <a:p>
            <a:r>
              <a:rPr lang="en-US" sz="2800" dirty="0" smtClean="0">
                <a:solidFill>
                  <a:schemeClr val="tx1"/>
                </a:solidFill>
              </a:rPr>
              <a:t>		No-cutting; No-pressure immobilization; 		</a:t>
            </a:r>
          </a:p>
          <a:p>
            <a:r>
              <a:rPr lang="en-US" sz="2800" dirty="0" smtClean="0">
                <a:solidFill>
                  <a:schemeClr val="tx1"/>
                </a:solidFill>
              </a:rPr>
              <a:t>		No-sucking of venom</a:t>
            </a:r>
          </a:p>
          <a:p>
            <a:r>
              <a:rPr lang="en-US" sz="2800" dirty="0" smtClean="0">
                <a:solidFill>
                  <a:schemeClr val="tx1"/>
                </a:solidFill>
              </a:rPr>
              <a:t>R 		= Reassure the patient</a:t>
            </a:r>
          </a:p>
          <a:p>
            <a:r>
              <a:rPr lang="en-US" sz="2800" dirty="0" smtClean="0">
                <a:solidFill>
                  <a:schemeClr val="tx1"/>
                </a:solidFill>
              </a:rPr>
              <a:t>I 		= Immobilize the limb as for a fracture. </a:t>
            </a:r>
          </a:p>
          <a:p>
            <a:r>
              <a:rPr lang="en-US" sz="2800" dirty="0" smtClean="0">
                <a:solidFill>
                  <a:schemeClr val="tx1"/>
                </a:solidFill>
              </a:rPr>
              <a:t>G.H. 		= Get to the hospital immediately.</a:t>
            </a:r>
          </a:p>
          <a:p>
            <a:r>
              <a:rPr lang="en-US" sz="2800" dirty="0" smtClean="0">
                <a:solidFill>
                  <a:schemeClr val="tx1"/>
                </a:solidFill>
              </a:rPr>
              <a:t>T 		= Tell the doctor about any systemic 						symptoms that may have been observed.</a:t>
            </a:r>
          </a:p>
          <a:p>
            <a:r>
              <a:rPr lang="en-US" sz="2800" dirty="0" smtClean="0">
                <a:solidFill>
                  <a:schemeClr val="tx1"/>
                </a:solidFill>
              </a:rPr>
              <a:t> </a:t>
            </a:r>
          </a:p>
          <a:p>
            <a:endParaRPr lang="en-US" sz="3600" dirty="0" smtClean="0"/>
          </a:p>
          <a:p>
            <a:endParaRPr lang="en-US" sz="3600" dirty="0"/>
          </a:p>
        </p:txBody>
      </p:sp>
      <p:sp>
        <p:nvSpPr>
          <p:cNvPr id="6" name="Title 5"/>
          <p:cNvSpPr>
            <a:spLocks noGrp="1"/>
          </p:cNvSpPr>
          <p:nvPr>
            <p:ph type="title"/>
          </p:nvPr>
        </p:nvSpPr>
        <p:spPr/>
        <p:txBody>
          <a:bodyPr>
            <a:normAutofit fontScale="90000"/>
          </a:bodyPr>
          <a:lstStyle/>
          <a:p>
            <a:r>
              <a:rPr lang="en-IN" spc="-15" dirty="0" smtClean="0"/>
              <a:t>- </a:t>
            </a:r>
            <a:r>
              <a:rPr lang="en-US" dirty="0" smtClean="0"/>
              <a:t>“CARRY NO R.I.G.H.T.”</a:t>
            </a:r>
            <a:endParaRPr lang="en-IN" dirty="0">
              <a:solidFill>
                <a:srgbClr val="C00000"/>
              </a:solidFill>
            </a:endParaRPr>
          </a:p>
        </p:txBody>
      </p:sp>
      <p:sp>
        <p:nvSpPr>
          <p:cNvPr id="4" name="Rectangle 3"/>
          <p:cNvSpPr/>
          <p:nvPr/>
        </p:nvSpPr>
        <p:spPr>
          <a:xfrm>
            <a:off x="4810299" y="5934670"/>
            <a:ext cx="6096000" cy="923330"/>
          </a:xfrm>
          <a:prstGeom prst="rect">
            <a:avLst/>
          </a:prstGeom>
        </p:spPr>
        <p:txBody>
          <a:bodyPr>
            <a:spAutoFit/>
          </a:bodyPr>
          <a:lstStyle/>
          <a:p>
            <a:r>
              <a:rPr lang="en-US" dirty="0" smtClean="0"/>
              <a:t>Mohan G, Singh A, Singh T. Guidelines for the Management of Snakebites. </a:t>
            </a:r>
            <a:r>
              <a:rPr lang="en-US" dirty="0" err="1" smtClean="0"/>
              <a:t>Curr</a:t>
            </a:r>
            <a:r>
              <a:rPr lang="en-US" dirty="0" smtClean="0"/>
              <a:t> Trends </a:t>
            </a:r>
            <a:r>
              <a:rPr lang="en-US" dirty="0" err="1" smtClean="0"/>
              <a:t>Diagn</a:t>
            </a:r>
            <a:r>
              <a:rPr lang="en-US" dirty="0" smtClean="0"/>
              <a:t> Treat 2018;2(2):102-108.</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770" t="3981" r="4913" b="2759"/>
          <a:stretch>
            <a:fillRect/>
          </a:stretch>
        </p:blipFill>
        <p:spPr bwMode="auto">
          <a:xfrm>
            <a:off x="342900" y="266700"/>
            <a:ext cx="10515600" cy="6591300"/>
          </a:xfrm>
          <a:prstGeom prst="rect">
            <a:avLst/>
          </a:prstGeom>
          <a:noFill/>
          <a:ln w="9525">
            <a:noFill/>
            <a:miter lim="800000"/>
            <a:headEnd/>
            <a:tailEnd/>
          </a:ln>
          <a:effectLst/>
        </p:spPr>
      </p:pic>
      <p:sp>
        <p:nvSpPr>
          <p:cNvPr id="2" name="Title 1"/>
          <p:cNvSpPr>
            <a:spLocks noGrp="1"/>
          </p:cNvSpPr>
          <p:nvPr>
            <p:ph type="title"/>
          </p:nvPr>
        </p:nvSpPr>
        <p:spPr>
          <a:xfrm>
            <a:off x="389164" y="0"/>
            <a:ext cx="3935186" cy="1089529"/>
          </a:xfrm>
        </p:spPr>
        <p:txBody>
          <a:bodyPr>
            <a:normAutofit fontScale="90000"/>
          </a:bodyPr>
          <a:lstStyle/>
          <a:p>
            <a:r>
              <a:rPr lang="en-IN" spc="-15" dirty="0" smtClean="0"/>
              <a:t>Indian Guidelines</a:t>
            </a:r>
            <a:endParaRPr lang="en-IN" baseline="30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938" y="228599"/>
            <a:ext cx="5215533" cy="918675"/>
          </a:xfrm>
          <a:prstGeom prst="rect">
            <a:avLst/>
          </a:prstGeom>
        </p:spPr>
        <p:txBody>
          <a:bodyPr vert="horz" wrap="square" lIns="0" tIns="10630" rIns="0" bIns="0" rtlCol="0">
            <a:spAutoFit/>
          </a:bodyPr>
          <a:lstStyle/>
          <a:p>
            <a:pPr marL="10630">
              <a:lnSpc>
                <a:spcPct val="100000"/>
              </a:lnSpc>
              <a:spcBef>
                <a:spcPts val="84"/>
              </a:spcBef>
            </a:pPr>
            <a:r>
              <a:rPr sz="5900" spc="-4"/>
              <a:t>Investigations</a:t>
            </a:r>
            <a:endParaRPr sz="5900"/>
          </a:p>
        </p:txBody>
      </p:sp>
      <p:sp>
        <p:nvSpPr>
          <p:cNvPr id="6" name="object 6"/>
          <p:cNvSpPr txBox="1"/>
          <p:nvPr/>
        </p:nvSpPr>
        <p:spPr>
          <a:xfrm>
            <a:off x="571500" y="1239521"/>
            <a:ext cx="10706100" cy="3521414"/>
          </a:xfrm>
          <a:prstGeom prst="rect">
            <a:avLst/>
          </a:prstGeom>
        </p:spPr>
        <p:txBody>
          <a:bodyPr vert="horz" wrap="square" lIns="0" tIns="10098" rIns="0" bIns="0" rtlCol="0">
            <a:spAutoFit/>
          </a:bodyPr>
          <a:lstStyle/>
          <a:p>
            <a:pPr>
              <a:spcBef>
                <a:spcPts val="17"/>
              </a:spcBef>
              <a:buFont typeface="Arial" pitchFamily="34" charset="0"/>
              <a:buChar char="•"/>
            </a:pPr>
            <a:endParaRPr sz="2400" dirty="0">
              <a:latin typeface="Calibri" pitchFamily="34" charset="0"/>
              <a:cs typeface="Calibri" pitchFamily="34" charset="0"/>
            </a:endParaRPr>
          </a:p>
          <a:p>
            <a:pPr marL="212598" indent="-201968">
              <a:spcBef>
                <a:spcPts val="113"/>
              </a:spcBef>
              <a:buSzPct val="81578"/>
              <a:buChar char="•"/>
              <a:tabLst>
                <a:tab pos="212598" algn="l"/>
              </a:tabLst>
            </a:pPr>
            <a:r>
              <a:rPr lang="en-US" sz="2800" spc="13" dirty="0" err="1" smtClean="0">
                <a:latin typeface="Calibri" pitchFamily="34" charset="0"/>
                <a:cs typeface="Calibri" pitchFamily="34" charset="0"/>
              </a:rPr>
              <a:t>N</a:t>
            </a:r>
            <a:r>
              <a:rPr lang="en-US" sz="2800" spc="8" dirty="0" err="1" smtClean="0">
                <a:latin typeface="Calibri" pitchFamily="34" charset="0"/>
                <a:cs typeface="Calibri" pitchFamily="34" charset="0"/>
              </a:rPr>
              <a:t>europaralytic</a:t>
            </a:r>
            <a:r>
              <a:rPr lang="en-US" sz="2800" spc="-29" dirty="0" smtClean="0">
                <a:latin typeface="Calibri" pitchFamily="34" charset="0"/>
                <a:cs typeface="Calibri" pitchFamily="34" charset="0"/>
              </a:rPr>
              <a:t> </a:t>
            </a:r>
            <a:r>
              <a:rPr lang="en-US" sz="2800" spc="13" dirty="0" smtClean="0">
                <a:latin typeface="Calibri" pitchFamily="34" charset="0"/>
                <a:cs typeface="Calibri" pitchFamily="34" charset="0"/>
              </a:rPr>
              <a:t>:		single breath </a:t>
            </a:r>
            <a:r>
              <a:rPr lang="en-US" sz="2800" spc="13" dirty="0" err="1" smtClean="0">
                <a:latin typeface="Calibri" pitchFamily="34" charset="0"/>
                <a:cs typeface="Calibri" pitchFamily="34" charset="0"/>
              </a:rPr>
              <a:t>count,neck</a:t>
            </a:r>
            <a:r>
              <a:rPr lang="en-US" sz="2800" spc="13" dirty="0" smtClean="0">
                <a:latin typeface="Calibri" pitchFamily="34" charset="0"/>
                <a:cs typeface="Calibri" pitchFamily="34" charset="0"/>
              </a:rPr>
              <a:t> holding</a:t>
            </a:r>
            <a:endParaRPr lang="en-US" sz="2800" spc="8" dirty="0" smtClean="0">
              <a:latin typeface="Calibri" pitchFamily="34" charset="0"/>
              <a:cs typeface="Calibri" pitchFamily="34" charset="0"/>
            </a:endParaRPr>
          </a:p>
          <a:p>
            <a:pPr marL="212598" indent="-201968">
              <a:spcBef>
                <a:spcPts val="113"/>
              </a:spcBef>
              <a:buSzPct val="81578"/>
              <a:buChar char="•"/>
              <a:tabLst>
                <a:tab pos="212598" algn="l"/>
              </a:tabLst>
            </a:pPr>
            <a:r>
              <a:rPr lang="en-US" sz="2800" spc="-4" dirty="0" err="1" smtClean="0">
                <a:latin typeface="Calibri" pitchFamily="34" charset="0"/>
                <a:cs typeface="Calibri" pitchFamily="34" charset="0"/>
              </a:rPr>
              <a:t>Vasculotoxic</a:t>
            </a:r>
            <a:r>
              <a:rPr lang="en-US" sz="2800" spc="-25" dirty="0" smtClean="0">
                <a:latin typeface="Calibri" pitchFamily="34" charset="0"/>
                <a:cs typeface="Calibri" pitchFamily="34" charset="0"/>
              </a:rPr>
              <a:t> </a:t>
            </a:r>
            <a:r>
              <a:rPr lang="en-US" sz="2800" spc="13" dirty="0" smtClean="0">
                <a:latin typeface="Calibri" pitchFamily="34" charset="0"/>
                <a:cs typeface="Calibri" pitchFamily="34" charset="0"/>
              </a:rPr>
              <a:t>:		Coagulation profile and </a:t>
            </a:r>
            <a:r>
              <a:rPr lang="en-US" sz="2800" spc="13" dirty="0" err="1" smtClean="0">
                <a:latin typeface="Calibri" pitchFamily="34" charset="0"/>
                <a:cs typeface="Calibri" pitchFamily="34" charset="0"/>
              </a:rPr>
              <a:t>hemolysis</a:t>
            </a:r>
            <a:r>
              <a:rPr lang="en-US" sz="2800" spc="13" dirty="0" smtClean="0">
                <a:latin typeface="Calibri" pitchFamily="34" charset="0"/>
                <a:cs typeface="Calibri" pitchFamily="34" charset="0"/>
              </a:rPr>
              <a:t> profile</a:t>
            </a:r>
          </a:p>
          <a:p>
            <a:pPr marL="212598" indent="-201968">
              <a:spcBef>
                <a:spcPts val="113"/>
              </a:spcBef>
              <a:buSzPct val="81578"/>
              <a:tabLst>
                <a:tab pos="212598" algn="l"/>
              </a:tabLst>
            </a:pPr>
            <a:r>
              <a:rPr lang="en-US" sz="2800" spc="13" dirty="0" smtClean="0">
                <a:latin typeface="Calibri" pitchFamily="34" charset="0"/>
                <a:cs typeface="Calibri" pitchFamily="34" charset="0"/>
              </a:rPr>
              <a:t>					20minWBCT</a:t>
            </a:r>
          </a:p>
          <a:p>
            <a:pPr marL="212598" indent="-201968">
              <a:spcBef>
                <a:spcPts val="113"/>
              </a:spcBef>
              <a:buSzPct val="81578"/>
              <a:buChar char="•"/>
              <a:tabLst>
                <a:tab pos="212598" algn="l"/>
              </a:tabLst>
            </a:pPr>
            <a:r>
              <a:rPr sz="2800" spc="8" dirty="0" smtClean="0">
                <a:latin typeface="Calibri" pitchFamily="34" charset="0"/>
                <a:cs typeface="Calibri" pitchFamily="34" charset="0"/>
              </a:rPr>
              <a:t>Cardiotoxicity</a:t>
            </a:r>
            <a:r>
              <a:rPr lang="en-US" sz="2800" spc="8" dirty="0" smtClean="0">
                <a:latin typeface="Calibri" pitchFamily="34" charset="0"/>
                <a:cs typeface="Calibri" pitchFamily="34" charset="0"/>
              </a:rPr>
              <a:t>:		Cardiac enzymes</a:t>
            </a:r>
          </a:p>
          <a:p>
            <a:pPr marL="212598" indent="-201968">
              <a:spcBef>
                <a:spcPts val="113"/>
              </a:spcBef>
              <a:buSzPct val="81578"/>
              <a:buChar char="•"/>
              <a:tabLst>
                <a:tab pos="212598" algn="l"/>
              </a:tabLst>
            </a:pPr>
            <a:r>
              <a:rPr sz="2800" spc="13" dirty="0" err="1" smtClean="0">
                <a:latin typeface="Calibri" pitchFamily="34" charset="0"/>
                <a:cs typeface="Calibri" pitchFamily="34" charset="0"/>
              </a:rPr>
              <a:t>Myotoxic</a:t>
            </a:r>
            <a:r>
              <a:rPr sz="2800" spc="13" dirty="0" smtClean="0">
                <a:latin typeface="Calibri" pitchFamily="34" charset="0"/>
                <a:cs typeface="Calibri" pitchFamily="34" charset="0"/>
              </a:rPr>
              <a:t> </a:t>
            </a:r>
            <a:r>
              <a:rPr lang="en-US" sz="2800" spc="13" dirty="0" smtClean="0">
                <a:latin typeface="Calibri" pitchFamily="34" charset="0"/>
                <a:cs typeface="Calibri" pitchFamily="34" charset="0"/>
              </a:rPr>
              <a:t>:			Muscle enzymes</a:t>
            </a:r>
            <a:endParaRPr sz="2800" dirty="0">
              <a:latin typeface="Calibri" pitchFamily="34" charset="0"/>
              <a:cs typeface="Calibri" pitchFamily="34" charset="0"/>
            </a:endParaRPr>
          </a:p>
          <a:p>
            <a:pPr>
              <a:lnSpc>
                <a:spcPct val="100000"/>
              </a:lnSpc>
            </a:pPr>
            <a:endParaRPr sz="3200" dirty="0">
              <a:latin typeface="Calibri" pitchFamily="34" charset="0"/>
              <a:cs typeface="Calibri" pitchFamily="34" charset="0"/>
            </a:endParaRPr>
          </a:p>
          <a:p>
            <a:pPr>
              <a:spcBef>
                <a:spcPts val="25"/>
              </a:spcBef>
              <a:buFont typeface="Arial" pitchFamily="34" charset="0"/>
              <a:buChar char="•"/>
            </a:pPr>
            <a:endParaRPr sz="2800" dirty="0">
              <a:latin typeface="Calibri" pitchFamily="34" charset="0"/>
              <a:cs typeface="Calibri" pitchFamily="34" charset="0"/>
            </a:endParaRPr>
          </a:p>
        </p:txBody>
      </p:sp>
      <p:grpSp>
        <p:nvGrpSpPr>
          <p:cNvPr id="7" name="object 7"/>
          <p:cNvGrpSpPr/>
          <p:nvPr/>
        </p:nvGrpSpPr>
        <p:grpSpPr>
          <a:xfrm>
            <a:off x="10170985" y="1709933"/>
            <a:ext cx="1585317" cy="821531"/>
            <a:chOff x="10849050" y="2431904"/>
            <a:chExt cx="1691005" cy="1168400"/>
          </a:xfrm>
        </p:grpSpPr>
        <p:sp>
          <p:nvSpPr>
            <p:cNvPr id="8" name="object 8"/>
            <p:cNvSpPr/>
            <p:nvPr/>
          </p:nvSpPr>
          <p:spPr>
            <a:xfrm>
              <a:off x="10849050" y="2431904"/>
              <a:ext cx="1690878" cy="11684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0849050" y="2431904"/>
              <a:ext cx="1691005" cy="1168400"/>
            </a:xfrm>
            <a:custGeom>
              <a:avLst/>
              <a:gdLst/>
              <a:ahLst/>
              <a:cxnLst/>
              <a:rect l="l" t="t" r="r" b="b"/>
              <a:pathLst>
                <a:path w="1691004" h="1168400">
                  <a:moveTo>
                    <a:pt x="631859" y="754379"/>
                  </a:moveTo>
                  <a:lnTo>
                    <a:pt x="434022" y="754379"/>
                  </a:lnTo>
                  <a:lnTo>
                    <a:pt x="469341" y="772159"/>
                  </a:lnTo>
                  <a:lnTo>
                    <a:pt x="502888" y="800100"/>
                  </a:lnTo>
                  <a:lnTo>
                    <a:pt x="528748" y="843279"/>
                  </a:lnTo>
                  <a:lnTo>
                    <a:pt x="541007" y="906779"/>
                  </a:lnTo>
                  <a:lnTo>
                    <a:pt x="545658" y="951229"/>
                  </a:lnTo>
                  <a:lnTo>
                    <a:pt x="554906" y="990600"/>
                  </a:lnTo>
                  <a:lnTo>
                    <a:pt x="568302" y="1027429"/>
                  </a:lnTo>
                  <a:lnTo>
                    <a:pt x="605755" y="1088389"/>
                  </a:lnTo>
                  <a:lnTo>
                    <a:pt x="654441" y="1130300"/>
                  </a:lnTo>
                  <a:lnTo>
                    <a:pt x="710786" y="1158239"/>
                  </a:lnTo>
                  <a:lnTo>
                    <a:pt x="771217" y="1168400"/>
                  </a:lnTo>
                  <a:lnTo>
                    <a:pt x="801847" y="1168400"/>
                  </a:lnTo>
                  <a:lnTo>
                    <a:pt x="861702" y="1154429"/>
                  </a:lnTo>
                  <a:lnTo>
                    <a:pt x="916706" y="1126489"/>
                  </a:lnTo>
                  <a:lnTo>
                    <a:pt x="963283" y="1079500"/>
                  </a:lnTo>
                  <a:lnTo>
                    <a:pt x="990676" y="1033779"/>
                  </a:lnTo>
                  <a:lnTo>
                    <a:pt x="764827" y="1033779"/>
                  </a:lnTo>
                  <a:lnTo>
                    <a:pt x="736682" y="1024889"/>
                  </a:lnTo>
                  <a:lnTo>
                    <a:pt x="690270" y="980439"/>
                  </a:lnTo>
                  <a:lnTo>
                    <a:pt x="675593" y="942339"/>
                  </a:lnTo>
                  <a:lnTo>
                    <a:pt x="668997" y="897889"/>
                  </a:lnTo>
                  <a:lnTo>
                    <a:pt x="660736" y="830579"/>
                  </a:lnTo>
                  <a:lnTo>
                    <a:pt x="643145" y="774700"/>
                  </a:lnTo>
                  <a:lnTo>
                    <a:pt x="631859" y="754379"/>
                  </a:lnTo>
                  <a:close/>
                </a:path>
                <a:path w="1691004" h="1168400">
                  <a:moveTo>
                    <a:pt x="1345884" y="156209"/>
                  </a:moveTo>
                  <a:lnTo>
                    <a:pt x="1051180" y="156209"/>
                  </a:lnTo>
                  <a:lnTo>
                    <a:pt x="1084408" y="158750"/>
                  </a:lnTo>
                  <a:lnTo>
                    <a:pt x="1116860" y="167640"/>
                  </a:lnTo>
                  <a:lnTo>
                    <a:pt x="1176879" y="195579"/>
                  </a:lnTo>
                  <a:lnTo>
                    <a:pt x="1226120" y="241300"/>
                  </a:lnTo>
                  <a:lnTo>
                    <a:pt x="1259467" y="303529"/>
                  </a:lnTo>
                  <a:lnTo>
                    <a:pt x="1268581" y="341629"/>
                  </a:lnTo>
                  <a:lnTo>
                    <a:pt x="1271803" y="383540"/>
                  </a:lnTo>
                  <a:lnTo>
                    <a:pt x="1268898" y="435609"/>
                  </a:lnTo>
                  <a:lnTo>
                    <a:pt x="1260634" y="482600"/>
                  </a:lnTo>
                  <a:lnTo>
                    <a:pt x="1247983" y="527050"/>
                  </a:lnTo>
                  <a:lnTo>
                    <a:pt x="1231919" y="570229"/>
                  </a:lnTo>
                  <a:lnTo>
                    <a:pt x="1213415" y="612140"/>
                  </a:lnTo>
                  <a:lnTo>
                    <a:pt x="1193443" y="651509"/>
                  </a:lnTo>
                  <a:lnTo>
                    <a:pt x="1172977" y="689609"/>
                  </a:lnTo>
                  <a:lnTo>
                    <a:pt x="1152990" y="728979"/>
                  </a:lnTo>
                  <a:lnTo>
                    <a:pt x="1134455" y="768350"/>
                  </a:lnTo>
                  <a:lnTo>
                    <a:pt x="1118344" y="808990"/>
                  </a:lnTo>
                  <a:lnTo>
                    <a:pt x="1105632" y="849629"/>
                  </a:lnTo>
                  <a:lnTo>
                    <a:pt x="1097292" y="891539"/>
                  </a:lnTo>
                  <a:lnTo>
                    <a:pt x="1094295" y="938529"/>
                  </a:lnTo>
                  <a:lnTo>
                    <a:pt x="1097229" y="980439"/>
                  </a:lnTo>
                  <a:lnTo>
                    <a:pt x="1118867" y="1050289"/>
                  </a:lnTo>
                  <a:lnTo>
                    <a:pt x="1157447" y="1104900"/>
                  </a:lnTo>
                  <a:lnTo>
                    <a:pt x="1208072" y="1143000"/>
                  </a:lnTo>
                  <a:lnTo>
                    <a:pt x="1265842" y="1164589"/>
                  </a:lnTo>
                  <a:lnTo>
                    <a:pt x="1295876" y="1168400"/>
                  </a:lnTo>
                  <a:lnTo>
                    <a:pt x="1325859" y="1168400"/>
                  </a:lnTo>
                  <a:lnTo>
                    <a:pt x="1383223" y="1154429"/>
                  </a:lnTo>
                  <a:lnTo>
                    <a:pt x="1433037" y="1120139"/>
                  </a:lnTo>
                  <a:lnTo>
                    <a:pt x="1470402" y="1066800"/>
                  </a:lnTo>
                  <a:lnTo>
                    <a:pt x="1476874" y="1050289"/>
                  </a:lnTo>
                  <a:lnTo>
                    <a:pt x="1298201" y="1050289"/>
                  </a:lnTo>
                  <a:lnTo>
                    <a:pt x="1270089" y="1043939"/>
                  </a:lnTo>
                  <a:lnTo>
                    <a:pt x="1244264" y="1028700"/>
                  </a:lnTo>
                  <a:lnTo>
                    <a:pt x="1223001" y="1005839"/>
                  </a:lnTo>
                  <a:lnTo>
                    <a:pt x="1208575" y="970279"/>
                  </a:lnTo>
                  <a:lnTo>
                    <a:pt x="1203261" y="925829"/>
                  </a:lnTo>
                  <a:lnTo>
                    <a:pt x="1206755" y="887729"/>
                  </a:lnTo>
                  <a:lnTo>
                    <a:pt x="1231311" y="816609"/>
                  </a:lnTo>
                  <a:lnTo>
                    <a:pt x="1271733" y="748029"/>
                  </a:lnTo>
                  <a:lnTo>
                    <a:pt x="1295060" y="715009"/>
                  </a:lnTo>
                  <a:lnTo>
                    <a:pt x="1318954" y="676909"/>
                  </a:lnTo>
                  <a:lnTo>
                    <a:pt x="1342282" y="638809"/>
                  </a:lnTo>
                  <a:lnTo>
                    <a:pt x="1363910" y="596900"/>
                  </a:lnTo>
                  <a:lnTo>
                    <a:pt x="1382704" y="551179"/>
                  </a:lnTo>
                  <a:lnTo>
                    <a:pt x="1397531" y="500379"/>
                  </a:lnTo>
                  <a:lnTo>
                    <a:pt x="1407259" y="444500"/>
                  </a:lnTo>
                  <a:lnTo>
                    <a:pt x="1410754" y="384809"/>
                  </a:lnTo>
                  <a:lnTo>
                    <a:pt x="1407574" y="327659"/>
                  </a:lnTo>
                  <a:lnTo>
                    <a:pt x="1398368" y="275590"/>
                  </a:lnTo>
                  <a:lnTo>
                    <a:pt x="1383640" y="227329"/>
                  </a:lnTo>
                  <a:lnTo>
                    <a:pt x="1363890" y="184150"/>
                  </a:lnTo>
                  <a:lnTo>
                    <a:pt x="1345884" y="156209"/>
                  </a:lnTo>
                  <a:close/>
                </a:path>
                <a:path w="1691004" h="1168400">
                  <a:moveTo>
                    <a:pt x="1546990" y="662940"/>
                  </a:moveTo>
                  <a:lnTo>
                    <a:pt x="1491136" y="681990"/>
                  </a:lnTo>
                  <a:lnTo>
                    <a:pt x="1441959" y="730250"/>
                  </a:lnTo>
                  <a:lnTo>
                    <a:pt x="1422204" y="768350"/>
                  </a:lnTo>
                  <a:lnTo>
                    <a:pt x="1406914" y="816609"/>
                  </a:lnTo>
                  <a:lnTo>
                    <a:pt x="1397021" y="872489"/>
                  </a:lnTo>
                  <a:lnTo>
                    <a:pt x="1393456" y="942339"/>
                  </a:lnTo>
                  <a:lnTo>
                    <a:pt x="1388029" y="980439"/>
                  </a:lnTo>
                  <a:lnTo>
                    <a:pt x="1373515" y="1008379"/>
                  </a:lnTo>
                  <a:lnTo>
                    <a:pt x="1352189" y="1031239"/>
                  </a:lnTo>
                  <a:lnTo>
                    <a:pt x="1326326" y="1043939"/>
                  </a:lnTo>
                  <a:lnTo>
                    <a:pt x="1298201" y="1050289"/>
                  </a:lnTo>
                  <a:lnTo>
                    <a:pt x="1476874" y="1050289"/>
                  </a:lnTo>
                  <a:lnTo>
                    <a:pt x="1482884" y="1033779"/>
                  </a:lnTo>
                  <a:lnTo>
                    <a:pt x="1490418" y="993139"/>
                  </a:lnTo>
                  <a:lnTo>
                    <a:pt x="1492389" y="948689"/>
                  </a:lnTo>
                  <a:lnTo>
                    <a:pt x="1494813" y="875029"/>
                  </a:lnTo>
                  <a:lnTo>
                    <a:pt x="1504564" y="817879"/>
                  </a:lnTo>
                  <a:lnTo>
                    <a:pt x="1519862" y="779779"/>
                  </a:lnTo>
                  <a:lnTo>
                    <a:pt x="1538926" y="755650"/>
                  </a:lnTo>
                  <a:lnTo>
                    <a:pt x="1559976" y="746759"/>
                  </a:lnTo>
                  <a:lnTo>
                    <a:pt x="1678817" y="746759"/>
                  </a:lnTo>
                  <a:lnTo>
                    <a:pt x="1666918" y="721359"/>
                  </a:lnTo>
                  <a:lnTo>
                    <a:pt x="1648912" y="701040"/>
                  </a:lnTo>
                  <a:lnTo>
                    <a:pt x="1626984" y="683259"/>
                  </a:lnTo>
                  <a:lnTo>
                    <a:pt x="1602067" y="670559"/>
                  </a:lnTo>
                  <a:lnTo>
                    <a:pt x="1575091" y="664209"/>
                  </a:lnTo>
                  <a:lnTo>
                    <a:pt x="1546990" y="662940"/>
                  </a:lnTo>
                  <a:close/>
                </a:path>
                <a:path w="1691004" h="1168400">
                  <a:moveTo>
                    <a:pt x="1043051" y="0"/>
                  </a:moveTo>
                  <a:lnTo>
                    <a:pt x="1000705" y="2540"/>
                  </a:lnTo>
                  <a:lnTo>
                    <a:pt x="958862" y="10159"/>
                  </a:lnTo>
                  <a:lnTo>
                    <a:pt x="918024" y="21590"/>
                  </a:lnTo>
                  <a:lnTo>
                    <a:pt x="878691" y="35559"/>
                  </a:lnTo>
                  <a:lnTo>
                    <a:pt x="841368" y="55879"/>
                  </a:lnTo>
                  <a:lnTo>
                    <a:pt x="806554" y="81279"/>
                  </a:lnTo>
                  <a:lnTo>
                    <a:pt x="774754" y="111759"/>
                  </a:lnTo>
                  <a:lnTo>
                    <a:pt x="746468" y="144779"/>
                  </a:lnTo>
                  <a:lnTo>
                    <a:pt x="722199" y="184150"/>
                  </a:lnTo>
                  <a:lnTo>
                    <a:pt x="702449" y="227329"/>
                  </a:lnTo>
                  <a:lnTo>
                    <a:pt x="687720" y="275590"/>
                  </a:lnTo>
                  <a:lnTo>
                    <a:pt x="678515" y="327659"/>
                  </a:lnTo>
                  <a:lnTo>
                    <a:pt x="675335" y="384809"/>
                  </a:lnTo>
                  <a:lnTo>
                    <a:pt x="678568" y="435609"/>
                  </a:lnTo>
                  <a:lnTo>
                    <a:pt x="687608" y="482600"/>
                  </a:lnTo>
                  <a:lnTo>
                    <a:pt x="701469" y="525779"/>
                  </a:lnTo>
                  <a:lnTo>
                    <a:pt x="719163" y="563879"/>
                  </a:lnTo>
                  <a:lnTo>
                    <a:pt x="739703" y="600709"/>
                  </a:lnTo>
                  <a:lnTo>
                    <a:pt x="762100" y="632459"/>
                  </a:lnTo>
                  <a:lnTo>
                    <a:pt x="808521" y="694690"/>
                  </a:lnTo>
                  <a:lnTo>
                    <a:pt x="830570" y="723900"/>
                  </a:lnTo>
                  <a:lnTo>
                    <a:pt x="850527" y="754379"/>
                  </a:lnTo>
                  <a:lnTo>
                    <a:pt x="867406" y="786129"/>
                  </a:lnTo>
                  <a:lnTo>
                    <a:pt x="880219" y="821689"/>
                  </a:lnTo>
                  <a:lnTo>
                    <a:pt x="887979" y="857250"/>
                  </a:lnTo>
                  <a:lnTo>
                    <a:pt x="889698" y="897889"/>
                  </a:lnTo>
                  <a:lnTo>
                    <a:pt x="883102" y="942339"/>
                  </a:lnTo>
                  <a:lnTo>
                    <a:pt x="868426" y="977900"/>
                  </a:lnTo>
                  <a:lnTo>
                    <a:pt x="847464" y="1005839"/>
                  </a:lnTo>
                  <a:lnTo>
                    <a:pt x="822013" y="1022350"/>
                  </a:lnTo>
                  <a:lnTo>
                    <a:pt x="793869" y="1033779"/>
                  </a:lnTo>
                  <a:lnTo>
                    <a:pt x="990676" y="1033779"/>
                  </a:lnTo>
                  <a:lnTo>
                    <a:pt x="997859" y="1018539"/>
                  </a:lnTo>
                  <a:lnTo>
                    <a:pt x="1009530" y="980439"/>
                  </a:lnTo>
                  <a:lnTo>
                    <a:pt x="1016860" y="939800"/>
                  </a:lnTo>
                  <a:lnTo>
                    <a:pt x="1019262" y="897889"/>
                  </a:lnTo>
                  <a:lnTo>
                    <a:pt x="1019189" y="891539"/>
                  </a:lnTo>
                  <a:lnTo>
                    <a:pt x="1016265" y="838200"/>
                  </a:lnTo>
                  <a:lnTo>
                    <a:pt x="1007499" y="789940"/>
                  </a:lnTo>
                  <a:lnTo>
                    <a:pt x="994077" y="745490"/>
                  </a:lnTo>
                  <a:lnTo>
                    <a:pt x="976969" y="703579"/>
                  </a:lnTo>
                  <a:lnTo>
                    <a:pt x="957148" y="669290"/>
                  </a:lnTo>
                  <a:lnTo>
                    <a:pt x="935585" y="633729"/>
                  </a:lnTo>
                  <a:lnTo>
                    <a:pt x="913250" y="601979"/>
                  </a:lnTo>
                  <a:lnTo>
                    <a:pt x="870155" y="543559"/>
                  </a:lnTo>
                  <a:lnTo>
                    <a:pt x="851336" y="511809"/>
                  </a:lnTo>
                  <a:lnTo>
                    <a:pt x="835633" y="480059"/>
                  </a:lnTo>
                  <a:lnTo>
                    <a:pt x="824016" y="444500"/>
                  </a:lnTo>
                  <a:lnTo>
                    <a:pt x="817457" y="406400"/>
                  </a:lnTo>
                  <a:lnTo>
                    <a:pt x="816927" y="365759"/>
                  </a:lnTo>
                  <a:lnTo>
                    <a:pt x="822739" y="323850"/>
                  </a:lnTo>
                  <a:lnTo>
                    <a:pt x="850582" y="254000"/>
                  </a:lnTo>
                  <a:lnTo>
                    <a:pt x="895786" y="203200"/>
                  </a:lnTo>
                  <a:lnTo>
                    <a:pt x="953236" y="171450"/>
                  </a:lnTo>
                  <a:lnTo>
                    <a:pt x="1017816" y="156209"/>
                  </a:lnTo>
                  <a:lnTo>
                    <a:pt x="1345884" y="156209"/>
                  </a:lnTo>
                  <a:lnTo>
                    <a:pt x="1339621" y="144779"/>
                  </a:lnTo>
                  <a:lnTo>
                    <a:pt x="1311336" y="111759"/>
                  </a:lnTo>
                  <a:lnTo>
                    <a:pt x="1279536" y="81279"/>
                  </a:lnTo>
                  <a:lnTo>
                    <a:pt x="1244724" y="55879"/>
                  </a:lnTo>
                  <a:lnTo>
                    <a:pt x="1207401" y="35559"/>
                  </a:lnTo>
                  <a:lnTo>
                    <a:pt x="1168070" y="21590"/>
                  </a:lnTo>
                  <a:lnTo>
                    <a:pt x="1127233" y="10159"/>
                  </a:lnTo>
                  <a:lnTo>
                    <a:pt x="1085393" y="2540"/>
                  </a:lnTo>
                  <a:lnTo>
                    <a:pt x="1043051" y="0"/>
                  </a:lnTo>
                  <a:close/>
                </a:path>
                <a:path w="1691004" h="1168400">
                  <a:moveTo>
                    <a:pt x="1678817" y="746759"/>
                  </a:moveTo>
                  <a:lnTo>
                    <a:pt x="1581232" y="746759"/>
                  </a:lnTo>
                  <a:lnTo>
                    <a:pt x="1600913" y="758190"/>
                  </a:lnTo>
                  <a:lnTo>
                    <a:pt x="1617240" y="773429"/>
                  </a:lnTo>
                  <a:lnTo>
                    <a:pt x="1628432" y="797559"/>
                  </a:lnTo>
                  <a:lnTo>
                    <a:pt x="1632488" y="815340"/>
                  </a:lnTo>
                  <a:lnTo>
                    <a:pt x="1632638" y="836929"/>
                  </a:lnTo>
                  <a:lnTo>
                    <a:pt x="1629860" y="857250"/>
                  </a:lnTo>
                  <a:lnTo>
                    <a:pt x="1625130" y="878839"/>
                  </a:lnTo>
                  <a:lnTo>
                    <a:pt x="1626094" y="891539"/>
                  </a:lnTo>
                  <a:lnTo>
                    <a:pt x="1634118" y="897889"/>
                  </a:lnTo>
                  <a:lnTo>
                    <a:pt x="1645471" y="900429"/>
                  </a:lnTo>
                  <a:lnTo>
                    <a:pt x="1656422" y="894079"/>
                  </a:lnTo>
                  <a:lnTo>
                    <a:pt x="1675096" y="868679"/>
                  </a:lnTo>
                  <a:lnTo>
                    <a:pt x="1687901" y="834389"/>
                  </a:lnTo>
                  <a:lnTo>
                    <a:pt x="1690878" y="793750"/>
                  </a:lnTo>
                  <a:lnTo>
                    <a:pt x="1680070" y="748029"/>
                  </a:lnTo>
                  <a:lnTo>
                    <a:pt x="1678817" y="746759"/>
                  </a:lnTo>
                  <a:close/>
                </a:path>
                <a:path w="1691004" h="1168400">
                  <a:moveTo>
                    <a:pt x="464209" y="621029"/>
                  </a:moveTo>
                  <a:lnTo>
                    <a:pt x="40081" y="621029"/>
                  </a:lnTo>
                  <a:lnTo>
                    <a:pt x="73731" y="622300"/>
                  </a:lnTo>
                  <a:lnTo>
                    <a:pt x="115623" y="628650"/>
                  </a:lnTo>
                  <a:lnTo>
                    <a:pt x="180428" y="641350"/>
                  </a:lnTo>
                  <a:lnTo>
                    <a:pt x="179503" y="651509"/>
                  </a:lnTo>
                  <a:lnTo>
                    <a:pt x="179505" y="664209"/>
                  </a:lnTo>
                  <a:lnTo>
                    <a:pt x="236410" y="721359"/>
                  </a:lnTo>
                  <a:lnTo>
                    <a:pt x="283959" y="746759"/>
                  </a:lnTo>
                  <a:lnTo>
                    <a:pt x="333724" y="770890"/>
                  </a:lnTo>
                  <a:lnTo>
                    <a:pt x="377355" y="779779"/>
                  </a:lnTo>
                  <a:lnTo>
                    <a:pt x="399466" y="778509"/>
                  </a:lnTo>
                  <a:lnTo>
                    <a:pt x="415675" y="773429"/>
                  </a:lnTo>
                  <a:lnTo>
                    <a:pt x="426891" y="765809"/>
                  </a:lnTo>
                  <a:lnTo>
                    <a:pt x="434022" y="754379"/>
                  </a:lnTo>
                  <a:lnTo>
                    <a:pt x="631859" y="754379"/>
                  </a:lnTo>
                  <a:lnTo>
                    <a:pt x="588902" y="695959"/>
                  </a:lnTo>
                  <a:lnTo>
                    <a:pt x="556712" y="670559"/>
                  </a:lnTo>
                  <a:lnTo>
                    <a:pt x="493354" y="638809"/>
                  </a:lnTo>
                  <a:lnTo>
                    <a:pt x="466648" y="631190"/>
                  </a:lnTo>
                  <a:lnTo>
                    <a:pt x="464209" y="621029"/>
                  </a:lnTo>
                  <a:close/>
                </a:path>
                <a:path w="1691004" h="1168400">
                  <a:moveTo>
                    <a:pt x="16916" y="554990"/>
                  </a:moveTo>
                  <a:lnTo>
                    <a:pt x="31197" y="570229"/>
                  </a:lnTo>
                  <a:lnTo>
                    <a:pt x="48518" y="584200"/>
                  </a:lnTo>
                  <a:lnTo>
                    <a:pt x="66713" y="596900"/>
                  </a:lnTo>
                  <a:lnTo>
                    <a:pt x="83616" y="607059"/>
                  </a:lnTo>
                  <a:lnTo>
                    <a:pt x="64249" y="608329"/>
                  </a:lnTo>
                  <a:lnTo>
                    <a:pt x="20317" y="615950"/>
                  </a:lnTo>
                  <a:lnTo>
                    <a:pt x="0" y="624840"/>
                  </a:lnTo>
                  <a:lnTo>
                    <a:pt x="40081" y="621029"/>
                  </a:lnTo>
                  <a:lnTo>
                    <a:pt x="464209" y="621029"/>
                  </a:lnTo>
                  <a:lnTo>
                    <a:pt x="463860" y="619759"/>
                  </a:lnTo>
                  <a:lnTo>
                    <a:pt x="185585" y="619759"/>
                  </a:lnTo>
                  <a:lnTo>
                    <a:pt x="121720" y="603250"/>
                  </a:lnTo>
                  <a:lnTo>
                    <a:pt x="81748" y="589279"/>
                  </a:lnTo>
                  <a:lnTo>
                    <a:pt x="51527" y="575309"/>
                  </a:lnTo>
                  <a:lnTo>
                    <a:pt x="16916" y="554990"/>
                  </a:lnTo>
                  <a:close/>
                </a:path>
                <a:path w="1691004" h="1168400">
                  <a:moveTo>
                    <a:pt x="359073" y="570229"/>
                  </a:moveTo>
                  <a:lnTo>
                    <a:pt x="294043" y="570229"/>
                  </a:lnTo>
                  <a:lnTo>
                    <a:pt x="237651" y="577850"/>
                  </a:lnTo>
                  <a:lnTo>
                    <a:pt x="198656" y="594359"/>
                  </a:lnTo>
                  <a:lnTo>
                    <a:pt x="185585" y="619759"/>
                  </a:lnTo>
                  <a:lnTo>
                    <a:pt x="463512" y="619759"/>
                  </a:lnTo>
                  <a:lnTo>
                    <a:pt x="455501" y="607059"/>
                  </a:lnTo>
                  <a:lnTo>
                    <a:pt x="440913" y="594359"/>
                  </a:lnTo>
                  <a:lnTo>
                    <a:pt x="418045" y="581659"/>
                  </a:lnTo>
                  <a:lnTo>
                    <a:pt x="359073" y="570229"/>
                  </a:lnTo>
                  <a:close/>
                </a:path>
              </a:pathLst>
            </a:custGeom>
            <a:solidFill>
              <a:srgbClr val="3597CB">
                <a:alpha val="59999"/>
              </a:srgbClr>
            </a:solidFill>
          </p:spPr>
          <p:txBody>
            <a:bodyPr wrap="square" lIns="0" tIns="0" rIns="0" bIns="0" rtlCol="0"/>
            <a:lstStyle/>
            <a:p>
              <a:endParaRPr/>
            </a:p>
          </p:txBody>
        </p:sp>
      </p:grpSp>
      <p:sp>
        <p:nvSpPr>
          <p:cNvPr id="20482" name="AutoShape 2" descr="Clinician On Net: Role of 20 Minute Whole Blood Clotting Test (WBCT20) in  Snake Bi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10" descr="150625142344-venom-blood-coagulation-super-169.jpg"/>
          <p:cNvPicPr>
            <a:picLocks noChangeAspect="1"/>
          </p:cNvPicPr>
          <p:nvPr/>
        </p:nvPicPr>
        <p:blipFill>
          <a:blip r:embed="rId4"/>
          <a:stretch>
            <a:fillRect/>
          </a:stretch>
        </p:blipFill>
        <p:spPr>
          <a:xfrm>
            <a:off x="6755478" y="2776919"/>
            <a:ext cx="5086349" cy="286222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938" y="428625"/>
            <a:ext cx="9117806" cy="918675"/>
          </a:xfrm>
          <a:prstGeom prst="rect">
            <a:avLst/>
          </a:prstGeom>
        </p:spPr>
        <p:txBody>
          <a:bodyPr vert="horz" wrap="square" lIns="0" tIns="10630" rIns="0" bIns="0" rtlCol="0">
            <a:spAutoFit/>
          </a:bodyPr>
          <a:lstStyle/>
          <a:p>
            <a:pPr marL="10630">
              <a:lnSpc>
                <a:spcPct val="100000"/>
              </a:lnSpc>
              <a:spcBef>
                <a:spcPts val="84"/>
              </a:spcBef>
            </a:pPr>
            <a:r>
              <a:rPr sz="5900" spc="-4"/>
              <a:t>Anti Snake</a:t>
            </a:r>
            <a:r>
              <a:rPr sz="5900" spc="-33"/>
              <a:t> </a:t>
            </a:r>
            <a:r>
              <a:rPr sz="5900" spc="-71"/>
              <a:t>Venom(ASV)</a:t>
            </a:r>
            <a:endParaRPr sz="5900"/>
          </a:p>
        </p:txBody>
      </p:sp>
      <p:sp>
        <p:nvSpPr>
          <p:cNvPr id="7" name="object 7"/>
          <p:cNvSpPr txBox="1"/>
          <p:nvPr/>
        </p:nvSpPr>
        <p:spPr>
          <a:xfrm>
            <a:off x="731520" y="1483360"/>
            <a:ext cx="10888980" cy="3459691"/>
          </a:xfrm>
          <a:prstGeom prst="rect">
            <a:avLst/>
          </a:prstGeom>
        </p:spPr>
        <p:txBody>
          <a:bodyPr vert="horz" wrap="square" lIns="0" tIns="10630" rIns="0" bIns="0" rtlCol="0">
            <a:spAutoFit/>
          </a:bodyPr>
          <a:lstStyle/>
          <a:p>
            <a:pPr marL="10630" marR="191338" algn="just">
              <a:lnSpc>
                <a:spcPct val="109400"/>
              </a:lnSpc>
              <a:spcBef>
                <a:spcPts val="84"/>
              </a:spcBef>
              <a:buFont typeface="Arial" pitchFamily="34" charset="0"/>
              <a:buChar char="•"/>
            </a:pPr>
            <a:r>
              <a:rPr lang="en-US" sz="2700" spc="-4" dirty="0" smtClean="0">
                <a:latin typeface="Palladio Uralic"/>
                <a:cs typeface="Palladio Uralic"/>
              </a:rPr>
              <a:t> P</a:t>
            </a:r>
            <a:r>
              <a:rPr sz="2700" spc="-4" smtClean="0">
                <a:latin typeface="Palladio Uralic"/>
                <a:cs typeface="Palladio Uralic"/>
              </a:rPr>
              <a:t>olyvalent </a:t>
            </a:r>
            <a:r>
              <a:rPr lang="en-US" sz="2700" spc="-4" dirty="0" smtClean="0">
                <a:latin typeface="Palladio Uralic"/>
                <a:cs typeface="Palladio Uralic"/>
              </a:rPr>
              <a:t>equine </a:t>
            </a:r>
            <a:r>
              <a:rPr sz="2700" spc="-4" smtClean="0">
                <a:latin typeface="Palladio Uralic"/>
                <a:cs typeface="Palladio Uralic"/>
              </a:rPr>
              <a:t>antivenom </a:t>
            </a:r>
            <a:r>
              <a:rPr lang="en-US" sz="2700" spc="-4" dirty="0" smtClean="0">
                <a:latin typeface="Palladio Uralic"/>
                <a:cs typeface="Palladio Uralic"/>
              </a:rPr>
              <a:t> against 4 common species found in India</a:t>
            </a:r>
          </a:p>
          <a:p>
            <a:pPr marL="10630" algn="just">
              <a:buFont typeface="Arial" pitchFamily="34" charset="0"/>
              <a:buChar char="•"/>
            </a:pPr>
            <a:r>
              <a:rPr lang="en-US" sz="2700" spc="-4" dirty="0" smtClean="0">
                <a:latin typeface="Palladio Uralic"/>
                <a:cs typeface="Palladio Uralic"/>
              </a:rPr>
              <a:t> 1 vial </a:t>
            </a:r>
            <a:r>
              <a:rPr lang="en-US" sz="2700" spc="-4" dirty="0" err="1" smtClean="0">
                <a:latin typeface="Palladio Uralic"/>
                <a:cs typeface="Palladio Uralic"/>
              </a:rPr>
              <a:t>Neutralises</a:t>
            </a:r>
            <a:r>
              <a:rPr lang="en-US" sz="2700" spc="-4" dirty="0" smtClean="0">
                <a:latin typeface="Palladio Uralic"/>
                <a:cs typeface="Palladio Uralic"/>
              </a:rPr>
              <a:t> : 0.6 mg of dried Indian cobra and Russell’s viper venom whereas 0.45 mg of saw-scaled viper and common krait venom</a:t>
            </a:r>
          </a:p>
          <a:p>
            <a:pPr marL="10630" algn="just">
              <a:buFont typeface="Arial" pitchFamily="34" charset="0"/>
              <a:buChar char="•"/>
            </a:pPr>
            <a:r>
              <a:rPr lang="en-US" sz="2700" spc="-4" dirty="0" smtClean="0">
                <a:latin typeface="Palladio Uralic"/>
                <a:cs typeface="Palladio Uralic"/>
              </a:rPr>
              <a:t>15 mg of Russell’s venom is fatal</a:t>
            </a:r>
          </a:p>
          <a:p>
            <a:pPr marL="10630" algn="just">
              <a:buFont typeface="Arial" pitchFamily="34" charset="0"/>
              <a:buChar char="•"/>
            </a:pPr>
            <a:r>
              <a:rPr lang="en-US" sz="2700" spc="-4" dirty="0" smtClean="0">
                <a:latin typeface="Palladio Uralic"/>
                <a:cs typeface="Palladio Uralic"/>
              </a:rPr>
              <a:t> One bite delivers 63 mg (approx)</a:t>
            </a:r>
          </a:p>
          <a:p>
            <a:pPr marL="10630" algn="just">
              <a:buFont typeface="Arial" pitchFamily="34" charset="0"/>
              <a:buChar char="•"/>
            </a:pPr>
            <a:r>
              <a:rPr lang="en-US" sz="2700" spc="-4" dirty="0" smtClean="0">
                <a:latin typeface="Palladio Uralic"/>
                <a:cs typeface="Palladio Uralic"/>
              </a:rPr>
              <a:t> So 0.6 mg per vial x 10 = 60 mg the initial dose</a:t>
            </a:r>
          </a:p>
          <a:p>
            <a:pPr marL="10630" marR="191338">
              <a:lnSpc>
                <a:spcPct val="109400"/>
              </a:lnSpc>
              <a:spcBef>
                <a:spcPts val="84"/>
              </a:spcBef>
              <a:buFont typeface="Arial" pitchFamily="34" charset="0"/>
              <a:buChar char="•"/>
            </a:pPr>
            <a:endParaRPr sz="2700">
              <a:latin typeface="Palladio Uralic"/>
              <a:cs typeface="Palladio Uralic"/>
            </a:endParaRPr>
          </a:p>
        </p:txBody>
      </p:sp>
      <p:grpSp>
        <p:nvGrpSpPr>
          <p:cNvPr id="8" name="object 8"/>
          <p:cNvGrpSpPr/>
          <p:nvPr/>
        </p:nvGrpSpPr>
        <p:grpSpPr>
          <a:xfrm>
            <a:off x="10359033" y="262133"/>
            <a:ext cx="1585317" cy="821531"/>
            <a:chOff x="10849050" y="2431904"/>
            <a:chExt cx="1691005" cy="1168400"/>
          </a:xfrm>
        </p:grpSpPr>
        <p:sp>
          <p:nvSpPr>
            <p:cNvPr id="9" name="object 9"/>
            <p:cNvSpPr/>
            <p:nvPr/>
          </p:nvSpPr>
          <p:spPr>
            <a:xfrm>
              <a:off x="10849050" y="2431904"/>
              <a:ext cx="1690878" cy="11684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0849050" y="2431904"/>
              <a:ext cx="1691005" cy="1168400"/>
            </a:xfrm>
            <a:custGeom>
              <a:avLst/>
              <a:gdLst/>
              <a:ahLst/>
              <a:cxnLst/>
              <a:rect l="l" t="t" r="r" b="b"/>
              <a:pathLst>
                <a:path w="1691004" h="1168400">
                  <a:moveTo>
                    <a:pt x="631859" y="754379"/>
                  </a:moveTo>
                  <a:lnTo>
                    <a:pt x="434022" y="754379"/>
                  </a:lnTo>
                  <a:lnTo>
                    <a:pt x="469341" y="772159"/>
                  </a:lnTo>
                  <a:lnTo>
                    <a:pt x="502888" y="800100"/>
                  </a:lnTo>
                  <a:lnTo>
                    <a:pt x="528748" y="843279"/>
                  </a:lnTo>
                  <a:lnTo>
                    <a:pt x="541007" y="906779"/>
                  </a:lnTo>
                  <a:lnTo>
                    <a:pt x="545658" y="951229"/>
                  </a:lnTo>
                  <a:lnTo>
                    <a:pt x="554906" y="990600"/>
                  </a:lnTo>
                  <a:lnTo>
                    <a:pt x="568302" y="1027429"/>
                  </a:lnTo>
                  <a:lnTo>
                    <a:pt x="605755" y="1088389"/>
                  </a:lnTo>
                  <a:lnTo>
                    <a:pt x="654441" y="1130300"/>
                  </a:lnTo>
                  <a:lnTo>
                    <a:pt x="710786" y="1158239"/>
                  </a:lnTo>
                  <a:lnTo>
                    <a:pt x="771217" y="1168400"/>
                  </a:lnTo>
                  <a:lnTo>
                    <a:pt x="801847" y="1168400"/>
                  </a:lnTo>
                  <a:lnTo>
                    <a:pt x="861702" y="1154429"/>
                  </a:lnTo>
                  <a:lnTo>
                    <a:pt x="916706" y="1126489"/>
                  </a:lnTo>
                  <a:lnTo>
                    <a:pt x="963283" y="1079500"/>
                  </a:lnTo>
                  <a:lnTo>
                    <a:pt x="990676" y="1033779"/>
                  </a:lnTo>
                  <a:lnTo>
                    <a:pt x="764827" y="1033779"/>
                  </a:lnTo>
                  <a:lnTo>
                    <a:pt x="736682" y="1024889"/>
                  </a:lnTo>
                  <a:lnTo>
                    <a:pt x="690270" y="980439"/>
                  </a:lnTo>
                  <a:lnTo>
                    <a:pt x="675593" y="942339"/>
                  </a:lnTo>
                  <a:lnTo>
                    <a:pt x="668997" y="897889"/>
                  </a:lnTo>
                  <a:lnTo>
                    <a:pt x="660736" y="830579"/>
                  </a:lnTo>
                  <a:lnTo>
                    <a:pt x="643145" y="774700"/>
                  </a:lnTo>
                  <a:lnTo>
                    <a:pt x="631859" y="754379"/>
                  </a:lnTo>
                  <a:close/>
                </a:path>
                <a:path w="1691004" h="1168400">
                  <a:moveTo>
                    <a:pt x="1345884" y="156209"/>
                  </a:moveTo>
                  <a:lnTo>
                    <a:pt x="1051180" y="156209"/>
                  </a:lnTo>
                  <a:lnTo>
                    <a:pt x="1084408" y="158750"/>
                  </a:lnTo>
                  <a:lnTo>
                    <a:pt x="1116860" y="167640"/>
                  </a:lnTo>
                  <a:lnTo>
                    <a:pt x="1176879" y="195579"/>
                  </a:lnTo>
                  <a:lnTo>
                    <a:pt x="1226120" y="241300"/>
                  </a:lnTo>
                  <a:lnTo>
                    <a:pt x="1259467" y="303529"/>
                  </a:lnTo>
                  <a:lnTo>
                    <a:pt x="1268581" y="341629"/>
                  </a:lnTo>
                  <a:lnTo>
                    <a:pt x="1271803" y="383540"/>
                  </a:lnTo>
                  <a:lnTo>
                    <a:pt x="1268898" y="435609"/>
                  </a:lnTo>
                  <a:lnTo>
                    <a:pt x="1260634" y="482600"/>
                  </a:lnTo>
                  <a:lnTo>
                    <a:pt x="1247983" y="527050"/>
                  </a:lnTo>
                  <a:lnTo>
                    <a:pt x="1231919" y="570229"/>
                  </a:lnTo>
                  <a:lnTo>
                    <a:pt x="1213415" y="612140"/>
                  </a:lnTo>
                  <a:lnTo>
                    <a:pt x="1193443" y="651509"/>
                  </a:lnTo>
                  <a:lnTo>
                    <a:pt x="1172977" y="689609"/>
                  </a:lnTo>
                  <a:lnTo>
                    <a:pt x="1152990" y="728979"/>
                  </a:lnTo>
                  <a:lnTo>
                    <a:pt x="1134455" y="768350"/>
                  </a:lnTo>
                  <a:lnTo>
                    <a:pt x="1118344" y="808990"/>
                  </a:lnTo>
                  <a:lnTo>
                    <a:pt x="1105632" y="849629"/>
                  </a:lnTo>
                  <a:lnTo>
                    <a:pt x="1097292" y="891539"/>
                  </a:lnTo>
                  <a:lnTo>
                    <a:pt x="1094295" y="938529"/>
                  </a:lnTo>
                  <a:lnTo>
                    <a:pt x="1097229" y="980439"/>
                  </a:lnTo>
                  <a:lnTo>
                    <a:pt x="1118867" y="1050289"/>
                  </a:lnTo>
                  <a:lnTo>
                    <a:pt x="1157447" y="1104900"/>
                  </a:lnTo>
                  <a:lnTo>
                    <a:pt x="1208072" y="1143000"/>
                  </a:lnTo>
                  <a:lnTo>
                    <a:pt x="1265842" y="1164589"/>
                  </a:lnTo>
                  <a:lnTo>
                    <a:pt x="1295876" y="1168400"/>
                  </a:lnTo>
                  <a:lnTo>
                    <a:pt x="1325859" y="1168400"/>
                  </a:lnTo>
                  <a:lnTo>
                    <a:pt x="1383223" y="1154429"/>
                  </a:lnTo>
                  <a:lnTo>
                    <a:pt x="1433037" y="1120139"/>
                  </a:lnTo>
                  <a:lnTo>
                    <a:pt x="1470402" y="1066800"/>
                  </a:lnTo>
                  <a:lnTo>
                    <a:pt x="1476874" y="1050289"/>
                  </a:lnTo>
                  <a:lnTo>
                    <a:pt x="1298201" y="1050289"/>
                  </a:lnTo>
                  <a:lnTo>
                    <a:pt x="1270089" y="1043939"/>
                  </a:lnTo>
                  <a:lnTo>
                    <a:pt x="1244264" y="1028700"/>
                  </a:lnTo>
                  <a:lnTo>
                    <a:pt x="1223001" y="1005839"/>
                  </a:lnTo>
                  <a:lnTo>
                    <a:pt x="1208575" y="970279"/>
                  </a:lnTo>
                  <a:lnTo>
                    <a:pt x="1203261" y="925829"/>
                  </a:lnTo>
                  <a:lnTo>
                    <a:pt x="1206755" y="887729"/>
                  </a:lnTo>
                  <a:lnTo>
                    <a:pt x="1231311" y="816609"/>
                  </a:lnTo>
                  <a:lnTo>
                    <a:pt x="1271733" y="748029"/>
                  </a:lnTo>
                  <a:lnTo>
                    <a:pt x="1295060" y="715009"/>
                  </a:lnTo>
                  <a:lnTo>
                    <a:pt x="1318954" y="676909"/>
                  </a:lnTo>
                  <a:lnTo>
                    <a:pt x="1342282" y="638809"/>
                  </a:lnTo>
                  <a:lnTo>
                    <a:pt x="1363910" y="596900"/>
                  </a:lnTo>
                  <a:lnTo>
                    <a:pt x="1382704" y="551179"/>
                  </a:lnTo>
                  <a:lnTo>
                    <a:pt x="1397531" y="500379"/>
                  </a:lnTo>
                  <a:lnTo>
                    <a:pt x="1407259" y="444500"/>
                  </a:lnTo>
                  <a:lnTo>
                    <a:pt x="1410754" y="384809"/>
                  </a:lnTo>
                  <a:lnTo>
                    <a:pt x="1407574" y="327659"/>
                  </a:lnTo>
                  <a:lnTo>
                    <a:pt x="1398368" y="275590"/>
                  </a:lnTo>
                  <a:lnTo>
                    <a:pt x="1383640" y="227329"/>
                  </a:lnTo>
                  <a:lnTo>
                    <a:pt x="1363890" y="184150"/>
                  </a:lnTo>
                  <a:lnTo>
                    <a:pt x="1345884" y="156209"/>
                  </a:lnTo>
                  <a:close/>
                </a:path>
                <a:path w="1691004" h="1168400">
                  <a:moveTo>
                    <a:pt x="1546990" y="662940"/>
                  </a:moveTo>
                  <a:lnTo>
                    <a:pt x="1491136" y="681990"/>
                  </a:lnTo>
                  <a:lnTo>
                    <a:pt x="1441959" y="730250"/>
                  </a:lnTo>
                  <a:lnTo>
                    <a:pt x="1422204" y="768350"/>
                  </a:lnTo>
                  <a:lnTo>
                    <a:pt x="1406914" y="816609"/>
                  </a:lnTo>
                  <a:lnTo>
                    <a:pt x="1397021" y="872489"/>
                  </a:lnTo>
                  <a:lnTo>
                    <a:pt x="1393456" y="942339"/>
                  </a:lnTo>
                  <a:lnTo>
                    <a:pt x="1388029" y="980439"/>
                  </a:lnTo>
                  <a:lnTo>
                    <a:pt x="1373515" y="1008379"/>
                  </a:lnTo>
                  <a:lnTo>
                    <a:pt x="1352189" y="1031239"/>
                  </a:lnTo>
                  <a:lnTo>
                    <a:pt x="1326326" y="1043939"/>
                  </a:lnTo>
                  <a:lnTo>
                    <a:pt x="1298201" y="1050289"/>
                  </a:lnTo>
                  <a:lnTo>
                    <a:pt x="1476874" y="1050289"/>
                  </a:lnTo>
                  <a:lnTo>
                    <a:pt x="1482884" y="1033779"/>
                  </a:lnTo>
                  <a:lnTo>
                    <a:pt x="1490418" y="993139"/>
                  </a:lnTo>
                  <a:lnTo>
                    <a:pt x="1492389" y="948689"/>
                  </a:lnTo>
                  <a:lnTo>
                    <a:pt x="1494813" y="875029"/>
                  </a:lnTo>
                  <a:lnTo>
                    <a:pt x="1504564" y="817879"/>
                  </a:lnTo>
                  <a:lnTo>
                    <a:pt x="1519862" y="779779"/>
                  </a:lnTo>
                  <a:lnTo>
                    <a:pt x="1538926" y="755650"/>
                  </a:lnTo>
                  <a:lnTo>
                    <a:pt x="1559976" y="746759"/>
                  </a:lnTo>
                  <a:lnTo>
                    <a:pt x="1678817" y="746759"/>
                  </a:lnTo>
                  <a:lnTo>
                    <a:pt x="1666918" y="721359"/>
                  </a:lnTo>
                  <a:lnTo>
                    <a:pt x="1648912" y="701040"/>
                  </a:lnTo>
                  <a:lnTo>
                    <a:pt x="1626984" y="683259"/>
                  </a:lnTo>
                  <a:lnTo>
                    <a:pt x="1602067" y="670559"/>
                  </a:lnTo>
                  <a:lnTo>
                    <a:pt x="1575091" y="664209"/>
                  </a:lnTo>
                  <a:lnTo>
                    <a:pt x="1546990" y="662940"/>
                  </a:lnTo>
                  <a:close/>
                </a:path>
                <a:path w="1691004" h="1168400">
                  <a:moveTo>
                    <a:pt x="1043051" y="0"/>
                  </a:moveTo>
                  <a:lnTo>
                    <a:pt x="1000705" y="2540"/>
                  </a:lnTo>
                  <a:lnTo>
                    <a:pt x="958862" y="10159"/>
                  </a:lnTo>
                  <a:lnTo>
                    <a:pt x="918024" y="21590"/>
                  </a:lnTo>
                  <a:lnTo>
                    <a:pt x="878691" y="35559"/>
                  </a:lnTo>
                  <a:lnTo>
                    <a:pt x="841368" y="55879"/>
                  </a:lnTo>
                  <a:lnTo>
                    <a:pt x="806554" y="81279"/>
                  </a:lnTo>
                  <a:lnTo>
                    <a:pt x="774754" y="111759"/>
                  </a:lnTo>
                  <a:lnTo>
                    <a:pt x="746468" y="144779"/>
                  </a:lnTo>
                  <a:lnTo>
                    <a:pt x="722199" y="184150"/>
                  </a:lnTo>
                  <a:lnTo>
                    <a:pt x="702449" y="227329"/>
                  </a:lnTo>
                  <a:lnTo>
                    <a:pt x="687720" y="275590"/>
                  </a:lnTo>
                  <a:lnTo>
                    <a:pt x="678515" y="327659"/>
                  </a:lnTo>
                  <a:lnTo>
                    <a:pt x="675335" y="384809"/>
                  </a:lnTo>
                  <a:lnTo>
                    <a:pt x="678568" y="435609"/>
                  </a:lnTo>
                  <a:lnTo>
                    <a:pt x="687608" y="482600"/>
                  </a:lnTo>
                  <a:lnTo>
                    <a:pt x="701469" y="525779"/>
                  </a:lnTo>
                  <a:lnTo>
                    <a:pt x="719163" y="563879"/>
                  </a:lnTo>
                  <a:lnTo>
                    <a:pt x="739703" y="600709"/>
                  </a:lnTo>
                  <a:lnTo>
                    <a:pt x="762100" y="632459"/>
                  </a:lnTo>
                  <a:lnTo>
                    <a:pt x="808521" y="694690"/>
                  </a:lnTo>
                  <a:lnTo>
                    <a:pt x="830570" y="723900"/>
                  </a:lnTo>
                  <a:lnTo>
                    <a:pt x="850527" y="754379"/>
                  </a:lnTo>
                  <a:lnTo>
                    <a:pt x="867406" y="786129"/>
                  </a:lnTo>
                  <a:lnTo>
                    <a:pt x="880219" y="821689"/>
                  </a:lnTo>
                  <a:lnTo>
                    <a:pt x="887979" y="857250"/>
                  </a:lnTo>
                  <a:lnTo>
                    <a:pt x="889698" y="897889"/>
                  </a:lnTo>
                  <a:lnTo>
                    <a:pt x="883102" y="942339"/>
                  </a:lnTo>
                  <a:lnTo>
                    <a:pt x="868426" y="977900"/>
                  </a:lnTo>
                  <a:lnTo>
                    <a:pt x="847464" y="1005839"/>
                  </a:lnTo>
                  <a:lnTo>
                    <a:pt x="822013" y="1022350"/>
                  </a:lnTo>
                  <a:lnTo>
                    <a:pt x="793869" y="1033779"/>
                  </a:lnTo>
                  <a:lnTo>
                    <a:pt x="990676" y="1033779"/>
                  </a:lnTo>
                  <a:lnTo>
                    <a:pt x="997859" y="1018539"/>
                  </a:lnTo>
                  <a:lnTo>
                    <a:pt x="1009530" y="980439"/>
                  </a:lnTo>
                  <a:lnTo>
                    <a:pt x="1016860" y="939800"/>
                  </a:lnTo>
                  <a:lnTo>
                    <a:pt x="1019262" y="897889"/>
                  </a:lnTo>
                  <a:lnTo>
                    <a:pt x="1019189" y="891539"/>
                  </a:lnTo>
                  <a:lnTo>
                    <a:pt x="1016265" y="838200"/>
                  </a:lnTo>
                  <a:lnTo>
                    <a:pt x="1007499" y="789940"/>
                  </a:lnTo>
                  <a:lnTo>
                    <a:pt x="994077" y="745490"/>
                  </a:lnTo>
                  <a:lnTo>
                    <a:pt x="976969" y="703579"/>
                  </a:lnTo>
                  <a:lnTo>
                    <a:pt x="957148" y="669290"/>
                  </a:lnTo>
                  <a:lnTo>
                    <a:pt x="935585" y="633729"/>
                  </a:lnTo>
                  <a:lnTo>
                    <a:pt x="913250" y="601979"/>
                  </a:lnTo>
                  <a:lnTo>
                    <a:pt x="870155" y="543559"/>
                  </a:lnTo>
                  <a:lnTo>
                    <a:pt x="851336" y="511809"/>
                  </a:lnTo>
                  <a:lnTo>
                    <a:pt x="835633" y="480059"/>
                  </a:lnTo>
                  <a:lnTo>
                    <a:pt x="824016" y="444500"/>
                  </a:lnTo>
                  <a:lnTo>
                    <a:pt x="817457" y="406400"/>
                  </a:lnTo>
                  <a:lnTo>
                    <a:pt x="816927" y="365759"/>
                  </a:lnTo>
                  <a:lnTo>
                    <a:pt x="822739" y="323850"/>
                  </a:lnTo>
                  <a:lnTo>
                    <a:pt x="850582" y="254000"/>
                  </a:lnTo>
                  <a:lnTo>
                    <a:pt x="895786" y="203200"/>
                  </a:lnTo>
                  <a:lnTo>
                    <a:pt x="953236" y="171450"/>
                  </a:lnTo>
                  <a:lnTo>
                    <a:pt x="1017816" y="156209"/>
                  </a:lnTo>
                  <a:lnTo>
                    <a:pt x="1345884" y="156209"/>
                  </a:lnTo>
                  <a:lnTo>
                    <a:pt x="1339621" y="144779"/>
                  </a:lnTo>
                  <a:lnTo>
                    <a:pt x="1311336" y="111759"/>
                  </a:lnTo>
                  <a:lnTo>
                    <a:pt x="1279536" y="81279"/>
                  </a:lnTo>
                  <a:lnTo>
                    <a:pt x="1244724" y="55879"/>
                  </a:lnTo>
                  <a:lnTo>
                    <a:pt x="1207401" y="35559"/>
                  </a:lnTo>
                  <a:lnTo>
                    <a:pt x="1168070" y="21590"/>
                  </a:lnTo>
                  <a:lnTo>
                    <a:pt x="1127233" y="10159"/>
                  </a:lnTo>
                  <a:lnTo>
                    <a:pt x="1085393" y="2540"/>
                  </a:lnTo>
                  <a:lnTo>
                    <a:pt x="1043051" y="0"/>
                  </a:lnTo>
                  <a:close/>
                </a:path>
                <a:path w="1691004" h="1168400">
                  <a:moveTo>
                    <a:pt x="1678817" y="746759"/>
                  </a:moveTo>
                  <a:lnTo>
                    <a:pt x="1581232" y="746759"/>
                  </a:lnTo>
                  <a:lnTo>
                    <a:pt x="1600913" y="758190"/>
                  </a:lnTo>
                  <a:lnTo>
                    <a:pt x="1617240" y="773429"/>
                  </a:lnTo>
                  <a:lnTo>
                    <a:pt x="1628432" y="797559"/>
                  </a:lnTo>
                  <a:lnTo>
                    <a:pt x="1632488" y="815340"/>
                  </a:lnTo>
                  <a:lnTo>
                    <a:pt x="1632638" y="836929"/>
                  </a:lnTo>
                  <a:lnTo>
                    <a:pt x="1629860" y="857250"/>
                  </a:lnTo>
                  <a:lnTo>
                    <a:pt x="1625130" y="878839"/>
                  </a:lnTo>
                  <a:lnTo>
                    <a:pt x="1626094" y="891539"/>
                  </a:lnTo>
                  <a:lnTo>
                    <a:pt x="1634118" y="897889"/>
                  </a:lnTo>
                  <a:lnTo>
                    <a:pt x="1645471" y="900429"/>
                  </a:lnTo>
                  <a:lnTo>
                    <a:pt x="1656422" y="894079"/>
                  </a:lnTo>
                  <a:lnTo>
                    <a:pt x="1675096" y="868679"/>
                  </a:lnTo>
                  <a:lnTo>
                    <a:pt x="1687901" y="834389"/>
                  </a:lnTo>
                  <a:lnTo>
                    <a:pt x="1690878" y="793750"/>
                  </a:lnTo>
                  <a:lnTo>
                    <a:pt x="1680070" y="748029"/>
                  </a:lnTo>
                  <a:lnTo>
                    <a:pt x="1678817" y="746759"/>
                  </a:lnTo>
                  <a:close/>
                </a:path>
                <a:path w="1691004" h="1168400">
                  <a:moveTo>
                    <a:pt x="464209" y="621029"/>
                  </a:moveTo>
                  <a:lnTo>
                    <a:pt x="40081" y="621029"/>
                  </a:lnTo>
                  <a:lnTo>
                    <a:pt x="73731" y="622300"/>
                  </a:lnTo>
                  <a:lnTo>
                    <a:pt x="115623" y="628650"/>
                  </a:lnTo>
                  <a:lnTo>
                    <a:pt x="180428" y="641350"/>
                  </a:lnTo>
                  <a:lnTo>
                    <a:pt x="179503" y="651509"/>
                  </a:lnTo>
                  <a:lnTo>
                    <a:pt x="179505" y="664209"/>
                  </a:lnTo>
                  <a:lnTo>
                    <a:pt x="236410" y="721359"/>
                  </a:lnTo>
                  <a:lnTo>
                    <a:pt x="283959" y="746759"/>
                  </a:lnTo>
                  <a:lnTo>
                    <a:pt x="333724" y="770890"/>
                  </a:lnTo>
                  <a:lnTo>
                    <a:pt x="377355" y="779779"/>
                  </a:lnTo>
                  <a:lnTo>
                    <a:pt x="399466" y="778509"/>
                  </a:lnTo>
                  <a:lnTo>
                    <a:pt x="415675" y="773429"/>
                  </a:lnTo>
                  <a:lnTo>
                    <a:pt x="426891" y="765809"/>
                  </a:lnTo>
                  <a:lnTo>
                    <a:pt x="434022" y="754379"/>
                  </a:lnTo>
                  <a:lnTo>
                    <a:pt x="631859" y="754379"/>
                  </a:lnTo>
                  <a:lnTo>
                    <a:pt x="588902" y="695959"/>
                  </a:lnTo>
                  <a:lnTo>
                    <a:pt x="556712" y="670559"/>
                  </a:lnTo>
                  <a:lnTo>
                    <a:pt x="493354" y="638809"/>
                  </a:lnTo>
                  <a:lnTo>
                    <a:pt x="466648" y="631190"/>
                  </a:lnTo>
                  <a:lnTo>
                    <a:pt x="464209" y="621029"/>
                  </a:lnTo>
                  <a:close/>
                </a:path>
                <a:path w="1691004" h="1168400">
                  <a:moveTo>
                    <a:pt x="16916" y="554990"/>
                  </a:moveTo>
                  <a:lnTo>
                    <a:pt x="31197" y="570229"/>
                  </a:lnTo>
                  <a:lnTo>
                    <a:pt x="48518" y="584200"/>
                  </a:lnTo>
                  <a:lnTo>
                    <a:pt x="66713" y="596900"/>
                  </a:lnTo>
                  <a:lnTo>
                    <a:pt x="83616" y="607059"/>
                  </a:lnTo>
                  <a:lnTo>
                    <a:pt x="64249" y="608329"/>
                  </a:lnTo>
                  <a:lnTo>
                    <a:pt x="20317" y="615950"/>
                  </a:lnTo>
                  <a:lnTo>
                    <a:pt x="0" y="624840"/>
                  </a:lnTo>
                  <a:lnTo>
                    <a:pt x="40081" y="621029"/>
                  </a:lnTo>
                  <a:lnTo>
                    <a:pt x="464209" y="621029"/>
                  </a:lnTo>
                  <a:lnTo>
                    <a:pt x="463860" y="619759"/>
                  </a:lnTo>
                  <a:lnTo>
                    <a:pt x="185585" y="619759"/>
                  </a:lnTo>
                  <a:lnTo>
                    <a:pt x="121720" y="603250"/>
                  </a:lnTo>
                  <a:lnTo>
                    <a:pt x="81748" y="589279"/>
                  </a:lnTo>
                  <a:lnTo>
                    <a:pt x="51527" y="575309"/>
                  </a:lnTo>
                  <a:lnTo>
                    <a:pt x="16916" y="554990"/>
                  </a:lnTo>
                  <a:close/>
                </a:path>
                <a:path w="1691004" h="1168400">
                  <a:moveTo>
                    <a:pt x="359073" y="570229"/>
                  </a:moveTo>
                  <a:lnTo>
                    <a:pt x="294043" y="570229"/>
                  </a:lnTo>
                  <a:lnTo>
                    <a:pt x="237651" y="577850"/>
                  </a:lnTo>
                  <a:lnTo>
                    <a:pt x="198656" y="594359"/>
                  </a:lnTo>
                  <a:lnTo>
                    <a:pt x="185585" y="619759"/>
                  </a:lnTo>
                  <a:lnTo>
                    <a:pt x="463512" y="619759"/>
                  </a:lnTo>
                  <a:lnTo>
                    <a:pt x="455501" y="607059"/>
                  </a:lnTo>
                  <a:lnTo>
                    <a:pt x="440913" y="594359"/>
                  </a:lnTo>
                  <a:lnTo>
                    <a:pt x="418045" y="581659"/>
                  </a:lnTo>
                  <a:lnTo>
                    <a:pt x="359073" y="570229"/>
                  </a:lnTo>
                  <a:close/>
                </a:path>
              </a:pathLst>
            </a:custGeom>
            <a:solidFill>
              <a:srgbClr val="3597CB">
                <a:alpha val="59999"/>
              </a:srgbClr>
            </a:solidFill>
          </p:spPr>
          <p:txBody>
            <a:bodyPr wrap="square" lIns="0" tIns="0" rIns="0" bIns="0" rtlCol="0"/>
            <a:lstStyle/>
            <a:p>
              <a:endParaRPr/>
            </a:p>
          </p:txBody>
        </p:sp>
      </p:grpSp>
      <p:pic>
        <p:nvPicPr>
          <p:cNvPr id="18433" name="Picture 1"/>
          <p:cNvPicPr>
            <a:picLocks noChangeAspect="1" noChangeArrowheads="1"/>
          </p:cNvPicPr>
          <p:nvPr/>
        </p:nvPicPr>
        <p:blipFill>
          <a:blip r:embed="rId4"/>
          <a:srcRect/>
          <a:stretch>
            <a:fillRect/>
          </a:stretch>
        </p:blipFill>
        <p:spPr bwMode="auto">
          <a:xfrm>
            <a:off x="6999605" y="4704080"/>
            <a:ext cx="4439285" cy="215392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2938" y="428625"/>
            <a:ext cx="5116711" cy="918675"/>
          </a:xfrm>
          <a:prstGeom prst="rect">
            <a:avLst/>
          </a:prstGeom>
        </p:spPr>
        <p:txBody>
          <a:bodyPr vert="horz" wrap="square" lIns="0" tIns="10630" rIns="0" bIns="0" rtlCol="0">
            <a:spAutoFit/>
          </a:bodyPr>
          <a:lstStyle/>
          <a:p>
            <a:pPr marL="10630">
              <a:lnSpc>
                <a:spcPct val="100000"/>
              </a:lnSpc>
              <a:spcBef>
                <a:spcPts val="84"/>
              </a:spcBef>
            </a:pPr>
            <a:r>
              <a:rPr sz="5900" spc="-4"/>
              <a:t>ASV</a:t>
            </a:r>
            <a:r>
              <a:rPr sz="5900" spc="-63"/>
              <a:t> </a:t>
            </a:r>
            <a:r>
              <a:rPr sz="5900" spc="-4"/>
              <a:t>Reaction</a:t>
            </a:r>
            <a:endParaRPr sz="5900"/>
          </a:p>
        </p:txBody>
      </p:sp>
      <p:sp>
        <p:nvSpPr>
          <p:cNvPr id="3" name="object 3"/>
          <p:cNvSpPr txBox="1"/>
          <p:nvPr/>
        </p:nvSpPr>
        <p:spPr>
          <a:xfrm>
            <a:off x="607219" y="1915168"/>
            <a:ext cx="10784086" cy="3666582"/>
          </a:xfrm>
          <a:prstGeom prst="rect">
            <a:avLst/>
          </a:prstGeom>
        </p:spPr>
        <p:txBody>
          <a:bodyPr vert="horz" wrap="square" lIns="0" tIns="10098" rIns="0" bIns="0" rtlCol="0">
            <a:spAutoFit/>
          </a:bodyPr>
          <a:lstStyle/>
          <a:p>
            <a:pPr marL="276377" marR="137657" indent="-233858">
              <a:lnSpc>
                <a:spcPct val="109800"/>
              </a:lnSpc>
              <a:spcBef>
                <a:spcPts val="80"/>
              </a:spcBef>
              <a:buSzPct val="79545"/>
              <a:buFont typeface="Palladio Uralic"/>
              <a:buChar char="•"/>
              <a:tabLst>
                <a:tab pos="275846" algn="l"/>
                <a:tab pos="276377" algn="l"/>
              </a:tabLst>
            </a:pPr>
            <a:r>
              <a:rPr sz="3600" spc="13" dirty="0">
                <a:uFill>
                  <a:solidFill>
                    <a:srgbClr val="000000"/>
                  </a:solidFill>
                </a:uFill>
                <a:latin typeface="Palladio Uralic"/>
                <a:cs typeface="Palladio Uralic"/>
              </a:rPr>
              <a:t>Early </a:t>
            </a:r>
            <a:r>
              <a:rPr sz="3600" spc="13">
                <a:uFill>
                  <a:solidFill>
                    <a:srgbClr val="000000"/>
                  </a:solidFill>
                </a:uFill>
                <a:latin typeface="Palladio Uralic"/>
                <a:cs typeface="Palladio Uralic"/>
              </a:rPr>
              <a:t>anaphylactic </a:t>
            </a:r>
            <a:r>
              <a:rPr sz="3600" spc="8" smtClean="0">
                <a:uFill>
                  <a:solidFill>
                    <a:srgbClr val="000000"/>
                  </a:solidFill>
                </a:uFill>
                <a:latin typeface="Palladio Uralic"/>
                <a:cs typeface="Palladio Uralic"/>
              </a:rPr>
              <a:t>reactions</a:t>
            </a:r>
            <a:endParaRPr sz="4000">
              <a:latin typeface="Palladio Uralic"/>
              <a:cs typeface="Palladio Uralic"/>
            </a:endParaRPr>
          </a:p>
          <a:p>
            <a:pPr marL="276377" marR="25512" indent="-233858">
              <a:lnSpc>
                <a:spcPct val="109800"/>
              </a:lnSpc>
              <a:buSzPct val="79545"/>
              <a:buFont typeface="Palladio Uralic"/>
              <a:buChar char="•"/>
              <a:tabLst>
                <a:tab pos="275846" algn="l"/>
                <a:tab pos="276377" algn="l"/>
              </a:tabLst>
            </a:pPr>
            <a:r>
              <a:rPr sz="3600" spc="13">
                <a:uFill>
                  <a:solidFill>
                    <a:srgbClr val="000000"/>
                  </a:solidFill>
                </a:uFill>
                <a:latin typeface="Palladio Uralic"/>
                <a:cs typeface="Palladio Uralic"/>
              </a:rPr>
              <a:t>Pyrogenic </a:t>
            </a:r>
            <a:r>
              <a:rPr sz="3600" spc="8" smtClean="0">
                <a:uFill>
                  <a:solidFill>
                    <a:srgbClr val="000000"/>
                  </a:solidFill>
                </a:uFill>
                <a:latin typeface="Palladio Uralic"/>
                <a:cs typeface="Palladio Uralic"/>
              </a:rPr>
              <a:t>reactions</a:t>
            </a:r>
            <a:endParaRPr sz="3600">
              <a:latin typeface="Palladio Uralic"/>
              <a:cs typeface="Palladio Uralic"/>
            </a:endParaRPr>
          </a:p>
          <a:p>
            <a:pPr marL="276377" marR="208877" indent="-233858">
              <a:lnSpc>
                <a:spcPct val="109800"/>
              </a:lnSpc>
              <a:buSzPct val="79545"/>
              <a:buFont typeface="Palladio Uralic"/>
              <a:buChar char="•"/>
              <a:tabLst>
                <a:tab pos="275846" algn="l"/>
                <a:tab pos="276377" algn="l"/>
              </a:tabLst>
            </a:pPr>
            <a:r>
              <a:rPr sz="3600" spc="13" smtClean="0">
                <a:uFill>
                  <a:solidFill>
                    <a:srgbClr val="000000"/>
                  </a:solidFill>
                </a:uFill>
                <a:latin typeface="Palladio Uralic"/>
                <a:cs typeface="Palladio Uralic"/>
              </a:rPr>
              <a:t>Late </a:t>
            </a:r>
            <a:r>
              <a:rPr sz="3600" spc="13" dirty="0">
                <a:uFill>
                  <a:solidFill>
                    <a:srgbClr val="000000"/>
                  </a:solidFill>
                </a:uFill>
                <a:latin typeface="Palladio Uralic"/>
                <a:cs typeface="Palladio Uralic"/>
              </a:rPr>
              <a:t>(serum </a:t>
            </a:r>
            <a:r>
              <a:rPr sz="3600" spc="8" dirty="0">
                <a:uFill>
                  <a:solidFill>
                    <a:srgbClr val="000000"/>
                  </a:solidFill>
                </a:uFill>
                <a:latin typeface="Palladio Uralic"/>
                <a:cs typeface="Palladio Uralic"/>
              </a:rPr>
              <a:t>sickness–type</a:t>
            </a:r>
            <a:r>
              <a:rPr sz="3600" spc="8">
                <a:uFill>
                  <a:solidFill>
                    <a:srgbClr val="000000"/>
                  </a:solidFill>
                </a:uFill>
                <a:latin typeface="Palladio Uralic"/>
                <a:cs typeface="Palladio Uralic"/>
              </a:rPr>
              <a:t>) </a:t>
            </a:r>
            <a:r>
              <a:rPr sz="3600" spc="8" smtClean="0">
                <a:uFill>
                  <a:solidFill>
                    <a:srgbClr val="000000"/>
                  </a:solidFill>
                </a:uFill>
                <a:latin typeface="Palladio Uralic"/>
                <a:cs typeface="Palladio Uralic"/>
              </a:rPr>
              <a:t>reactions</a:t>
            </a:r>
            <a:endParaRPr lang="en-US" sz="3600" spc="8" dirty="0" smtClean="0">
              <a:uFill>
                <a:solidFill>
                  <a:srgbClr val="000000"/>
                </a:solidFill>
              </a:uFill>
              <a:latin typeface="Palladio Uralic"/>
              <a:cs typeface="Palladio Uralic"/>
            </a:endParaRPr>
          </a:p>
          <a:p>
            <a:pPr marL="276377" marR="208877" indent="-233858">
              <a:lnSpc>
                <a:spcPct val="109800"/>
              </a:lnSpc>
              <a:buSzPct val="79545"/>
              <a:buFont typeface="Palladio Uralic"/>
              <a:buChar char="•"/>
              <a:tabLst>
                <a:tab pos="275846" algn="l"/>
                <a:tab pos="276377" algn="l"/>
              </a:tabLst>
            </a:pPr>
            <a:endParaRPr lang="en-US" sz="3600" spc="8" dirty="0" smtClean="0">
              <a:uFill>
                <a:solidFill>
                  <a:srgbClr val="000000"/>
                </a:solidFill>
              </a:uFill>
              <a:latin typeface="Palladio Uralic"/>
              <a:cs typeface="Palladio Uralic"/>
            </a:endParaRPr>
          </a:p>
          <a:p>
            <a:pPr marL="276377" marR="208877" indent="-233858">
              <a:lnSpc>
                <a:spcPct val="109800"/>
              </a:lnSpc>
              <a:buSzPct val="79545"/>
              <a:buFont typeface="Palladio Uralic"/>
              <a:buChar char="•"/>
              <a:tabLst>
                <a:tab pos="275846" algn="l"/>
                <a:tab pos="276377" algn="l"/>
              </a:tabLst>
            </a:pPr>
            <a:r>
              <a:rPr lang="en-US" sz="3600" spc="8" dirty="0" smtClean="0">
                <a:uFill>
                  <a:solidFill>
                    <a:srgbClr val="000000"/>
                  </a:solidFill>
                </a:uFill>
                <a:latin typeface="Palladio Uralic"/>
                <a:cs typeface="Palladio Uralic"/>
              </a:rPr>
              <a:t>Management is same as any other anaphylactic reaction followed by restarting the ASV infusion</a:t>
            </a:r>
            <a:endParaRPr sz="3600">
              <a:latin typeface="Palladio Uralic"/>
              <a:cs typeface="Palladio Ural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439D9-8631-4FC1-BCE0-1BDB23425EE1}">
  <ds:schemaRefs>
    <ds:schemaRef ds:uri="http://purl.org/dc/dcmitype/"/>
    <ds:schemaRef ds:uri="http://schemas.microsoft.com/office/2006/documentManagement/types"/>
    <ds:schemaRef ds:uri="fb0879af-3eba-417a-a55a-ffe6dcd6ca77"/>
    <ds:schemaRef ds:uri="http://purl.org/dc/elements/1.1/"/>
    <ds:schemaRef ds:uri="http://schemas.microsoft.com/office/2006/metadata/properties"/>
    <ds:schemaRef ds:uri="http://schemas.microsoft.com/sharepoint/v3"/>
    <ds:schemaRef ds:uri="http://purl.org/dc/terms/"/>
    <ds:schemaRef ds:uri="6dc4bcd6-49db-4c07-9060-8acfc67cef9f"/>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23BE856-B6C2-4675-AE16-47A27D415D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1645</Words>
  <Application>Microsoft Office PowerPoint</Application>
  <PresentationFormat>Widescreen</PresentationFormat>
  <Paragraphs>266</Paragraphs>
  <Slides>30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Aharoni</vt:lpstr>
      <vt:lpstr>Arial</vt:lpstr>
      <vt:lpstr>Calibri</vt:lpstr>
      <vt:lpstr>Palladio Uralic</vt:lpstr>
      <vt:lpstr>Times New Roman</vt:lpstr>
      <vt:lpstr>Office Theme</vt:lpstr>
      <vt:lpstr>Surviving Serpentine Sufferings A Case Series</vt:lpstr>
      <vt:lpstr>PowerPoint Presentation</vt:lpstr>
      <vt:lpstr>Agenda</vt:lpstr>
      <vt:lpstr>INTRODUCTION</vt:lpstr>
      <vt:lpstr>- “CARRY NO R.I.G.H.T.”</vt:lpstr>
      <vt:lpstr>Indian Guidelines</vt:lpstr>
      <vt:lpstr>Investigations</vt:lpstr>
      <vt:lpstr>Anti Snake Venom(ASV)</vt:lpstr>
      <vt:lpstr>ASV Reaction</vt:lpstr>
      <vt:lpstr>PowerPoint Presentation</vt:lpstr>
      <vt:lpstr>PowerPoint Presentation</vt:lpstr>
      <vt:lpstr>Important points for ASV</vt:lpstr>
      <vt:lpstr>Other therapies</vt:lpstr>
      <vt:lpstr>Our Study</vt:lpstr>
      <vt:lpstr>Location of encounter with snake</vt:lpstr>
      <vt:lpstr>PowerPoint Presentation</vt:lpstr>
      <vt:lpstr>PowerPoint Presentation</vt:lpstr>
      <vt:lpstr>Special cases to mention</vt:lpstr>
      <vt:lpstr>PowerPoint Presentation</vt:lpstr>
      <vt:lpstr>Special cases to mention</vt:lpstr>
      <vt:lpstr>Special cases to mention</vt:lpstr>
      <vt:lpstr>Special cases to mention</vt:lpstr>
      <vt:lpstr>PowerPoint Presentation</vt:lpstr>
      <vt:lpstr>PowerPoint Presentation</vt:lpstr>
      <vt:lpstr>PowerPoint Presentation</vt:lpstr>
      <vt:lpstr>PowerPoint Presentation</vt:lpstr>
      <vt:lpstr>Important points</vt:lpstr>
      <vt:lpstr>Take home</vt:lpstr>
      <vt:lpstr>Acknowledgements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2020-09-03T16:46:31Z</dcterms:created>
  <dcterms:modified xsi:type="dcterms:W3CDTF">2020-12-31T12:20:30Z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