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8" r:id="rId2"/>
    <p:sldId id="256" r:id="rId3"/>
    <p:sldId id="257" r:id="rId4"/>
    <p:sldId id="258" r:id="rId5"/>
    <p:sldId id="259" r:id="rId6"/>
    <p:sldId id="260" r:id="rId7"/>
    <p:sldId id="262" r:id="rId8"/>
    <p:sldId id="263" r:id="rId9"/>
    <p:sldId id="264" r:id="rId10"/>
    <p:sldId id="265" r:id="rId11"/>
    <p:sldId id="267" r:id="rId12"/>
    <p:sldId id="268" r:id="rId13"/>
    <p:sldId id="273" r:id="rId14"/>
    <p:sldId id="275" r:id="rId15"/>
    <p:sldId id="276" r:id="rId16"/>
    <p:sldId id="270" r:id="rId17"/>
    <p:sldId id="278" r:id="rId18"/>
    <p:sldId id="271" r:id="rId19"/>
    <p:sldId id="277" r:id="rId20"/>
    <p:sldId id="279" r:id="rId21"/>
    <p:sldId id="280" r:id="rId22"/>
    <p:sldId id="281" r:id="rId23"/>
    <p:sldId id="282" r:id="rId24"/>
    <p:sldId id="283" r:id="rId25"/>
    <p:sldId id="261" r:id="rId26"/>
    <p:sldId id="284" r:id="rId27"/>
    <p:sldId id="285" r:id="rId28"/>
    <p:sldId id="287" r:id="rId29"/>
    <p:sldId id="266" r:id="rId30"/>
    <p:sldId id="288" r:id="rId31"/>
    <p:sldId id="289" r:id="rId32"/>
    <p:sldId id="269" r:id="rId33"/>
    <p:sldId id="290" r:id="rId34"/>
    <p:sldId id="291" r:id="rId35"/>
    <p:sldId id="272" r:id="rId36"/>
    <p:sldId id="292" r:id="rId37"/>
    <p:sldId id="274" r:id="rId38"/>
    <p:sldId id="293" r:id="rId39"/>
    <p:sldId id="294" r:id="rId40"/>
    <p:sldId id="295" r:id="rId41"/>
    <p:sldId id="296" r:id="rId42"/>
    <p:sldId id="316" r:id="rId43"/>
    <p:sldId id="299" r:id="rId44"/>
    <p:sldId id="300" r:id="rId45"/>
    <p:sldId id="301" r:id="rId46"/>
    <p:sldId id="302" r:id="rId47"/>
    <p:sldId id="304" r:id="rId48"/>
    <p:sldId id="305" r:id="rId49"/>
    <p:sldId id="306" r:id="rId50"/>
    <p:sldId id="307" r:id="rId51"/>
    <p:sldId id="308" r:id="rId52"/>
    <p:sldId id="309" r:id="rId53"/>
    <p:sldId id="310" r:id="rId54"/>
    <p:sldId id="311" r:id="rId55"/>
    <p:sldId id="312" r:id="rId56"/>
    <p:sldId id="313" r:id="rId57"/>
    <p:sldId id="314" r:id="rId58"/>
    <p:sldId id="31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E4F2"/>
    <a:srgbClr val="FBFB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p:restoredTop sz="94694"/>
  </p:normalViewPr>
  <p:slideViewPr>
    <p:cSldViewPr snapToGrid="0" snapToObjects="1">
      <p:cViewPr varScale="1">
        <p:scale>
          <a:sx n="90" d="100"/>
          <a:sy n="90" d="100"/>
        </p:scale>
        <p:origin x="32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CD11-9AF7-A24E-A1DB-48F447E0A6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089D9F-4538-A84E-91FE-2270C313FF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12C732-51F8-9642-A316-50C250A46959}"/>
              </a:ext>
            </a:extLst>
          </p:cNvPr>
          <p:cNvSpPr>
            <a:spLocks noGrp="1"/>
          </p:cNvSpPr>
          <p:nvPr>
            <p:ph type="dt" sz="half" idx="10"/>
          </p:nvPr>
        </p:nvSpPr>
        <p:spPr/>
        <p:txBody>
          <a:bodyPr/>
          <a:lstStyle/>
          <a:p>
            <a:fld id="{C618FEE9-294D-4942-88EC-C9646F490AFA}" type="datetimeFigureOut">
              <a:rPr lang="en-US" smtClean="0"/>
              <a:t>8/28/20</a:t>
            </a:fld>
            <a:endParaRPr lang="en-US"/>
          </a:p>
        </p:txBody>
      </p:sp>
      <p:sp>
        <p:nvSpPr>
          <p:cNvPr id="5" name="Footer Placeholder 4">
            <a:extLst>
              <a:ext uri="{FF2B5EF4-FFF2-40B4-BE49-F238E27FC236}">
                <a16:creationId xmlns:a16="http://schemas.microsoft.com/office/drawing/2014/main" id="{C7DB83E1-248D-5D4C-9AD6-CC428FC7F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53527-7115-2B45-8E9C-5AB4005D0944}"/>
              </a:ext>
            </a:extLst>
          </p:cNvPr>
          <p:cNvSpPr>
            <a:spLocks noGrp="1"/>
          </p:cNvSpPr>
          <p:nvPr>
            <p:ph type="sldNum" sz="quarter" idx="12"/>
          </p:nvPr>
        </p:nvSpPr>
        <p:spPr/>
        <p:txBody>
          <a:bodyPr/>
          <a:lstStyle/>
          <a:p>
            <a:fld id="{22173F8E-7EF0-AE47-BBF7-70E23E5A4061}" type="slidenum">
              <a:rPr lang="en-US" smtClean="0"/>
              <a:t>‹#›</a:t>
            </a:fld>
            <a:endParaRPr lang="en-US"/>
          </a:p>
        </p:txBody>
      </p:sp>
    </p:spTree>
    <p:extLst>
      <p:ext uri="{BB962C8B-B14F-4D97-AF65-F5344CB8AC3E}">
        <p14:creationId xmlns:p14="http://schemas.microsoft.com/office/powerpoint/2010/main" val="145126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92B90-500A-8042-983E-4DA95A4F88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0D8E94-C2BE-7E41-A97A-34F4DCCA48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5F6-F80E-2843-AE41-B0E9CC56C80B}"/>
              </a:ext>
            </a:extLst>
          </p:cNvPr>
          <p:cNvSpPr>
            <a:spLocks noGrp="1"/>
          </p:cNvSpPr>
          <p:nvPr>
            <p:ph type="dt" sz="half" idx="10"/>
          </p:nvPr>
        </p:nvSpPr>
        <p:spPr/>
        <p:txBody>
          <a:bodyPr/>
          <a:lstStyle/>
          <a:p>
            <a:fld id="{C618FEE9-294D-4942-88EC-C9646F490AFA}" type="datetimeFigureOut">
              <a:rPr lang="en-US" smtClean="0"/>
              <a:t>8/28/20</a:t>
            </a:fld>
            <a:endParaRPr lang="en-US"/>
          </a:p>
        </p:txBody>
      </p:sp>
      <p:sp>
        <p:nvSpPr>
          <p:cNvPr id="5" name="Footer Placeholder 4">
            <a:extLst>
              <a:ext uri="{FF2B5EF4-FFF2-40B4-BE49-F238E27FC236}">
                <a16:creationId xmlns:a16="http://schemas.microsoft.com/office/drawing/2014/main" id="{C60FB1B8-8EE9-9E49-A911-DC35F2B5B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1D7D0-8FFD-DF47-A39F-F60C93551716}"/>
              </a:ext>
            </a:extLst>
          </p:cNvPr>
          <p:cNvSpPr>
            <a:spLocks noGrp="1"/>
          </p:cNvSpPr>
          <p:nvPr>
            <p:ph type="sldNum" sz="quarter" idx="12"/>
          </p:nvPr>
        </p:nvSpPr>
        <p:spPr/>
        <p:txBody>
          <a:bodyPr/>
          <a:lstStyle/>
          <a:p>
            <a:fld id="{22173F8E-7EF0-AE47-BBF7-70E23E5A4061}" type="slidenum">
              <a:rPr lang="en-US" smtClean="0"/>
              <a:t>‹#›</a:t>
            </a:fld>
            <a:endParaRPr lang="en-US"/>
          </a:p>
        </p:txBody>
      </p:sp>
    </p:spTree>
    <p:extLst>
      <p:ext uri="{BB962C8B-B14F-4D97-AF65-F5344CB8AC3E}">
        <p14:creationId xmlns:p14="http://schemas.microsoft.com/office/powerpoint/2010/main" val="3345981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8EFA16-81AE-3242-B58C-7BDFF66D56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709368-3177-FE46-A5CC-54CF7081F9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A5869-5127-6949-9739-B581F7091C9A}"/>
              </a:ext>
            </a:extLst>
          </p:cNvPr>
          <p:cNvSpPr>
            <a:spLocks noGrp="1"/>
          </p:cNvSpPr>
          <p:nvPr>
            <p:ph type="dt" sz="half" idx="10"/>
          </p:nvPr>
        </p:nvSpPr>
        <p:spPr/>
        <p:txBody>
          <a:bodyPr/>
          <a:lstStyle/>
          <a:p>
            <a:fld id="{C618FEE9-294D-4942-88EC-C9646F490AFA}" type="datetimeFigureOut">
              <a:rPr lang="en-US" smtClean="0"/>
              <a:t>8/28/20</a:t>
            </a:fld>
            <a:endParaRPr lang="en-US"/>
          </a:p>
        </p:txBody>
      </p:sp>
      <p:sp>
        <p:nvSpPr>
          <p:cNvPr id="5" name="Footer Placeholder 4">
            <a:extLst>
              <a:ext uri="{FF2B5EF4-FFF2-40B4-BE49-F238E27FC236}">
                <a16:creationId xmlns:a16="http://schemas.microsoft.com/office/drawing/2014/main" id="{4A53FCB5-AA6C-C845-BF7B-13F5FB609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F5B68-E4DC-724E-9D5F-D606461861AF}"/>
              </a:ext>
            </a:extLst>
          </p:cNvPr>
          <p:cNvSpPr>
            <a:spLocks noGrp="1"/>
          </p:cNvSpPr>
          <p:nvPr>
            <p:ph type="sldNum" sz="quarter" idx="12"/>
          </p:nvPr>
        </p:nvSpPr>
        <p:spPr/>
        <p:txBody>
          <a:bodyPr/>
          <a:lstStyle/>
          <a:p>
            <a:fld id="{22173F8E-7EF0-AE47-BBF7-70E23E5A4061}" type="slidenum">
              <a:rPr lang="en-US" smtClean="0"/>
              <a:t>‹#›</a:t>
            </a:fld>
            <a:endParaRPr lang="en-US"/>
          </a:p>
        </p:txBody>
      </p:sp>
    </p:spTree>
    <p:extLst>
      <p:ext uri="{BB962C8B-B14F-4D97-AF65-F5344CB8AC3E}">
        <p14:creationId xmlns:p14="http://schemas.microsoft.com/office/powerpoint/2010/main" val="2881377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148174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92969" y="892969"/>
            <a:ext cx="10406063"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716207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10BEF-6010-174B-A87E-343491C67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76B216-8FE4-0E43-8CBB-06E5C629BD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B8048-5F0C-F746-B079-DB61B8E7E49A}"/>
              </a:ext>
            </a:extLst>
          </p:cNvPr>
          <p:cNvSpPr>
            <a:spLocks noGrp="1"/>
          </p:cNvSpPr>
          <p:nvPr>
            <p:ph type="dt" sz="half" idx="10"/>
          </p:nvPr>
        </p:nvSpPr>
        <p:spPr/>
        <p:txBody>
          <a:bodyPr/>
          <a:lstStyle/>
          <a:p>
            <a:fld id="{C618FEE9-294D-4942-88EC-C9646F490AFA}" type="datetimeFigureOut">
              <a:rPr lang="en-US" smtClean="0"/>
              <a:t>8/28/20</a:t>
            </a:fld>
            <a:endParaRPr lang="en-US"/>
          </a:p>
        </p:txBody>
      </p:sp>
      <p:sp>
        <p:nvSpPr>
          <p:cNvPr id="5" name="Footer Placeholder 4">
            <a:extLst>
              <a:ext uri="{FF2B5EF4-FFF2-40B4-BE49-F238E27FC236}">
                <a16:creationId xmlns:a16="http://schemas.microsoft.com/office/drawing/2014/main" id="{EBD995EF-C1D3-1149-9FB4-57251E4A3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4E985-00BD-7B4D-A3C5-36970D82CDD3}"/>
              </a:ext>
            </a:extLst>
          </p:cNvPr>
          <p:cNvSpPr>
            <a:spLocks noGrp="1"/>
          </p:cNvSpPr>
          <p:nvPr>
            <p:ph type="sldNum" sz="quarter" idx="12"/>
          </p:nvPr>
        </p:nvSpPr>
        <p:spPr/>
        <p:txBody>
          <a:bodyPr/>
          <a:lstStyle/>
          <a:p>
            <a:fld id="{22173F8E-7EF0-AE47-BBF7-70E23E5A4061}" type="slidenum">
              <a:rPr lang="en-US" smtClean="0"/>
              <a:t>‹#›</a:t>
            </a:fld>
            <a:endParaRPr lang="en-US"/>
          </a:p>
        </p:txBody>
      </p:sp>
    </p:spTree>
    <p:extLst>
      <p:ext uri="{BB962C8B-B14F-4D97-AF65-F5344CB8AC3E}">
        <p14:creationId xmlns:p14="http://schemas.microsoft.com/office/powerpoint/2010/main" val="1735843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309BF-9A41-844E-8340-BFE24E1DA2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BF2459-46FA-B446-9D58-F4A3056F74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8FF17-446F-574E-BC9D-6D4237813A9C}"/>
              </a:ext>
            </a:extLst>
          </p:cNvPr>
          <p:cNvSpPr>
            <a:spLocks noGrp="1"/>
          </p:cNvSpPr>
          <p:nvPr>
            <p:ph type="dt" sz="half" idx="10"/>
          </p:nvPr>
        </p:nvSpPr>
        <p:spPr/>
        <p:txBody>
          <a:bodyPr/>
          <a:lstStyle/>
          <a:p>
            <a:fld id="{C618FEE9-294D-4942-88EC-C9646F490AFA}" type="datetimeFigureOut">
              <a:rPr lang="en-US" smtClean="0"/>
              <a:t>8/28/20</a:t>
            </a:fld>
            <a:endParaRPr lang="en-US"/>
          </a:p>
        </p:txBody>
      </p:sp>
      <p:sp>
        <p:nvSpPr>
          <p:cNvPr id="5" name="Footer Placeholder 4">
            <a:extLst>
              <a:ext uri="{FF2B5EF4-FFF2-40B4-BE49-F238E27FC236}">
                <a16:creationId xmlns:a16="http://schemas.microsoft.com/office/drawing/2014/main" id="{B6BC71BB-033F-A44E-9EF8-6A4252CE8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A8458-189A-6F46-B065-2CD2789D2B91}"/>
              </a:ext>
            </a:extLst>
          </p:cNvPr>
          <p:cNvSpPr>
            <a:spLocks noGrp="1"/>
          </p:cNvSpPr>
          <p:nvPr>
            <p:ph type="sldNum" sz="quarter" idx="12"/>
          </p:nvPr>
        </p:nvSpPr>
        <p:spPr/>
        <p:txBody>
          <a:bodyPr/>
          <a:lstStyle/>
          <a:p>
            <a:fld id="{22173F8E-7EF0-AE47-BBF7-70E23E5A4061}" type="slidenum">
              <a:rPr lang="en-US" smtClean="0"/>
              <a:t>‹#›</a:t>
            </a:fld>
            <a:endParaRPr lang="en-US"/>
          </a:p>
        </p:txBody>
      </p:sp>
    </p:spTree>
    <p:extLst>
      <p:ext uri="{BB962C8B-B14F-4D97-AF65-F5344CB8AC3E}">
        <p14:creationId xmlns:p14="http://schemas.microsoft.com/office/powerpoint/2010/main" val="73862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D982-2780-5348-8848-CB9B605B82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D19876-A475-0B40-A8A7-83CA2BA613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5D6ED0-0776-AF45-9CCC-0876D95491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5AD9D-DA47-3844-859B-0230727EA863}"/>
              </a:ext>
            </a:extLst>
          </p:cNvPr>
          <p:cNvSpPr>
            <a:spLocks noGrp="1"/>
          </p:cNvSpPr>
          <p:nvPr>
            <p:ph type="dt" sz="half" idx="10"/>
          </p:nvPr>
        </p:nvSpPr>
        <p:spPr/>
        <p:txBody>
          <a:bodyPr/>
          <a:lstStyle/>
          <a:p>
            <a:fld id="{C618FEE9-294D-4942-88EC-C9646F490AFA}" type="datetimeFigureOut">
              <a:rPr lang="en-US" smtClean="0"/>
              <a:t>8/28/20</a:t>
            </a:fld>
            <a:endParaRPr lang="en-US"/>
          </a:p>
        </p:txBody>
      </p:sp>
      <p:sp>
        <p:nvSpPr>
          <p:cNvPr id="6" name="Footer Placeholder 5">
            <a:extLst>
              <a:ext uri="{FF2B5EF4-FFF2-40B4-BE49-F238E27FC236}">
                <a16:creationId xmlns:a16="http://schemas.microsoft.com/office/drawing/2014/main" id="{041A3E83-A9B9-924D-BC4E-6E5B07674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A9B3C-F1C4-ED4A-8E06-4DB011AF13E0}"/>
              </a:ext>
            </a:extLst>
          </p:cNvPr>
          <p:cNvSpPr>
            <a:spLocks noGrp="1"/>
          </p:cNvSpPr>
          <p:nvPr>
            <p:ph type="sldNum" sz="quarter" idx="12"/>
          </p:nvPr>
        </p:nvSpPr>
        <p:spPr/>
        <p:txBody>
          <a:bodyPr/>
          <a:lstStyle/>
          <a:p>
            <a:fld id="{22173F8E-7EF0-AE47-BBF7-70E23E5A4061}" type="slidenum">
              <a:rPr lang="en-US" smtClean="0"/>
              <a:t>‹#›</a:t>
            </a:fld>
            <a:endParaRPr lang="en-US"/>
          </a:p>
        </p:txBody>
      </p:sp>
    </p:spTree>
    <p:extLst>
      <p:ext uri="{BB962C8B-B14F-4D97-AF65-F5344CB8AC3E}">
        <p14:creationId xmlns:p14="http://schemas.microsoft.com/office/powerpoint/2010/main" val="196648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56B7-34A5-834C-BBA1-C2E1E01948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52F047-B368-9543-AB84-C3D295B239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90A5AC-F52C-5347-8538-40B504D90A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01681-7306-2C4A-830A-1A74B1F6F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F2B42E-23D1-7B43-A96D-2A5A919DD9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DAE2F-E0BC-AF47-BE44-C925467FACDB}"/>
              </a:ext>
            </a:extLst>
          </p:cNvPr>
          <p:cNvSpPr>
            <a:spLocks noGrp="1"/>
          </p:cNvSpPr>
          <p:nvPr>
            <p:ph type="dt" sz="half" idx="10"/>
          </p:nvPr>
        </p:nvSpPr>
        <p:spPr/>
        <p:txBody>
          <a:bodyPr/>
          <a:lstStyle/>
          <a:p>
            <a:fld id="{C618FEE9-294D-4942-88EC-C9646F490AFA}" type="datetimeFigureOut">
              <a:rPr lang="en-US" smtClean="0"/>
              <a:t>8/28/20</a:t>
            </a:fld>
            <a:endParaRPr lang="en-US"/>
          </a:p>
        </p:txBody>
      </p:sp>
      <p:sp>
        <p:nvSpPr>
          <p:cNvPr id="8" name="Footer Placeholder 7">
            <a:extLst>
              <a:ext uri="{FF2B5EF4-FFF2-40B4-BE49-F238E27FC236}">
                <a16:creationId xmlns:a16="http://schemas.microsoft.com/office/drawing/2014/main" id="{21363A4B-F001-CF45-96B6-EAFB0FEE07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4F8FDA-8F06-CC42-8941-09AF90752899}"/>
              </a:ext>
            </a:extLst>
          </p:cNvPr>
          <p:cNvSpPr>
            <a:spLocks noGrp="1"/>
          </p:cNvSpPr>
          <p:nvPr>
            <p:ph type="sldNum" sz="quarter" idx="12"/>
          </p:nvPr>
        </p:nvSpPr>
        <p:spPr/>
        <p:txBody>
          <a:bodyPr/>
          <a:lstStyle/>
          <a:p>
            <a:fld id="{22173F8E-7EF0-AE47-BBF7-70E23E5A4061}" type="slidenum">
              <a:rPr lang="en-US" smtClean="0"/>
              <a:t>‹#›</a:t>
            </a:fld>
            <a:endParaRPr lang="en-US"/>
          </a:p>
        </p:txBody>
      </p:sp>
    </p:spTree>
    <p:extLst>
      <p:ext uri="{BB962C8B-B14F-4D97-AF65-F5344CB8AC3E}">
        <p14:creationId xmlns:p14="http://schemas.microsoft.com/office/powerpoint/2010/main" val="142906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7072-0CE4-974B-AD9E-0BB495A159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298A-3BB0-A042-83B5-BC5F6A96265B}"/>
              </a:ext>
            </a:extLst>
          </p:cNvPr>
          <p:cNvSpPr>
            <a:spLocks noGrp="1"/>
          </p:cNvSpPr>
          <p:nvPr>
            <p:ph type="dt" sz="half" idx="10"/>
          </p:nvPr>
        </p:nvSpPr>
        <p:spPr/>
        <p:txBody>
          <a:bodyPr/>
          <a:lstStyle/>
          <a:p>
            <a:fld id="{C618FEE9-294D-4942-88EC-C9646F490AFA}" type="datetimeFigureOut">
              <a:rPr lang="en-US" smtClean="0"/>
              <a:t>8/28/20</a:t>
            </a:fld>
            <a:endParaRPr lang="en-US"/>
          </a:p>
        </p:txBody>
      </p:sp>
      <p:sp>
        <p:nvSpPr>
          <p:cNvPr id="4" name="Footer Placeholder 3">
            <a:extLst>
              <a:ext uri="{FF2B5EF4-FFF2-40B4-BE49-F238E27FC236}">
                <a16:creationId xmlns:a16="http://schemas.microsoft.com/office/drawing/2014/main" id="{EE4B0163-3550-2A42-8022-8D6FE7549D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E36A21-99C3-B048-A3CF-58F75ABA82FD}"/>
              </a:ext>
            </a:extLst>
          </p:cNvPr>
          <p:cNvSpPr>
            <a:spLocks noGrp="1"/>
          </p:cNvSpPr>
          <p:nvPr>
            <p:ph type="sldNum" sz="quarter" idx="12"/>
          </p:nvPr>
        </p:nvSpPr>
        <p:spPr/>
        <p:txBody>
          <a:bodyPr/>
          <a:lstStyle/>
          <a:p>
            <a:fld id="{22173F8E-7EF0-AE47-BBF7-70E23E5A4061}" type="slidenum">
              <a:rPr lang="en-US" smtClean="0"/>
              <a:t>‹#›</a:t>
            </a:fld>
            <a:endParaRPr lang="en-US"/>
          </a:p>
        </p:txBody>
      </p:sp>
    </p:spTree>
    <p:extLst>
      <p:ext uri="{BB962C8B-B14F-4D97-AF65-F5344CB8AC3E}">
        <p14:creationId xmlns:p14="http://schemas.microsoft.com/office/powerpoint/2010/main" val="3020089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D0A63-464B-C047-A471-1BD99674F60A}"/>
              </a:ext>
            </a:extLst>
          </p:cNvPr>
          <p:cNvSpPr>
            <a:spLocks noGrp="1"/>
          </p:cNvSpPr>
          <p:nvPr>
            <p:ph type="dt" sz="half" idx="10"/>
          </p:nvPr>
        </p:nvSpPr>
        <p:spPr/>
        <p:txBody>
          <a:bodyPr/>
          <a:lstStyle/>
          <a:p>
            <a:fld id="{C618FEE9-294D-4942-88EC-C9646F490AFA}" type="datetimeFigureOut">
              <a:rPr lang="en-US" smtClean="0"/>
              <a:t>8/28/20</a:t>
            </a:fld>
            <a:endParaRPr lang="en-US"/>
          </a:p>
        </p:txBody>
      </p:sp>
      <p:sp>
        <p:nvSpPr>
          <p:cNvPr id="3" name="Footer Placeholder 2">
            <a:extLst>
              <a:ext uri="{FF2B5EF4-FFF2-40B4-BE49-F238E27FC236}">
                <a16:creationId xmlns:a16="http://schemas.microsoft.com/office/drawing/2014/main" id="{2DFBC50E-13CB-0442-A26D-C35EF29620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957BD0-6E62-C54F-9D5B-93CEE769CE58}"/>
              </a:ext>
            </a:extLst>
          </p:cNvPr>
          <p:cNvSpPr>
            <a:spLocks noGrp="1"/>
          </p:cNvSpPr>
          <p:nvPr>
            <p:ph type="sldNum" sz="quarter" idx="12"/>
          </p:nvPr>
        </p:nvSpPr>
        <p:spPr/>
        <p:txBody>
          <a:bodyPr/>
          <a:lstStyle/>
          <a:p>
            <a:fld id="{22173F8E-7EF0-AE47-BBF7-70E23E5A4061}" type="slidenum">
              <a:rPr lang="en-US" smtClean="0"/>
              <a:t>‹#›</a:t>
            </a:fld>
            <a:endParaRPr lang="en-US"/>
          </a:p>
        </p:txBody>
      </p:sp>
    </p:spTree>
    <p:extLst>
      <p:ext uri="{BB962C8B-B14F-4D97-AF65-F5344CB8AC3E}">
        <p14:creationId xmlns:p14="http://schemas.microsoft.com/office/powerpoint/2010/main" val="1745276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33063-3838-3A46-86EF-D7532ADD9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A1BF3-F372-9B4A-BBC0-A1ED6D392D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92062C-E029-4F42-B510-564779E6B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BCC9D-EB8E-BD4C-8216-F520D8919947}"/>
              </a:ext>
            </a:extLst>
          </p:cNvPr>
          <p:cNvSpPr>
            <a:spLocks noGrp="1"/>
          </p:cNvSpPr>
          <p:nvPr>
            <p:ph type="dt" sz="half" idx="10"/>
          </p:nvPr>
        </p:nvSpPr>
        <p:spPr/>
        <p:txBody>
          <a:bodyPr/>
          <a:lstStyle/>
          <a:p>
            <a:fld id="{C618FEE9-294D-4942-88EC-C9646F490AFA}" type="datetimeFigureOut">
              <a:rPr lang="en-US" smtClean="0"/>
              <a:t>8/28/20</a:t>
            </a:fld>
            <a:endParaRPr lang="en-US"/>
          </a:p>
        </p:txBody>
      </p:sp>
      <p:sp>
        <p:nvSpPr>
          <p:cNvPr id="6" name="Footer Placeholder 5">
            <a:extLst>
              <a:ext uri="{FF2B5EF4-FFF2-40B4-BE49-F238E27FC236}">
                <a16:creationId xmlns:a16="http://schemas.microsoft.com/office/drawing/2014/main" id="{A04BF1C3-0068-444C-A8A2-E4A6FEC8D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0517B-D9D9-FF4B-8F7E-14267B710498}"/>
              </a:ext>
            </a:extLst>
          </p:cNvPr>
          <p:cNvSpPr>
            <a:spLocks noGrp="1"/>
          </p:cNvSpPr>
          <p:nvPr>
            <p:ph type="sldNum" sz="quarter" idx="12"/>
          </p:nvPr>
        </p:nvSpPr>
        <p:spPr/>
        <p:txBody>
          <a:bodyPr/>
          <a:lstStyle/>
          <a:p>
            <a:fld id="{22173F8E-7EF0-AE47-BBF7-70E23E5A4061}" type="slidenum">
              <a:rPr lang="en-US" smtClean="0"/>
              <a:t>‹#›</a:t>
            </a:fld>
            <a:endParaRPr lang="en-US"/>
          </a:p>
        </p:txBody>
      </p:sp>
    </p:spTree>
    <p:extLst>
      <p:ext uri="{BB962C8B-B14F-4D97-AF65-F5344CB8AC3E}">
        <p14:creationId xmlns:p14="http://schemas.microsoft.com/office/powerpoint/2010/main" val="561230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46F7-FC6E-EE48-853D-84D3B40F8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F721AF-D8C3-B048-85B9-5DEAB9BB27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A3CB1B-C3C4-E14D-92D3-660DAE49A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525471-1C44-9D45-A499-EBE7095A4FEE}"/>
              </a:ext>
            </a:extLst>
          </p:cNvPr>
          <p:cNvSpPr>
            <a:spLocks noGrp="1"/>
          </p:cNvSpPr>
          <p:nvPr>
            <p:ph type="dt" sz="half" idx="10"/>
          </p:nvPr>
        </p:nvSpPr>
        <p:spPr/>
        <p:txBody>
          <a:bodyPr/>
          <a:lstStyle/>
          <a:p>
            <a:fld id="{C618FEE9-294D-4942-88EC-C9646F490AFA}" type="datetimeFigureOut">
              <a:rPr lang="en-US" smtClean="0"/>
              <a:t>8/28/20</a:t>
            </a:fld>
            <a:endParaRPr lang="en-US"/>
          </a:p>
        </p:txBody>
      </p:sp>
      <p:sp>
        <p:nvSpPr>
          <p:cNvPr id="6" name="Footer Placeholder 5">
            <a:extLst>
              <a:ext uri="{FF2B5EF4-FFF2-40B4-BE49-F238E27FC236}">
                <a16:creationId xmlns:a16="http://schemas.microsoft.com/office/drawing/2014/main" id="{58AB1C8D-8789-7642-B163-42C47649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CF994-337E-AC42-9C52-7DC2F313BD08}"/>
              </a:ext>
            </a:extLst>
          </p:cNvPr>
          <p:cNvSpPr>
            <a:spLocks noGrp="1"/>
          </p:cNvSpPr>
          <p:nvPr>
            <p:ph type="sldNum" sz="quarter" idx="12"/>
          </p:nvPr>
        </p:nvSpPr>
        <p:spPr/>
        <p:txBody>
          <a:bodyPr/>
          <a:lstStyle/>
          <a:p>
            <a:fld id="{22173F8E-7EF0-AE47-BBF7-70E23E5A4061}" type="slidenum">
              <a:rPr lang="en-US" smtClean="0"/>
              <a:t>‹#›</a:t>
            </a:fld>
            <a:endParaRPr lang="en-US"/>
          </a:p>
        </p:txBody>
      </p:sp>
    </p:spTree>
    <p:extLst>
      <p:ext uri="{BB962C8B-B14F-4D97-AF65-F5344CB8AC3E}">
        <p14:creationId xmlns:p14="http://schemas.microsoft.com/office/powerpoint/2010/main" val="3743580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6A0C0F-EE15-3F4E-9D20-5C131DD5F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A4C081-2DB8-CB43-B5C3-1510DD1224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B02E9-1CDE-8849-988C-95CB161A9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8FEE9-294D-4942-88EC-C9646F490AFA}" type="datetimeFigureOut">
              <a:rPr lang="en-US" smtClean="0"/>
              <a:t>8/28/20</a:t>
            </a:fld>
            <a:endParaRPr lang="en-US"/>
          </a:p>
        </p:txBody>
      </p:sp>
      <p:sp>
        <p:nvSpPr>
          <p:cNvPr id="5" name="Footer Placeholder 4">
            <a:extLst>
              <a:ext uri="{FF2B5EF4-FFF2-40B4-BE49-F238E27FC236}">
                <a16:creationId xmlns:a16="http://schemas.microsoft.com/office/drawing/2014/main" id="{AEE2C69B-DA58-054E-9422-DCA51EC5FC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4566F8-8356-7B43-BB1F-B02D9D317B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73F8E-7EF0-AE47-BBF7-70E23E5A4061}" type="slidenum">
              <a:rPr lang="en-US" smtClean="0"/>
              <a:t>‹#›</a:t>
            </a:fld>
            <a:endParaRPr lang="en-US"/>
          </a:p>
        </p:txBody>
      </p:sp>
    </p:spTree>
    <p:extLst>
      <p:ext uri="{BB962C8B-B14F-4D97-AF65-F5344CB8AC3E}">
        <p14:creationId xmlns:p14="http://schemas.microsoft.com/office/powerpoint/2010/main" val="1082940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tif"/><Relationship Id="rId1" Type="http://schemas.openxmlformats.org/officeDocument/2006/relationships/slideLayout" Target="../slideLayouts/slideLayout7.xml"/><Relationship Id="rId5" Type="http://schemas.openxmlformats.org/officeDocument/2006/relationships/image" Target="../media/image11.tif"/><Relationship Id="rId4" Type="http://schemas.openxmlformats.org/officeDocument/2006/relationships/image" Target="../media/image10.tif"/></Relationships>
</file>

<file path=ppt/slides/_rels/slide33.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F7065-ABE2-B347-8720-8F6845C732A9}"/>
              </a:ext>
            </a:extLst>
          </p:cNvPr>
          <p:cNvPicPr>
            <a:picLocks noChangeAspect="1"/>
          </p:cNvPicPr>
          <p:nvPr/>
        </p:nvPicPr>
        <p:blipFill>
          <a:blip r:embed="rId2"/>
          <a:stretch>
            <a:fillRect/>
          </a:stretch>
        </p:blipFill>
        <p:spPr>
          <a:xfrm rot="16200000">
            <a:off x="2667001" y="-2667000"/>
            <a:ext cx="6857999" cy="12192000"/>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240FA96C-F15A-B14D-9EEA-7542AB499B00}"/>
              </a:ext>
            </a:extLst>
          </p:cNvPr>
          <p:cNvSpPr>
            <a:spLocks noGrp="1"/>
          </p:cNvSpPr>
          <p:nvPr>
            <p:ph type="ctrTitle"/>
          </p:nvPr>
        </p:nvSpPr>
        <p:spPr>
          <a:xfrm>
            <a:off x="493885" y="1699154"/>
            <a:ext cx="11204221" cy="2279826"/>
          </a:xfrm>
        </p:spPr>
        <p:txBody>
          <a:bodyPr>
            <a:noAutofit/>
          </a:bodyPr>
          <a:lstStyle/>
          <a:p>
            <a:r>
              <a:rPr lang="en-US" sz="7200" b="1" dirty="0">
                <a:solidFill>
                  <a:schemeClr val="accent1">
                    <a:lumMod val="50000"/>
                  </a:schemeClr>
                </a:solidFill>
                <a:latin typeface="Times New Roman" panose="02020603050405020304" pitchFamily="18" charset="0"/>
                <a:cs typeface="Times New Roman" panose="02020603050405020304" pitchFamily="18" charset="0"/>
              </a:rPr>
              <a:t>CLINICAL MEETING </a:t>
            </a:r>
            <a:br>
              <a:rPr lang="en-US" sz="7200" b="1" dirty="0">
                <a:solidFill>
                  <a:schemeClr val="accent1">
                    <a:lumMod val="50000"/>
                  </a:schemeClr>
                </a:solidFill>
                <a:latin typeface="Times New Roman" panose="02020603050405020304" pitchFamily="18" charset="0"/>
                <a:cs typeface="Times New Roman" panose="02020603050405020304" pitchFamily="18" charset="0"/>
              </a:rPr>
            </a:br>
            <a:r>
              <a:rPr lang="en-US" sz="7200" b="1" dirty="0">
                <a:solidFill>
                  <a:schemeClr val="accent1">
                    <a:lumMod val="50000"/>
                  </a:schemeClr>
                </a:solidFill>
                <a:latin typeface="Times New Roman" panose="02020603050405020304" pitchFamily="18" charset="0"/>
                <a:cs typeface="Times New Roman" panose="02020603050405020304" pitchFamily="18" charset="0"/>
              </a:rPr>
              <a:t>AUG ‘20</a:t>
            </a:r>
          </a:p>
        </p:txBody>
      </p:sp>
      <p:sp>
        <p:nvSpPr>
          <p:cNvPr id="3" name="Subtitle 2">
            <a:extLst>
              <a:ext uri="{FF2B5EF4-FFF2-40B4-BE49-F238E27FC236}">
                <a16:creationId xmlns:a16="http://schemas.microsoft.com/office/drawing/2014/main" id="{F4DD50DB-00CB-9148-B4B1-105CF5928421}"/>
              </a:ext>
            </a:extLst>
          </p:cNvPr>
          <p:cNvSpPr>
            <a:spLocks noGrp="1"/>
          </p:cNvSpPr>
          <p:nvPr>
            <p:ph type="subTitle" idx="1"/>
          </p:nvPr>
        </p:nvSpPr>
        <p:spPr>
          <a:xfrm>
            <a:off x="1523996" y="4420305"/>
            <a:ext cx="9144000" cy="738541"/>
          </a:xfrm>
        </p:spPr>
        <p:txBody>
          <a:bodyPr>
            <a:noAutofit/>
          </a:bodyPr>
          <a:lstStyle/>
          <a:p>
            <a:r>
              <a:rPr lang="en-US" sz="5000" b="1" dirty="0">
                <a:solidFill>
                  <a:schemeClr val="accent1">
                    <a:lumMod val="50000"/>
                  </a:schemeClr>
                </a:solidFill>
                <a:latin typeface="Apple Chancery" panose="03020702040506060504" pitchFamily="66" charset="-79"/>
                <a:cs typeface="Apple Chancery" panose="03020702040506060504" pitchFamily="66" charset="-79"/>
              </a:rPr>
              <a:t>Department of Psychiatry</a:t>
            </a:r>
          </a:p>
        </p:txBody>
      </p:sp>
    </p:spTree>
    <p:extLst>
      <p:ext uri="{BB962C8B-B14F-4D97-AF65-F5344CB8AC3E}">
        <p14:creationId xmlns:p14="http://schemas.microsoft.com/office/powerpoint/2010/main" val="3437209638"/>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4922 -0.04898" pathEditMode="relative" ptsTypes="AA">
                                      <p:cBhvr>
                                        <p:cTn id="6" dur="30000" fill="hold"/>
                                        <p:tgtEl>
                                          <p:spTgt spid="7"/>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7"/>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4922 -0.04898 L 0 0" pathEditMode="relative" ptsTypes="AA">
                                      <p:cBhvr>
                                        <p:cTn id="11" dur="30000" fill="hold"/>
                                        <p:tgtEl>
                                          <p:spTgt spid="7"/>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7"/>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7"/>
                                        </p:tgtEl>
                                        <p:attrNameLst>
                                          <p:attrName>ppt_x</p:attrName>
                                          <p:attrName>ppt_y</p:attrName>
                                        </p:attrNameLst>
                                      </p:cBhvr>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34C0A-EC45-994A-B9FC-EC6F7B5AC369}"/>
              </a:ext>
            </a:extLst>
          </p:cNvPr>
          <p:cNvSpPr>
            <a:spLocks noGrp="1"/>
          </p:cNvSpPr>
          <p:nvPr>
            <p:ph idx="1"/>
          </p:nvPr>
        </p:nvSpPr>
        <p:spPr>
          <a:xfrm>
            <a:off x="190406" y="1150161"/>
            <a:ext cx="11811188" cy="4557678"/>
          </a:xfrm>
        </p:spPr>
        <p:txBody>
          <a:bodyPr>
            <a:normAutofit/>
          </a:bodyPr>
          <a:lstStyle/>
          <a:p>
            <a:pPr marL="0" indent="0">
              <a:lnSpc>
                <a:spcPct val="100000"/>
              </a:lnSpc>
              <a:buNone/>
            </a:pPr>
            <a:r>
              <a:rPr lang="en-IN" dirty="0">
                <a:latin typeface="Times New Roman" panose="02020603050405020304" pitchFamily="18" charset="0"/>
                <a:cs typeface="Times New Roman" panose="02020603050405020304" pitchFamily="18" charset="0"/>
              </a:rPr>
              <a:t>Patient got married 11 years ago by arranged marriage, and gives h/o interpersonal issues with wife within one year. He allegedly had two extra marital affairs and is currently involved with someone since two years.</a:t>
            </a:r>
            <a:br>
              <a:rPr lang="en-IN" dirty="0">
                <a:latin typeface="Times New Roman" panose="02020603050405020304" pitchFamily="18" charset="0"/>
                <a:cs typeface="Times New Roman" panose="02020603050405020304" pitchFamily="18" charset="0"/>
              </a:rPr>
            </a:br>
            <a:endParaRPr lang="en-IN" dirty="0">
              <a:latin typeface="Times New Roman" panose="02020603050405020304" pitchFamily="18" charset="0"/>
              <a:cs typeface="Times New Roman" panose="02020603050405020304" pitchFamily="18" charset="0"/>
            </a:endParaRPr>
          </a:p>
          <a:p>
            <a:pPr marL="0" indent="0">
              <a:lnSpc>
                <a:spcPct val="100000"/>
              </a:lnSpc>
              <a:buNone/>
            </a:pPr>
            <a:r>
              <a:rPr lang="en-IN" dirty="0">
                <a:latin typeface="Times New Roman" panose="02020603050405020304" pitchFamily="18" charset="0"/>
                <a:cs typeface="Times New Roman" panose="02020603050405020304" pitchFamily="18" charset="0"/>
              </a:rPr>
              <a:t>H/o consumption of alcohol since 4 years, daily consumption of 1-1.5 bottles of whiskey; </a:t>
            </a:r>
            <a:br>
              <a:rPr lang="en-IN" dirty="0">
                <a:latin typeface="Times New Roman" panose="02020603050405020304" pitchFamily="18" charset="0"/>
                <a:cs typeface="Times New Roman" panose="02020603050405020304" pitchFamily="18" charset="0"/>
              </a:rPr>
            </a:br>
            <a:r>
              <a:rPr lang="en-IN" dirty="0">
                <a:latin typeface="Times New Roman" panose="02020603050405020304" pitchFamily="18" charset="0"/>
                <a:cs typeface="Times New Roman" panose="02020603050405020304" pitchFamily="18" charset="0"/>
              </a:rPr>
              <a:t>H/o cigarette smoking since 2017, occasionally. </a:t>
            </a:r>
            <a:br>
              <a:rPr lang="en-IN" dirty="0">
                <a:latin typeface="Times New Roman" panose="02020603050405020304" pitchFamily="18" charset="0"/>
                <a:cs typeface="Times New Roman" panose="02020603050405020304" pitchFamily="18" charset="0"/>
              </a:rPr>
            </a:br>
            <a:r>
              <a:rPr lang="en-IN" dirty="0">
                <a:latin typeface="Times New Roman" panose="02020603050405020304" pitchFamily="18" charset="0"/>
                <a:cs typeface="Times New Roman" panose="02020603050405020304" pitchFamily="18" charset="0"/>
              </a:rPr>
              <a:t>Pt gives a/h/o consumption of cocaine by snorting on 2 occasions and injecting steroids while he was training to become a boxer.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504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4898-C5F0-A041-9696-CF42991E0917}"/>
              </a:ext>
            </a:extLst>
          </p:cNvPr>
          <p:cNvSpPr>
            <a:spLocks noGrp="1"/>
          </p:cNvSpPr>
          <p:nvPr>
            <p:ph type="title"/>
          </p:nvPr>
        </p:nvSpPr>
        <p:spPr>
          <a:xfrm>
            <a:off x="838200" y="151765"/>
            <a:ext cx="10515600" cy="838835"/>
          </a:xfrm>
        </p:spPr>
        <p:txBody>
          <a:bodyPr>
            <a:normAutofit/>
          </a:bodyPr>
          <a:lstStyle/>
          <a:p>
            <a:pPr algn="ctr"/>
            <a:r>
              <a:rPr lang="en-US" sz="4200" b="1" dirty="0">
                <a:latin typeface="Times New Roman" panose="02020603050405020304" pitchFamily="18" charset="0"/>
                <a:cs typeface="Times New Roman" panose="02020603050405020304" pitchFamily="18" charset="0"/>
              </a:rPr>
              <a:t>PHYSICAL EXAMINATION</a:t>
            </a:r>
          </a:p>
        </p:txBody>
      </p:sp>
      <p:sp>
        <p:nvSpPr>
          <p:cNvPr id="3" name="Content Placeholder 2">
            <a:extLst>
              <a:ext uri="{FF2B5EF4-FFF2-40B4-BE49-F238E27FC236}">
                <a16:creationId xmlns:a16="http://schemas.microsoft.com/office/drawing/2014/main" id="{6FACDA2E-ECBD-D049-8DE7-EE0CD4071EDF}"/>
              </a:ext>
            </a:extLst>
          </p:cNvPr>
          <p:cNvSpPr>
            <a:spLocks noGrp="1"/>
          </p:cNvSpPr>
          <p:nvPr>
            <p:ph idx="1"/>
          </p:nvPr>
        </p:nvSpPr>
        <p:spPr>
          <a:xfrm>
            <a:off x="485422" y="2029664"/>
            <a:ext cx="11221156" cy="2598780"/>
          </a:xfrm>
        </p:spPr>
        <p:txBody>
          <a:bodyPr>
            <a:normAutofit/>
          </a:bodyPr>
          <a:lstStyle/>
          <a:p>
            <a:pPr marL="0" indent="0">
              <a:lnSpc>
                <a:spcPct val="100000"/>
              </a:lnSpc>
              <a:buNone/>
            </a:pPr>
            <a:r>
              <a:rPr lang="en-IN" dirty="0">
                <a:latin typeface="Times New Roman" panose="02020603050405020304" pitchFamily="18" charset="0"/>
                <a:cs typeface="Times New Roman" panose="02020603050405020304" pitchFamily="18" charset="0"/>
              </a:rPr>
              <a:t>His general physical and systemic examination was within normal limits. </a:t>
            </a:r>
          </a:p>
          <a:p>
            <a:pPr marL="0" indent="0">
              <a:lnSpc>
                <a:spcPct val="100000"/>
              </a:lnSpc>
              <a:buNone/>
            </a:pPr>
            <a:r>
              <a:rPr lang="en-IN" dirty="0">
                <a:latin typeface="Times New Roman" panose="02020603050405020304" pitchFamily="18" charset="0"/>
                <a:cs typeface="Times New Roman" panose="02020603050405020304" pitchFamily="18" charset="0"/>
              </a:rPr>
              <a:t>A 2x8cm scar seen over right forehead.</a:t>
            </a:r>
            <a:br>
              <a:rPr lang="en-IN" dirty="0">
                <a:latin typeface="Times New Roman" panose="02020603050405020304" pitchFamily="18" charset="0"/>
                <a:cs typeface="Times New Roman" panose="02020603050405020304" pitchFamily="18" charset="0"/>
              </a:rPr>
            </a:br>
            <a:br>
              <a:rPr lang="en-IN" dirty="0">
                <a:latin typeface="Times New Roman" panose="02020603050405020304" pitchFamily="18" charset="0"/>
                <a:cs typeface="Times New Roman" panose="02020603050405020304" pitchFamily="18" charset="0"/>
              </a:rPr>
            </a:br>
            <a:br>
              <a:rPr lang="en-IN" dirty="0">
                <a:latin typeface="Times New Roman" panose="02020603050405020304" pitchFamily="18" charset="0"/>
                <a:cs typeface="Times New Roman" panose="02020603050405020304" pitchFamily="18" charset="0"/>
              </a:rPr>
            </a:br>
            <a:r>
              <a:rPr lang="en-IN" dirty="0">
                <a:latin typeface="Times New Roman" panose="02020603050405020304" pitchFamily="18" charset="0"/>
                <a:cs typeface="Times New Roman" panose="02020603050405020304" pitchFamily="18" charset="0"/>
              </a:rPr>
              <a:t>FRONTAL ASSESSMENT BATTERY SCORE was normal.</a:t>
            </a:r>
          </a:p>
          <a:p>
            <a:pPr marL="0" indent="0">
              <a:lnSpc>
                <a:spcPct val="100000"/>
              </a:lnSpc>
              <a:buNone/>
            </a:pP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172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A43C-5A68-C641-9333-A1982409636E}"/>
              </a:ext>
            </a:extLst>
          </p:cNvPr>
          <p:cNvSpPr>
            <a:spLocks noGrp="1"/>
          </p:cNvSpPr>
          <p:nvPr>
            <p:ph type="title"/>
          </p:nvPr>
        </p:nvSpPr>
        <p:spPr>
          <a:xfrm>
            <a:off x="838200" y="75565"/>
            <a:ext cx="10515600" cy="915035"/>
          </a:xfrm>
        </p:spPr>
        <p:txBody>
          <a:bodyPr>
            <a:normAutofit/>
          </a:bodyPr>
          <a:lstStyle/>
          <a:p>
            <a:pPr algn="ctr"/>
            <a:r>
              <a:rPr lang="en-US" sz="4200" b="1" dirty="0">
                <a:latin typeface="Times New Roman" panose="02020603050405020304" pitchFamily="18" charset="0"/>
                <a:cs typeface="Times New Roman" panose="02020603050405020304" pitchFamily="18" charset="0"/>
              </a:rPr>
              <a:t>MENTAL STATUS EXAMINATION</a:t>
            </a:r>
          </a:p>
        </p:txBody>
      </p:sp>
      <p:sp>
        <p:nvSpPr>
          <p:cNvPr id="3" name="Content Placeholder 2">
            <a:extLst>
              <a:ext uri="{FF2B5EF4-FFF2-40B4-BE49-F238E27FC236}">
                <a16:creationId xmlns:a16="http://schemas.microsoft.com/office/drawing/2014/main" id="{0E23ACE6-7CE1-FD4E-9437-EE294A00571A}"/>
              </a:ext>
            </a:extLst>
          </p:cNvPr>
          <p:cNvSpPr>
            <a:spLocks noGrp="1"/>
          </p:cNvSpPr>
          <p:nvPr>
            <p:ph idx="1"/>
          </p:nvPr>
        </p:nvSpPr>
        <p:spPr>
          <a:xfrm>
            <a:off x="272743" y="1775985"/>
            <a:ext cx="11919257" cy="3306029"/>
          </a:xfrm>
        </p:spPr>
        <p:txBody>
          <a:bodyPr>
            <a:noAutofit/>
          </a:bodyPr>
          <a:lstStyle/>
          <a:p>
            <a:pPr marL="0" indent="0">
              <a:lnSpc>
                <a:spcPct val="100000"/>
              </a:lnSpc>
              <a:buNone/>
            </a:pPr>
            <a:r>
              <a:rPr lang="en-IN" dirty="0">
                <a:latin typeface="Times New Roman" panose="02020603050405020304" pitchFamily="18" charset="0"/>
                <a:cs typeface="Times New Roman" panose="02020603050405020304" pitchFamily="18" charset="0"/>
              </a:rPr>
              <a:t>Patient was communicative, had normal speech and psychomotor activity. He conveyed his mood as sad with a euthymic affect with normal range and reactivity.</a:t>
            </a:r>
          </a:p>
          <a:p>
            <a:pPr marL="0" indent="0">
              <a:lnSpc>
                <a:spcPct val="100000"/>
              </a:lnSpc>
              <a:buNone/>
            </a:pPr>
            <a:r>
              <a:rPr lang="en-IN" dirty="0">
                <a:latin typeface="Times New Roman" panose="02020603050405020304" pitchFamily="18" charset="0"/>
                <a:cs typeface="Times New Roman" panose="02020603050405020304" pitchFamily="18" charset="0"/>
              </a:rPr>
              <a:t>Ideas of grandiose ability + identity seen with ideas of guilt with H/H/W.</a:t>
            </a:r>
            <a:br>
              <a:rPr lang="en-IN" dirty="0">
                <a:latin typeface="Times New Roman" panose="02020603050405020304" pitchFamily="18" charset="0"/>
                <a:cs typeface="Times New Roman" panose="02020603050405020304" pitchFamily="18" charset="0"/>
              </a:rPr>
            </a:br>
            <a:r>
              <a:rPr lang="en-IN" dirty="0">
                <a:latin typeface="Times New Roman" panose="02020603050405020304" pitchFamily="18" charset="0"/>
                <a:cs typeface="Times New Roman" panose="02020603050405020304" pitchFamily="18" charset="0"/>
              </a:rPr>
              <a:t>Active suicidal ideas + </a:t>
            </a:r>
            <a:br>
              <a:rPr lang="en-IN" dirty="0">
                <a:latin typeface="Times New Roman" panose="02020603050405020304" pitchFamily="18" charset="0"/>
                <a:cs typeface="Times New Roman" panose="02020603050405020304" pitchFamily="18" charset="0"/>
              </a:rPr>
            </a:br>
            <a:r>
              <a:rPr lang="en-IN" dirty="0">
                <a:latin typeface="Times New Roman" panose="02020603050405020304" pitchFamily="18" charset="0"/>
                <a:cs typeface="Times New Roman" panose="02020603050405020304" pitchFamily="18" charset="0"/>
              </a:rPr>
              <a:t>No perceptual abnormality noted with a partial insight and impaired social judgment. </a:t>
            </a:r>
            <a:br>
              <a:rPr lang="en-IN" dirty="0">
                <a:latin typeface="Times New Roman" panose="02020603050405020304" pitchFamily="18" charset="0"/>
                <a:cs typeface="Times New Roman" panose="02020603050405020304" pitchFamily="18" charset="0"/>
              </a:rPr>
            </a:b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38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7C72E-EE47-414C-BA7C-8E45F94D3243}"/>
              </a:ext>
            </a:extLst>
          </p:cNvPr>
          <p:cNvSpPr>
            <a:spLocks noGrp="1"/>
          </p:cNvSpPr>
          <p:nvPr>
            <p:ph type="title"/>
          </p:nvPr>
        </p:nvSpPr>
        <p:spPr>
          <a:xfrm>
            <a:off x="838200" y="207471"/>
            <a:ext cx="10515600" cy="643868"/>
          </a:xfrm>
        </p:spPr>
        <p:txBody>
          <a:bodyPr>
            <a:noAutofit/>
          </a:bodyPr>
          <a:lstStyle/>
          <a:p>
            <a:pPr algn="ctr"/>
            <a:r>
              <a:rPr lang="en-US" sz="4200" b="1" dirty="0">
                <a:latin typeface="Times New Roman" panose="02020603050405020304" pitchFamily="18" charset="0"/>
                <a:cs typeface="Times New Roman" panose="02020603050405020304" pitchFamily="18" charset="0"/>
              </a:rPr>
              <a:t>SUMMARY</a:t>
            </a:r>
          </a:p>
        </p:txBody>
      </p:sp>
      <p:sp>
        <p:nvSpPr>
          <p:cNvPr id="3" name="Content Placeholder 2">
            <a:extLst>
              <a:ext uri="{FF2B5EF4-FFF2-40B4-BE49-F238E27FC236}">
                <a16:creationId xmlns:a16="http://schemas.microsoft.com/office/drawing/2014/main" id="{AD474817-9220-A341-BBF4-675E944E8208}"/>
              </a:ext>
            </a:extLst>
          </p:cNvPr>
          <p:cNvSpPr>
            <a:spLocks noGrp="1"/>
          </p:cNvSpPr>
          <p:nvPr>
            <p:ph idx="1"/>
          </p:nvPr>
        </p:nvSpPr>
        <p:spPr>
          <a:xfrm>
            <a:off x="260812" y="1014535"/>
            <a:ext cx="11670376" cy="5453998"/>
          </a:xfrm>
        </p:spPr>
        <p:txBody>
          <a:bodyPr>
            <a:noAutofit/>
          </a:bodyPr>
          <a:lstStyle/>
          <a:p>
            <a:pPr marL="0" indent="0">
              <a:lnSpc>
                <a:spcPct val="110000"/>
              </a:lnSpc>
              <a:buNone/>
            </a:pPr>
            <a:r>
              <a:rPr lang="en-US" sz="2700" dirty="0" err="1">
                <a:latin typeface="Times New Roman" panose="02020603050405020304" pitchFamily="18" charset="0"/>
                <a:cs typeface="Times New Roman" panose="02020603050405020304" pitchFamily="18" charset="0"/>
              </a:rPr>
              <a:t>Mr</a:t>
            </a:r>
            <a:r>
              <a:rPr lang="en-US" sz="2700" dirty="0">
                <a:latin typeface="Times New Roman" panose="02020603050405020304" pitchFamily="18" charset="0"/>
                <a:cs typeface="Times New Roman" panose="02020603050405020304" pitchFamily="18" charset="0"/>
              </a:rPr>
              <a:t> P, a 35 year old well educated, married male brought by mother with complaints of impulsive and abusive behaviour, excessive alcohol consumption, reduced sleep since 4 years followed by decreased social interaction and self harm behaviour in the past 6 months; episodic and gradually progressive in nature; with a past history of head injury and a seizure disorder on Rx, history of misconduct during childhood and family history of psychiatric illness. </a:t>
            </a: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General physical examination revealed no abnormality; with a depressed mood, ideas of grandiosity, guilt and self harm on MSE. </a:t>
            </a:r>
            <a:br>
              <a:rPr lang="en-US" sz="2700" dirty="0">
                <a:latin typeface="Times New Roman" panose="02020603050405020304" pitchFamily="18" charset="0"/>
                <a:cs typeface="Times New Roman" panose="02020603050405020304" pitchFamily="18" charset="0"/>
              </a:rPr>
            </a:br>
            <a:br>
              <a:rPr lang="en-US" sz="2700" dirty="0">
                <a:latin typeface="Times New Roman" panose="02020603050405020304" pitchFamily="18" charset="0"/>
                <a:cs typeface="Times New Roman" panose="02020603050405020304" pitchFamily="18" charset="0"/>
              </a:rPr>
            </a:br>
            <a:br>
              <a:rPr lang="en-US" sz="27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Provisional diagnosis according to ICD 10 – </a:t>
            </a:r>
            <a:r>
              <a:rPr lang="en-US" sz="2700" b="1" dirty="0">
                <a:latin typeface="Times New Roman" panose="02020603050405020304" pitchFamily="18" charset="0"/>
                <a:cs typeface="Times New Roman" panose="02020603050405020304" pitchFamily="18" charset="0"/>
              </a:rPr>
              <a:t>Emotionally unstable personality disorder (F60.3)</a:t>
            </a:r>
          </a:p>
        </p:txBody>
      </p:sp>
    </p:spTree>
    <p:extLst>
      <p:ext uri="{BB962C8B-B14F-4D97-AF65-F5344CB8AC3E}">
        <p14:creationId xmlns:p14="http://schemas.microsoft.com/office/powerpoint/2010/main" val="2742398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9B3ED-FD0D-E549-B060-7B94B781F181}"/>
              </a:ext>
            </a:extLst>
          </p:cNvPr>
          <p:cNvSpPr>
            <a:spLocks noGrp="1"/>
          </p:cNvSpPr>
          <p:nvPr>
            <p:ph type="title"/>
          </p:nvPr>
        </p:nvSpPr>
        <p:spPr>
          <a:xfrm>
            <a:off x="838200" y="86606"/>
            <a:ext cx="10515600" cy="594431"/>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INVESTIGATIONS</a:t>
            </a:r>
          </a:p>
        </p:txBody>
      </p:sp>
      <p:sp>
        <p:nvSpPr>
          <p:cNvPr id="3" name="Content Placeholder 2">
            <a:extLst>
              <a:ext uri="{FF2B5EF4-FFF2-40B4-BE49-F238E27FC236}">
                <a16:creationId xmlns:a16="http://schemas.microsoft.com/office/drawing/2014/main" id="{003ECC51-B625-A740-A43E-CA54AF3E59E3}"/>
              </a:ext>
            </a:extLst>
          </p:cNvPr>
          <p:cNvSpPr>
            <a:spLocks noGrp="1"/>
          </p:cNvSpPr>
          <p:nvPr>
            <p:ph idx="1"/>
          </p:nvPr>
        </p:nvSpPr>
        <p:spPr>
          <a:xfrm>
            <a:off x="197555" y="836766"/>
            <a:ext cx="11796889" cy="2720622"/>
          </a:xfrm>
        </p:spPr>
        <p:txBody>
          <a:bodyPr>
            <a:normAutofit/>
          </a:bodyPr>
          <a:lstStyle/>
          <a:p>
            <a:r>
              <a:rPr lang="en-US" sz="2700" dirty="0">
                <a:latin typeface="Times New Roman" panose="02020603050405020304" pitchFamily="18" charset="0"/>
                <a:cs typeface="Times New Roman" panose="02020603050405020304" pitchFamily="18" charset="0"/>
              </a:rPr>
              <a:t>Lab investigations were all within normal limits</a:t>
            </a:r>
          </a:p>
          <a:p>
            <a:r>
              <a:rPr lang="en-US" sz="2700" dirty="0">
                <a:latin typeface="Times New Roman" panose="02020603050405020304" pitchFamily="18" charset="0"/>
                <a:cs typeface="Times New Roman" panose="02020603050405020304" pitchFamily="18" charset="0"/>
              </a:rPr>
              <a:t>MRI Brain showed few hyperintensities in bilateral frontal and peri-trigonal subcortical white matter along with ill defined FLAIR hyperintensities in left posterior temporo-occipital region s/o old infarct or gliosis. </a:t>
            </a:r>
          </a:p>
          <a:p>
            <a:r>
              <a:rPr lang="en-US" sz="2700" dirty="0">
                <a:latin typeface="Times New Roman" panose="02020603050405020304" pitchFamily="18" charset="0"/>
                <a:cs typeface="Times New Roman" panose="02020603050405020304" pitchFamily="18" charset="0"/>
              </a:rPr>
              <a:t>EEG brain was abnormal and showed multifocal epileptiform discharge over both hemispheres with secondary incomplete generalization. </a:t>
            </a:r>
          </a:p>
        </p:txBody>
      </p:sp>
      <p:pic>
        <p:nvPicPr>
          <p:cNvPr id="4" name="Picture 3">
            <a:extLst>
              <a:ext uri="{FF2B5EF4-FFF2-40B4-BE49-F238E27FC236}">
                <a16:creationId xmlns:a16="http://schemas.microsoft.com/office/drawing/2014/main" id="{FF5DE4EC-720A-6343-AD10-214EA04A01A9}"/>
              </a:ext>
            </a:extLst>
          </p:cNvPr>
          <p:cNvPicPr>
            <a:picLocks noChangeAspect="1"/>
          </p:cNvPicPr>
          <p:nvPr/>
        </p:nvPicPr>
        <p:blipFill rotWithShape="1">
          <a:blip r:embed="rId2"/>
          <a:srcRect t="1806" b="66203"/>
          <a:stretch/>
        </p:blipFill>
        <p:spPr>
          <a:xfrm>
            <a:off x="2376381" y="3555732"/>
            <a:ext cx="7439236" cy="3215662"/>
          </a:xfrm>
          <a:prstGeom prst="rect">
            <a:avLst/>
          </a:prstGeom>
        </p:spPr>
      </p:pic>
    </p:spTree>
    <p:extLst>
      <p:ext uri="{BB962C8B-B14F-4D97-AF65-F5344CB8AC3E}">
        <p14:creationId xmlns:p14="http://schemas.microsoft.com/office/powerpoint/2010/main" val="1843816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78C2-AF95-9D4F-AB4F-93A29AB5AA92}"/>
              </a:ext>
            </a:extLst>
          </p:cNvPr>
          <p:cNvSpPr>
            <a:spLocks noGrp="1"/>
          </p:cNvSpPr>
          <p:nvPr>
            <p:ph type="title"/>
          </p:nvPr>
        </p:nvSpPr>
        <p:spPr>
          <a:xfrm>
            <a:off x="838199" y="199496"/>
            <a:ext cx="10515600" cy="605719"/>
          </a:xfrm>
        </p:spPr>
        <p:txBody>
          <a:bodyPr>
            <a:noAutofit/>
          </a:bodyPr>
          <a:lstStyle/>
          <a:p>
            <a:pPr algn="ctr"/>
            <a:r>
              <a:rPr lang="en-US" sz="4200" b="1" dirty="0">
                <a:latin typeface="Times New Roman" panose="02020603050405020304" pitchFamily="18" charset="0"/>
                <a:cs typeface="Times New Roman" panose="02020603050405020304" pitchFamily="18" charset="0"/>
              </a:rPr>
              <a:t>TREATMENT</a:t>
            </a:r>
          </a:p>
        </p:txBody>
      </p:sp>
      <p:sp>
        <p:nvSpPr>
          <p:cNvPr id="3" name="Content Placeholder 2">
            <a:extLst>
              <a:ext uri="{FF2B5EF4-FFF2-40B4-BE49-F238E27FC236}">
                <a16:creationId xmlns:a16="http://schemas.microsoft.com/office/drawing/2014/main" id="{FB0AB5CA-EF63-E449-93D0-46BBD4F3F87F}"/>
              </a:ext>
            </a:extLst>
          </p:cNvPr>
          <p:cNvSpPr>
            <a:spLocks noGrp="1"/>
          </p:cNvSpPr>
          <p:nvPr>
            <p:ph idx="1"/>
          </p:nvPr>
        </p:nvSpPr>
        <p:spPr>
          <a:xfrm>
            <a:off x="300251" y="1509888"/>
            <a:ext cx="11632104" cy="4454184"/>
          </a:xfrm>
        </p:spPr>
        <p:txBody>
          <a:bodyPr>
            <a:normAutofit/>
          </a:bodyPr>
          <a:lstStyle/>
          <a:p>
            <a:pPr>
              <a:lnSpc>
                <a:spcPct val="100000"/>
              </a:lnSpc>
            </a:pPr>
            <a:r>
              <a:rPr lang="en-US" dirty="0">
                <a:latin typeface="Times New Roman" panose="02020603050405020304" pitchFamily="18" charset="0"/>
                <a:cs typeface="Times New Roman" panose="02020603050405020304" pitchFamily="18" charset="0"/>
              </a:rPr>
              <a:t>Patient was started on Tab Risperidone 2mg HS. Mother reported significant improvement in irritability during his stay in the ward. Sodium valproate was considered as a mood stabilizer.  </a:t>
            </a:r>
          </a:p>
          <a:p>
            <a:pPr>
              <a:lnSpc>
                <a:spcPct val="100000"/>
              </a:lnSpc>
            </a:pPr>
            <a:r>
              <a:rPr lang="en-US" dirty="0">
                <a:latin typeface="Times New Roman" panose="02020603050405020304" pitchFamily="18" charset="0"/>
                <a:cs typeface="Times New Roman" panose="02020603050405020304" pitchFamily="18" charset="0"/>
              </a:rPr>
              <a:t>Neurology reference was done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/v/o MRI and EEG changes, Tab Sodium valproate 500mg HS was added and cross tapered with Tab Levetiracetam. </a:t>
            </a:r>
          </a:p>
          <a:p>
            <a:pPr>
              <a:lnSpc>
                <a:spcPct val="100000"/>
              </a:lnSpc>
            </a:pPr>
            <a:r>
              <a:rPr lang="en-US" dirty="0">
                <a:latin typeface="Times New Roman" panose="02020603050405020304" pitchFamily="18" charset="0"/>
                <a:cs typeface="Times New Roman" panose="02020603050405020304" pitchFamily="18" charset="0"/>
              </a:rPr>
              <a:t>Patient was discharged on Tab Risperidone 4mg HS + Tab Sodium Valproate 500mg 1 – 0 – 2 + Tab Clobazam 10mg HS.</a:t>
            </a:r>
          </a:p>
          <a:p>
            <a:pPr>
              <a:lnSpc>
                <a:spcPct val="100000"/>
              </a:lnSpc>
            </a:pPr>
            <a:r>
              <a:rPr lang="en-US" dirty="0">
                <a:latin typeface="Times New Roman" panose="02020603050405020304" pitchFamily="18" charset="0"/>
                <a:cs typeface="Times New Roman" panose="02020603050405020304" pitchFamily="18" charset="0"/>
              </a:rPr>
              <a:t> He is currently maintaining well on the above medication.</a:t>
            </a:r>
          </a:p>
        </p:txBody>
      </p:sp>
    </p:spTree>
    <p:extLst>
      <p:ext uri="{BB962C8B-B14F-4D97-AF65-F5344CB8AC3E}">
        <p14:creationId xmlns:p14="http://schemas.microsoft.com/office/powerpoint/2010/main" val="524063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86CC0-1DF4-D943-AD62-B7BAD09506F1}"/>
              </a:ext>
            </a:extLst>
          </p:cNvPr>
          <p:cNvSpPr>
            <a:spLocks noGrp="1"/>
          </p:cNvSpPr>
          <p:nvPr>
            <p:ph type="title"/>
          </p:nvPr>
        </p:nvSpPr>
        <p:spPr>
          <a:xfrm>
            <a:off x="838200" y="121285"/>
            <a:ext cx="10515600" cy="808355"/>
          </a:xfrm>
        </p:spPr>
        <p:txBody>
          <a:bodyPr>
            <a:normAutofit/>
          </a:bodyPr>
          <a:lstStyle/>
          <a:p>
            <a:pPr algn="ctr"/>
            <a:r>
              <a:rPr lang="en-US" sz="4200" b="1" dirty="0">
                <a:latin typeface="Times New Roman" panose="02020603050405020304" pitchFamily="18" charset="0"/>
                <a:cs typeface="Times New Roman" panose="02020603050405020304" pitchFamily="18" charset="0"/>
              </a:rPr>
              <a:t>DISCUSSION</a:t>
            </a:r>
          </a:p>
        </p:txBody>
      </p:sp>
      <p:sp>
        <p:nvSpPr>
          <p:cNvPr id="3" name="Content Placeholder 2">
            <a:extLst>
              <a:ext uri="{FF2B5EF4-FFF2-40B4-BE49-F238E27FC236}">
                <a16:creationId xmlns:a16="http://schemas.microsoft.com/office/drawing/2014/main" id="{A24B636C-5DFB-4246-B69C-34D675046F29}"/>
              </a:ext>
            </a:extLst>
          </p:cNvPr>
          <p:cNvSpPr>
            <a:spLocks noGrp="1"/>
          </p:cNvSpPr>
          <p:nvPr>
            <p:ph idx="1"/>
          </p:nvPr>
        </p:nvSpPr>
        <p:spPr>
          <a:xfrm>
            <a:off x="293511" y="1042494"/>
            <a:ext cx="11604977" cy="5232182"/>
          </a:xfrm>
        </p:spPr>
        <p:txBody>
          <a:bodyPr>
            <a:noAutofit/>
          </a:bodyPr>
          <a:lstStyle/>
          <a:p>
            <a:pPr marL="0" indent="0">
              <a:lnSpc>
                <a:spcPct val="100000"/>
              </a:lnSpc>
              <a:buNone/>
            </a:pPr>
            <a:r>
              <a:rPr lang="en-IN" sz="2700" dirty="0">
                <a:latin typeface="Times New Roman" panose="02020603050405020304" pitchFamily="18" charset="0"/>
                <a:cs typeface="Times New Roman" panose="02020603050405020304" pitchFamily="18" charset="0"/>
              </a:rPr>
              <a:t>ICD 10 defines EUPD as a personality d/o with a marked tendency to act impulsively without consideration of the consequences, together with affective instability. Their outbursts of intense anger may often lead to violence or “behavioural explosions”.</a:t>
            </a:r>
            <a:br>
              <a:rPr lang="en-IN" sz="2700" dirty="0">
                <a:latin typeface="Times New Roman" panose="02020603050405020304" pitchFamily="18" charset="0"/>
                <a:cs typeface="Times New Roman" panose="02020603050405020304" pitchFamily="18" charset="0"/>
              </a:rPr>
            </a:br>
            <a:br>
              <a:rPr lang="en-IN" sz="2700" dirty="0">
                <a:latin typeface="Times New Roman" panose="02020603050405020304" pitchFamily="18" charset="0"/>
                <a:cs typeface="Times New Roman" panose="02020603050405020304" pitchFamily="18" charset="0"/>
              </a:rPr>
            </a:br>
            <a:r>
              <a:rPr lang="en-IN" sz="2700" dirty="0">
                <a:latin typeface="Times New Roman" panose="02020603050405020304" pitchFamily="18" charset="0"/>
                <a:cs typeface="Times New Roman" panose="02020603050405020304" pitchFamily="18" charset="0"/>
              </a:rPr>
              <a:t>Emotionally unstable PD (BPD) patients are particularly known for their wide range of impulsive and risky behaviours. The rate of prevalence of impulsive behaviours is very high in BPD, ranging from 43% to 99%. </a:t>
            </a:r>
            <a:br>
              <a:rPr lang="en-IN" sz="2700" dirty="0">
                <a:latin typeface="Times New Roman" panose="02020603050405020304" pitchFamily="18" charset="0"/>
                <a:cs typeface="Times New Roman" panose="02020603050405020304" pitchFamily="18" charset="0"/>
              </a:rPr>
            </a:br>
            <a:endParaRPr lang="en-IN" sz="2700" dirty="0">
              <a:latin typeface="Times New Roman" panose="02020603050405020304" pitchFamily="18" charset="0"/>
              <a:cs typeface="Times New Roman" panose="02020603050405020304" pitchFamily="18" charset="0"/>
            </a:endParaRPr>
          </a:p>
          <a:p>
            <a:pPr marL="0" indent="0">
              <a:lnSpc>
                <a:spcPct val="100000"/>
              </a:lnSpc>
              <a:buNone/>
            </a:pPr>
            <a:r>
              <a:rPr lang="en-IN" sz="2700" dirty="0">
                <a:latin typeface="Times New Roman" panose="02020603050405020304" pitchFamily="18" charset="0"/>
                <a:cs typeface="Times New Roman" panose="02020603050405020304" pitchFamily="18" charset="0"/>
              </a:rPr>
              <a:t>The key features of the definition refer to a pattern of behaviour rather than a single act; rapid unplanned reactions that occur before the opportunity to consciously weigh the consequences of an act.</a:t>
            </a:r>
            <a:br>
              <a:rPr lang="en-IN" sz="2700" dirty="0">
                <a:latin typeface="Times New Roman" panose="02020603050405020304" pitchFamily="18" charset="0"/>
                <a:cs typeface="Times New Roman" panose="02020603050405020304" pitchFamily="18" charset="0"/>
              </a:rPr>
            </a:br>
            <a:endParaRPr lang="en-US"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7084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280DE9-92F0-2A4A-98D5-5DC7E73D3006}"/>
              </a:ext>
            </a:extLst>
          </p:cNvPr>
          <p:cNvSpPr>
            <a:spLocks noGrp="1"/>
          </p:cNvSpPr>
          <p:nvPr>
            <p:ph idx="1"/>
          </p:nvPr>
        </p:nvSpPr>
        <p:spPr>
          <a:xfrm>
            <a:off x="252247" y="304800"/>
            <a:ext cx="11666483" cy="6306207"/>
          </a:xfrm>
        </p:spPr>
        <p:txBody>
          <a:bodyPr>
            <a:normAutofit lnSpcReduction="10000"/>
          </a:bodyPr>
          <a:lstStyle/>
          <a:p>
            <a:pPr marL="0" indent="0">
              <a:lnSpc>
                <a:spcPct val="100000"/>
              </a:lnSpc>
              <a:buNone/>
            </a:pPr>
            <a:r>
              <a:rPr lang="en-US" sz="2700" b="1" dirty="0">
                <a:latin typeface="Times New Roman" panose="02020603050405020304" pitchFamily="18" charset="0"/>
                <a:cs typeface="Times New Roman" panose="02020603050405020304" pitchFamily="18" charset="0"/>
              </a:rPr>
              <a:t>DIAGNOSTIC CRITERIA</a:t>
            </a:r>
            <a:br>
              <a:rPr lang="en-US" sz="2700" dirty="0">
                <a:latin typeface="Times New Roman" panose="02020603050405020304" pitchFamily="18" charset="0"/>
                <a:cs typeface="Times New Roman" panose="02020603050405020304" pitchFamily="18" charset="0"/>
              </a:rPr>
            </a:br>
            <a:endParaRPr lang="en-US" sz="2700" dirty="0">
              <a:latin typeface="Times New Roman" panose="02020603050405020304" pitchFamily="18" charset="0"/>
              <a:cs typeface="Times New Roman" panose="02020603050405020304" pitchFamily="18" charset="0"/>
            </a:endParaRPr>
          </a:p>
          <a:p>
            <a:pPr>
              <a:lnSpc>
                <a:spcPct val="100000"/>
              </a:lnSpc>
            </a:pPr>
            <a:r>
              <a:rPr lang="en-US" sz="2700" dirty="0">
                <a:latin typeface="Times New Roman" panose="02020603050405020304" pitchFamily="18" charset="0"/>
                <a:cs typeface="Times New Roman" panose="02020603050405020304" pitchFamily="18" charset="0"/>
              </a:rPr>
              <a:t>A pattern of </a:t>
            </a:r>
            <a:r>
              <a:rPr lang="en-US" sz="2700" dirty="0">
                <a:solidFill>
                  <a:srgbClr val="C00000"/>
                </a:solidFill>
                <a:latin typeface="Times New Roman" panose="02020603050405020304" pitchFamily="18" charset="0"/>
                <a:cs typeface="Times New Roman" panose="02020603050405020304" pitchFamily="18" charset="0"/>
              </a:rPr>
              <a:t>unstable and intense interpersonal relationships</a:t>
            </a:r>
          </a:p>
          <a:p>
            <a:pPr>
              <a:lnSpc>
                <a:spcPct val="100000"/>
              </a:lnSpc>
            </a:pPr>
            <a:r>
              <a:rPr lang="en-US" sz="2700" dirty="0">
                <a:solidFill>
                  <a:srgbClr val="C00000"/>
                </a:solidFill>
                <a:latin typeface="Times New Roman" panose="02020603050405020304" pitchFamily="18" charset="0"/>
                <a:cs typeface="Times New Roman" panose="02020603050405020304" pitchFamily="18" charset="0"/>
              </a:rPr>
              <a:t>Disturbed self image </a:t>
            </a:r>
            <a:r>
              <a:rPr lang="en-US" sz="2700" dirty="0">
                <a:latin typeface="Times New Roman" panose="02020603050405020304" pitchFamily="18" charset="0"/>
                <a:cs typeface="Times New Roman" panose="02020603050405020304" pitchFamily="18" charset="0"/>
              </a:rPr>
              <a:t>/ sense of self</a:t>
            </a:r>
          </a:p>
          <a:p>
            <a:pPr>
              <a:lnSpc>
                <a:spcPct val="100000"/>
              </a:lnSpc>
            </a:pPr>
            <a:r>
              <a:rPr lang="en-US" sz="2700" dirty="0">
                <a:latin typeface="Times New Roman" panose="02020603050405020304" pitchFamily="18" charset="0"/>
                <a:cs typeface="Times New Roman" panose="02020603050405020304" pitchFamily="18" charset="0"/>
              </a:rPr>
              <a:t>Impulsivity in atleast two areas that are potentially self damaging (spending, sex, </a:t>
            </a:r>
            <a:r>
              <a:rPr lang="en-US" sz="2700" dirty="0">
                <a:solidFill>
                  <a:srgbClr val="C00000"/>
                </a:solidFill>
                <a:latin typeface="Times New Roman" panose="02020603050405020304" pitchFamily="18" charset="0"/>
                <a:cs typeface="Times New Roman" panose="02020603050405020304" pitchFamily="18" charset="0"/>
              </a:rPr>
              <a:t>substance use, reckless driving</a:t>
            </a:r>
            <a:r>
              <a:rPr lang="en-US" sz="2700" dirty="0">
                <a:latin typeface="Times New Roman" panose="02020603050405020304" pitchFamily="18" charset="0"/>
                <a:cs typeface="Times New Roman" panose="02020603050405020304" pitchFamily="18" charset="0"/>
              </a:rPr>
              <a:t>, binge eating etc.)</a:t>
            </a:r>
          </a:p>
          <a:p>
            <a:pPr>
              <a:lnSpc>
                <a:spcPct val="100000"/>
              </a:lnSpc>
            </a:pPr>
            <a:r>
              <a:rPr lang="en-US" sz="2700" dirty="0">
                <a:latin typeface="Times New Roman" panose="02020603050405020304" pitchFamily="18" charset="0"/>
                <a:cs typeface="Times New Roman" panose="02020603050405020304" pitchFamily="18" charset="0"/>
              </a:rPr>
              <a:t>Recurrent suicidal behaviour, </a:t>
            </a:r>
            <a:r>
              <a:rPr lang="en-US" sz="2700" dirty="0">
                <a:solidFill>
                  <a:srgbClr val="C00000"/>
                </a:solidFill>
                <a:latin typeface="Times New Roman" panose="02020603050405020304" pitchFamily="18" charset="0"/>
                <a:cs typeface="Times New Roman" panose="02020603050405020304" pitchFamily="18" charset="0"/>
              </a:rPr>
              <a:t>threats, gestures or self mutilating behaviour</a:t>
            </a:r>
          </a:p>
          <a:p>
            <a:pPr>
              <a:lnSpc>
                <a:spcPct val="100000"/>
              </a:lnSpc>
            </a:pPr>
            <a:r>
              <a:rPr lang="en-US" sz="2700" dirty="0">
                <a:solidFill>
                  <a:srgbClr val="C00000"/>
                </a:solidFill>
                <a:latin typeface="Times New Roman" panose="02020603050405020304" pitchFamily="18" charset="0"/>
                <a:cs typeface="Times New Roman" panose="02020603050405020304" pitchFamily="18" charset="0"/>
              </a:rPr>
              <a:t>Emotional instability</a:t>
            </a:r>
          </a:p>
          <a:p>
            <a:pPr>
              <a:lnSpc>
                <a:spcPct val="100000"/>
              </a:lnSpc>
            </a:pPr>
            <a:r>
              <a:rPr lang="en-US" sz="2700" dirty="0">
                <a:latin typeface="Times New Roman" panose="02020603050405020304" pitchFamily="18" charset="0"/>
                <a:cs typeface="Times New Roman" panose="02020603050405020304" pitchFamily="18" charset="0"/>
              </a:rPr>
              <a:t>Chronic </a:t>
            </a:r>
            <a:r>
              <a:rPr lang="en-US" sz="2700" dirty="0">
                <a:solidFill>
                  <a:srgbClr val="C00000"/>
                </a:solidFill>
                <a:latin typeface="Times New Roman" panose="02020603050405020304" pitchFamily="18" charset="0"/>
                <a:cs typeface="Times New Roman" panose="02020603050405020304" pitchFamily="18" charset="0"/>
              </a:rPr>
              <a:t>feelings of emptiness</a:t>
            </a:r>
          </a:p>
          <a:p>
            <a:pPr>
              <a:lnSpc>
                <a:spcPct val="100000"/>
              </a:lnSpc>
            </a:pPr>
            <a:r>
              <a:rPr lang="en-US" sz="2700" dirty="0">
                <a:latin typeface="Times New Roman" panose="02020603050405020304" pitchFamily="18" charset="0"/>
                <a:cs typeface="Times New Roman" panose="02020603050405020304" pitchFamily="18" charset="0"/>
              </a:rPr>
              <a:t>Inappropriate, </a:t>
            </a:r>
            <a:r>
              <a:rPr lang="en-US" sz="2700" dirty="0">
                <a:solidFill>
                  <a:srgbClr val="C00000"/>
                </a:solidFill>
                <a:latin typeface="Times New Roman" panose="02020603050405020304" pitchFamily="18" charset="0"/>
                <a:cs typeface="Times New Roman" panose="02020603050405020304" pitchFamily="18" charset="0"/>
              </a:rPr>
              <a:t>intense anger or difficulty controlling it </a:t>
            </a:r>
            <a:r>
              <a:rPr lang="en-US" sz="2700" dirty="0">
                <a:latin typeface="Times New Roman" panose="02020603050405020304" pitchFamily="18" charset="0"/>
                <a:cs typeface="Times New Roman" panose="02020603050405020304" pitchFamily="18" charset="0"/>
              </a:rPr>
              <a:t>(eg. </a:t>
            </a:r>
            <a:r>
              <a:rPr lang="en-US" sz="2700" dirty="0">
                <a:solidFill>
                  <a:srgbClr val="C00000"/>
                </a:solidFill>
                <a:latin typeface="Times New Roman" panose="02020603050405020304" pitchFamily="18" charset="0"/>
                <a:cs typeface="Times New Roman" panose="02020603050405020304" pitchFamily="18" charset="0"/>
              </a:rPr>
              <a:t>frequent displays of temper, recurrent physical fights</a:t>
            </a:r>
            <a:r>
              <a:rPr lang="en-US" sz="2700" dirty="0">
                <a:latin typeface="Times New Roman" panose="02020603050405020304" pitchFamily="18" charset="0"/>
                <a:cs typeface="Times New Roman" panose="02020603050405020304" pitchFamily="18" charset="0"/>
              </a:rPr>
              <a:t>)</a:t>
            </a:r>
          </a:p>
          <a:p>
            <a:pPr>
              <a:lnSpc>
                <a:spcPct val="100000"/>
              </a:lnSpc>
            </a:pPr>
            <a:r>
              <a:rPr lang="en-US" sz="2700" dirty="0">
                <a:latin typeface="Times New Roman" panose="02020603050405020304" pitchFamily="18" charset="0"/>
                <a:cs typeface="Times New Roman" panose="02020603050405020304" pitchFamily="18" charset="0"/>
              </a:rPr>
              <a:t>Transient stress related paranoid ideation or dissociative symptoms</a:t>
            </a:r>
          </a:p>
          <a:p>
            <a:pPr>
              <a:lnSpc>
                <a:spcPct val="100000"/>
              </a:lnSpc>
            </a:pPr>
            <a:r>
              <a:rPr lang="en-US" sz="2700" dirty="0">
                <a:latin typeface="Times New Roman" panose="02020603050405020304" pitchFamily="18" charset="0"/>
                <a:cs typeface="Times New Roman" panose="02020603050405020304" pitchFamily="18" charset="0"/>
              </a:rPr>
              <a:t>Frantic efforts to avoid real or imagined abandonment</a:t>
            </a:r>
          </a:p>
          <a:p>
            <a:pPr>
              <a:lnSpc>
                <a:spcPct val="100000"/>
              </a:lnSpc>
            </a:pPr>
            <a:endParaRPr lang="en-US"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10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3FFD5-2C4C-794B-A66F-8B3209E783D5}"/>
              </a:ext>
            </a:extLst>
          </p:cNvPr>
          <p:cNvSpPr>
            <a:spLocks noGrp="1"/>
          </p:cNvSpPr>
          <p:nvPr>
            <p:ph type="title"/>
          </p:nvPr>
        </p:nvSpPr>
        <p:spPr>
          <a:xfrm>
            <a:off x="838200" y="238759"/>
            <a:ext cx="10515600" cy="884555"/>
          </a:xfrm>
        </p:spPr>
        <p:txBody>
          <a:bodyPr>
            <a:normAutofit/>
          </a:bodyPr>
          <a:lstStyle/>
          <a:p>
            <a:pPr algn="ctr"/>
            <a:r>
              <a:rPr lang="en-US" sz="4200" b="1" dirty="0">
                <a:latin typeface="Times New Roman" panose="02020603050405020304" pitchFamily="18" charset="0"/>
                <a:cs typeface="Times New Roman" panose="02020603050405020304" pitchFamily="18" charset="0"/>
              </a:rPr>
              <a:t>TAKE HOME MESSAGE</a:t>
            </a:r>
          </a:p>
        </p:txBody>
      </p:sp>
      <p:sp>
        <p:nvSpPr>
          <p:cNvPr id="3" name="Content Placeholder 2">
            <a:extLst>
              <a:ext uri="{FF2B5EF4-FFF2-40B4-BE49-F238E27FC236}">
                <a16:creationId xmlns:a16="http://schemas.microsoft.com/office/drawing/2014/main" id="{30714C55-01A2-A74A-9E1B-9DCE27BCA23C}"/>
              </a:ext>
            </a:extLst>
          </p:cNvPr>
          <p:cNvSpPr>
            <a:spLocks noGrp="1"/>
          </p:cNvSpPr>
          <p:nvPr>
            <p:ph idx="1"/>
          </p:nvPr>
        </p:nvSpPr>
        <p:spPr>
          <a:xfrm>
            <a:off x="504967" y="1954212"/>
            <a:ext cx="11109277" cy="3286528"/>
          </a:xfrm>
        </p:spPr>
        <p:txBody>
          <a:bodyPr>
            <a:normAutofit/>
          </a:bodyPr>
          <a:lstStyle/>
          <a:p>
            <a:pPr marL="0" indent="0" algn="ctr">
              <a:lnSpc>
                <a:spcPct val="100000"/>
              </a:lnSpc>
              <a:buNone/>
            </a:pPr>
            <a:r>
              <a:rPr lang="en-US" dirty="0">
                <a:latin typeface="Times New Roman" panose="02020603050405020304" pitchFamily="18" charset="0"/>
                <a:cs typeface="Times New Roman" panose="02020603050405020304" pitchFamily="18" charset="0"/>
              </a:rPr>
              <a:t>Patients with seizure disorder (complex partial seizures or temporal lobe epilepsy) often have overlapping presentations with abnormal behavioural patterns commonly seen in EUPD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(Borderline / Antisocial PD).</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pPr marL="0" indent="0" algn="ctr">
              <a:lnSpc>
                <a:spcPct val="100000"/>
              </a:lnSpc>
              <a:buNone/>
            </a:pPr>
            <a:r>
              <a:rPr lang="en-US" dirty="0">
                <a:latin typeface="Times New Roman" panose="02020603050405020304" pitchFamily="18" charset="0"/>
                <a:cs typeface="Times New Roman" panose="02020603050405020304" pitchFamily="18" charset="0"/>
              </a:rPr>
              <a:t>A detailed history and thorough evaluation can help resolve this conflict.</a:t>
            </a:r>
          </a:p>
        </p:txBody>
      </p:sp>
    </p:spTree>
    <p:extLst>
      <p:ext uri="{BB962C8B-B14F-4D97-AF65-F5344CB8AC3E}">
        <p14:creationId xmlns:p14="http://schemas.microsoft.com/office/powerpoint/2010/main" val="1747387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323043-DF7E-AC43-8777-263F47A87ACE}"/>
              </a:ext>
            </a:extLst>
          </p:cNvPr>
          <p:cNvPicPr>
            <a:picLocks noChangeAspect="1"/>
          </p:cNvPicPr>
          <p:nvPr/>
        </p:nvPicPr>
        <p:blipFill>
          <a:blip r:embed="rId2"/>
          <a:stretch>
            <a:fillRect/>
          </a:stretch>
        </p:blipFill>
        <p:spPr>
          <a:xfrm rot="5400000">
            <a:off x="2655057" y="-2655058"/>
            <a:ext cx="6881883" cy="12192000"/>
          </a:xfrm>
          <a:prstGeom prst="rect">
            <a:avLst/>
          </a:prstGeom>
        </p:spPr>
      </p:pic>
      <p:sp>
        <p:nvSpPr>
          <p:cNvPr id="3" name="Title 1">
            <a:extLst>
              <a:ext uri="{FF2B5EF4-FFF2-40B4-BE49-F238E27FC236}">
                <a16:creationId xmlns:a16="http://schemas.microsoft.com/office/drawing/2014/main" id="{7A63E486-24EF-E443-96CE-C6D6D5FBA6BC}"/>
              </a:ext>
            </a:extLst>
          </p:cNvPr>
          <p:cNvSpPr>
            <a:spLocks noGrp="1"/>
          </p:cNvSpPr>
          <p:nvPr>
            <p:ph type="title"/>
          </p:nvPr>
        </p:nvSpPr>
        <p:spPr>
          <a:xfrm>
            <a:off x="838198" y="2778160"/>
            <a:ext cx="10515600" cy="1325563"/>
          </a:xfrm>
        </p:spPr>
        <p:txBody>
          <a:bodyPr>
            <a:noAutofit/>
          </a:bodyPr>
          <a:lstStyle/>
          <a:p>
            <a:pPr algn="ctr"/>
            <a:r>
              <a:rPr lang="en-US" sz="9600" b="1" dirty="0">
                <a:solidFill>
                  <a:schemeClr val="accent1">
                    <a:lumMod val="50000"/>
                  </a:schemeClr>
                </a:solidFill>
                <a:latin typeface="Apple Chancery" panose="03020702040506060504" pitchFamily="66" charset="-79"/>
                <a:cs typeface="Apple Chancery" panose="03020702040506060504" pitchFamily="66" charset="-79"/>
              </a:rPr>
              <a:t>Thank you</a:t>
            </a:r>
          </a:p>
        </p:txBody>
      </p:sp>
    </p:spTree>
    <p:extLst>
      <p:ext uri="{BB962C8B-B14F-4D97-AF65-F5344CB8AC3E}">
        <p14:creationId xmlns:p14="http://schemas.microsoft.com/office/powerpoint/2010/main" val="4196688027"/>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1001 -0.06725"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1001 -0.06725 L 0 0" pathEditMode="relative" ptsTypes="AA">
                                      <p:cBhvr>
                                        <p:cTn id="11" dur="30000" fill="hold"/>
                                        <p:tgtEl>
                                          <p:spTgt spid="6"/>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6"/>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C74E-C0B3-D749-8241-4C867F627B65}"/>
              </a:ext>
            </a:extLst>
          </p:cNvPr>
          <p:cNvSpPr>
            <a:spLocks noGrp="1"/>
          </p:cNvSpPr>
          <p:nvPr>
            <p:ph type="ctrTitle"/>
          </p:nvPr>
        </p:nvSpPr>
        <p:spPr>
          <a:xfrm>
            <a:off x="0" y="2228050"/>
            <a:ext cx="12192000" cy="1691076"/>
          </a:xfrm>
        </p:spPr>
        <p:txBody>
          <a:bodyPr>
            <a:normAutofit/>
          </a:bodyPr>
          <a:lstStyle/>
          <a:p>
            <a:pPr>
              <a:lnSpc>
                <a:spcPct val="100000"/>
              </a:lnSpc>
            </a:pPr>
            <a:r>
              <a:rPr lang="en-US" sz="4600" b="1" dirty="0">
                <a:latin typeface="Times New Roman" panose="02020603050405020304" pitchFamily="18" charset="0"/>
                <a:cs typeface="Times New Roman" panose="02020603050405020304" pitchFamily="18" charset="0"/>
              </a:rPr>
              <a:t>AN INTERESTING CASE OF VIOLENT AND IMPULSIVE BEHAVIOUR</a:t>
            </a:r>
          </a:p>
        </p:txBody>
      </p:sp>
      <p:sp>
        <p:nvSpPr>
          <p:cNvPr id="3" name="Subtitle 2">
            <a:extLst>
              <a:ext uri="{FF2B5EF4-FFF2-40B4-BE49-F238E27FC236}">
                <a16:creationId xmlns:a16="http://schemas.microsoft.com/office/drawing/2014/main" id="{F905FD26-1076-C54C-81C5-E42D256AE938}"/>
              </a:ext>
            </a:extLst>
          </p:cNvPr>
          <p:cNvSpPr>
            <a:spLocks noGrp="1"/>
          </p:cNvSpPr>
          <p:nvPr>
            <p:ph type="subTitle" idx="1"/>
          </p:nvPr>
        </p:nvSpPr>
        <p:spPr>
          <a:xfrm>
            <a:off x="5989320" y="4319236"/>
            <a:ext cx="5196840" cy="558482"/>
          </a:xfrm>
        </p:spPr>
        <p:txBody>
          <a:bodyPr>
            <a:noAutofit/>
          </a:bodyPr>
          <a:lstStyle/>
          <a:p>
            <a:pPr algn="r"/>
            <a:r>
              <a:rPr lang="en-US" sz="2800" b="1" dirty="0">
                <a:latin typeface="Times New Roman" panose="02020603050405020304" pitchFamily="18" charset="0"/>
                <a:cs typeface="Times New Roman" panose="02020603050405020304" pitchFamily="18" charset="0"/>
              </a:rPr>
              <a:t>DR. MADHURA SAMUDRA</a:t>
            </a:r>
            <a:br>
              <a:rPr lang="en-US" sz="2800" b="1" dirty="0">
                <a:latin typeface="Times New Roman" panose="02020603050405020304" pitchFamily="18" charset="0"/>
                <a:cs typeface="Times New Roman" panose="02020603050405020304" pitchFamily="18" charset="0"/>
              </a:rPr>
            </a:br>
            <a:endParaRPr lang="en-US" sz="28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1FB6DDE-32B4-E248-80DF-824494404C59}"/>
              </a:ext>
            </a:extLst>
          </p:cNvPr>
          <p:cNvPicPr>
            <a:picLocks noChangeAspect="1"/>
          </p:cNvPicPr>
          <p:nvPr/>
        </p:nvPicPr>
        <p:blipFill>
          <a:blip r:embed="rId2"/>
          <a:stretch>
            <a:fillRect/>
          </a:stretch>
        </p:blipFill>
        <p:spPr>
          <a:xfrm>
            <a:off x="121908" y="4371786"/>
            <a:ext cx="4684776" cy="2342388"/>
          </a:xfrm>
          <a:prstGeom prst="rect">
            <a:avLst/>
          </a:prstGeom>
        </p:spPr>
      </p:pic>
      <p:pic>
        <p:nvPicPr>
          <p:cNvPr id="8" name="Picture 7">
            <a:extLst>
              <a:ext uri="{FF2B5EF4-FFF2-40B4-BE49-F238E27FC236}">
                <a16:creationId xmlns:a16="http://schemas.microsoft.com/office/drawing/2014/main" id="{C33B73C2-1D56-BB47-AFBC-238199102882}"/>
              </a:ext>
            </a:extLst>
          </p:cNvPr>
          <p:cNvPicPr>
            <a:picLocks noChangeAspect="1"/>
          </p:cNvPicPr>
          <p:nvPr/>
        </p:nvPicPr>
        <p:blipFill rotWithShape="1">
          <a:blip r:embed="rId3"/>
          <a:srcRect t="8889" b="12223"/>
          <a:stretch/>
        </p:blipFill>
        <p:spPr>
          <a:xfrm>
            <a:off x="9751340" y="137725"/>
            <a:ext cx="2289576" cy="1950719"/>
          </a:xfrm>
          <a:prstGeom prst="rect">
            <a:avLst/>
          </a:prstGeom>
        </p:spPr>
      </p:pic>
      <p:sp>
        <p:nvSpPr>
          <p:cNvPr id="4" name="TextBox 3">
            <a:extLst>
              <a:ext uri="{FF2B5EF4-FFF2-40B4-BE49-F238E27FC236}">
                <a16:creationId xmlns:a16="http://schemas.microsoft.com/office/drawing/2014/main" id="{9FE6E29D-8621-2847-BC51-165759FC903D}"/>
              </a:ext>
            </a:extLst>
          </p:cNvPr>
          <p:cNvSpPr txBox="1"/>
          <p:nvPr/>
        </p:nvSpPr>
        <p:spPr>
          <a:xfrm>
            <a:off x="8107116" y="4877718"/>
            <a:ext cx="3079044" cy="400110"/>
          </a:xfrm>
          <a:prstGeom prst="rect">
            <a:avLst/>
          </a:prstGeom>
          <a:noFill/>
        </p:spPr>
        <p:txBody>
          <a:bodyPr wrap="square" rtlCol="0">
            <a:spAutoFit/>
          </a:bodyPr>
          <a:lstStyle/>
          <a:p>
            <a:pPr algn="r"/>
            <a:r>
              <a:rPr lang="en-US" sz="2000" dirty="0">
                <a:latin typeface="Times New Roman" panose="02020603050405020304" pitchFamily="18" charset="0"/>
                <a:cs typeface="Times New Roman" panose="02020603050405020304" pitchFamily="18" charset="0"/>
              </a:rPr>
              <a:t> RESIDENT </a:t>
            </a:r>
          </a:p>
        </p:txBody>
      </p:sp>
    </p:spTree>
    <p:extLst>
      <p:ext uri="{BB962C8B-B14F-4D97-AF65-F5344CB8AC3E}">
        <p14:creationId xmlns:p14="http://schemas.microsoft.com/office/powerpoint/2010/main" val="3907289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CATATONIA: AN UNUSUAL PRESENTATION OF WILSON’S DISEASE"/>
          <p:cNvSpPr txBox="1">
            <a:spLocks noGrp="1"/>
          </p:cNvSpPr>
          <p:nvPr>
            <p:ph type="ctrTitle"/>
          </p:nvPr>
        </p:nvSpPr>
        <p:spPr>
          <a:xfrm>
            <a:off x="395111" y="1122363"/>
            <a:ext cx="11401778" cy="2387600"/>
          </a:xfrm>
          <a:prstGeom prst="rect">
            <a:avLst/>
          </a:prstGeom>
        </p:spPr>
        <p:txBody>
          <a:bodyPr/>
          <a:lstStyle>
            <a:lvl1pPr defTabSz="403097">
              <a:defRPr sz="5520">
                <a:latin typeface="Times New Roman"/>
                <a:ea typeface="Times New Roman"/>
                <a:cs typeface="Times New Roman"/>
                <a:sym typeface="Times New Roman"/>
              </a:defRPr>
            </a:lvl1pPr>
          </a:lstStyle>
          <a:p>
            <a:r>
              <a:rPr b="1" dirty="0"/>
              <a:t>CATATONIA</a:t>
            </a:r>
            <a:br>
              <a:rPr lang="en-US" b="1" dirty="0"/>
            </a:br>
            <a:r>
              <a:rPr b="1" dirty="0"/>
              <a:t>AN UNUSUAL PRESENTATION OF WILSON’S DISEASE</a:t>
            </a:r>
          </a:p>
        </p:txBody>
      </p:sp>
      <p:sp>
        <p:nvSpPr>
          <p:cNvPr id="120" name="DR. SUPRIYA DAVIS…"/>
          <p:cNvSpPr txBox="1">
            <a:spLocks noGrp="1"/>
          </p:cNvSpPr>
          <p:nvPr>
            <p:ph type="subTitle" sz="quarter" idx="1"/>
          </p:nvPr>
        </p:nvSpPr>
        <p:spPr>
          <a:xfrm>
            <a:off x="5109878" y="4214901"/>
            <a:ext cx="7358063" cy="794743"/>
          </a:xfrm>
          <a:prstGeom prst="rect">
            <a:avLst/>
          </a:prstGeom>
        </p:spPr>
        <p:txBody>
          <a:bodyPr>
            <a:normAutofit/>
          </a:bodyPr>
          <a:lstStyle/>
          <a:p>
            <a:pPr defTabSz="390213">
              <a:defRPr sz="3500">
                <a:latin typeface="Times New Roman"/>
                <a:ea typeface="Times New Roman"/>
                <a:cs typeface="Times New Roman"/>
                <a:sym typeface="Times New Roman"/>
              </a:defRPr>
            </a:pPr>
            <a:r>
              <a:rPr sz="3200" b="1" dirty="0"/>
              <a:t>DR. SUPRIYA DAVIS</a:t>
            </a:r>
          </a:p>
        </p:txBody>
      </p:sp>
      <p:sp>
        <p:nvSpPr>
          <p:cNvPr id="2" name="TextBox 1">
            <a:extLst>
              <a:ext uri="{FF2B5EF4-FFF2-40B4-BE49-F238E27FC236}">
                <a16:creationId xmlns:a16="http://schemas.microsoft.com/office/drawing/2014/main" id="{B1A7558B-9838-174F-9DF5-0C939AF96A08}"/>
              </a:ext>
            </a:extLst>
          </p:cNvPr>
          <p:cNvSpPr txBox="1"/>
          <p:nvPr/>
        </p:nvSpPr>
        <p:spPr>
          <a:xfrm>
            <a:off x="7450667" y="4831644"/>
            <a:ext cx="2980266" cy="461665"/>
          </a:xfrm>
          <a:prstGeom prst="rect">
            <a:avLst/>
          </a:prstGeom>
          <a:noFill/>
        </p:spPr>
        <p:txBody>
          <a:bodyPr wrap="square" rtlCol="0">
            <a:spAutoFit/>
          </a:bodyPr>
          <a:lstStyle/>
          <a:p>
            <a:pPr algn="r"/>
            <a:r>
              <a:rPr lang="en-US" sz="2400" dirty="0">
                <a:latin typeface="Times New Roman" panose="02020603050405020304" pitchFamily="18" charset="0"/>
                <a:cs typeface="Times New Roman" panose="02020603050405020304" pitchFamily="18" charset="0"/>
              </a:rPr>
              <a:t>RESIDENT</a:t>
            </a:r>
          </a:p>
        </p:txBody>
      </p:sp>
    </p:spTree>
    <p:extLst>
      <p:ext uri="{BB962C8B-B14F-4D97-AF65-F5344CB8AC3E}">
        <p14:creationId xmlns:p14="http://schemas.microsoft.com/office/powerpoint/2010/main" val="2338073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he case"/>
          <p:cNvSpPr txBox="1">
            <a:spLocks noGrp="1"/>
          </p:cNvSpPr>
          <p:nvPr>
            <p:ph type="title"/>
          </p:nvPr>
        </p:nvSpPr>
        <p:spPr>
          <a:xfrm>
            <a:off x="838200" y="97686"/>
            <a:ext cx="10515600" cy="1325563"/>
          </a:xfrm>
          <a:prstGeom prst="rect">
            <a:avLst/>
          </a:prstGeom>
        </p:spPr>
        <p:txBody>
          <a:bodyPr/>
          <a:lstStyle>
            <a:lvl1pPr>
              <a:defRPr sz="6000">
                <a:latin typeface="Times New Roman"/>
                <a:ea typeface="Times New Roman"/>
                <a:cs typeface="Times New Roman"/>
                <a:sym typeface="Times New Roman"/>
              </a:defRPr>
            </a:lvl1pPr>
          </a:lstStyle>
          <a:p>
            <a:pPr algn="ctr"/>
            <a:r>
              <a:rPr dirty="0"/>
              <a:t>The case</a:t>
            </a:r>
          </a:p>
        </p:txBody>
      </p:sp>
      <p:sp>
        <p:nvSpPr>
          <p:cNvPr id="123" name="An 18 yr old, Ms. D, studying in 12th std, from Dighi was brought to psychiatry OPD with complaints of:…"/>
          <p:cNvSpPr txBox="1">
            <a:spLocks noGrp="1"/>
          </p:cNvSpPr>
          <p:nvPr>
            <p:ph type="body" idx="1"/>
          </p:nvPr>
        </p:nvSpPr>
        <p:spPr>
          <a:xfrm>
            <a:off x="504497" y="1451758"/>
            <a:ext cx="10741572" cy="4780876"/>
          </a:xfrm>
          <a:prstGeom prst="rect">
            <a:avLst/>
          </a:prstGeom>
        </p:spPr>
        <p:txBody>
          <a:bodyPr>
            <a:normAutofit fontScale="92500" lnSpcReduction="20000"/>
          </a:bodyPr>
          <a:lstStyle/>
          <a:p>
            <a:pPr marL="192874" indent="-192874" defTabSz="642915">
              <a:spcBef>
                <a:spcPts val="0"/>
              </a:spcBef>
              <a:buNone/>
              <a:defRPr sz="2800">
                <a:latin typeface="Times New Roman"/>
                <a:ea typeface="Times New Roman"/>
                <a:cs typeface="Times New Roman"/>
                <a:sym typeface="Times New Roman"/>
              </a:defRPr>
            </a:pPr>
            <a:r>
              <a:rPr dirty="0"/>
              <a:t>An 18 </a:t>
            </a:r>
            <a:r>
              <a:rPr dirty="0" err="1"/>
              <a:t>yr</a:t>
            </a:r>
            <a:r>
              <a:rPr dirty="0"/>
              <a:t> old, Ms. D, studying in 12th </a:t>
            </a:r>
            <a:r>
              <a:rPr dirty="0" err="1"/>
              <a:t>std</a:t>
            </a:r>
            <a:r>
              <a:rPr dirty="0"/>
              <a:t>, from Dighi was brought to psychiatry OPD with complaints of:</a:t>
            </a:r>
          </a:p>
          <a:p>
            <a:pPr marL="192874" indent="-192874" defTabSz="642915">
              <a:spcBef>
                <a:spcPts val="0"/>
              </a:spcBef>
              <a:buNone/>
              <a:defRPr sz="2800">
                <a:latin typeface="Times New Roman"/>
                <a:ea typeface="Times New Roman"/>
                <a:cs typeface="Times New Roman"/>
                <a:sym typeface="Times New Roman"/>
              </a:defRPr>
            </a:pPr>
            <a:endParaRPr dirty="0"/>
          </a:p>
          <a:p>
            <a:pPr marL="234395" indent="-234395" defTabSz="321457">
              <a:lnSpc>
                <a:spcPct val="120000"/>
              </a:lnSpc>
              <a:spcBef>
                <a:spcPts val="0"/>
              </a:spcBef>
              <a:defRPr sz="2800">
                <a:latin typeface="Times New Roman"/>
                <a:ea typeface="Times New Roman"/>
                <a:cs typeface="Times New Roman"/>
                <a:sym typeface="Times New Roman"/>
              </a:defRPr>
            </a:pPr>
            <a:r>
              <a:rPr dirty="0"/>
              <a:t>Irritability</a:t>
            </a:r>
          </a:p>
          <a:p>
            <a:pPr marL="234395" indent="-234395" defTabSz="321457">
              <a:lnSpc>
                <a:spcPct val="120000"/>
              </a:lnSpc>
              <a:spcBef>
                <a:spcPts val="0"/>
              </a:spcBef>
              <a:defRPr sz="2800">
                <a:latin typeface="Times New Roman"/>
                <a:ea typeface="Times New Roman"/>
                <a:cs typeface="Times New Roman"/>
                <a:sym typeface="Times New Roman"/>
              </a:defRPr>
            </a:pPr>
            <a:r>
              <a:rPr dirty="0"/>
              <a:t>Low mood with crying spells</a:t>
            </a:r>
          </a:p>
          <a:p>
            <a:pPr marL="234395" indent="-234395" defTabSz="321457">
              <a:lnSpc>
                <a:spcPct val="120000"/>
              </a:lnSpc>
              <a:spcBef>
                <a:spcPts val="0"/>
              </a:spcBef>
              <a:defRPr sz="2800">
                <a:latin typeface="Times New Roman"/>
                <a:ea typeface="Times New Roman"/>
                <a:cs typeface="Times New Roman"/>
                <a:sym typeface="Times New Roman"/>
              </a:defRPr>
            </a:pPr>
            <a:r>
              <a:rPr dirty="0"/>
              <a:t>Reduced social interaction and interest in activities</a:t>
            </a:r>
            <a:br>
              <a:rPr dirty="0"/>
            </a:br>
            <a:endParaRPr dirty="0"/>
          </a:p>
          <a:p>
            <a:pPr marL="234395" indent="-234395" defTabSz="321457">
              <a:lnSpc>
                <a:spcPct val="120000"/>
              </a:lnSpc>
              <a:spcBef>
                <a:spcPts val="0"/>
              </a:spcBef>
              <a:defRPr sz="2800">
                <a:latin typeface="Times New Roman"/>
                <a:ea typeface="Times New Roman"/>
                <a:cs typeface="Times New Roman"/>
                <a:sym typeface="Times New Roman"/>
              </a:defRPr>
            </a:pPr>
            <a:r>
              <a:rPr dirty="0"/>
              <a:t>Tremulousness</a:t>
            </a:r>
          </a:p>
          <a:p>
            <a:pPr marL="234395" indent="-234395" defTabSz="321457">
              <a:lnSpc>
                <a:spcPct val="120000"/>
              </a:lnSpc>
              <a:spcBef>
                <a:spcPts val="0"/>
              </a:spcBef>
              <a:defRPr sz="2800">
                <a:latin typeface="Times New Roman"/>
                <a:ea typeface="Times New Roman"/>
                <a:cs typeface="Times New Roman"/>
                <a:sym typeface="Times New Roman"/>
              </a:defRPr>
            </a:pPr>
            <a:r>
              <a:rPr dirty="0"/>
              <a:t>Drooling of saliva</a:t>
            </a:r>
          </a:p>
          <a:p>
            <a:pPr marL="234395" indent="-234395" defTabSz="321457">
              <a:lnSpc>
                <a:spcPct val="120000"/>
              </a:lnSpc>
              <a:spcBef>
                <a:spcPts val="0"/>
              </a:spcBef>
              <a:defRPr sz="2800">
                <a:latin typeface="Times New Roman"/>
                <a:ea typeface="Times New Roman"/>
                <a:cs typeface="Times New Roman"/>
                <a:sym typeface="Times New Roman"/>
              </a:defRPr>
            </a:pPr>
            <a:r>
              <a:rPr dirty="0"/>
              <a:t>Difficulty in walking </a:t>
            </a:r>
          </a:p>
          <a:p>
            <a:pPr marL="234395" indent="-234395" defTabSz="321457">
              <a:lnSpc>
                <a:spcPct val="120000"/>
              </a:lnSpc>
              <a:spcBef>
                <a:spcPts val="0"/>
              </a:spcBef>
              <a:defRPr sz="2800">
                <a:latin typeface="Times New Roman"/>
                <a:ea typeface="Times New Roman"/>
                <a:cs typeface="Times New Roman"/>
                <a:sym typeface="Times New Roman"/>
              </a:defRPr>
            </a:pPr>
            <a:r>
              <a:rPr dirty="0"/>
              <a:t>Maintaining abnormal posture    </a:t>
            </a:r>
          </a:p>
          <a:p>
            <a:pPr marL="234395" indent="-234395" defTabSz="321457">
              <a:lnSpc>
                <a:spcPct val="120000"/>
              </a:lnSpc>
              <a:spcBef>
                <a:spcPts val="0"/>
              </a:spcBef>
              <a:defRPr sz="2800">
                <a:latin typeface="Times New Roman"/>
                <a:ea typeface="Times New Roman"/>
                <a:cs typeface="Times New Roman"/>
                <a:sym typeface="Times New Roman"/>
              </a:defRPr>
            </a:pPr>
            <a:r>
              <a:rPr dirty="0"/>
              <a:t>Disturbed sleep and appetite</a:t>
            </a:r>
          </a:p>
        </p:txBody>
      </p:sp>
      <p:sp>
        <p:nvSpPr>
          <p:cNvPr id="124" name="x 6 months,…"/>
          <p:cNvSpPr txBox="1"/>
          <p:nvPr/>
        </p:nvSpPr>
        <p:spPr>
          <a:xfrm>
            <a:off x="8486001" y="2527017"/>
            <a:ext cx="2900218" cy="718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2100" b="0"/>
            </a:pPr>
            <a:r>
              <a:rPr sz="2100" dirty="0"/>
              <a:t>x 6 months, </a:t>
            </a:r>
          </a:p>
          <a:p>
            <a:pPr>
              <a:defRPr sz="2100" b="0"/>
            </a:pPr>
            <a:r>
              <a:rPr sz="2100" dirty="0"/>
              <a:t>Increased since 3 months</a:t>
            </a:r>
            <a:r>
              <a:rPr sz="2100" b="1" dirty="0"/>
              <a:t> </a:t>
            </a:r>
          </a:p>
        </p:txBody>
      </p:sp>
      <p:sp>
        <p:nvSpPr>
          <p:cNvPr id="125" name="x 10 days"/>
          <p:cNvSpPr txBox="1"/>
          <p:nvPr/>
        </p:nvSpPr>
        <p:spPr>
          <a:xfrm>
            <a:off x="8863188" y="5047670"/>
            <a:ext cx="1072922" cy="395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000" b="0"/>
            </a:lvl1pPr>
          </a:lstStyle>
          <a:p>
            <a:r>
              <a:rPr sz="2100" dirty="0"/>
              <a:t>x 10 days</a:t>
            </a:r>
          </a:p>
        </p:txBody>
      </p:sp>
      <p:sp>
        <p:nvSpPr>
          <p:cNvPr id="126" name="Line"/>
          <p:cNvSpPr/>
          <p:nvPr/>
        </p:nvSpPr>
        <p:spPr>
          <a:xfrm flipV="1">
            <a:off x="7787971" y="2374455"/>
            <a:ext cx="1" cy="1057173"/>
          </a:xfrm>
          <a:prstGeom prst="line">
            <a:avLst/>
          </a:prstGeom>
          <a:ln w="254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27" name="Line"/>
          <p:cNvSpPr/>
          <p:nvPr/>
        </p:nvSpPr>
        <p:spPr>
          <a:xfrm>
            <a:off x="7781946" y="2896759"/>
            <a:ext cx="195123" cy="1"/>
          </a:xfrm>
          <a:prstGeom prst="line">
            <a:avLst/>
          </a:prstGeom>
          <a:ln w="254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28" name="Line"/>
          <p:cNvSpPr/>
          <p:nvPr/>
        </p:nvSpPr>
        <p:spPr>
          <a:xfrm flipV="1">
            <a:off x="7781946" y="4250832"/>
            <a:ext cx="1" cy="1593676"/>
          </a:xfrm>
          <a:prstGeom prst="line">
            <a:avLst/>
          </a:prstGeom>
          <a:ln w="254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29" name="Line"/>
          <p:cNvSpPr/>
          <p:nvPr/>
        </p:nvSpPr>
        <p:spPr>
          <a:xfrm>
            <a:off x="7773170" y="5262002"/>
            <a:ext cx="195123" cy="1"/>
          </a:xfrm>
          <a:prstGeom prst="line">
            <a:avLst/>
          </a:prstGeom>
          <a:ln w="254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Tree>
    <p:extLst>
      <p:ext uri="{BB962C8B-B14F-4D97-AF65-F5344CB8AC3E}">
        <p14:creationId xmlns:p14="http://schemas.microsoft.com/office/powerpoint/2010/main" val="91866219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History of presenting illness"/>
          <p:cNvSpPr txBox="1">
            <a:spLocks noGrp="1"/>
          </p:cNvSpPr>
          <p:nvPr>
            <p:ph type="title"/>
          </p:nvPr>
        </p:nvSpPr>
        <p:spPr>
          <a:prstGeom prst="rect">
            <a:avLst/>
          </a:prstGeom>
        </p:spPr>
        <p:txBody>
          <a:bodyPr/>
          <a:lstStyle>
            <a:lvl1pPr>
              <a:defRPr sz="6000">
                <a:latin typeface="Times New Roman"/>
                <a:ea typeface="Times New Roman"/>
                <a:cs typeface="Times New Roman"/>
                <a:sym typeface="Times New Roman"/>
              </a:defRPr>
            </a:lvl1pPr>
          </a:lstStyle>
          <a:p>
            <a:r>
              <a:t>History of presenting illness</a:t>
            </a:r>
          </a:p>
        </p:txBody>
      </p:sp>
      <p:sp>
        <p:nvSpPr>
          <p:cNvPr id="132" name="Patient was apparently all right 6 months back when her parents started noticing that she was getting irritable on trivial matters and would start crying even on minimal provocation. These changes were also noticed by her college friends and they mentioned she was staying more aloof than usual.…"/>
          <p:cNvSpPr txBox="1">
            <a:spLocks noGrp="1"/>
          </p:cNvSpPr>
          <p:nvPr>
            <p:ph type="body" idx="1"/>
          </p:nvPr>
        </p:nvSpPr>
        <p:spPr>
          <a:prstGeom prst="rect">
            <a:avLst/>
          </a:prstGeom>
        </p:spPr>
        <p:txBody>
          <a:bodyPr>
            <a:normAutofit lnSpcReduction="10000"/>
          </a:bodyPr>
          <a:lstStyle/>
          <a:p>
            <a:pPr marL="273462" indent="-273462" defTabSz="321457">
              <a:lnSpc>
                <a:spcPct val="120000"/>
              </a:lnSpc>
              <a:spcBef>
                <a:spcPts val="0"/>
              </a:spcBef>
              <a:defRPr sz="2800">
                <a:latin typeface="Times New Roman"/>
                <a:ea typeface="Times New Roman"/>
                <a:cs typeface="Times New Roman"/>
                <a:sym typeface="Times New Roman"/>
              </a:defRPr>
            </a:pPr>
            <a:r>
              <a:t>Patient was apparently all right 6 months back when her parents started noticing that she was getting irritable on trivial matters and would start crying even on minimal provocation. These changes were also noticed by her college friends and they mentioned she was staying more aloof than usual.</a:t>
            </a:r>
          </a:p>
          <a:p>
            <a:pPr marL="273462" indent="-273462" defTabSz="315027">
              <a:lnSpc>
                <a:spcPct val="120000"/>
              </a:lnSpc>
              <a:spcBef>
                <a:spcPts val="0"/>
              </a:spcBef>
              <a:defRPr sz="2800">
                <a:latin typeface="Times New Roman"/>
                <a:ea typeface="Times New Roman"/>
                <a:cs typeface="Times New Roman"/>
                <a:sym typeface="Times New Roman"/>
              </a:defRPr>
            </a:pPr>
            <a:r>
              <a:t>Mother gives h/o IP issues between them over patient’s arrogant behaviour. One day following an altercation, patient stormed off and allegedly consumed half a cup of floor disinfectant. She was then rushed to the hospital for management. </a:t>
            </a:r>
          </a:p>
        </p:txBody>
      </p:sp>
    </p:spTree>
    <p:extLst>
      <p:ext uri="{BB962C8B-B14F-4D97-AF65-F5344CB8AC3E}">
        <p14:creationId xmlns:p14="http://schemas.microsoft.com/office/powerpoint/2010/main" val="148343895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Following this incident, patient started keeping to herself and would not interact with her family. Around 3 months ago, her mother discovered that she was involved with a boy from college and read a few abusive messages the boy had sent her. When patient was confronted about the same, she denied any such involvement and became agitated.…"/>
          <p:cNvSpPr txBox="1">
            <a:spLocks noGrp="1"/>
          </p:cNvSpPr>
          <p:nvPr>
            <p:ph type="body" idx="1"/>
          </p:nvPr>
        </p:nvSpPr>
        <p:spPr>
          <a:xfrm>
            <a:off x="388884" y="241739"/>
            <a:ext cx="11372192" cy="6327228"/>
          </a:xfrm>
          <a:prstGeom prst="rect">
            <a:avLst/>
          </a:prstGeom>
        </p:spPr>
        <p:txBody>
          <a:bodyPr>
            <a:normAutofit lnSpcReduction="10000"/>
          </a:bodyPr>
          <a:lstStyle/>
          <a:p>
            <a:pPr marL="273462" indent="-273462" defTabSz="315027">
              <a:lnSpc>
                <a:spcPct val="120000"/>
              </a:lnSpc>
              <a:spcBef>
                <a:spcPts val="0"/>
              </a:spcBef>
              <a:defRPr sz="2800">
                <a:latin typeface="Times New Roman"/>
                <a:ea typeface="Times New Roman"/>
                <a:cs typeface="Times New Roman"/>
                <a:sym typeface="Times New Roman"/>
              </a:defRPr>
            </a:pPr>
            <a:r>
              <a:rPr dirty="0"/>
              <a:t>Following this incident, patient started keeping to herself and would not interact with her family. Around 3 months ago, her mother discovered that she was involved with a boy from college and read a few abusive messages the boy had sent her. When patient was confronted about the same, she denied any such involvement and became agitated. </a:t>
            </a:r>
          </a:p>
          <a:p>
            <a:pPr marL="273462" indent="-273462" defTabSz="315027">
              <a:lnSpc>
                <a:spcPct val="120000"/>
              </a:lnSpc>
              <a:spcBef>
                <a:spcPts val="0"/>
              </a:spcBef>
              <a:defRPr sz="2800">
                <a:latin typeface="Times New Roman"/>
                <a:ea typeface="Times New Roman"/>
                <a:cs typeface="Times New Roman"/>
                <a:sym typeface="Times New Roman"/>
              </a:defRPr>
            </a:pPr>
            <a:r>
              <a:rPr dirty="0"/>
              <a:t>Her symptoms gradually worsened so much so that her parents found her crying most of the day. She would get anxious and breathless even if approached by her mother for a regular conversation. </a:t>
            </a:r>
          </a:p>
          <a:p>
            <a:pPr marL="273462" indent="-273462" defTabSz="315027">
              <a:lnSpc>
                <a:spcPct val="120000"/>
              </a:lnSpc>
              <a:spcBef>
                <a:spcPts val="0"/>
              </a:spcBef>
              <a:defRPr sz="2800">
                <a:latin typeface="Times New Roman"/>
                <a:ea typeface="Times New Roman"/>
                <a:cs typeface="Times New Roman"/>
                <a:sym typeface="Times New Roman"/>
              </a:defRPr>
            </a:pPr>
            <a:r>
              <a:rPr dirty="0"/>
              <a:t>Since 10 days, patient would tell her mother she was unable to write anything in college due to tremors in her hands and stopped going to college altogether. Her mother initially thought she was making excuses to not study, but noticed her hands used to tremble and she wasn’t able to hold anything for long. </a:t>
            </a:r>
          </a:p>
        </p:txBody>
      </p:sp>
    </p:spTree>
    <p:extLst>
      <p:ext uri="{BB962C8B-B14F-4D97-AF65-F5344CB8AC3E}">
        <p14:creationId xmlns:p14="http://schemas.microsoft.com/office/powerpoint/2010/main" val="122985493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Family members noticed progressive slowing in her activities along with frequent staring episodes. She would respond to her name only after being called 4-5 times. Gradually, her upper limbs started becoming stiff and the tremulousness worsened.…"/>
          <p:cNvSpPr txBox="1">
            <a:spLocks noGrp="1"/>
          </p:cNvSpPr>
          <p:nvPr>
            <p:ph type="body" idx="1"/>
          </p:nvPr>
        </p:nvSpPr>
        <p:spPr>
          <a:xfrm>
            <a:off x="245661" y="354842"/>
            <a:ext cx="11696130" cy="6141491"/>
          </a:xfrm>
          <a:prstGeom prst="rect">
            <a:avLst/>
          </a:prstGeom>
        </p:spPr>
        <p:txBody>
          <a:bodyPr>
            <a:normAutofit lnSpcReduction="10000"/>
          </a:bodyPr>
          <a:lstStyle/>
          <a:p>
            <a:pPr marL="273461" indent="-273461" defTabSz="321457">
              <a:lnSpc>
                <a:spcPct val="120000"/>
              </a:lnSpc>
              <a:spcBef>
                <a:spcPts val="0"/>
              </a:spcBef>
              <a:defRPr sz="2800">
                <a:latin typeface="Times New Roman"/>
                <a:ea typeface="Times New Roman"/>
                <a:cs typeface="Times New Roman"/>
                <a:sym typeface="Times New Roman"/>
              </a:defRPr>
            </a:pPr>
            <a:r>
              <a:rPr dirty="0"/>
              <a:t>Family members noticed progressive slowing in her activities along with frequent staring episodes. She would respond to her name only after being called 4-5 times. Gradually, her upper limbs started becoming stiff and the tremulousness worsened.</a:t>
            </a:r>
          </a:p>
          <a:p>
            <a:pPr marL="229706" indent="-229706" defTabSz="315027">
              <a:lnSpc>
                <a:spcPct val="120000"/>
              </a:lnSpc>
              <a:spcBef>
                <a:spcPts val="0"/>
              </a:spcBef>
              <a:defRPr sz="2800">
                <a:latin typeface="Times New Roman"/>
                <a:ea typeface="Times New Roman"/>
                <a:cs typeface="Times New Roman"/>
                <a:sym typeface="Times New Roman"/>
              </a:defRPr>
            </a:pPr>
            <a:r>
              <a:rPr dirty="0"/>
              <a:t>She was unable to eat as she could not close her mouth and had drooling of saliva. Her forearms remained flexed in uncomfortable positions for long periods without discomfort. She was unable to sleep due to these symptoms.</a:t>
            </a:r>
          </a:p>
          <a:p>
            <a:pPr marL="229706" indent="-229706" defTabSz="315027">
              <a:lnSpc>
                <a:spcPct val="120000"/>
              </a:lnSpc>
              <a:spcBef>
                <a:spcPts val="0"/>
              </a:spcBef>
              <a:defRPr sz="2800">
                <a:latin typeface="Times New Roman"/>
                <a:ea typeface="Times New Roman"/>
                <a:cs typeface="Times New Roman"/>
                <a:sym typeface="Times New Roman"/>
              </a:defRPr>
            </a:pPr>
            <a:r>
              <a:rPr dirty="0"/>
              <a:t>She was then taken to an Ayurvedic doctor where she was given some medication but showed no improvement after a week. Her symptoms only got worse and her food intake drastically reduced, due to which her parents got her to Medicine OPD in DYPMC and was subsequently referred to Psychiatry OPD to rule out dissociative disorder.</a:t>
            </a:r>
          </a:p>
        </p:txBody>
      </p:sp>
    </p:spTree>
    <p:extLst>
      <p:ext uri="{BB962C8B-B14F-4D97-AF65-F5344CB8AC3E}">
        <p14:creationId xmlns:p14="http://schemas.microsoft.com/office/powerpoint/2010/main" val="363817699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Background"/>
          <p:cNvSpPr txBox="1">
            <a:spLocks noGrp="1"/>
          </p:cNvSpPr>
          <p:nvPr>
            <p:ph type="title"/>
          </p:nvPr>
        </p:nvSpPr>
        <p:spPr>
          <a:prstGeom prst="rect">
            <a:avLst/>
          </a:prstGeom>
        </p:spPr>
        <p:txBody>
          <a:bodyPr/>
          <a:lstStyle>
            <a:lvl1pPr>
              <a:defRPr sz="6000">
                <a:latin typeface="Times New Roman"/>
                <a:ea typeface="Times New Roman"/>
                <a:cs typeface="Times New Roman"/>
                <a:sym typeface="Times New Roman"/>
              </a:defRPr>
            </a:lvl1pPr>
          </a:lstStyle>
          <a:p>
            <a:r>
              <a:rPr dirty="0"/>
              <a:t>Background</a:t>
            </a:r>
          </a:p>
        </p:txBody>
      </p:sp>
      <p:sp>
        <p:nvSpPr>
          <p:cNvPr id="139" name="No past medical/surgical history.…"/>
          <p:cNvSpPr txBox="1">
            <a:spLocks noGrp="1"/>
          </p:cNvSpPr>
          <p:nvPr>
            <p:ph type="body" idx="1"/>
          </p:nvPr>
        </p:nvSpPr>
        <p:spPr>
          <a:xfrm>
            <a:off x="436728" y="1460310"/>
            <a:ext cx="11354937" cy="5158854"/>
          </a:xfrm>
          <a:prstGeom prst="rect">
            <a:avLst/>
          </a:prstGeom>
        </p:spPr>
        <p:txBody>
          <a:bodyPr/>
          <a:lstStyle/>
          <a:p>
            <a:pPr marL="192874" indent="-192874" defTabSz="642915">
              <a:lnSpc>
                <a:spcPct val="100000"/>
              </a:lnSpc>
              <a:spcBef>
                <a:spcPts val="0"/>
              </a:spcBef>
              <a:buSzPts val="2800"/>
              <a:buFont typeface="Arial"/>
              <a:defRPr sz="2800">
                <a:latin typeface="Times New Roman"/>
                <a:ea typeface="Times New Roman"/>
                <a:cs typeface="Times New Roman"/>
                <a:sym typeface="Times New Roman"/>
              </a:defRPr>
            </a:pPr>
            <a:endParaRPr dirty="0"/>
          </a:p>
          <a:p>
            <a:pPr marL="192874" indent="-192874" defTabSz="642915">
              <a:lnSpc>
                <a:spcPct val="100000"/>
              </a:lnSpc>
              <a:spcBef>
                <a:spcPts val="281"/>
              </a:spcBef>
              <a:buSzPts val="2800"/>
              <a:buFont typeface="Arial"/>
              <a:defRPr sz="2800">
                <a:latin typeface="Times New Roman"/>
                <a:ea typeface="Times New Roman"/>
                <a:cs typeface="Times New Roman"/>
                <a:sym typeface="Times New Roman"/>
              </a:defRPr>
            </a:pPr>
            <a:r>
              <a:rPr dirty="0"/>
              <a:t>No past medical/surgical history. </a:t>
            </a:r>
          </a:p>
          <a:p>
            <a:pPr marL="192874" indent="-192874" defTabSz="642915">
              <a:lnSpc>
                <a:spcPct val="100000"/>
              </a:lnSpc>
              <a:spcBef>
                <a:spcPts val="281"/>
              </a:spcBef>
              <a:buSzPts val="2800"/>
              <a:buFont typeface="Arial"/>
              <a:defRPr sz="2800">
                <a:latin typeface="Times New Roman"/>
                <a:ea typeface="Times New Roman"/>
                <a:cs typeface="Times New Roman"/>
                <a:sym typeface="Times New Roman"/>
              </a:defRPr>
            </a:pPr>
            <a:r>
              <a:rPr dirty="0"/>
              <a:t>No family history of any psychiatric/neurological/medical/surgical illness.</a:t>
            </a:r>
          </a:p>
          <a:p>
            <a:pPr marL="192874" indent="-192874" defTabSz="642915">
              <a:lnSpc>
                <a:spcPct val="100000"/>
              </a:lnSpc>
              <a:spcBef>
                <a:spcPts val="0"/>
              </a:spcBef>
              <a:buSzPts val="2800"/>
              <a:buFont typeface="Arial"/>
              <a:defRPr sz="2800">
                <a:latin typeface="Times New Roman"/>
                <a:ea typeface="Times New Roman"/>
                <a:cs typeface="Times New Roman"/>
                <a:sym typeface="Times New Roman"/>
              </a:defRPr>
            </a:pPr>
            <a:r>
              <a:rPr dirty="0"/>
              <a:t>No history of substance abuse.</a:t>
            </a:r>
          </a:p>
        </p:txBody>
      </p:sp>
    </p:spTree>
    <p:extLst>
      <p:ext uri="{BB962C8B-B14F-4D97-AF65-F5344CB8AC3E}">
        <p14:creationId xmlns:p14="http://schemas.microsoft.com/office/powerpoint/2010/main" val="298246397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Physical examination"/>
          <p:cNvSpPr txBox="1">
            <a:spLocks noGrp="1"/>
          </p:cNvSpPr>
          <p:nvPr>
            <p:ph type="title"/>
          </p:nvPr>
        </p:nvSpPr>
        <p:spPr>
          <a:xfrm>
            <a:off x="2596055" y="93362"/>
            <a:ext cx="7370688" cy="992937"/>
          </a:xfrm>
          <a:prstGeom prst="rect">
            <a:avLst/>
          </a:prstGeom>
        </p:spPr>
        <p:txBody>
          <a:bodyPr/>
          <a:lstStyle>
            <a:lvl1pPr>
              <a:defRPr sz="6000">
                <a:latin typeface="Times New Roman"/>
                <a:ea typeface="Times New Roman"/>
                <a:cs typeface="Times New Roman"/>
                <a:sym typeface="Times New Roman"/>
              </a:defRPr>
            </a:lvl1pPr>
          </a:lstStyle>
          <a:p>
            <a:r>
              <a:rPr dirty="0"/>
              <a:t>Physical examination</a:t>
            </a:r>
          </a:p>
        </p:txBody>
      </p:sp>
      <p:sp>
        <p:nvSpPr>
          <p:cNvPr id="142" name="Cardiovascular, Respiratory system and per abdomen examination were WNL.…"/>
          <p:cNvSpPr txBox="1">
            <a:spLocks noGrp="1"/>
          </p:cNvSpPr>
          <p:nvPr>
            <p:ph type="body" idx="1"/>
          </p:nvPr>
        </p:nvSpPr>
        <p:spPr>
          <a:xfrm>
            <a:off x="472966" y="1062548"/>
            <a:ext cx="11214537" cy="5537949"/>
          </a:xfrm>
          <a:prstGeom prst="rect">
            <a:avLst/>
          </a:prstGeom>
        </p:spPr>
        <p:txBody>
          <a:bodyPr>
            <a:noAutofit/>
          </a:bodyPr>
          <a:lstStyle/>
          <a:p>
            <a:pPr marL="262050" indent="-262050" defTabSz="344409">
              <a:lnSpc>
                <a:spcPct val="108000"/>
              </a:lnSpc>
              <a:spcBef>
                <a:spcPts val="2391"/>
              </a:spcBef>
              <a:defRPr sz="2744">
                <a:latin typeface="Times New Roman"/>
                <a:ea typeface="Times New Roman"/>
                <a:cs typeface="Times New Roman"/>
                <a:sym typeface="Times New Roman"/>
              </a:defRPr>
            </a:pPr>
            <a:r>
              <a:rPr sz="2600" dirty="0"/>
              <a:t>Cardiovascular, Respiratory system and per abdomen examination were WNL</a:t>
            </a:r>
            <a:endParaRPr lang="en-US" sz="2600" dirty="0"/>
          </a:p>
          <a:p>
            <a:pPr marL="262050" indent="-262050" defTabSz="344409">
              <a:lnSpc>
                <a:spcPct val="108000"/>
              </a:lnSpc>
              <a:spcBef>
                <a:spcPts val="2391"/>
              </a:spcBef>
              <a:defRPr sz="2744">
                <a:latin typeface="Times New Roman"/>
                <a:ea typeface="Times New Roman"/>
                <a:cs typeface="Times New Roman"/>
                <a:sym typeface="Times New Roman"/>
              </a:defRPr>
            </a:pPr>
            <a:r>
              <a:rPr sz="2600" dirty="0"/>
              <a:t>CNS:</a:t>
            </a:r>
            <a:endParaRPr lang="en-IN" sz="2600" dirty="0"/>
          </a:p>
          <a:p>
            <a:pPr marL="281775" lvl="1" indent="0" defTabSz="344409">
              <a:lnSpc>
                <a:spcPct val="108000"/>
              </a:lnSpc>
              <a:spcBef>
                <a:spcPts val="2391"/>
              </a:spcBef>
              <a:buSzPct val="70000"/>
              <a:buNone/>
              <a:defRPr sz="2744">
                <a:latin typeface="Times New Roman"/>
                <a:ea typeface="Times New Roman"/>
                <a:cs typeface="Times New Roman"/>
                <a:sym typeface="Times New Roman"/>
              </a:defRPr>
            </a:pPr>
            <a:r>
              <a:rPr lang="en-IN" sz="2600" dirty="0"/>
              <a:t>Higher mental functions: Could not be assessed as </a:t>
            </a:r>
            <a:r>
              <a:rPr lang="en-IN" sz="2600" dirty="0" err="1"/>
              <a:t>pt</a:t>
            </a:r>
            <a:r>
              <a:rPr lang="en-IN" sz="2600" dirty="0"/>
              <a:t> was uncooperative.</a:t>
            </a:r>
          </a:p>
          <a:p>
            <a:pPr marL="543825" lvl="1" indent="-262050" defTabSz="344409">
              <a:lnSpc>
                <a:spcPct val="108000"/>
              </a:lnSpc>
              <a:spcBef>
                <a:spcPts val="2391"/>
              </a:spcBef>
              <a:buSzPct val="70000"/>
              <a:buFont typeface="Times New Roman"/>
              <a:buChar char="✦"/>
              <a:defRPr sz="2744">
                <a:latin typeface="Times New Roman"/>
                <a:ea typeface="Times New Roman"/>
                <a:cs typeface="Times New Roman"/>
                <a:sym typeface="Times New Roman"/>
              </a:defRPr>
            </a:pPr>
            <a:r>
              <a:rPr sz="2600" dirty="0"/>
              <a:t>Sensory system: Sensation to pain, touch and temperature was present.</a:t>
            </a:r>
          </a:p>
          <a:p>
            <a:pPr marL="543825" lvl="1" indent="-262050" defTabSz="344409">
              <a:lnSpc>
                <a:spcPct val="108000"/>
              </a:lnSpc>
              <a:spcBef>
                <a:spcPts val="2391"/>
              </a:spcBef>
              <a:buSzPct val="70000"/>
              <a:buFont typeface="Times New Roman"/>
              <a:buChar char="✦"/>
              <a:defRPr sz="2744">
                <a:latin typeface="Times New Roman"/>
                <a:ea typeface="Times New Roman"/>
                <a:cs typeface="Times New Roman"/>
                <a:sym typeface="Times New Roman"/>
              </a:defRPr>
            </a:pPr>
            <a:r>
              <a:rPr sz="2600" dirty="0"/>
              <a:t>Motor system: </a:t>
            </a:r>
          </a:p>
          <a:p>
            <a:pPr marL="563550" lvl="2" indent="0" defTabSz="344409">
              <a:lnSpc>
                <a:spcPct val="108000"/>
              </a:lnSpc>
              <a:spcBef>
                <a:spcPts val="2391"/>
              </a:spcBef>
              <a:buSzPct val="100000"/>
              <a:buNone/>
              <a:defRPr sz="2744">
                <a:latin typeface="Times New Roman"/>
                <a:ea typeface="Times New Roman"/>
                <a:cs typeface="Times New Roman"/>
                <a:sym typeface="Times New Roman"/>
              </a:defRPr>
            </a:pPr>
            <a:r>
              <a:rPr sz="2600" dirty="0"/>
              <a:t>Power: 3/5</a:t>
            </a:r>
            <a:br>
              <a:rPr lang="en-US" sz="2600" dirty="0"/>
            </a:br>
            <a:r>
              <a:rPr sz="2600" dirty="0"/>
              <a:t>Tone: Rigidity present in bilateral upper limbs with abnormal posturing and active resistance to </a:t>
            </a:r>
            <a:r>
              <a:rPr lang="en-IN" sz="2600" dirty="0"/>
              <a:t>manoeuvrings</a:t>
            </a:r>
            <a:r>
              <a:rPr sz="2600" dirty="0"/>
              <a:t>. Dystonia present in upper limbs.</a:t>
            </a:r>
            <a:br>
              <a:rPr lang="en-US" sz="2600" dirty="0"/>
            </a:br>
            <a:r>
              <a:rPr sz="2600" dirty="0"/>
              <a:t>Nutrition: Normal</a:t>
            </a:r>
          </a:p>
        </p:txBody>
      </p:sp>
    </p:spTree>
    <p:extLst>
      <p:ext uri="{BB962C8B-B14F-4D97-AF65-F5344CB8AC3E}">
        <p14:creationId xmlns:p14="http://schemas.microsoft.com/office/powerpoint/2010/main" val="229515135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All reflexes were brisk.…"/>
          <p:cNvSpPr txBox="1">
            <a:spLocks noGrp="1"/>
          </p:cNvSpPr>
          <p:nvPr>
            <p:ph type="body" idx="1"/>
          </p:nvPr>
        </p:nvSpPr>
        <p:spPr>
          <a:prstGeom prst="rect">
            <a:avLst/>
          </a:prstGeom>
        </p:spPr>
        <p:txBody>
          <a:bodyPr/>
          <a:lstStyle/>
          <a:p>
            <a:pPr>
              <a:lnSpc>
                <a:spcPct val="120000"/>
              </a:lnSpc>
              <a:buSzPct val="70000"/>
              <a:buFont typeface="Times New Roman"/>
              <a:buChar char="✦"/>
              <a:defRPr sz="2800">
                <a:latin typeface="Times New Roman"/>
                <a:ea typeface="Times New Roman"/>
                <a:cs typeface="Times New Roman"/>
                <a:sym typeface="Times New Roman"/>
              </a:defRPr>
            </a:pPr>
            <a:r>
              <a:t>All reflexes were brisk.</a:t>
            </a:r>
          </a:p>
          <a:p>
            <a:pPr>
              <a:lnSpc>
                <a:spcPct val="120000"/>
              </a:lnSpc>
              <a:buSzPct val="70000"/>
              <a:buFont typeface="Times New Roman"/>
              <a:buChar char="✦"/>
              <a:defRPr sz="2800">
                <a:latin typeface="Times New Roman"/>
                <a:ea typeface="Times New Roman"/>
                <a:cs typeface="Times New Roman"/>
                <a:sym typeface="Times New Roman"/>
              </a:defRPr>
            </a:pPr>
            <a:r>
              <a:t>Cerebellum: </a:t>
            </a:r>
          </a:p>
          <a:p>
            <a:pPr lvl="1">
              <a:lnSpc>
                <a:spcPct val="120000"/>
              </a:lnSpc>
              <a:buSzPct val="100000"/>
              <a:buChar char="‣"/>
              <a:defRPr sz="2800">
                <a:latin typeface="Times New Roman"/>
                <a:ea typeface="Times New Roman"/>
                <a:cs typeface="Times New Roman"/>
                <a:sym typeface="Times New Roman"/>
              </a:defRPr>
            </a:pPr>
            <a:r>
              <a:t>Unable to assess due to rigidity.</a:t>
            </a:r>
          </a:p>
          <a:p>
            <a:pPr marL="197385" indent="-197385">
              <a:lnSpc>
                <a:spcPct val="120000"/>
              </a:lnSpc>
              <a:buSzPct val="70000"/>
              <a:buFont typeface="Times New Roman"/>
              <a:buChar char="✦"/>
              <a:defRPr sz="2800">
                <a:latin typeface="Times New Roman"/>
                <a:ea typeface="Times New Roman"/>
                <a:cs typeface="Times New Roman"/>
                <a:sym typeface="Times New Roman"/>
              </a:defRPr>
            </a:pPr>
            <a:r>
              <a:t>Gait: Ataxia and unable to walk without support due to weakness in lower limbs.</a:t>
            </a:r>
          </a:p>
        </p:txBody>
      </p:sp>
    </p:spTree>
    <p:extLst>
      <p:ext uri="{BB962C8B-B14F-4D97-AF65-F5344CB8AC3E}">
        <p14:creationId xmlns:p14="http://schemas.microsoft.com/office/powerpoint/2010/main" val="263458610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age Gallery" descr="Image Gallery"/>
          <p:cNvPicPr>
            <a:picLocks noChangeAspect="1"/>
          </p:cNvPicPr>
          <p:nvPr/>
        </p:nvPicPr>
        <p:blipFill>
          <a:blip r:embed="rId2">
            <a:extLst/>
          </a:blip>
          <a:srcRect l="8743" r="8743"/>
          <a:stretch>
            <a:fillRect/>
          </a:stretch>
        </p:blipFill>
        <p:spPr>
          <a:xfrm>
            <a:off x="6553981" y="126714"/>
            <a:ext cx="3767178" cy="6087460"/>
          </a:xfrm>
          <a:prstGeom prst="rect">
            <a:avLst/>
          </a:prstGeom>
          <a:ln w="12700">
            <a:miter lim="400000"/>
          </a:ln>
        </p:spPr>
      </p:pic>
      <p:pic>
        <p:nvPicPr>
          <p:cNvPr id="3" name="Image Gallery" descr="Image Gallery">
            <a:extLst>
              <a:ext uri="{FF2B5EF4-FFF2-40B4-BE49-F238E27FC236}">
                <a16:creationId xmlns:a16="http://schemas.microsoft.com/office/drawing/2014/main" id="{C300734D-F85D-084D-A8F7-DD57592156CA}"/>
              </a:ext>
            </a:extLst>
          </p:cNvPr>
          <p:cNvPicPr>
            <a:picLocks noChangeAspect="1"/>
          </p:cNvPicPr>
          <p:nvPr/>
        </p:nvPicPr>
        <p:blipFill>
          <a:blip r:embed="rId3">
            <a:extLst/>
          </a:blip>
          <a:srcRect l="1598" r="1594"/>
          <a:stretch>
            <a:fillRect/>
          </a:stretch>
        </p:blipFill>
        <p:spPr>
          <a:xfrm>
            <a:off x="907164" y="146347"/>
            <a:ext cx="4405374" cy="6067827"/>
          </a:xfrm>
          <a:prstGeom prst="rect">
            <a:avLst/>
          </a:prstGeom>
          <a:ln w="12700">
            <a:miter lim="400000"/>
          </a:ln>
        </p:spPr>
      </p:pic>
    </p:spTree>
    <p:extLst>
      <p:ext uri="{BB962C8B-B14F-4D97-AF65-F5344CB8AC3E}">
        <p14:creationId xmlns:p14="http://schemas.microsoft.com/office/powerpoint/2010/main" val="2196671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Mental status examination"/>
          <p:cNvSpPr txBox="1">
            <a:spLocks noGrp="1"/>
          </p:cNvSpPr>
          <p:nvPr>
            <p:ph type="title"/>
          </p:nvPr>
        </p:nvSpPr>
        <p:spPr>
          <a:xfrm>
            <a:off x="1353206" y="165429"/>
            <a:ext cx="9650703" cy="854075"/>
          </a:xfrm>
          <a:prstGeom prst="rect">
            <a:avLst/>
          </a:prstGeom>
        </p:spPr>
        <p:txBody>
          <a:bodyPr>
            <a:normAutofit/>
          </a:bodyPr>
          <a:lstStyle>
            <a:lvl1pPr>
              <a:defRPr sz="6000">
                <a:latin typeface="Times New Roman"/>
                <a:ea typeface="Times New Roman"/>
                <a:cs typeface="Times New Roman"/>
                <a:sym typeface="Times New Roman"/>
              </a:defRPr>
            </a:lvl1pPr>
          </a:lstStyle>
          <a:p>
            <a:pPr algn="ctr"/>
            <a:r>
              <a:rPr sz="4400" dirty="0"/>
              <a:t>Mental status examination</a:t>
            </a:r>
          </a:p>
        </p:txBody>
      </p:sp>
      <p:sp>
        <p:nvSpPr>
          <p:cNvPr id="151" name="A young wheelchair bound female, maintaining an abnormal posture, moderately groomed and kempt, maintaining eye contact with prolonged blinking and reduced psychomotor activity; a non-spontaneous speech with reduced rate, tone and volume; conveying her mood as pareshaan with a restricted, distressed and tearful affect.…"/>
          <p:cNvSpPr txBox="1">
            <a:spLocks noGrp="1"/>
          </p:cNvSpPr>
          <p:nvPr>
            <p:ph type="body" idx="1"/>
          </p:nvPr>
        </p:nvSpPr>
        <p:spPr>
          <a:xfrm>
            <a:off x="252248" y="1019504"/>
            <a:ext cx="11519337" cy="5521621"/>
          </a:xfrm>
          <a:prstGeom prst="rect">
            <a:avLst/>
          </a:prstGeom>
        </p:spPr>
        <p:txBody>
          <a:bodyPr>
            <a:normAutofit fontScale="92500" lnSpcReduction="10000"/>
          </a:bodyPr>
          <a:lstStyle/>
          <a:p>
            <a:pPr marL="293776" indent="-293776" defTabSz="386106">
              <a:lnSpc>
                <a:spcPct val="120000"/>
              </a:lnSpc>
              <a:spcBef>
                <a:spcPts val="2742"/>
              </a:spcBef>
              <a:defRPr sz="2632">
                <a:latin typeface="Times New Roman"/>
                <a:ea typeface="Times New Roman"/>
                <a:cs typeface="Times New Roman"/>
                <a:sym typeface="Times New Roman"/>
              </a:defRPr>
            </a:pPr>
            <a:r>
              <a:rPr dirty="0"/>
              <a:t>A young wheelchair bound female, maintaining an abnormal posture, moderately groomed and kempt, maintaining eye contact with prolonged blinking and reduced psychomotor activity; a non-spontaneous speech with reduced rate, tone and volume; conveying her mood as </a:t>
            </a:r>
            <a:r>
              <a:rPr dirty="0" err="1"/>
              <a:t>pareshaan</a:t>
            </a:r>
            <a:r>
              <a:rPr dirty="0"/>
              <a:t> with a restricted, distressed and tearful affect.</a:t>
            </a:r>
          </a:p>
          <a:p>
            <a:pPr marL="293776" indent="-293776" defTabSz="386106">
              <a:lnSpc>
                <a:spcPct val="120000"/>
              </a:lnSpc>
              <a:spcBef>
                <a:spcPts val="2742"/>
              </a:spcBef>
              <a:defRPr sz="2632">
                <a:latin typeface="Times New Roman"/>
                <a:ea typeface="Times New Roman"/>
                <a:cs typeface="Times New Roman"/>
                <a:sym typeface="Times New Roman"/>
              </a:defRPr>
            </a:pPr>
            <a:r>
              <a:rPr dirty="0"/>
              <a:t>Further MSE could not be assessed as she was not cooperative.</a:t>
            </a:r>
          </a:p>
          <a:p>
            <a:pPr marL="293776" indent="-293776" defTabSz="386106">
              <a:lnSpc>
                <a:spcPct val="120000"/>
              </a:lnSpc>
              <a:spcBef>
                <a:spcPts val="2742"/>
              </a:spcBef>
              <a:defRPr sz="2632">
                <a:latin typeface="Times New Roman"/>
                <a:ea typeface="Times New Roman"/>
                <a:cs typeface="Times New Roman"/>
                <a:sym typeface="Times New Roman"/>
              </a:defRPr>
            </a:pPr>
            <a:r>
              <a:rPr dirty="0"/>
              <a:t>On examination, she showed the following features of catatonia:</a:t>
            </a:r>
          </a:p>
          <a:p>
            <a:pPr marL="671488" indent="-335744" defTabSz="386106">
              <a:lnSpc>
                <a:spcPct val="120000"/>
              </a:lnSpc>
              <a:spcBef>
                <a:spcPts val="2742"/>
              </a:spcBef>
              <a:buSzPct val="70000"/>
              <a:buChar char="✦"/>
              <a:defRPr sz="2632">
                <a:latin typeface="Times New Roman"/>
                <a:ea typeface="Times New Roman"/>
                <a:cs typeface="Times New Roman"/>
                <a:sym typeface="Times New Roman"/>
              </a:defRPr>
            </a:pPr>
            <a:r>
              <a:rPr dirty="0"/>
              <a:t>Posturing/catalepsy</a:t>
            </a:r>
          </a:p>
          <a:p>
            <a:pPr marL="671488" indent="-335744" defTabSz="386106">
              <a:lnSpc>
                <a:spcPct val="120000"/>
              </a:lnSpc>
              <a:spcBef>
                <a:spcPts val="2742"/>
              </a:spcBef>
              <a:buSzPct val="70000"/>
              <a:buChar char="✦"/>
              <a:defRPr sz="2632">
                <a:latin typeface="Times New Roman"/>
                <a:ea typeface="Times New Roman"/>
                <a:cs typeface="Times New Roman"/>
                <a:sym typeface="Times New Roman"/>
              </a:defRPr>
            </a:pPr>
            <a:r>
              <a:rPr dirty="0"/>
              <a:t>Rigidity</a:t>
            </a:r>
          </a:p>
          <a:p>
            <a:pPr marL="671488" indent="-335744" defTabSz="386106">
              <a:lnSpc>
                <a:spcPct val="120000"/>
              </a:lnSpc>
              <a:spcBef>
                <a:spcPts val="2742"/>
              </a:spcBef>
              <a:buSzPct val="70000"/>
              <a:buChar char="✦"/>
              <a:defRPr sz="2632">
                <a:latin typeface="Times New Roman"/>
                <a:ea typeface="Times New Roman"/>
                <a:cs typeface="Times New Roman"/>
                <a:sym typeface="Times New Roman"/>
              </a:defRPr>
            </a:pPr>
            <a:r>
              <a:rPr dirty="0"/>
              <a:t>Waxy flexibility</a:t>
            </a:r>
          </a:p>
        </p:txBody>
      </p:sp>
    </p:spTree>
    <p:extLst>
      <p:ext uri="{BB962C8B-B14F-4D97-AF65-F5344CB8AC3E}">
        <p14:creationId xmlns:p14="http://schemas.microsoft.com/office/powerpoint/2010/main" val="23662933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DE89-52C0-8542-A250-48B9AD257C9E}"/>
              </a:ext>
            </a:extLst>
          </p:cNvPr>
          <p:cNvSpPr>
            <a:spLocks noGrp="1"/>
          </p:cNvSpPr>
          <p:nvPr>
            <p:ph type="title"/>
          </p:nvPr>
        </p:nvSpPr>
        <p:spPr>
          <a:xfrm>
            <a:off x="838200" y="75565"/>
            <a:ext cx="10515600" cy="635875"/>
          </a:xfrm>
        </p:spPr>
        <p:txBody>
          <a:bodyPr>
            <a:noAutofit/>
          </a:bodyPr>
          <a:lstStyle/>
          <a:p>
            <a:pPr algn="ctr"/>
            <a:r>
              <a:rPr lang="en-US" sz="4000" b="1" dirty="0">
                <a:latin typeface="Times New Roman" panose="02020603050405020304" pitchFamily="18" charset="0"/>
                <a:cs typeface="Times New Roman" panose="02020603050405020304" pitchFamily="18" charset="0"/>
              </a:rPr>
              <a:t>THE CASE</a:t>
            </a:r>
          </a:p>
        </p:txBody>
      </p:sp>
      <p:sp>
        <p:nvSpPr>
          <p:cNvPr id="3" name="Content Placeholder 2">
            <a:extLst>
              <a:ext uri="{FF2B5EF4-FFF2-40B4-BE49-F238E27FC236}">
                <a16:creationId xmlns:a16="http://schemas.microsoft.com/office/drawing/2014/main" id="{B88DF66A-D412-1D4E-B9EB-9EAFEAC25E04}"/>
              </a:ext>
            </a:extLst>
          </p:cNvPr>
          <p:cNvSpPr>
            <a:spLocks noGrp="1"/>
          </p:cNvSpPr>
          <p:nvPr>
            <p:ph idx="1"/>
          </p:nvPr>
        </p:nvSpPr>
        <p:spPr>
          <a:xfrm>
            <a:off x="289560" y="899159"/>
            <a:ext cx="11689080" cy="5734800"/>
          </a:xfrm>
        </p:spPr>
        <p:txBody>
          <a:bodyPr>
            <a:normAutofit fontScale="92500" lnSpcReduction="10000"/>
          </a:bodyPr>
          <a:lstStyle/>
          <a:p>
            <a:pPr>
              <a:lnSpc>
                <a:spcPct val="100000"/>
              </a:lnSpc>
            </a:pPr>
            <a:r>
              <a:rPr lang="en-US" dirty="0">
                <a:latin typeface="Times New Roman" panose="02020603050405020304" pitchFamily="18" charset="0"/>
                <a:cs typeface="Times New Roman" panose="02020603050405020304" pitchFamily="18" charset="0"/>
              </a:rPr>
              <a:t>A 35 year old male, graduated in Theology, married since 11 years was brought to the Psychiatry OPD by mother with complaints of –</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irritability and aggressive behaviour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excessive consumption of alcohol</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mood instability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impulsive behaviour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reduced sleep</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decreased social interaction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crying spells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headache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self harm behaviour</a:t>
            </a:r>
          </a:p>
          <a:p>
            <a:pPr marL="0" indent="0">
              <a:lnSpc>
                <a:spcPct val="100000"/>
              </a:lnSpc>
              <a:buNone/>
            </a:pP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Symptoms were insidious in onset and episodic in nature. </a:t>
            </a:r>
          </a:p>
        </p:txBody>
      </p:sp>
      <p:sp>
        <p:nvSpPr>
          <p:cNvPr id="4" name="Right Brace 3">
            <a:extLst>
              <a:ext uri="{FF2B5EF4-FFF2-40B4-BE49-F238E27FC236}">
                <a16:creationId xmlns:a16="http://schemas.microsoft.com/office/drawing/2014/main" id="{1F36D7F5-4775-5E47-8CCC-9BFF33601F12}"/>
              </a:ext>
            </a:extLst>
          </p:cNvPr>
          <p:cNvSpPr/>
          <p:nvPr/>
        </p:nvSpPr>
        <p:spPr>
          <a:xfrm>
            <a:off x="6385560" y="2090189"/>
            <a:ext cx="396240" cy="19754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FC3B1FB8-E3E6-EC4A-927F-97554654EB36}"/>
              </a:ext>
            </a:extLst>
          </p:cNvPr>
          <p:cNvSpPr txBox="1"/>
          <p:nvPr/>
        </p:nvSpPr>
        <p:spPr>
          <a:xfrm>
            <a:off x="7113927" y="2631660"/>
            <a:ext cx="4693920" cy="892552"/>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Since past 4 years, increased in frequency in the past 2 years</a:t>
            </a:r>
          </a:p>
        </p:txBody>
      </p:sp>
      <p:sp>
        <p:nvSpPr>
          <p:cNvPr id="6" name="Right Brace 5">
            <a:extLst>
              <a:ext uri="{FF2B5EF4-FFF2-40B4-BE49-F238E27FC236}">
                <a16:creationId xmlns:a16="http://schemas.microsoft.com/office/drawing/2014/main" id="{C43EE004-44F6-3643-AB4F-C4F035F7F1A1}"/>
              </a:ext>
            </a:extLst>
          </p:cNvPr>
          <p:cNvSpPr/>
          <p:nvPr/>
        </p:nvSpPr>
        <p:spPr>
          <a:xfrm>
            <a:off x="6385560" y="4253402"/>
            <a:ext cx="396240" cy="12329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28777236-2442-9640-A2E4-19BD3C7BF4D0}"/>
              </a:ext>
            </a:extLst>
          </p:cNvPr>
          <p:cNvSpPr txBox="1"/>
          <p:nvPr/>
        </p:nvSpPr>
        <p:spPr>
          <a:xfrm>
            <a:off x="6781800" y="4623678"/>
            <a:ext cx="4693920" cy="492443"/>
          </a:xfrm>
          <a:prstGeom prst="rect">
            <a:avLst/>
          </a:prstGeom>
          <a:noFill/>
        </p:spPr>
        <p:txBody>
          <a:bodyPr wrap="square" rtlCol="0">
            <a:spAutoFit/>
          </a:bodyPr>
          <a:lstStyle/>
          <a:p>
            <a:pPr algn="ctr"/>
            <a:r>
              <a:rPr lang="en-US" sz="2600" dirty="0">
                <a:latin typeface="Times New Roman" panose="02020603050405020304" pitchFamily="18" charset="0"/>
                <a:cs typeface="Times New Roman" panose="02020603050405020304" pitchFamily="18" charset="0"/>
              </a:rPr>
              <a:t>Since 6 months</a:t>
            </a:r>
          </a:p>
        </p:txBody>
      </p:sp>
    </p:spTree>
    <p:extLst>
      <p:ext uri="{BB962C8B-B14F-4D97-AF65-F5344CB8AC3E}">
        <p14:creationId xmlns:p14="http://schemas.microsoft.com/office/powerpoint/2010/main" val="1745139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Immobility/stupor…"/>
          <p:cNvSpPr txBox="1">
            <a:spLocks noGrp="1"/>
          </p:cNvSpPr>
          <p:nvPr>
            <p:ph type="body" idx="1"/>
          </p:nvPr>
        </p:nvSpPr>
        <p:spPr>
          <a:prstGeom prst="rect">
            <a:avLst/>
          </a:prstGeom>
        </p:spPr>
        <p:txBody>
          <a:bodyPr/>
          <a:lstStyle/>
          <a:p>
            <a:pPr marL="714350" indent="-357175">
              <a:lnSpc>
                <a:spcPct val="120000"/>
              </a:lnSpc>
              <a:buSzPct val="70000"/>
              <a:buChar char="✦"/>
              <a:defRPr sz="2800">
                <a:latin typeface="Times New Roman"/>
                <a:ea typeface="Times New Roman"/>
                <a:cs typeface="Times New Roman"/>
                <a:sym typeface="Times New Roman"/>
              </a:defRPr>
            </a:pPr>
            <a:r>
              <a:t>Immobility/stupor </a:t>
            </a:r>
          </a:p>
          <a:p>
            <a:pPr marL="714350" indent="-357175">
              <a:lnSpc>
                <a:spcPct val="120000"/>
              </a:lnSpc>
              <a:buSzPct val="70000"/>
              <a:buChar char="✦"/>
              <a:defRPr sz="2800">
                <a:latin typeface="Times New Roman"/>
                <a:ea typeface="Times New Roman"/>
                <a:cs typeface="Times New Roman"/>
                <a:sym typeface="Times New Roman"/>
              </a:defRPr>
            </a:pPr>
            <a:r>
              <a:t>Staring</a:t>
            </a:r>
          </a:p>
          <a:p>
            <a:pPr marL="714350" indent="-357175">
              <a:lnSpc>
                <a:spcPct val="120000"/>
              </a:lnSpc>
              <a:buSzPct val="70000"/>
              <a:buChar char="✦"/>
              <a:defRPr sz="2800">
                <a:latin typeface="Times New Roman"/>
                <a:ea typeface="Times New Roman"/>
                <a:cs typeface="Times New Roman"/>
                <a:sym typeface="Times New Roman"/>
              </a:defRPr>
            </a:pPr>
            <a:r>
              <a:t>Grimacing</a:t>
            </a:r>
          </a:p>
          <a:p>
            <a:pPr marL="714350" indent="-357175">
              <a:lnSpc>
                <a:spcPct val="120000"/>
              </a:lnSpc>
              <a:buSzPct val="70000"/>
              <a:buChar char="✦"/>
              <a:defRPr sz="2800">
                <a:latin typeface="Times New Roman"/>
                <a:ea typeface="Times New Roman"/>
                <a:cs typeface="Times New Roman"/>
                <a:sym typeface="Times New Roman"/>
              </a:defRPr>
            </a:pPr>
            <a:r>
              <a:t>Negativism</a:t>
            </a:r>
          </a:p>
          <a:p>
            <a:pPr marL="714350" indent="-357175">
              <a:lnSpc>
                <a:spcPct val="120000"/>
              </a:lnSpc>
              <a:buSzPct val="70000"/>
              <a:buChar char="✦"/>
              <a:defRPr sz="2800">
                <a:latin typeface="Times New Roman"/>
                <a:ea typeface="Times New Roman"/>
                <a:cs typeface="Times New Roman"/>
                <a:sym typeface="Times New Roman"/>
              </a:defRPr>
            </a:pPr>
            <a:r>
              <a:t>Automatic obedience</a:t>
            </a:r>
          </a:p>
        </p:txBody>
      </p:sp>
    </p:spTree>
    <p:extLst>
      <p:ext uri="{BB962C8B-B14F-4D97-AF65-F5344CB8AC3E}">
        <p14:creationId xmlns:p14="http://schemas.microsoft.com/office/powerpoint/2010/main" val="209916283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Investigations"/>
          <p:cNvSpPr txBox="1">
            <a:spLocks noGrp="1"/>
          </p:cNvSpPr>
          <p:nvPr>
            <p:ph type="title"/>
          </p:nvPr>
        </p:nvSpPr>
        <p:spPr>
          <a:prstGeom prst="rect">
            <a:avLst/>
          </a:prstGeom>
        </p:spPr>
        <p:txBody>
          <a:bodyPr/>
          <a:lstStyle>
            <a:lvl1pPr>
              <a:defRPr sz="6000">
                <a:latin typeface="Times New Roman"/>
                <a:ea typeface="Times New Roman"/>
                <a:cs typeface="Times New Roman"/>
                <a:sym typeface="Times New Roman"/>
              </a:defRPr>
            </a:lvl1pPr>
          </a:lstStyle>
          <a:p>
            <a:pPr algn="ctr"/>
            <a:r>
              <a:rPr dirty="0"/>
              <a:t>Investigations </a:t>
            </a:r>
          </a:p>
        </p:txBody>
      </p:sp>
      <p:sp>
        <p:nvSpPr>
          <p:cNvPr id="156" name="Her routine blood investigations were within normal limits.…"/>
          <p:cNvSpPr txBox="1">
            <a:spLocks noGrp="1"/>
          </p:cNvSpPr>
          <p:nvPr>
            <p:ph type="body" idx="1"/>
          </p:nvPr>
        </p:nvSpPr>
        <p:spPr>
          <a:xfrm>
            <a:off x="2193727" y="1690816"/>
            <a:ext cx="7804547" cy="4551036"/>
          </a:xfrm>
          <a:prstGeom prst="rect">
            <a:avLst/>
          </a:prstGeom>
        </p:spPr>
        <p:txBody>
          <a:bodyPr/>
          <a:lstStyle/>
          <a:p>
            <a:pPr>
              <a:lnSpc>
                <a:spcPct val="120000"/>
              </a:lnSpc>
              <a:defRPr sz="2800">
                <a:latin typeface="Times New Roman"/>
                <a:ea typeface="Times New Roman"/>
                <a:cs typeface="Times New Roman"/>
                <a:sym typeface="Times New Roman"/>
              </a:defRPr>
            </a:pPr>
            <a:r>
              <a:rPr dirty="0"/>
              <a:t>Her routine blood investigations were within normal limits.</a:t>
            </a:r>
          </a:p>
          <a:p>
            <a:pPr>
              <a:lnSpc>
                <a:spcPct val="120000"/>
              </a:lnSpc>
              <a:defRPr sz="2800">
                <a:latin typeface="Times New Roman"/>
                <a:ea typeface="Times New Roman"/>
                <a:cs typeface="Times New Roman"/>
                <a:sym typeface="Times New Roman"/>
              </a:defRPr>
            </a:pPr>
            <a:r>
              <a:rPr dirty="0"/>
              <a:t>USG abdomen and pelvis showed hepatic and splenic parenchymal abnormalities mostly due to metabolic disorder. </a:t>
            </a:r>
          </a:p>
        </p:txBody>
      </p:sp>
    </p:spTree>
    <p:extLst>
      <p:ext uri="{BB962C8B-B14F-4D97-AF65-F5344CB8AC3E}">
        <p14:creationId xmlns:p14="http://schemas.microsoft.com/office/powerpoint/2010/main" val="275737176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age" descr="Image"/>
          <p:cNvPicPr>
            <a:picLocks noChangeAspect="1"/>
          </p:cNvPicPr>
          <p:nvPr/>
        </p:nvPicPr>
        <p:blipFill>
          <a:blip r:embed="rId2">
            <a:extLst/>
          </a:blip>
          <a:srcRect l="32131" t="8440" r="32131" b="8438"/>
          <a:stretch>
            <a:fillRect/>
          </a:stretch>
        </p:blipFill>
        <p:spPr>
          <a:xfrm>
            <a:off x="3237119" y="184736"/>
            <a:ext cx="2331627" cy="2489373"/>
          </a:xfrm>
          <a:prstGeom prst="rect">
            <a:avLst/>
          </a:prstGeom>
          <a:ln w="12700">
            <a:miter lim="400000"/>
          </a:ln>
        </p:spPr>
      </p:pic>
      <p:pic>
        <p:nvPicPr>
          <p:cNvPr id="159" name="Image" descr="Image"/>
          <p:cNvPicPr>
            <a:picLocks noChangeAspect="1"/>
          </p:cNvPicPr>
          <p:nvPr/>
        </p:nvPicPr>
        <p:blipFill>
          <a:blip r:embed="rId3">
            <a:extLst/>
          </a:blip>
          <a:srcRect l="31693" t="8474" r="31690" b="8471"/>
          <a:stretch>
            <a:fillRect/>
          </a:stretch>
        </p:blipFill>
        <p:spPr>
          <a:xfrm>
            <a:off x="6439513" y="184736"/>
            <a:ext cx="2391221" cy="2489565"/>
          </a:xfrm>
          <a:prstGeom prst="rect">
            <a:avLst/>
          </a:prstGeom>
          <a:ln w="12700">
            <a:miter lim="400000"/>
          </a:ln>
        </p:spPr>
      </p:pic>
      <p:pic>
        <p:nvPicPr>
          <p:cNvPr id="160" name="Image" descr="Image"/>
          <p:cNvPicPr>
            <a:picLocks noChangeAspect="1"/>
          </p:cNvPicPr>
          <p:nvPr/>
        </p:nvPicPr>
        <p:blipFill>
          <a:blip r:embed="rId4">
            <a:extLst/>
          </a:blip>
          <a:srcRect l="31101" t="7763" r="28514" b="96"/>
          <a:stretch>
            <a:fillRect/>
          </a:stretch>
        </p:blipFill>
        <p:spPr>
          <a:xfrm>
            <a:off x="3164287" y="3165888"/>
            <a:ext cx="2477540" cy="2594634"/>
          </a:xfrm>
          <a:prstGeom prst="rect">
            <a:avLst/>
          </a:prstGeom>
          <a:ln w="12700">
            <a:miter lim="400000"/>
          </a:ln>
        </p:spPr>
      </p:pic>
      <p:pic>
        <p:nvPicPr>
          <p:cNvPr id="161" name="Image" descr="Image"/>
          <p:cNvPicPr>
            <a:picLocks noChangeAspect="1"/>
          </p:cNvPicPr>
          <p:nvPr/>
        </p:nvPicPr>
        <p:blipFill>
          <a:blip r:embed="rId5">
            <a:extLst/>
          </a:blip>
          <a:srcRect l="30867" t="7912" r="30867" b="4481"/>
          <a:stretch>
            <a:fillRect/>
          </a:stretch>
        </p:blipFill>
        <p:spPr>
          <a:xfrm>
            <a:off x="6400585" y="3165887"/>
            <a:ext cx="2468952" cy="2594572"/>
          </a:xfrm>
          <a:prstGeom prst="rect">
            <a:avLst/>
          </a:prstGeom>
          <a:ln w="12700">
            <a:miter lim="400000"/>
          </a:ln>
        </p:spPr>
      </p:pic>
      <p:sp>
        <p:nvSpPr>
          <p:cNvPr id="162" name="MRI brain showed symmetric signal abnormalities in bilateral caudate and lentiform nuclei, bilateral thalami, dorsal pons and splenium of corpus callosum- findings suggestive of metabolic/toxic encephalopathy."/>
          <p:cNvSpPr txBox="1"/>
          <p:nvPr/>
        </p:nvSpPr>
        <p:spPr>
          <a:xfrm>
            <a:off x="426178" y="5894717"/>
            <a:ext cx="11339644" cy="7785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lnSpc>
                <a:spcPct val="120000"/>
              </a:lnSpc>
              <a:spcBef>
                <a:spcPts val="4200"/>
              </a:spcBef>
              <a:defRPr>
                <a:latin typeface="Times New Roman"/>
                <a:ea typeface="Times New Roman"/>
                <a:cs typeface="Times New Roman"/>
                <a:sym typeface="Times New Roman"/>
              </a:defRPr>
            </a:lvl1pPr>
          </a:lstStyle>
          <a:p>
            <a:r>
              <a:rPr sz="2000" dirty="0"/>
              <a:t>MRI brain showed symmetric signal abnormalities in bilateral caudate and lentiform nuclei, bilateral thalami, </a:t>
            </a:r>
            <a:br>
              <a:rPr lang="en-US" sz="2000" dirty="0"/>
            </a:br>
            <a:r>
              <a:rPr sz="2000" dirty="0"/>
              <a:t>dorsal pons and splenium of corpus callosum- findings suggestive of metabolic/toxic encephalopathy.</a:t>
            </a:r>
          </a:p>
        </p:txBody>
      </p:sp>
    </p:spTree>
    <p:extLst>
      <p:ext uri="{BB962C8B-B14F-4D97-AF65-F5344CB8AC3E}">
        <p14:creationId xmlns:p14="http://schemas.microsoft.com/office/powerpoint/2010/main" val="795511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age" descr="Image"/>
          <p:cNvPicPr>
            <a:picLocks noChangeAspect="1"/>
          </p:cNvPicPr>
          <p:nvPr/>
        </p:nvPicPr>
        <p:blipFill>
          <a:blip r:embed="rId2">
            <a:extLst/>
          </a:blip>
          <a:srcRect l="33245" t="12390" r="33245" b="7457"/>
          <a:stretch>
            <a:fillRect/>
          </a:stretch>
        </p:blipFill>
        <p:spPr>
          <a:xfrm>
            <a:off x="1968252" y="599405"/>
            <a:ext cx="5272997" cy="5789446"/>
          </a:xfrm>
          <a:prstGeom prst="rect">
            <a:avLst/>
          </a:prstGeom>
          <a:ln w="12700">
            <a:miter lim="400000"/>
          </a:ln>
        </p:spPr>
      </p:pic>
      <p:sp>
        <p:nvSpPr>
          <p:cNvPr id="165" name="Arrow"/>
          <p:cNvSpPr/>
          <p:nvPr/>
        </p:nvSpPr>
        <p:spPr>
          <a:xfrm>
            <a:off x="3691507" y="3398548"/>
            <a:ext cx="442962" cy="191222"/>
          </a:xfrm>
          <a:prstGeom prst="rightArrow">
            <a:avLst>
              <a:gd name="adj1" fmla="val 32000"/>
              <a:gd name="adj2" fmla="val 157163"/>
            </a:avLst>
          </a:prstGeom>
          <a:solidFill>
            <a:schemeClr val="accent4">
              <a:hueOff val="-461056"/>
              <a:satOff val="4338"/>
              <a:lumOff val="-10225"/>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66" name="Shape"/>
          <p:cNvSpPr/>
          <p:nvPr/>
        </p:nvSpPr>
        <p:spPr>
          <a:xfrm rot="19672896">
            <a:off x="3935015" y="3809314"/>
            <a:ext cx="442962" cy="191221"/>
          </a:xfrm>
          <a:custGeom>
            <a:avLst/>
            <a:gdLst/>
            <a:ahLst/>
            <a:cxnLst>
              <a:cxn ang="0">
                <a:pos x="wd2" y="hd2"/>
              </a:cxn>
              <a:cxn ang="5400000">
                <a:pos x="wd2" y="hd2"/>
              </a:cxn>
              <a:cxn ang="10800000">
                <a:pos x="wd2" y="hd2"/>
              </a:cxn>
              <a:cxn ang="16200000">
                <a:pos x="wd2" y="hd2"/>
              </a:cxn>
            </a:cxnLst>
            <a:rect l="0" t="0" r="r" b="b"/>
            <a:pathLst>
              <a:path w="21600" h="21600" extrusionOk="0">
                <a:moveTo>
                  <a:pt x="6945" y="14256"/>
                </a:moveTo>
                <a:lnTo>
                  <a:pt x="6945" y="21600"/>
                </a:lnTo>
                <a:lnTo>
                  <a:pt x="21600" y="10800"/>
                </a:lnTo>
                <a:lnTo>
                  <a:pt x="6945" y="0"/>
                </a:lnTo>
                <a:lnTo>
                  <a:pt x="6945" y="7344"/>
                </a:lnTo>
                <a:lnTo>
                  <a:pt x="0" y="7344"/>
                </a:lnTo>
                <a:lnTo>
                  <a:pt x="0" y="14256"/>
                </a:lnTo>
                <a:lnTo>
                  <a:pt x="6945" y="14256"/>
                </a:lnTo>
                <a:close/>
              </a:path>
            </a:pathLst>
          </a:custGeom>
          <a:solidFill>
            <a:schemeClr val="accent4">
              <a:hueOff val="-461056"/>
              <a:satOff val="4338"/>
              <a:lumOff val="-10225"/>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67" name="Shape"/>
          <p:cNvSpPr/>
          <p:nvPr/>
        </p:nvSpPr>
        <p:spPr>
          <a:xfrm rot="16156787">
            <a:off x="4387155" y="4130783"/>
            <a:ext cx="442962" cy="191221"/>
          </a:xfrm>
          <a:custGeom>
            <a:avLst/>
            <a:gdLst/>
            <a:ahLst/>
            <a:cxnLst>
              <a:cxn ang="0">
                <a:pos x="wd2" y="hd2"/>
              </a:cxn>
              <a:cxn ang="5400000">
                <a:pos x="wd2" y="hd2"/>
              </a:cxn>
              <a:cxn ang="10800000">
                <a:pos x="wd2" y="hd2"/>
              </a:cxn>
              <a:cxn ang="16200000">
                <a:pos x="wd2" y="hd2"/>
              </a:cxn>
            </a:cxnLst>
            <a:rect l="0" t="0" r="r" b="b"/>
            <a:pathLst>
              <a:path w="21600" h="21600" extrusionOk="0">
                <a:moveTo>
                  <a:pt x="6945" y="14256"/>
                </a:moveTo>
                <a:lnTo>
                  <a:pt x="6945" y="21600"/>
                </a:lnTo>
                <a:lnTo>
                  <a:pt x="21600" y="10800"/>
                </a:lnTo>
                <a:lnTo>
                  <a:pt x="6945" y="0"/>
                </a:lnTo>
                <a:lnTo>
                  <a:pt x="6945" y="7344"/>
                </a:lnTo>
                <a:lnTo>
                  <a:pt x="0" y="7344"/>
                </a:lnTo>
                <a:lnTo>
                  <a:pt x="0" y="14256"/>
                </a:lnTo>
                <a:lnTo>
                  <a:pt x="6945" y="14256"/>
                </a:lnTo>
                <a:close/>
              </a:path>
            </a:pathLst>
          </a:custGeom>
          <a:solidFill>
            <a:schemeClr val="accent4">
              <a:hueOff val="-461056"/>
              <a:satOff val="4338"/>
              <a:lumOff val="-10225"/>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68" name="GIANT PANDA’ SIGN…"/>
          <p:cNvSpPr txBox="1"/>
          <p:nvPr/>
        </p:nvSpPr>
        <p:spPr>
          <a:xfrm>
            <a:off x="7356585" y="2632936"/>
            <a:ext cx="4267640" cy="16110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defTabSz="321457">
              <a:defRPr>
                <a:latin typeface="Times New Roman"/>
                <a:ea typeface="Times New Roman"/>
                <a:cs typeface="Times New Roman"/>
                <a:sym typeface="Times New Roman"/>
              </a:defRPr>
            </a:pPr>
            <a:r>
              <a:rPr sz="2000" dirty="0"/>
              <a:t>GIANT PANDA’ SIGN</a:t>
            </a:r>
          </a:p>
          <a:p>
            <a:pPr defTabSz="321457">
              <a:defRPr>
                <a:latin typeface="Times New Roman"/>
                <a:ea typeface="Times New Roman"/>
                <a:cs typeface="Times New Roman"/>
                <a:sym typeface="Times New Roman"/>
              </a:defRPr>
            </a:pPr>
            <a:endParaRPr sz="2000" dirty="0"/>
          </a:p>
          <a:p>
            <a:pPr defTabSz="321457">
              <a:defRPr>
                <a:latin typeface="Times New Roman"/>
                <a:ea typeface="Times New Roman"/>
                <a:cs typeface="Times New Roman"/>
                <a:sym typeface="Times New Roman"/>
              </a:defRPr>
            </a:pPr>
            <a:r>
              <a:rPr sz="2000" dirty="0"/>
              <a:t>Axial T2-weighted MRI of the brain at the level of the midbrain showing the 'face of the giant panda' sign, </a:t>
            </a:r>
          </a:p>
        </p:txBody>
      </p:sp>
      <p:sp>
        <p:nvSpPr>
          <p:cNvPr id="169" name="Red nuclei (eyes of giant panda)"/>
          <p:cNvSpPr txBox="1"/>
          <p:nvPr/>
        </p:nvSpPr>
        <p:spPr>
          <a:xfrm>
            <a:off x="2154223" y="3995722"/>
            <a:ext cx="1791240" cy="461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defTabSz="457200">
              <a:defRPr>
                <a:solidFill>
                  <a:srgbClr val="FFFFFF"/>
                </a:solidFill>
                <a:latin typeface="Times New Roman"/>
                <a:ea typeface="Times New Roman"/>
                <a:cs typeface="Times New Roman"/>
                <a:sym typeface="Times New Roman"/>
              </a:defRPr>
            </a:lvl1pPr>
          </a:lstStyle>
          <a:p>
            <a:r>
              <a:rPr sz="1266"/>
              <a:t>Red nuclei (eyes of giant panda)</a:t>
            </a:r>
          </a:p>
        </p:txBody>
      </p:sp>
      <p:sp>
        <p:nvSpPr>
          <p:cNvPr id="170" name="Pars reticulata of substantia nigra (ears of giant panda)"/>
          <p:cNvSpPr txBox="1"/>
          <p:nvPr/>
        </p:nvSpPr>
        <p:spPr>
          <a:xfrm>
            <a:off x="2154223" y="2781919"/>
            <a:ext cx="1791240" cy="656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defTabSz="457200">
              <a:defRPr>
                <a:solidFill>
                  <a:srgbClr val="FFFFFF"/>
                </a:solidFill>
                <a:latin typeface="Times New Roman"/>
                <a:ea typeface="Times New Roman"/>
                <a:cs typeface="Times New Roman"/>
                <a:sym typeface="Times New Roman"/>
              </a:defRPr>
            </a:lvl1pPr>
          </a:lstStyle>
          <a:p>
            <a:r>
              <a:rPr sz="1266"/>
              <a:t>Pars reticulata of substantia nigra (ears of giant panda)</a:t>
            </a:r>
          </a:p>
        </p:txBody>
      </p:sp>
      <p:sp>
        <p:nvSpPr>
          <p:cNvPr id="171" name="Superior colliculi (chin of giant panda)"/>
          <p:cNvSpPr txBox="1"/>
          <p:nvPr/>
        </p:nvSpPr>
        <p:spPr>
          <a:xfrm>
            <a:off x="3740760" y="4685200"/>
            <a:ext cx="3153750"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defTabSz="457200">
              <a:defRPr>
                <a:solidFill>
                  <a:srgbClr val="FFFFFF"/>
                </a:solidFill>
                <a:latin typeface="Times New Roman"/>
                <a:ea typeface="Times New Roman"/>
                <a:cs typeface="Times New Roman"/>
                <a:sym typeface="Times New Roman"/>
              </a:defRPr>
            </a:lvl1pPr>
          </a:lstStyle>
          <a:p>
            <a:r>
              <a:rPr sz="1266"/>
              <a:t>Superior colliculi (chin of giant panda)</a:t>
            </a:r>
          </a:p>
        </p:txBody>
      </p:sp>
    </p:spTree>
    <p:extLst>
      <p:ext uri="{BB962C8B-B14F-4D97-AF65-F5344CB8AC3E}">
        <p14:creationId xmlns:p14="http://schemas.microsoft.com/office/powerpoint/2010/main" val="3629157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erum ceruloplasmin: 0.05 mg/dL    (20-35 mg/dL)…"/>
          <p:cNvSpPr txBox="1">
            <a:spLocks noGrp="1"/>
          </p:cNvSpPr>
          <p:nvPr>
            <p:ph type="body" idx="1"/>
          </p:nvPr>
        </p:nvSpPr>
        <p:spPr>
          <a:prstGeom prst="rect">
            <a:avLst/>
          </a:prstGeom>
        </p:spPr>
        <p:txBody>
          <a:bodyPr/>
          <a:lstStyle/>
          <a:p>
            <a:pPr>
              <a:lnSpc>
                <a:spcPct val="120000"/>
              </a:lnSpc>
              <a:defRPr sz="2800">
                <a:latin typeface="Times New Roman"/>
                <a:ea typeface="Times New Roman"/>
                <a:cs typeface="Times New Roman"/>
                <a:sym typeface="Times New Roman"/>
              </a:defRPr>
            </a:pPr>
            <a:r>
              <a:t>Serum ceruloplasmin: 0.05 mg/dL    (20-35 mg/dL)</a:t>
            </a:r>
          </a:p>
          <a:p>
            <a:pPr>
              <a:lnSpc>
                <a:spcPct val="120000"/>
              </a:lnSpc>
              <a:defRPr sz="2800">
                <a:latin typeface="Times New Roman"/>
                <a:ea typeface="Times New Roman"/>
                <a:cs typeface="Times New Roman"/>
                <a:sym typeface="Times New Roman"/>
              </a:defRPr>
            </a:pPr>
            <a:r>
              <a:t>24hr urinary copper: 212.1 mcg/24hrs    (15-60mcg/24hrs)</a:t>
            </a:r>
          </a:p>
        </p:txBody>
      </p:sp>
    </p:spTree>
    <p:extLst>
      <p:ext uri="{BB962C8B-B14F-4D97-AF65-F5344CB8AC3E}">
        <p14:creationId xmlns:p14="http://schemas.microsoft.com/office/powerpoint/2010/main" val="37650415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MANAGEMENT"/>
          <p:cNvSpPr txBox="1">
            <a:spLocks noGrp="1"/>
          </p:cNvSpPr>
          <p:nvPr>
            <p:ph type="title"/>
          </p:nvPr>
        </p:nvSpPr>
        <p:spPr>
          <a:xfrm>
            <a:off x="2145359" y="375637"/>
            <a:ext cx="8043041" cy="528254"/>
          </a:xfrm>
          <a:prstGeom prst="rect">
            <a:avLst/>
          </a:prstGeom>
        </p:spPr>
        <p:txBody>
          <a:bodyPr>
            <a:normAutofit fontScale="90000"/>
          </a:bodyPr>
          <a:lstStyle>
            <a:lvl1pPr>
              <a:defRPr sz="6000">
                <a:latin typeface="Times New Roman"/>
                <a:ea typeface="Times New Roman"/>
                <a:cs typeface="Times New Roman"/>
                <a:sym typeface="Times New Roman"/>
              </a:defRPr>
            </a:lvl1pPr>
          </a:lstStyle>
          <a:p>
            <a:pPr algn="ctr"/>
            <a:r>
              <a:rPr dirty="0"/>
              <a:t>MANAGEMENT</a:t>
            </a:r>
          </a:p>
        </p:txBody>
      </p:sp>
      <p:sp>
        <p:nvSpPr>
          <p:cNvPr id="176" name="Patient was admitted in female Psychiatry ward in February 2020 and was found to be depressive on primary interview as she had multiple stressors and appeared to hold abnormal posture.…"/>
          <p:cNvSpPr txBox="1">
            <a:spLocks noGrp="1"/>
          </p:cNvSpPr>
          <p:nvPr>
            <p:ph type="body" idx="1"/>
          </p:nvPr>
        </p:nvSpPr>
        <p:spPr>
          <a:xfrm>
            <a:off x="630621" y="1261241"/>
            <a:ext cx="11088413" cy="5416718"/>
          </a:xfrm>
          <a:prstGeom prst="rect">
            <a:avLst/>
          </a:prstGeom>
        </p:spPr>
        <p:txBody>
          <a:bodyPr>
            <a:normAutofit/>
          </a:bodyPr>
          <a:lstStyle/>
          <a:p>
            <a:pPr>
              <a:lnSpc>
                <a:spcPct val="120000"/>
              </a:lnSpc>
              <a:defRPr sz="2800">
                <a:latin typeface="Times New Roman"/>
                <a:ea typeface="Times New Roman"/>
                <a:cs typeface="Times New Roman"/>
                <a:sym typeface="Times New Roman"/>
              </a:defRPr>
            </a:pPr>
            <a:r>
              <a:rPr dirty="0"/>
              <a:t>Patient was admitted in female Psychiatry ward in February 2020 and was found to be depressive on primary interview as she had multiple stressors and appeared to hold abnormal posture.</a:t>
            </a:r>
          </a:p>
          <a:p>
            <a:pPr>
              <a:lnSpc>
                <a:spcPct val="120000"/>
              </a:lnSpc>
              <a:defRPr sz="2800">
                <a:latin typeface="Times New Roman"/>
                <a:ea typeface="Times New Roman"/>
                <a:cs typeface="Times New Roman"/>
                <a:sym typeface="Times New Roman"/>
              </a:defRPr>
            </a:pPr>
            <a:r>
              <a:rPr dirty="0"/>
              <a:t>Catatonia was suspected and she was given a trial of with Injection Lorazepam 2mg IV stat which improved her posturing. She was then started on Tab. Lorazepam 2mg QID. </a:t>
            </a:r>
          </a:p>
          <a:p>
            <a:pPr>
              <a:lnSpc>
                <a:spcPct val="120000"/>
              </a:lnSpc>
              <a:defRPr sz="2800">
                <a:latin typeface="Times New Roman"/>
                <a:ea typeface="Times New Roman"/>
                <a:cs typeface="Times New Roman"/>
                <a:sym typeface="Times New Roman"/>
              </a:defRPr>
            </a:pPr>
            <a:r>
              <a:rPr dirty="0"/>
              <a:t>She was referred to Neurology in view of presentation of abnormal posturing, ataxia, drooling and gait disturbance to rule out an organic cause.</a:t>
            </a:r>
          </a:p>
        </p:txBody>
      </p:sp>
    </p:spTree>
    <p:extLst>
      <p:ext uri="{BB962C8B-B14F-4D97-AF65-F5344CB8AC3E}">
        <p14:creationId xmlns:p14="http://schemas.microsoft.com/office/powerpoint/2010/main" val="65387683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In Neurology, due to abnormal radiological findings, raised urinary copper excretion and reduced serum ceruloplasmin along with a visible KF ring, she was diagnosed to have Wilson’s disease."/>
          <p:cNvSpPr txBox="1"/>
          <p:nvPr/>
        </p:nvSpPr>
        <p:spPr>
          <a:xfrm>
            <a:off x="283120" y="2664674"/>
            <a:ext cx="4301072" cy="22221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marL="444500" indent="-444500" algn="l">
              <a:lnSpc>
                <a:spcPct val="120000"/>
              </a:lnSpc>
              <a:spcBef>
                <a:spcPts val="4200"/>
              </a:spcBef>
              <a:buSzPct val="145000"/>
              <a:buChar char="•"/>
              <a:defRPr sz="2800" b="0">
                <a:latin typeface="Times New Roman"/>
                <a:ea typeface="Times New Roman"/>
                <a:cs typeface="Times New Roman"/>
                <a:sym typeface="Times New Roman"/>
              </a:defRPr>
            </a:lvl1pPr>
          </a:lstStyle>
          <a:p>
            <a:pPr marL="0" indent="0">
              <a:buNone/>
            </a:pPr>
            <a:r>
              <a:rPr sz="1969" dirty="0"/>
              <a:t>In Neurology, due to abnormal radiological findings, raised urinary copper excretion and reduced serum ceruloplasmin along with a visible KF ring, she was diagnosed to have Wilson’s disease.</a:t>
            </a:r>
          </a:p>
        </p:txBody>
      </p:sp>
      <p:pic>
        <p:nvPicPr>
          <p:cNvPr id="180" name="Image" descr="Image"/>
          <p:cNvPicPr>
            <a:picLocks noChangeAspect="1"/>
          </p:cNvPicPr>
          <p:nvPr/>
        </p:nvPicPr>
        <p:blipFill rotWithShape="1">
          <a:blip r:embed="rId2">
            <a:extLst/>
          </a:blip>
          <a:srcRect l="30513" t="45555" r="23785" b="19727"/>
          <a:stretch/>
        </p:blipFill>
        <p:spPr>
          <a:xfrm>
            <a:off x="4584192" y="729846"/>
            <a:ext cx="7398971" cy="5398308"/>
          </a:xfrm>
          <a:prstGeom prst="rect">
            <a:avLst/>
          </a:prstGeom>
          <a:ln w="12700">
            <a:miter lim="400000"/>
          </a:ln>
        </p:spPr>
      </p:pic>
      <p:cxnSp>
        <p:nvCxnSpPr>
          <p:cNvPr id="3" name="Straight Arrow Connector 2">
            <a:extLst>
              <a:ext uri="{FF2B5EF4-FFF2-40B4-BE49-F238E27FC236}">
                <a16:creationId xmlns:a16="http://schemas.microsoft.com/office/drawing/2014/main" id="{9B8B3E80-E7A2-C44F-AC46-B8B0D096EC10}"/>
              </a:ext>
            </a:extLst>
          </p:cNvPr>
          <p:cNvCxnSpPr>
            <a:cxnSpLocks/>
          </p:cNvCxnSpPr>
          <p:nvPr/>
        </p:nvCxnSpPr>
        <p:spPr>
          <a:xfrm>
            <a:off x="5961888" y="1889760"/>
            <a:ext cx="1012915" cy="86011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44630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In Neurology ward, she was started on Tab. D-Pencillamine 250mg TDS, Tab. Zinc Acetate 50mg BD along with Tab. Trihexiphenidyl 2mg TDS for abnormal posturing as dystonia was suspected.…"/>
          <p:cNvSpPr txBox="1">
            <a:spLocks noGrp="1"/>
          </p:cNvSpPr>
          <p:nvPr>
            <p:ph type="body" idx="1"/>
          </p:nvPr>
        </p:nvSpPr>
        <p:spPr>
          <a:xfrm>
            <a:off x="812801" y="440266"/>
            <a:ext cx="10837332" cy="6062133"/>
          </a:xfrm>
          <a:prstGeom prst="rect">
            <a:avLst/>
          </a:prstGeom>
        </p:spPr>
        <p:txBody>
          <a:bodyPr>
            <a:normAutofit/>
          </a:bodyPr>
          <a:lstStyle/>
          <a:p>
            <a:pPr>
              <a:lnSpc>
                <a:spcPct val="108000"/>
              </a:lnSpc>
              <a:defRPr sz="2800">
                <a:latin typeface="Times New Roman"/>
                <a:ea typeface="Times New Roman"/>
                <a:cs typeface="Times New Roman"/>
                <a:sym typeface="Times New Roman"/>
              </a:defRPr>
            </a:pPr>
            <a:r>
              <a:rPr dirty="0"/>
              <a:t>In Neurology ward, she was started on Tab. D-</a:t>
            </a:r>
            <a:r>
              <a:rPr dirty="0" err="1"/>
              <a:t>Pencillamine</a:t>
            </a:r>
            <a:r>
              <a:rPr dirty="0"/>
              <a:t> 250mg TDS, Tab. Zinc Acetate 50mg BD along with Tab. </a:t>
            </a:r>
            <a:r>
              <a:rPr dirty="0" err="1"/>
              <a:t>Trihexiphenidyl</a:t>
            </a:r>
            <a:r>
              <a:rPr dirty="0"/>
              <a:t> 2mg TDS for abnormal posturing as dystonia was suspected. </a:t>
            </a:r>
            <a:br>
              <a:rPr lang="en-US" dirty="0"/>
            </a:br>
            <a:br>
              <a:rPr lang="en-US" dirty="0"/>
            </a:br>
            <a:endParaRPr dirty="0"/>
          </a:p>
          <a:p>
            <a:pPr>
              <a:lnSpc>
                <a:spcPct val="120000"/>
              </a:lnSpc>
              <a:defRPr sz="2800">
                <a:latin typeface="Times New Roman"/>
                <a:ea typeface="Times New Roman"/>
                <a:cs typeface="Times New Roman"/>
                <a:sym typeface="Times New Roman"/>
              </a:defRPr>
            </a:pPr>
            <a:r>
              <a:rPr dirty="0"/>
              <a:t>She was unable to tolerate Tab. D-Penicillamine (due to pancytopenia) and was subsequently discharged on Cap. </a:t>
            </a:r>
            <a:r>
              <a:rPr dirty="0" err="1"/>
              <a:t>Trientene</a:t>
            </a:r>
            <a:r>
              <a:rPr dirty="0"/>
              <a:t> 250mg BD, Tab. </a:t>
            </a:r>
            <a:r>
              <a:rPr dirty="0" err="1"/>
              <a:t>Trihexiphenidyl</a:t>
            </a:r>
            <a:r>
              <a:rPr dirty="0"/>
              <a:t> 2mg QID, Tab. Zinc </a:t>
            </a:r>
            <a:r>
              <a:rPr dirty="0" err="1"/>
              <a:t>Actetate</a:t>
            </a:r>
            <a:r>
              <a:rPr dirty="0"/>
              <a:t> 50mg BD and Tab. Zolpidem 5mg BD. Her interaction, behavioural disturbances and food intake improved slightly with gradual improvement in posturing.</a:t>
            </a:r>
          </a:p>
        </p:txBody>
      </p:sp>
    </p:spTree>
    <p:extLst>
      <p:ext uri="{BB962C8B-B14F-4D97-AF65-F5344CB8AC3E}">
        <p14:creationId xmlns:p14="http://schemas.microsoft.com/office/powerpoint/2010/main" val="152728353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e is continuing her chelation therapy and has is currently maintaining well with near total improvement and regular followup in Neurology OPD."/>
          <p:cNvSpPr txBox="1">
            <a:spLocks noGrp="1"/>
          </p:cNvSpPr>
          <p:nvPr>
            <p:ph type="body" sz="half" idx="1"/>
          </p:nvPr>
        </p:nvSpPr>
        <p:spPr>
          <a:xfrm>
            <a:off x="604765" y="2063043"/>
            <a:ext cx="5491235" cy="2731911"/>
          </a:xfrm>
          <a:prstGeom prst="rect">
            <a:avLst/>
          </a:prstGeom>
        </p:spPr>
        <p:txBody>
          <a:bodyPr/>
          <a:lstStyle/>
          <a:p>
            <a:pPr marL="0" indent="0">
              <a:lnSpc>
                <a:spcPct val="120000"/>
              </a:lnSpc>
              <a:buNone/>
              <a:defRPr sz="2800">
                <a:latin typeface="Times New Roman"/>
                <a:ea typeface="Times New Roman"/>
                <a:cs typeface="Times New Roman"/>
                <a:sym typeface="Times New Roman"/>
              </a:defRPr>
            </a:pPr>
            <a:r>
              <a:rPr dirty="0"/>
              <a:t>She is continuing her chelation therapy and has is currently maintaining well with near total improvement and regular follow</a:t>
            </a:r>
            <a:r>
              <a:rPr lang="en-US" dirty="0"/>
              <a:t> </a:t>
            </a:r>
            <a:r>
              <a:rPr dirty="0"/>
              <a:t>up in Neurology OPD.</a:t>
            </a:r>
          </a:p>
        </p:txBody>
      </p:sp>
      <p:pic>
        <p:nvPicPr>
          <p:cNvPr id="185" name="Image" descr="Image"/>
          <p:cNvPicPr>
            <a:picLocks noChangeAspect="1"/>
          </p:cNvPicPr>
          <p:nvPr/>
        </p:nvPicPr>
        <p:blipFill>
          <a:blip r:embed="rId2">
            <a:extLst/>
          </a:blip>
          <a:stretch>
            <a:fillRect/>
          </a:stretch>
        </p:blipFill>
        <p:spPr>
          <a:xfrm>
            <a:off x="6373389" y="223202"/>
            <a:ext cx="4808696" cy="6411595"/>
          </a:xfrm>
          <a:prstGeom prst="rect">
            <a:avLst/>
          </a:prstGeom>
          <a:ln w="12700">
            <a:miter lim="400000"/>
          </a:ln>
        </p:spPr>
      </p:pic>
    </p:spTree>
    <p:extLst>
      <p:ext uri="{BB962C8B-B14F-4D97-AF65-F5344CB8AC3E}">
        <p14:creationId xmlns:p14="http://schemas.microsoft.com/office/powerpoint/2010/main" val="34161835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Discussion: Wilson’s disease"/>
          <p:cNvSpPr txBox="1">
            <a:spLocks noGrp="1"/>
          </p:cNvSpPr>
          <p:nvPr>
            <p:ph type="title"/>
          </p:nvPr>
        </p:nvSpPr>
        <p:spPr>
          <a:xfrm>
            <a:off x="1423811" y="286104"/>
            <a:ext cx="9344378" cy="481542"/>
          </a:xfrm>
          <a:prstGeom prst="rect">
            <a:avLst/>
          </a:prstGeom>
        </p:spPr>
        <p:txBody>
          <a:bodyPr>
            <a:noAutofit/>
          </a:bodyPr>
          <a:lstStyle>
            <a:lvl1pPr>
              <a:defRPr sz="6000">
                <a:latin typeface="Times New Roman"/>
                <a:ea typeface="Times New Roman"/>
                <a:cs typeface="Times New Roman"/>
                <a:sym typeface="Times New Roman"/>
              </a:defRPr>
            </a:lvl1pPr>
          </a:lstStyle>
          <a:p>
            <a:pPr algn="ctr"/>
            <a:r>
              <a:rPr sz="4400" dirty="0"/>
              <a:t>Discussion: Wilson’s disease</a:t>
            </a:r>
          </a:p>
        </p:txBody>
      </p:sp>
      <p:sp>
        <p:nvSpPr>
          <p:cNvPr id="188" name="Hepatolenticular degeneration is a rare inherited disorder affecting both the liver and the central nervous system first described by Wilson in 1912.…"/>
          <p:cNvSpPr txBox="1">
            <a:spLocks noGrp="1"/>
          </p:cNvSpPr>
          <p:nvPr>
            <p:ph type="body" idx="1"/>
          </p:nvPr>
        </p:nvSpPr>
        <p:spPr>
          <a:xfrm>
            <a:off x="508000" y="982133"/>
            <a:ext cx="11051822" cy="5720749"/>
          </a:xfrm>
          <a:prstGeom prst="rect">
            <a:avLst/>
          </a:prstGeom>
        </p:spPr>
        <p:txBody>
          <a:bodyPr>
            <a:noAutofit/>
          </a:bodyPr>
          <a:lstStyle/>
          <a:p>
            <a:pPr marL="273461" indent="-273461" defTabSz="321457">
              <a:lnSpc>
                <a:spcPct val="120000"/>
              </a:lnSpc>
              <a:spcBef>
                <a:spcPts val="844"/>
              </a:spcBef>
              <a:defRPr sz="2800">
                <a:latin typeface="Times New Roman"/>
                <a:ea typeface="Times New Roman"/>
                <a:cs typeface="Times New Roman"/>
                <a:sym typeface="Times New Roman"/>
              </a:defRPr>
            </a:pPr>
            <a:r>
              <a:rPr sz="2600" dirty="0">
                <a:latin typeface="Times New Roman" panose="02020603050405020304" pitchFamily="18" charset="0"/>
                <a:cs typeface="Times New Roman" panose="02020603050405020304" pitchFamily="18" charset="0"/>
              </a:rPr>
              <a:t>Hepatolenticular degeneration is a rare inherited disorder affecting both the liver and the central nervous system first described by Wilson in 1912. </a:t>
            </a:r>
          </a:p>
          <a:p>
            <a:pPr marL="273461" indent="-273461" defTabSz="321457">
              <a:lnSpc>
                <a:spcPct val="120000"/>
              </a:lnSpc>
              <a:spcBef>
                <a:spcPts val="844"/>
              </a:spcBef>
              <a:defRPr sz="2800">
                <a:latin typeface="Times New Roman"/>
                <a:ea typeface="Times New Roman"/>
                <a:cs typeface="Times New Roman"/>
                <a:sym typeface="Times New Roman"/>
              </a:defRPr>
            </a:pPr>
            <a:r>
              <a:rPr sz="2600" dirty="0">
                <a:latin typeface="Times New Roman" panose="02020603050405020304" pitchFamily="18" charset="0"/>
                <a:cs typeface="Times New Roman" panose="02020603050405020304" pitchFamily="18" charset="0"/>
              </a:rPr>
              <a:t> 20% patients show psychiatric illness or behavioural disorder:</a:t>
            </a:r>
          </a:p>
          <a:p>
            <a:pPr marL="741138" indent="-455398" defTabSz="321457">
              <a:lnSpc>
                <a:spcPct val="120000"/>
              </a:lnSpc>
              <a:spcBef>
                <a:spcPts val="844"/>
              </a:spcBef>
              <a:buSzPct val="40000"/>
              <a:buBlip>
                <a:blip r:embed="rId2"/>
              </a:buBlip>
              <a:defRPr sz="2800">
                <a:latin typeface="Times New Roman"/>
                <a:ea typeface="Times New Roman"/>
                <a:cs typeface="Times New Roman"/>
                <a:sym typeface="Times New Roman"/>
              </a:defRPr>
            </a:pPr>
            <a:r>
              <a:rPr sz="2600" dirty="0">
                <a:latin typeface="Times New Roman" panose="02020603050405020304" pitchFamily="18" charset="0"/>
                <a:cs typeface="Times New Roman" panose="02020603050405020304" pitchFamily="18" charset="0"/>
              </a:rPr>
              <a:t>Personality change (alterations in lifestyle, relationships, disinhibition, bizarre or reckless behaviour, impulsiveness, declining school performance)</a:t>
            </a:r>
          </a:p>
          <a:p>
            <a:pPr marL="750067" indent="-464327" defTabSz="321457">
              <a:lnSpc>
                <a:spcPct val="120000"/>
              </a:lnSpc>
              <a:spcBef>
                <a:spcPts val="844"/>
              </a:spcBef>
              <a:buSzPct val="40000"/>
              <a:buBlip>
                <a:blip r:embed="rId2"/>
              </a:buBlip>
              <a:defRPr sz="2800">
                <a:latin typeface="Times New Roman"/>
                <a:ea typeface="Times New Roman"/>
                <a:cs typeface="Times New Roman"/>
                <a:sym typeface="Times New Roman"/>
              </a:defRPr>
            </a:pPr>
            <a:r>
              <a:rPr sz="2600" dirty="0">
                <a:latin typeface="Times New Roman" panose="02020603050405020304" pitchFamily="18" charset="0"/>
                <a:cs typeface="Times New Roman" panose="02020603050405020304" pitchFamily="18" charset="0"/>
              </a:rPr>
              <a:t>Irritability 18% </a:t>
            </a:r>
          </a:p>
          <a:p>
            <a:pPr marL="750067" indent="-464327" defTabSz="321457">
              <a:lnSpc>
                <a:spcPct val="120000"/>
              </a:lnSpc>
              <a:spcBef>
                <a:spcPts val="844"/>
              </a:spcBef>
              <a:buSzPct val="40000"/>
              <a:buBlip>
                <a:blip r:embed="rId2"/>
              </a:buBlip>
              <a:defRPr sz="2800">
                <a:latin typeface="Times New Roman"/>
                <a:ea typeface="Times New Roman"/>
                <a:cs typeface="Times New Roman"/>
                <a:sym typeface="Times New Roman"/>
              </a:defRPr>
            </a:pPr>
            <a:r>
              <a:rPr sz="2600" dirty="0">
                <a:latin typeface="Times New Roman" panose="02020603050405020304" pitchFamily="18" charset="0"/>
                <a:cs typeface="Times New Roman" panose="02020603050405020304" pitchFamily="18" charset="0"/>
              </a:rPr>
              <a:t>Labile mood</a:t>
            </a:r>
          </a:p>
          <a:p>
            <a:pPr marL="750067" indent="-464327" defTabSz="321457">
              <a:lnSpc>
                <a:spcPct val="120000"/>
              </a:lnSpc>
              <a:spcBef>
                <a:spcPts val="844"/>
              </a:spcBef>
              <a:buSzPct val="40000"/>
              <a:buBlip>
                <a:blip r:embed="rId2"/>
              </a:buBlip>
              <a:defRPr sz="2800">
                <a:latin typeface="Times New Roman"/>
                <a:ea typeface="Times New Roman"/>
                <a:cs typeface="Times New Roman"/>
                <a:sym typeface="Times New Roman"/>
              </a:defRPr>
            </a:pPr>
            <a:r>
              <a:rPr sz="2600" dirty="0">
                <a:latin typeface="Times New Roman" panose="02020603050405020304" pitchFamily="18" charset="0"/>
                <a:cs typeface="Times New Roman" panose="02020603050405020304" pitchFamily="18" charset="0"/>
              </a:rPr>
              <a:t>Aggression 14%</a:t>
            </a:r>
          </a:p>
          <a:p>
            <a:pPr marL="750067" indent="-464327" defTabSz="321457">
              <a:lnSpc>
                <a:spcPct val="120000"/>
              </a:lnSpc>
              <a:spcBef>
                <a:spcPts val="844"/>
              </a:spcBef>
              <a:buSzPct val="40000"/>
              <a:buBlip>
                <a:blip r:embed="rId2"/>
              </a:buBlip>
              <a:defRPr sz="2800">
                <a:latin typeface="Times New Roman"/>
                <a:ea typeface="Times New Roman"/>
                <a:cs typeface="Times New Roman"/>
                <a:sym typeface="Times New Roman"/>
              </a:defRPr>
            </a:pPr>
            <a:r>
              <a:rPr sz="2600" dirty="0">
                <a:latin typeface="Times New Roman" panose="02020603050405020304" pitchFamily="18" charset="0"/>
                <a:cs typeface="Times New Roman" panose="02020603050405020304" pitchFamily="18" charset="0"/>
              </a:rPr>
              <a:t>Cognitive impairment (mild)</a:t>
            </a:r>
          </a:p>
          <a:p>
            <a:pPr marL="750067" indent="-464327" defTabSz="321457">
              <a:lnSpc>
                <a:spcPct val="120000"/>
              </a:lnSpc>
              <a:spcBef>
                <a:spcPts val="844"/>
              </a:spcBef>
              <a:buSzPct val="40000"/>
              <a:buBlip>
                <a:blip r:embed="rId2"/>
              </a:buBlip>
              <a:defRPr sz="2800">
                <a:latin typeface="Times New Roman"/>
                <a:ea typeface="Times New Roman"/>
                <a:cs typeface="Times New Roman"/>
                <a:sym typeface="Times New Roman"/>
              </a:defRPr>
            </a:pPr>
            <a:r>
              <a:rPr sz="2600" dirty="0">
                <a:latin typeface="Times New Roman" panose="02020603050405020304" pitchFamily="18" charset="0"/>
                <a:cs typeface="Times New Roman" panose="02020603050405020304" pitchFamily="18" charset="0"/>
              </a:rPr>
              <a:t>Depression 21%</a:t>
            </a:r>
            <a:br>
              <a:rPr lang="en-US" sz="2600" dirty="0">
                <a:latin typeface="Times New Roman" panose="02020603050405020304" pitchFamily="18" charset="0"/>
                <a:cs typeface="Times New Roman" panose="02020603050405020304" pitchFamily="18" charset="0"/>
              </a:rPr>
            </a:br>
            <a:endParaRPr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1402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A4B3-9D96-D445-9267-0EC85B77FFDE}"/>
              </a:ext>
            </a:extLst>
          </p:cNvPr>
          <p:cNvSpPr>
            <a:spLocks noGrp="1"/>
          </p:cNvSpPr>
          <p:nvPr>
            <p:ph type="title"/>
          </p:nvPr>
        </p:nvSpPr>
        <p:spPr>
          <a:xfrm>
            <a:off x="1165859" y="253999"/>
            <a:ext cx="9860280" cy="579755"/>
          </a:xfrm>
        </p:spPr>
        <p:txBody>
          <a:bodyPr>
            <a:noAutofit/>
          </a:bodyPr>
          <a:lstStyle/>
          <a:p>
            <a:pPr algn="ctr"/>
            <a:r>
              <a:rPr lang="en-US" sz="4000" b="1" dirty="0">
                <a:latin typeface="Times New Roman" panose="02020603050405020304" pitchFamily="18" charset="0"/>
                <a:cs typeface="Times New Roman" panose="02020603050405020304" pitchFamily="18" charset="0"/>
              </a:rPr>
              <a:t>HISTORY OF PRESENT ILLNESS</a:t>
            </a:r>
          </a:p>
        </p:txBody>
      </p:sp>
      <p:sp>
        <p:nvSpPr>
          <p:cNvPr id="3" name="Content Placeholder 2">
            <a:extLst>
              <a:ext uri="{FF2B5EF4-FFF2-40B4-BE49-F238E27FC236}">
                <a16:creationId xmlns:a16="http://schemas.microsoft.com/office/drawing/2014/main" id="{7D171F22-DF86-A844-B3E9-4BFC542BD1B2}"/>
              </a:ext>
            </a:extLst>
          </p:cNvPr>
          <p:cNvSpPr>
            <a:spLocks noGrp="1"/>
          </p:cNvSpPr>
          <p:nvPr>
            <p:ph idx="1"/>
          </p:nvPr>
        </p:nvSpPr>
        <p:spPr>
          <a:xfrm>
            <a:off x="155027" y="1051035"/>
            <a:ext cx="11881945" cy="5643004"/>
          </a:xfrm>
        </p:spPr>
        <p:txBody>
          <a:bodyPr>
            <a:noAutofit/>
          </a:bodyPr>
          <a:lstStyle/>
          <a:p>
            <a:pPr marL="0" indent="0">
              <a:lnSpc>
                <a:spcPct val="100000"/>
              </a:lnSpc>
              <a:buNone/>
            </a:pPr>
            <a:r>
              <a:rPr lang="en-US" sz="2700" dirty="0">
                <a:latin typeface="Times New Roman" panose="02020603050405020304" pitchFamily="18" charset="0"/>
                <a:cs typeface="Times New Roman" panose="02020603050405020304" pitchFamily="18" charset="0"/>
              </a:rPr>
              <a:t>Patient was apparently alright 4 years ago when a leopard allegedly invaded his poultry farm and ate his hens due to which he suffered financial loss in his business; he started drinking alcohol to cope with this, which was against his theological ethics. He would drink all day and would often become abusive or aggressive on minor provocations. </a:t>
            </a:r>
          </a:p>
          <a:p>
            <a:pPr>
              <a:lnSpc>
                <a:spcPct val="100000"/>
              </a:lnSpc>
            </a:pPr>
            <a:r>
              <a:rPr lang="en-US" sz="2700" dirty="0">
                <a:latin typeface="Times New Roman" panose="02020603050405020304" pitchFamily="18" charset="0"/>
                <a:cs typeface="Times New Roman" panose="02020603050405020304" pitchFamily="18" charset="0"/>
              </a:rPr>
              <a:t>In August 2016, patient had a physical altercation with his sister in an intoxicated state and reported to have no memory of this incident.</a:t>
            </a:r>
          </a:p>
          <a:p>
            <a:pPr>
              <a:lnSpc>
                <a:spcPct val="100000"/>
              </a:lnSpc>
            </a:pPr>
            <a:r>
              <a:rPr lang="en-US" sz="2700" dirty="0">
                <a:latin typeface="Times New Roman" panose="02020603050405020304" pitchFamily="18" charset="0"/>
                <a:cs typeface="Times New Roman" panose="02020603050405020304" pitchFamily="18" charset="0"/>
              </a:rPr>
              <a:t>In November 2016, patient’s extramarital affair ended after he discovered his partner had cheated on him. He allegedly tied her to his car and beat her, after which he drove her to the hospital. He felt bad for it but also conveyed that she deserved to be punished.</a:t>
            </a:r>
          </a:p>
          <a:p>
            <a:pPr marL="0" indent="0">
              <a:lnSpc>
                <a:spcPct val="100000"/>
              </a:lnSpc>
              <a:buNone/>
            </a:pPr>
            <a:r>
              <a:rPr lang="en-US" sz="2700" dirty="0">
                <a:latin typeface="Times New Roman" panose="02020603050405020304" pitchFamily="18" charset="0"/>
                <a:cs typeface="Times New Roman" panose="02020603050405020304" pitchFamily="18" charset="0"/>
              </a:rPr>
              <a:t>There is history of few more similar incidents in the following 2 years.</a:t>
            </a:r>
          </a:p>
        </p:txBody>
      </p:sp>
    </p:spTree>
    <p:extLst>
      <p:ext uri="{BB962C8B-B14F-4D97-AF65-F5344CB8AC3E}">
        <p14:creationId xmlns:p14="http://schemas.microsoft.com/office/powerpoint/2010/main" val="576086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atatonia is a syndrome that encompasses more than two dozen signs, some of which are relatively nonspecific and is a rare presenting symptom of WD.…"/>
          <p:cNvSpPr txBox="1">
            <a:spLocks noGrp="1"/>
          </p:cNvSpPr>
          <p:nvPr>
            <p:ph type="body" idx="1"/>
          </p:nvPr>
        </p:nvSpPr>
        <p:spPr>
          <a:xfrm>
            <a:off x="338667" y="282221"/>
            <a:ext cx="11593689" cy="6355645"/>
          </a:xfrm>
          <a:prstGeom prst="rect">
            <a:avLst/>
          </a:prstGeom>
        </p:spPr>
        <p:txBody>
          <a:bodyPr>
            <a:normAutofit/>
          </a:bodyPr>
          <a:lstStyle/>
          <a:p>
            <a:pPr defTabSz="321457">
              <a:lnSpc>
                <a:spcPct val="120000"/>
              </a:lnSpc>
              <a:spcBef>
                <a:spcPts val="844"/>
              </a:spcBef>
              <a:defRPr sz="2800">
                <a:latin typeface="Times"/>
                <a:ea typeface="Times"/>
                <a:cs typeface="Times"/>
                <a:sym typeface="Times"/>
              </a:defRPr>
            </a:pPr>
            <a:r>
              <a:rPr lang="en-IN" dirty="0">
                <a:latin typeface="Times New Roman" panose="02020603050405020304" pitchFamily="18" charset="0"/>
                <a:cs typeface="Times New Roman" panose="02020603050405020304" pitchFamily="18" charset="0"/>
              </a:rPr>
              <a:t>Psychiatric manifestations may precede neurological signs in the early stages of WD. </a:t>
            </a:r>
          </a:p>
          <a:p>
            <a:pPr defTabSz="321457">
              <a:lnSpc>
                <a:spcPct val="120000"/>
              </a:lnSpc>
              <a:spcBef>
                <a:spcPts val="844"/>
              </a:spcBef>
              <a:defRPr sz="2800">
                <a:latin typeface="Times"/>
                <a:ea typeface="Times"/>
                <a:cs typeface="Times"/>
                <a:sym typeface="Times"/>
              </a:defRPr>
            </a:pPr>
            <a:r>
              <a:rPr dirty="0"/>
              <a:t>Catatonia is a syndrome that encompasses more than two dozen signs, some of which are relatively nonspecific and is a rare presenting symptom of WD.</a:t>
            </a:r>
          </a:p>
          <a:p>
            <a:pPr marL="273462" indent="-273462" defTabSz="321457">
              <a:lnSpc>
                <a:spcPct val="120000"/>
              </a:lnSpc>
              <a:spcBef>
                <a:spcPts val="844"/>
              </a:spcBef>
              <a:defRPr sz="2800">
                <a:latin typeface="Times New Roman"/>
                <a:ea typeface="Times New Roman"/>
                <a:cs typeface="Times New Roman"/>
                <a:sym typeface="Times New Roman"/>
              </a:defRPr>
            </a:pPr>
            <a:r>
              <a:rPr dirty="0"/>
              <a:t>It occurs in 8% of the population in neurological WD. </a:t>
            </a:r>
            <a:endParaRPr sz="844" dirty="0">
              <a:latin typeface="Times"/>
              <a:ea typeface="Times"/>
              <a:cs typeface="Times"/>
              <a:sym typeface="Times"/>
            </a:endParaRPr>
          </a:p>
          <a:p>
            <a:pPr marL="273462" indent="-273462" defTabSz="321457">
              <a:lnSpc>
                <a:spcPct val="120000"/>
              </a:lnSpc>
              <a:spcBef>
                <a:spcPts val="844"/>
              </a:spcBef>
              <a:defRPr sz="2800">
                <a:latin typeface="Times"/>
                <a:ea typeface="Times"/>
                <a:cs typeface="Times"/>
                <a:sym typeface="Times"/>
              </a:defRPr>
            </a:pPr>
            <a:r>
              <a:rPr dirty="0"/>
              <a:t>Bulbar symptoms take the form of spastic dysarthria and dysphagia.</a:t>
            </a:r>
          </a:p>
          <a:p>
            <a:pPr marL="273461" indent="-273461" defTabSz="321457">
              <a:lnSpc>
                <a:spcPct val="120000"/>
              </a:lnSpc>
              <a:spcBef>
                <a:spcPts val="844"/>
              </a:spcBef>
              <a:defRPr sz="2800">
                <a:latin typeface="Times New Roman"/>
                <a:ea typeface="Times New Roman"/>
                <a:cs typeface="Times New Roman"/>
                <a:sym typeface="Times New Roman"/>
              </a:defRPr>
            </a:pPr>
            <a:r>
              <a:rPr dirty="0"/>
              <a:t>KF rings and sunflower cataracts can be seen. </a:t>
            </a:r>
          </a:p>
          <a:p>
            <a:pPr marL="273461" indent="-273461" defTabSz="321457">
              <a:lnSpc>
                <a:spcPct val="120000"/>
              </a:lnSpc>
              <a:spcBef>
                <a:spcPts val="844"/>
              </a:spcBef>
              <a:defRPr sz="2800">
                <a:latin typeface="Times New Roman"/>
                <a:ea typeface="Times New Roman"/>
                <a:cs typeface="Times New Roman"/>
                <a:sym typeface="Times New Roman"/>
              </a:defRPr>
            </a:pPr>
            <a:r>
              <a:rPr dirty="0"/>
              <a:t>T2-weighted scans may show the ‘face of the giant panda’ sign.</a:t>
            </a:r>
          </a:p>
        </p:txBody>
      </p:sp>
    </p:spTree>
    <p:extLst>
      <p:ext uri="{BB962C8B-B14F-4D97-AF65-F5344CB8AC3E}">
        <p14:creationId xmlns:p14="http://schemas.microsoft.com/office/powerpoint/2010/main" val="47995422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ake home message"/>
          <p:cNvSpPr txBox="1">
            <a:spLocks noGrp="1"/>
          </p:cNvSpPr>
          <p:nvPr>
            <p:ph type="title"/>
          </p:nvPr>
        </p:nvSpPr>
        <p:spPr>
          <a:prstGeom prst="rect">
            <a:avLst/>
          </a:prstGeom>
        </p:spPr>
        <p:txBody>
          <a:bodyPr/>
          <a:lstStyle>
            <a:lvl1pPr>
              <a:defRPr sz="6000">
                <a:latin typeface="Times New Roman"/>
                <a:ea typeface="Times New Roman"/>
                <a:cs typeface="Times New Roman"/>
                <a:sym typeface="Times New Roman"/>
              </a:defRPr>
            </a:lvl1pPr>
          </a:lstStyle>
          <a:p>
            <a:pPr algn="ctr"/>
            <a:r>
              <a:rPr dirty="0"/>
              <a:t>Take home message</a:t>
            </a:r>
          </a:p>
        </p:txBody>
      </p:sp>
      <p:sp>
        <p:nvSpPr>
          <p:cNvPr id="193" name="Sudden onset of personality change, first episode of behavioural disturbances in the absence of family history and presence of catatonic features requires detailed investigations to rule out underlying organic cause as in this case before concluding it to be a purely psychiatric disorder. Hence one should be vigilant when one comes across such cases."/>
          <p:cNvSpPr txBox="1">
            <a:spLocks noGrp="1"/>
          </p:cNvSpPr>
          <p:nvPr>
            <p:ph type="body" idx="1"/>
          </p:nvPr>
        </p:nvSpPr>
        <p:spPr>
          <a:xfrm>
            <a:off x="838200" y="1826121"/>
            <a:ext cx="10924822" cy="4420195"/>
          </a:xfrm>
          <a:prstGeom prst="rect">
            <a:avLst/>
          </a:prstGeom>
        </p:spPr>
        <p:txBody>
          <a:bodyPr/>
          <a:lstStyle/>
          <a:p>
            <a:pPr marL="0" indent="0">
              <a:lnSpc>
                <a:spcPct val="120000"/>
              </a:lnSpc>
              <a:buNone/>
              <a:defRPr sz="2800">
                <a:latin typeface="Times New Roman"/>
                <a:ea typeface="Times New Roman"/>
                <a:cs typeface="Times New Roman"/>
                <a:sym typeface="Times New Roman"/>
              </a:defRPr>
            </a:pPr>
            <a:r>
              <a:rPr dirty="0"/>
              <a:t>Sudden onset of personality change, first episode of behavioural disturbances in the absence of family history and presence of catatonic features requires detailed investigations to rule out underlying organic cause as in this case before concluding it to be a purely psychiatric disorder. </a:t>
            </a:r>
            <a:endParaRPr lang="en-US" dirty="0"/>
          </a:p>
          <a:p>
            <a:pPr marL="0" indent="0">
              <a:lnSpc>
                <a:spcPct val="120000"/>
              </a:lnSpc>
              <a:buNone/>
              <a:defRPr sz="2800">
                <a:latin typeface="Times New Roman"/>
                <a:ea typeface="Times New Roman"/>
                <a:cs typeface="Times New Roman"/>
                <a:sym typeface="Times New Roman"/>
              </a:defRPr>
            </a:pPr>
            <a:r>
              <a:rPr dirty="0"/>
              <a:t>Hence one should be vigilant when one comes across such cases.</a:t>
            </a:r>
          </a:p>
        </p:txBody>
      </p:sp>
    </p:spTree>
    <p:extLst>
      <p:ext uri="{BB962C8B-B14F-4D97-AF65-F5344CB8AC3E}">
        <p14:creationId xmlns:p14="http://schemas.microsoft.com/office/powerpoint/2010/main" val="189887016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323043-DF7E-AC43-8777-263F47A87ACE}"/>
              </a:ext>
            </a:extLst>
          </p:cNvPr>
          <p:cNvPicPr>
            <a:picLocks noChangeAspect="1"/>
          </p:cNvPicPr>
          <p:nvPr/>
        </p:nvPicPr>
        <p:blipFill>
          <a:blip r:embed="rId2"/>
          <a:stretch>
            <a:fillRect/>
          </a:stretch>
        </p:blipFill>
        <p:spPr>
          <a:xfrm rot="5400000">
            <a:off x="2655057" y="-2655058"/>
            <a:ext cx="6881883" cy="12192000"/>
          </a:xfrm>
          <a:prstGeom prst="rect">
            <a:avLst/>
          </a:prstGeom>
        </p:spPr>
      </p:pic>
      <p:sp>
        <p:nvSpPr>
          <p:cNvPr id="3" name="Title 1">
            <a:extLst>
              <a:ext uri="{FF2B5EF4-FFF2-40B4-BE49-F238E27FC236}">
                <a16:creationId xmlns:a16="http://schemas.microsoft.com/office/drawing/2014/main" id="{7A63E486-24EF-E443-96CE-C6D6D5FBA6BC}"/>
              </a:ext>
            </a:extLst>
          </p:cNvPr>
          <p:cNvSpPr>
            <a:spLocks noGrp="1"/>
          </p:cNvSpPr>
          <p:nvPr>
            <p:ph type="title"/>
          </p:nvPr>
        </p:nvSpPr>
        <p:spPr>
          <a:xfrm>
            <a:off x="838198" y="2778160"/>
            <a:ext cx="10515600" cy="1325563"/>
          </a:xfrm>
        </p:spPr>
        <p:txBody>
          <a:bodyPr>
            <a:noAutofit/>
          </a:bodyPr>
          <a:lstStyle/>
          <a:p>
            <a:pPr algn="ctr"/>
            <a:r>
              <a:rPr lang="en-US" sz="9600" b="1" dirty="0">
                <a:solidFill>
                  <a:schemeClr val="accent1">
                    <a:lumMod val="50000"/>
                  </a:schemeClr>
                </a:solidFill>
                <a:latin typeface="Apple Chancery" panose="03020702040506060504" pitchFamily="66" charset="-79"/>
                <a:cs typeface="Apple Chancery" panose="03020702040506060504" pitchFamily="66" charset="-79"/>
              </a:rPr>
              <a:t>Thank you</a:t>
            </a:r>
          </a:p>
        </p:txBody>
      </p:sp>
    </p:spTree>
    <p:extLst>
      <p:ext uri="{BB962C8B-B14F-4D97-AF65-F5344CB8AC3E}">
        <p14:creationId xmlns:p14="http://schemas.microsoft.com/office/powerpoint/2010/main" val="3468943364"/>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1001 -0.06725"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1001 -0.06725 L 0 0" pathEditMode="relative" ptsTypes="AA">
                                      <p:cBhvr>
                                        <p:cTn id="11" dur="30000" fill="hold"/>
                                        <p:tgtEl>
                                          <p:spTgt spid="6"/>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6"/>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AN INTERESTING CASE OF EROTOMANIA"/>
          <p:cNvSpPr txBox="1">
            <a:spLocks noGrp="1"/>
          </p:cNvSpPr>
          <p:nvPr>
            <p:ph type="ctrTitle"/>
          </p:nvPr>
        </p:nvSpPr>
        <p:spPr>
          <a:xfrm>
            <a:off x="293512" y="2139785"/>
            <a:ext cx="11604976" cy="1419071"/>
          </a:xfrm>
          <a:prstGeom prst="rect">
            <a:avLst/>
          </a:prstGeom>
        </p:spPr>
        <p:txBody>
          <a:bodyPr/>
          <a:lstStyle>
            <a:lvl1pPr defTabSz="531622">
              <a:defRPr sz="7200" b="1">
                <a:latin typeface="Times New Roman"/>
                <a:ea typeface="Times New Roman"/>
                <a:cs typeface="Times New Roman"/>
                <a:sym typeface="Times New Roman"/>
              </a:defRPr>
            </a:lvl1pPr>
          </a:lstStyle>
          <a:p>
            <a:r>
              <a:rPr dirty="0"/>
              <a:t>A CASE OF EROTOMANIA </a:t>
            </a:r>
          </a:p>
        </p:txBody>
      </p:sp>
      <p:sp>
        <p:nvSpPr>
          <p:cNvPr id="120" name="DR. SANA DHAMIJA"/>
          <p:cNvSpPr txBox="1">
            <a:spLocks noGrp="1"/>
          </p:cNvSpPr>
          <p:nvPr>
            <p:ph type="subTitle" sz="quarter" idx="1"/>
          </p:nvPr>
        </p:nvSpPr>
        <p:spPr>
          <a:xfrm>
            <a:off x="2416969" y="3903445"/>
            <a:ext cx="7358063" cy="794743"/>
          </a:xfrm>
          <a:prstGeom prst="rect">
            <a:avLst/>
          </a:prstGeom>
        </p:spPr>
        <p:txBody>
          <a:bodyPr>
            <a:normAutofit/>
          </a:bodyPr>
          <a:lstStyle/>
          <a:p>
            <a:pPr algn="r">
              <a:defRPr sz="3200">
                <a:latin typeface="Times New Roman"/>
                <a:ea typeface="Times New Roman"/>
                <a:cs typeface="Times New Roman"/>
                <a:sym typeface="Times New Roman"/>
              </a:defRPr>
            </a:pPr>
            <a:r>
              <a:rPr b="1" dirty="0"/>
              <a:t>DR. SANA DHAMIJA </a:t>
            </a:r>
          </a:p>
        </p:txBody>
      </p:sp>
      <p:sp>
        <p:nvSpPr>
          <p:cNvPr id="2" name="TextBox 1">
            <a:extLst>
              <a:ext uri="{FF2B5EF4-FFF2-40B4-BE49-F238E27FC236}">
                <a16:creationId xmlns:a16="http://schemas.microsoft.com/office/drawing/2014/main" id="{0FC3FE31-C43D-6A43-B014-9FB8A19341E9}"/>
              </a:ext>
            </a:extLst>
          </p:cNvPr>
          <p:cNvSpPr txBox="1"/>
          <p:nvPr/>
        </p:nvSpPr>
        <p:spPr>
          <a:xfrm>
            <a:off x="6728178" y="4515556"/>
            <a:ext cx="2731911" cy="892552"/>
          </a:xfrm>
          <a:prstGeom prst="rect">
            <a:avLst/>
          </a:prstGeom>
          <a:noFill/>
        </p:spPr>
        <p:txBody>
          <a:bodyPr wrap="square" rtlCol="0">
            <a:spAutoFit/>
          </a:bodyPr>
          <a:lstStyle/>
          <a:p>
            <a:pPr algn="r"/>
            <a:r>
              <a:rPr lang="en-IN" sz="2600" dirty="0">
                <a:latin typeface="Times New Roman" panose="02020603050405020304" pitchFamily="18" charset="0"/>
                <a:cs typeface="Times New Roman" panose="02020603050405020304" pitchFamily="18" charset="0"/>
              </a:rPr>
              <a:t>RESIDENT </a:t>
            </a:r>
          </a:p>
          <a:p>
            <a:pPr algn="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5423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HE CASE"/>
          <p:cNvSpPr txBox="1">
            <a:spLocks noGrp="1"/>
          </p:cNvSpPr>
          <p:nvPr>
            <p:ph type="title"/>
          </p:nvPr>
        </p:nvSpPr>
        <p:spPr>
          <a:xfrm>
            <a:off x="2193727" y="178594"/>
            <a:ext cx="7804547" cy="864862"/>
          </a:xfrm>
          <a:prstGeom prst="rect">
            <a:avLst/>
          </a:prstGeom>
        </p:spPr>
        <p:txBody>
          <a:bodyPr>
            <a:normAutofit fontScale="90000"/>
          </a:bodyPr>
          <a:lstStyle>
            <a:lvl1pPr>
              <a:defRPr sz="6000" b="1">
                <a:latin typeface="Times New Roman"/>
                <a:ea typeface="Times New Roman"/>
                <a:cs typeface="Times New Roman"/>
                <a:sym typeface="Times New Roman"/>
              </a:defRPr>
            </a:lvl1pPr>
          </a:lstStyle>
          <a:p>
            <a:pPr algn="ctr"/>
            <a:r>
              <a:rPr dirty="0"/>
              <a:t>THE CASE</a:t>
            </a:r>
          </a:p>
        </p:txBody>
      </p:sp>
      <p:sp>
        <p:nvSpPr>
          <p:cNvPr id="123" name="TextBox 1"/>
          <p:cNvSpPr txBox="1"/>
          <p:nvPr/>
        </p:nvSpPr>
        <p:spPr>
          <a:xfrm>
            <a:off x="338667" y="2083693"/>
            <a:ext cx="11413066" cy="3811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l">
              <a:defRPr sz="3000">
                <a:latin typeface="Times New Roman"/>
                <a:ea typeface="Times New Roman"/>
                <a:cs typeface="Times New Roman"/>
                <a:sym typeface="Times New Roman"/>
              </a:defRPr>
            </a:pPr>
            <a:r>
              <a:rPr sz="2700" dirty="0"/>
              <a:t>A 37 year old female, Mrs. M , studied till 10th grade, married since 20 years , having 2 children was brought to the Psychiatry OPD with complains of –</a:t>
            </a:r>
            <a:endParaRPr sz="2700" b="1" dirty="0">
              <a:latin typeface="+mj-lt"/>
              <a:ea typeface="+mj-ea"/>
              <a:cs typeface="+mj-cs"/>
              <a:sym typeface="Helvetica Neue"/>
            </a:endParaRPr>
          </a:p>
          <a:p>
            <a:pPr algn="l">
              <a:defRPr sz="3000">
                <a:latin typeface="Times New Roman"/>
                <a:ea typeface="Times New Roman"/>
                <a:cs typeface="Times New Roman"/>
                <a:sym typeface="Times New Roman"/>
              </a:defRPr>
            </a:pPr>
            <a:endParaRPr sz="2700" b="1" dirty="0">
              <a:latin typeface="+mj-lt"/>
              <a:ea typeface="+mj-ea"/>
              <a:cs typeface="+mj-cs"/>
              <a:sym typeface="Helvetica Neue"/>
            </a:endParaRPr>
          </a:p>
          <a:p>
            <a:pPr algn="l">
              <a:defRPr sz="3000">
                <a:latin typeface="Times New Roman"/>
                <a:ea typeface="Times New Roman"/>
                <a:cs typeface="Times New Roman"/>
                <a:sym typeface="Times New Roman"/>
              </a:defRPr>
            </a:pPr>
            <a:endParaRPr sz="2700" b="1" dirty="0">
              <a:latin typeface="+mj-lt"/>
              <a:ea typeface="+mj-ea"/>
              <a:cs typeface="+mj-cs"/>
              <a:sym typeface="Helvetica Neue"/>
            </a:endParaRPr>
          </a:p>
          <a:p>
            <a:pPr marL="321457" indent="-321457">
              <a:buSzPct val="100000"/>
              <a:buFont typeface="Arial"/>
              <a:buChar char="•"/>
              <a:defRPr sz="3000">
                <a:latin typeface="Times New Roman"/>
                <a:ea typeface="Times New Roman"/>
                <a:cs typeface="Times New Roman"/>
                <a:sym typeface="Times New Roman"/>
              </a:defRPr>
            </a:pPr>
            <a:r>
              <a:rPr sz="2700" dirty="0"/>
              <a:t>Belief that she’s married to her cousin and they’re in love</a:t>
            </a:r>
            <a:endParaRPr sz="2700" b="1" dirty="0">
              <a:latin typeface="+mj-lt"/>
              <a:ea typeface="+mj-ea"/>
              <a:cs typeface="+mj-cs"/>
              <a:sym typeface="Helvetica Neue"/>
            </a:endParaRPr>
          </a:p>
          <a:p>
            <a:pPr marL="321457" indent="-321457">
              <a:buSzPct val="100000"/>
              <a:buFont typeface="Arial"/>
              <a:buChar char="•"/>
              <a:defRPr sz="3000">
                <a:latin typeface="Times New Roman"/>
                <a:ea typeface="Times New Roman"/>
                <a:cs typeface="Times New Roman"/>
                <a:sym typeface="Times New Roman"/>
              </a:defRPr>
            </a:pPr>
            <a:r>
              <a:rPr sz="2700" dirty="0"/>
              <a:t>Making inappropriate advances towards cousin brother</a:t>
            </a:r>
            <a:endParaRPr sz="2700" b="1" dirty="0">
              <a:latin typeface="+mj-lt"/>
              <a:ea typeface="+mj-ea"/>
              <a:cs typeface="+mj-cs"/>
              <a:sym typeface="Helvetica Neue"/>
            </a:endParaRPr>
          </a:p>
          <a:p>
            <a:pPr marL="321457" indent="-321457">
              <a:buSzPct val="100000"/>
              <a:buFont typeface="Arial"/>
              <a:buChar char="•"/>
              <a:defRPr sz="3000">
                <a:latin typeface="Times New Roman"/>
                <a:ea typeface="Times New Roman"/>
                <a:cs typeface="Times New Roman"/>
                <a:sym typeface="Times New Roman"/>
              </a:defRPr>
            </a:pPr>
            <a:endParaRPr sz="2700" b="1" dirty="0">
              <a:latin typeface="+mj-lt"/>
              <a:ea typeface="+mj-ea"/>
              <a:cs typeface="+mj-cs"/>
              <a:sym typeface="Helvetica Neue"/>
            </a:endParaRPr>
          </a:p>
          <a:p>
            <a:pPr algn="l">
              <a:defRPr sz="3000">
                <a:latin typeface="Times New Roman"/>
                <a:ea typeface="Times New Roman"/>
                <a:cs typeface="Times New Roman"/>
                <a:sym typeface="Times New Roman"/>
              </a:defRPr>
            </a:pPr>
            <a:endParaRPr sz="2700" b="1" dirty="0">
              <a:latin typeface="+mj-lt"/>
              <a:ea typeface="+mj-ea"/>
              <a:cs typeface="+mj-cs"/>
              <a:sym typeface="Helvetica Neue"/>
            </a:endParaRPr>
          </a:p>
          <a:p>
            <a:pPr marL="321457" indent="-321457">
              <a:buSzPct val="100000"/>
              <a:buFont typeface="Arial"/>
              <a:buChar char="•"/>
              <a:defRPr sz="3000">
                <a:latin typeface="Times New Roman"/>
                <a:ea typeface="Times New Roman"/>
                <a:cs typeface="Times New Roman"/>
                <a:sym typeface="Times New Roman"/>
              </a:defRPr>
            </a:pPr>
            <a:r>
              <a:rPr sz="2700" dirty="0"/>
              <a:t> irritability and abusive behaviour since 10 days</a:t>
            </a:r>
          </a:p>
        </p:txBody>
      </p:sp>
      <p:sp>
        <p:nvSpPr>
          <p:cNvPr id="124" name="Right Brace 2"/>
          <p:cNvSpPr/>
          <p:nvPr/>
        </p:nvSpPr>
        <p:spPr>
          <a:xfrm>
            <a:off x="8554155" y="3771510"/>
            <a:ext cx="432136" cy="9471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42"/>
                  <a:pt x="10800" y="540"/>
                </a:cubicBezTo>
                <a:lnTo>
                  <a:pt x="10800" y="10260"/>
                </a:lnTo>
                <a:cubicBezTo>
                  <a:pt x="10800" y="10558"/>
                  <a:pt x="15635" y="10800"/>
                  <a:pt x="21600" y="10800"/>
                </a:cubicBezTo>
                <a:cubicBezTo>
                  <a:pt x="15635" y="10800"/>
                  <a:pt x="10800" y="11042"/>
                  <a:pt x="10800" y="11340"/>
                </a:cubicBezTo>
                <a:lnTo>
                  <a:pt x="10800" y="21060"/>
                </a:lnTo>
                <a:cubicBezTo>
                  <a:pt x="10800" y="21358"/>
                  <a:pt x="5965" y="21600"/>
                  <a:pt x="0" y="21600"/>
                </a:cubicBezTo>
              </a:path>
            </a:pathLst>
          </a:custGeom>
          <a:ln w="25400">
            <a:solidFill>
              <a:srgbClr val="000000"/>
            </a:solidFill>
            <a:miter lim="400000"/>
          </a:ln>
        </p:spPr>
        <p:txBody>
          <a:bodyPr lIns="35719" tIns="35719" rIns="35719" bIns="35719"/>
          <a:lstStyle/>
          <a:p>
            <a:pPr defTabSz="642915">
              <a:defRPr sz="1800">
                <a:latin typeface="+mj-lt"/>
                <a:ea typeface="+mj-ea"/>
                <a:cs typeface="+mj-cs"/>
                <a:sym typeface="Helvetica Neue"/>
              </a:defRPr>
            </a:pPr>
            <a:endParaRPr sz="1266"/>
          </a:p>
        </p:txBody>
      </p:sp>
      <p:sp>
        <p:nvSpPr>
          <p:cNvPr id="125" name="TextBox 3"/>
          <p:cNvSpPr txBox="1"/>
          <p:nvPr/>
        </p:nvSpPr>
        <p:spPr>
          <a:xfrm>
            <a:off x="9347534" y="4055110"/>
            <a:ext cx="1704287"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a:latin typeface="Times New Roman"/>
                <a:ea typeface="Times New Roman"/>
                <a:cs typeface="Times New Roman"/>
                <a:sym typeface="Times New Roman"/>
              </a:defRPr>
            </a:lvl1pPr>
          </a:lstStyle>
          <a:p>
            <a:r>
              <a:rPr sz="2000" dirty="0"/>
              <a:t>Since 3 years</a:t>
            </a:r>
          </a:p>
        </p:txBody>
      </p:sp>
    </p:spTree>
    <p:extLst>
      <p:ext uri="{BB962C8B-B14F-4D97-AF65-F5344CB8AC3E}">
        <p14:creationId xmlns:p14="http://schemas.microsoft.com/office/powerpoint/2010/main" val="393777315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HISTORY OF PRESENTING ILLNESS"/>
          <p:cNvSpPr txBox="1">
            <a:spLocks noGrp="1"/>
          </p:cNvSpPr>
          <p:nvPr>
            <p:ph type="title"/>
          </p:nvPr>
        </p:nvSpPr>
        <p:spPr>
          <a:xfrm>
            <a:off x="996377" y="259985"/>
            <a:ext cx="10199246" cy="780962"/>
          </a:xfrm>
          <a:prstGeom prst="rect">
            <a:avLst/>
          </a:prstGeom>
        </p:spPr>
        <p:txBody>
          <a:bodyPr>
            <a:noAutofit/>
          </a:bodyPr>
          <a:lstStyle>
            <a:lvl1pPr defTabSz="484886">
              <a:defRPr sz="5400" b="1">
                <a:latin typeface="Times New Roman"/>
                <a:ea typeface="Times New Roman"/>
                <a:cs typeface="Times New Roman"/>
                <a:sym typeface="Times New Roman"/>
              </a:defRPr>
            </a:lvl1pPr>
          </a:lstStyle>
          <a:p>
            <a:r>
              <a:rPr sz="4400" dirty="0"/>
              <a:t>HISTORY OF PRESENTING ILLNESS</a:t>
            </a:r>
          </a:p>
        </p:txBody>
      </p:sp>
      <p:sp>
        <p:nvSpPr>
          <p:cNvPr id="128" name="Patient was apparently alright 3 years ago when she reduced communication with her husband and would only hold conversations with her children at home.…"/>
          <p:cNvSpPr txBox="1">
            <a:spLocks noGrp="1"/>
          </p:cNvSpPr>
          <p:nvPr>
            <p:ph type="body" idx="1"/>
          </p:nvPr>
        </p:nvSpPr>
        <p:spPr>
          <a:xfrm>
            <a:off x="304800" y="1140178"/>
            <a:ext cx="11706578" cy="5457837"/>
          </a:xfrm>
          <a:prstGeom prst="rect">
            <a:avLst/>
          </a:prstGeom>
        </p:spPr>
        <p:txBody>
          <a:bodyPr/>
          <a:lstStyle/>
          <a:p>
            <a:pPr>
              <a:lnSpc>
                <a:spcPct val="100000"/>
              </a:lnSpc>
              <a:defRPr>
                <a:latin typeface="Times New Roman"/>
                <a:ea typeface="Times New Roman"/>
                <a:cs typeface="Times New Roman"/>
                <a:sym typeface="Times New Roman"/>
              </a:defRPr>
            </a:pPr>
            <a:r>
              <a:rPr dirty="0"/>
              <a:t>Patient was apparently alright 3 years ago when she suddenly reduced communication with her husband and would only respond to him over important household matters. She would interact normally with her children. Initially, the husband thought she was angry at him, but upon asking, she would deny anything.</a:t>
            </a:r>
            <a:br>
              <a:rPr lang="en-US" dirty="0"/>
            </a:br>
            <a:endParaRPr dirty="0"/>
          </a:p>
          <a:p>
            <a:pPr>
              <a:lnSpc>
                <a:spcPct val="100000"/>
              </a:lnSpc>
              <a:defRPr>
                <a:latin typeface="Times New Roman"/>
                <a:ea typeface="Times New Roman"/>
                <a:cs typeface="Times New Roman"/>
                <a:sym typeface="Times New Roman"/>
              </a:defRPr>
            </a:pPr>
            <a:r>
              <a:rPr dirty="0"/>
              <a:t>Gradually, over the next few weeks, she completely stopped speaking with her husband and withdrew from her usual wifely duties. She would get irritable if the husband would initiate any physical intimacy and would say that she’s in love with someone else. </a:t>
            </a:r>
          </a:p>
        </p:txBody>
      </p:sp>
    </p:spTree>
    <p:extLst>
      <p:ext uri="{BB962C8B-B14F-4D97-AF65-F5344CB8AC3E}">
        <p14:creationId xmlns:p14="http://schemas.microsoft.com/office/powerpoint/2010/main" val="141550309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Upon being questioned she said that she was in love with her cousin and  was sure that he also was madly in love with her.…"/>
          <p:cNvSpPr txBox="1">
            <a:spLocks noGrp="1"/>
          </p:cNvSpPr>
          <p:nvPr>
            <p:ph type="body" idx="1"/>
          </p:nvPr>
        </p:nvSpPr>
        <p:spPr>
          <a:xfrm>
            <a:off x="158044" y="259644"/>
            <a:ext cx="11768667" cy="6389512"/>
          </a:xfrm>
          <a:prstGeom prst="rect">
            <a:avLst/>
          </a:prstGeom>
        </p:spPr>
        <p:txBody>
          <a:bodyPr>
            <a:normAutofit lnSpcReduction="10000"/>
          </a:bodyPr>
          <a:lstStyle/>
          <a:p>
            <a:pPr marL="303152" indent="-303152" defTabSz="398428">
              <a:lnSpc>
                <a:spcPct val="100000"/>
              </a:lnSpc>
              <a:spcBef>
                <a:spcPts val="2812"/>
              </a:spcBef>
              <a:defRPr sz="3100">
                <a:latin typeface="Times New Roman"/>
                <a:ea typeface="Times New Roman"/>
                <a:cs typeface="Times New Roman"/>
                <a:sym typeface="Times New Roman"/>
              </a:defRPr>
            </a:pPr>
            <a:r>
              <a:rPr sz="2700" dirty="0"/>
              <a:t>Upon hearing this, the husband thought she was pulling his leg and laughed it off. But he eventually reali</a:t>
            </a:r>
            <a:r>
              <a:rPr lang="en-US" sz="2700" dirty="0"/>
              <a:t>z</a:t>
            </a:r>
            <a:r>
              <a:rPr sz="2700" dirty="0"/>
              <a:t>ed that she was being serious as one day on a phone call with her sister she referred to the cousin brother as her husband. </a:t>
            </a:r>
          </a:p>
          <a:p>
            <a:pPr marL="303152" indent="-303152" defTabSz="398428">
              <a:lnSpc>
                <a:spcPct val="100000"/>
              </a:lnSpc>
              <a:spcBef>
                <a:spcPts val="2812"/>
              </a:spcBef>
              <a:defRPr sz="3100">
                <a:latin typeface="Times New Roman"/>
                <a:ea typeface="Times New Roman"/>
                <a:cs typeface="Times New Roman"/>
                <a:sym typeface="Times New Roman"/>
              </a:defRPr>
            </a:pPr>
            <a:r>
              <a:rPr sz="2700" dirty="0"/>
              <a:t>When the sister questioned her she said that she was married to him in secrecy and had to maintain her original married status with the current husband to protect her “real” husband i.e. her cousin. </a:t>
            </a:r>
          </a:p>
          <a:p>
            <a:pPr marL="303152" indent="-303152" defTabSz="398428">
              <a:lnSpc>
                <a:spcPct val="100000"/>
              </a:lnSpc>
              <a:spcBef>
                <a:spcPts val="2812"/>
              </a:spcBef>
              <a:defRPr sz="3100">
                <a:latin typeface="Times New Roman"/>
                <a:ea typeface="Times New Roman"/>
                <a:cs typeface="Times New Roman"/>
                <a:sym typeface="Times New Roman"/>
              </a:defRPr>
            </a:pPr>
            <a:r>
              <a:rPr sz="2700" dirty="0"/>
              <a:t>The family didn’t take it seriously as she just told these elaborate stories but never acted upon these anecdotes she told the sister. </a:t>
            </a:r>
            <a:endParaRPr lang="en-US" sz="2700" dirty="0"/>
          </a:p>
          <a:p>
            <a:pPr marL="303152" indent="-303152" defTabSz="398428">
              <a:lnSpc>
                <a:spcPct val="100000"/>
              </a:lnSpc>
              <a:spcBef>
                <a:spcPts val="2812"/>
              </a:spcBef>
              <a:defRPr sz="3100">
                <a:latin typeface="Times New Roman"/>
                <a:ea typeface="Times New Roman"/>
                <a:cs typeface="Times New Roman"/>
                <a:sym typeface="Times New Roman"/>
              </a:defRPr>
            </a:pPr>
            <a:r>
              <a:rPr lang="en-IN" sz="2700" dirty="0"/>
              <a:t> A few months later she started ringing her cousin’s door bell who lived next door everyday and started asking for her “husband”. This created a conflict between the two neighbours. </a:t>
            </a:r>
          </a:p>
          <a:p>
            <a:pPr marL="303152" indent="-303152" defTabSz="398428">
              <a:lnSpc>
                <a:spcPct val="100000"/>
              </a:lnSpc>
              <a:spcBef>
                <a:spcPts val="2812"/>
              </a:spcBef>
              <a:defRPr sz="3100">
                <a:latin typeface="Times New Roman"/>
                <a:ea typeface="Times New Roman"/>
                <a:cs typeface="Times New Roman"/>
                <a:sym typeface="Times New Roman"/>
              </a:defRPr>
            </a:pPr>
            <a:r>
              <a:rPr lang="en-IN" sz="2700" dirty="0"/>
              <a:t>She was taken to an Ayurvedic hospital and was started on some medication which she took for a year and was slightly better as reported by the husband.</a:t>
            </a:r>
          </a:p>
          <a:p>
            <a:pPr marL="303152" indent="-303152" defTabSz="398428">
              <a:lnSpc>
                <a:spcPct val="100000"/>
              </a:lnSpc>
              <a:spcBef>
                <a:spcPts val="2812"/>
              </a:spcBef>
              <a:defRPr sz="3100">
                <a:latin typeface="Times New Roman"/>
                <a:ea typeface="Times New Roman"/>
                <a:cs typeface="Times New Roman"/>
                <a:sym typeface="Times New Roman"/>
              </a:defRPr>
            </a:pPr>
            <a:endParaRPr sz="2700" dirty="0"/>
          </a:p>
        </p:txBody>
      </p:sp>
    </p:spTree>
    <p:extLst>
      <p:ext uri="{BB962C8B-B14F-4D97-AF65-F5344CB8AC3E}">
        <p14:creationId xmlns:p14="http://schemas.microsoft.com/office/powerpoint/2010/main" val="125989659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One day before the admission patient went to the cousin’s place and broke their door’s lock which prompted them to bring her to the hospital."/>
          <p:cNvSpPr txBox="1">
            <a:spLocks noGrp="1"/>
          </p:cNvSpPr>
          <p:nvPr>
            <p:ph type="body" idx="1"/>
          </p:nvPr>
        </p:nvSpPr>
        <p:spPr>
          <a:xfrm>
            <a:off x="423081" y="614150"/>
            <a:ext cx="11163867" cy="5527344"/>
          </a:xfrm>
          <a:prstGeom prst="rect">
            <a:avLst/>
          </a:prstGeom>
        </p:spPr>
        <p:txBody>
          <a:bodyPr>
            <a:normAutofit/>
          </a:bodyPr>
          <a:lstStyle/>
          <a:p>
            <a:pPr>
              <a:lnSpc>
                <a:spcPct val="110000"/>
              </a:lnSpc>
              <a:defRPr>
                <a:latin typeface="Times New Roman"/>
                <a:ea typeface="Times New Roman"/>
                <a:cs typeface="Times New Roman"/>
                <a:sym typeface="Times New Roman"/>
              </a:defRPr>
            </a:pPr>
            <a:r>
              <a:rPr dirty="0"/>
              <a:t>One day before the admission patient went to the cousin’s place, rang the doorbell many times asking for her “husband” to come out and meet her.</a:t>
            </a:r>
            <a:br>
              <a:rPr lang="en-US" dirty="0"/>
            </a:br>
            <a:br>
              <a:rPr lang="en-US" dirty="0"/>
            </a:br>
            <a:endParaRPr dirty="0"/>
          </a:p>
          <a:p>
            <a:pPr>
              <a:lnSpc>
                <a:spcPct val="110000"/>
              </a:lnSpc>
              <a:defRPr>
                <a:latin typeface="Times New Roman"/>
                <a:ea typeface="Times New Roman"/>
                <a:cs typeface="Times New Roman"/>
                <a:sym typeface="Times New Roman"/>
              </a:defRPr>
            </a:pPr>
            <a:r>
              <a:rPr dirty="0"/>
              <a:t>When nobody opened the door and refused to answer her, she got very angry and banged her head </a:t>
            </a:r>
            <a:r>
              <a:rPr lang="en-US" dirty="0"/>
              <a:t>against</a:t>
            </a:r>
            <a:r>
              <a:rPr dirty="0"/>
              <a:t> the door causing a swelling on her forehead</a:t>
            </a:r>
            <a:r>
              <a:rPr lang="en-US" dirty="0"/>
              <a:t>.</a:t>
            </a:r>
            <a:r>
              <a:rPr dirty="0"/>
              <a:t> </a:t>
            </a:r>
            <a:r>
              <a:rPr lang="en-US" dirty="0"/>
              <a:t>S</a:t>
            </a:r>
            <a:r>
              <a:rPr dirty="0"/>
              <a:t>he then </a:t>
            </a:r>
            <a:r>
              <a:rPr lang="en-US" dirty="0"/>
              <a:t>allegedly </a:t>
            </a:r>
            <a:r>
              <a:rPr dirty="0"/>
              <a:t>broke their door’s lock with a heavy stone from the road which prompted them to bring her to the hospital.</a:t>
            </a:r>
          </a:p>
        </p:txBody>
      </p:sp>
    </p:spTree>
    <p:extLst>
      <p:ext uri="{BB962C8B-B14F-4D97-AF65-F5344CB8AC3E}">
        <p14:creationId xmlns:p14="http://schemas.microsoft.com/office/powerpoint/2010/main" val="76003374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atient stated that the cousin brought a gun 3 years ago which was licensed on her name which signified that they were secretly married to each other and she belonged in his “custody” , she mentioned that he was on a secret mission and could not reveal to everyone that they were married. This gun was also connected to their combined property according to her.…"/>
          <p:cNvSpPr txBox="1">
            <a:spLocks noGrp="1"/>
          </p:cNvSpPr>
          <p:nvPr>
            <p:ph type="body" idx="1"/>
          </p:nvPr>
        </p:nvSpPr>
        <p:spPr>
          <a:xfrm>
            <a:off x="232012" y="600502"/>
            <a:ext cx="11805313" cy="5691116"/>
          </a:xfrm>
          <a:prstGeom prst="rect">
            <a:avLst/>
          </a:prstGeom>
        </p:spPr>
        <p:txBody>
          <a:bodyPr>
            <a:normAutofit/>
          </a:bodyPr>
          <a:lstStyle/>
          <a:p>
            <a:pPr>
              <a:lnSpc>
                <a:spcPct val="100000"/>
              </a:lnSpc>
              <a:defRPr>
                <a:latin typeface="Times New Roman"/>
                <a:ea typeface="Times New Roman"/>
                <a:cs typeface="Times New Roman"/>
                <a:sym typeface="Times New Roman"/>
              </a:defRPr>
            </a:pPr>
            <a:r>
              <a:rPr dirty="0"/>
              <a:t> Upon asking</a:t>
            </a:r>
            <a:r>
              <a:rPr lang="en-US" dirty="0"/>
              <a:t>,</a:t>
            </a:r>
            <a:r>
              <a:rPr dirty="0"/>
              <a:t> patient stated that the cousin brought a gun 3 years ago which was licensed on her name</a:t>
            </a:r>
            <a:r>
              <a:rPr lang="en-US" dirty="0"/>
              <a:t>.</a:t>
            </a:r>
            <a:r>
              <a:rPr dirty="0"/>
              <a:t> </a:t>
            </a:r>
            <a:r>
              <a:rPr lang="en-US" dirty="0"/>
              <a:t>This according to her</a:t>
            </a:r>
            <a:r>
              <a:rPr dirty="0"/>
              <a:t> signified that they were secretly married to each other and she belonged in his “custody”</a:t>
            </a:r>
            <a:r>
              <a:rPr lang="en-US" dirty="0"/>
              <a:t>.</a:t>
            </a:r>
            <a:r>
              <a:rPr dirty="0"/>
              <a:t> </a:t>
            </a:r>
            <a:r>
              <a:rPr lang="en-US" dirty="0"/>
              <a:t>S</a:t>
            </a:r>
            <a:r>
              <a:rPr dirty="0"/>
              <a:t>he mentioned that he was on a secret mission and could not reveal to everyone that they were married. This gun was also connected to their combined property according to her. </a:t>
            </a:r>
            <a:br>
              <a:rPr lang="en-US" dirty="0"/>
            </a:br>
            <a:endParaRPr dirty="0"/>
          </a:p>
          <a:p>
            <a:pPr>
              <a:lnSpc>
                <a:spcPct val="100000"/>
              </a:lnSpc>
              <a:defRPr>
                <a:latin typeface="Times New Roman"/>
                <a:ea typeface="Times New Roman"/>
                <a:cs typeface="Times New Roman"/>
                <a:sym typeface="Times New Roman"/>
              </a:defRPr>
            </a:pPr>
            <a:r>
              <a:rPr dirty="0"/>
              <a:t>When her cousin’s wife left him, patient suggested that being a part of the same mission and due to the mission’s covert nature they had to keep their relationship secret. </a:t>
            </a:r>
          </a:p>
        </p:txBody>
      </p:sp>
    </p:spTree>
    <p:extLst>
      <p:ext uri="{BB962C8B-B14F-4D97-AF65-F5344CB8AC3E}">
        <p14:creationId xmlns:p14="http://schemas.microsoft.com/office/powerpoint/2010/main" val="298024280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Upon questioning the family members it was established that no such marriage or gun exists and they were never together. The cousin infant mentioned they used to meet during family events."/>
          <p:cNvSpPr txBox="1">
            <a:spLocks noGrp="1"/>
          </p:cNvSpPr>
          <p:nvPr>
            <p:ph type="body" idx="1"/>
          </p:nvPr>
        </p:nvSpPr>
        <p:spPr>
          <a:xfrm>
            <a:off x="191070" y="559557"/>
            <a:ext cx="11505061" cy="5431809"/>
          </a:xfrm>
          <a:prstGeom prst="rect">
            <a:avLst/>
          </a:prstGeom>
        </p:spPr>
        <p:txBody>
          <a:bodyPr/>
          <a:lstStyle/>
          <a:p>
            <a:pPr>
              <a:lnSpc>
                <a:spcPct val="100000"/>
              </a:lnSpc>
              <a:defRPr>
                <a:latin typeface="Times New Roman"/>
                <a:ea typeface="Times New Roman"/>
                <a:cs typeface="Times New Roman"/>
                <a:sym typeface="Times New Roman"/>
              </a:defRPr>
            </a:pPr>
            <a:r>
              <a:rPr dirty="0"/>
              <a:t>Upon questioning the family members it was established that no such marriage or gun exists and they were never together. The cousin in</a:t>
            </a:r>
            <a:r>
              <a:rPr lang="en-US" dirty="0"/>
              <a:t> </a:t>
            </a:r>
            <a:r>
              <a:rPr dirty="0"/>
              <a:t>fact mentioned they used to meet during family events. </a:t>
            </a:r>
            <a:br>
              <a:rPr lang="en-US" dirty="0"/>
            </a:br>
            <a:br>
              <a:rPr lang="en-US" dirty="0"/>
            </a:br>
            <a:endParaRPr dirty="0"/>
          </a:p>
          <a:p>
            <a:pPr>
              <a:lnSpc>
                <a:spcPct val="100000"/>
              </a:lnSpc>
              <a:defRPr>
                <a:latin typeface="Times New Roman"/>
                <a:ea typeface="Times New Roman"/>
                <a:cs typeface="Times New Roman"/>
                <a:sym typeface="Times New Roman"/>
              </a:defRPr>
            </a:pPr>
            <a:r>
              <a:rPr dirty="0"/>
              <a:t>But the patient maintained that he loved her and brought her to the hospital to take care of her forehead swelling and is bound by his mission to not confess it to her in front of others. </a:t>
            </a:r>
          </a:p>
        </p:txBody>
      </p:sp>
    </p:spTree>
    <p:extLst>
      <p:ext uri="{BB962C8B-B14F-4D97-AF65-F5344CB8AC3E}">
        <p14:creationId xmlns:p14="http://schemas.microsoft.com/office/powerpoint/2010/main" val="115831618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49EEDE-FDC9-694C-98FB-15E671ED312F}"/>
              </a:ext>
            </a:extLst>
          </p:cNvPr>
          <p:cNvSpPr>
            <a:spLocks noGrp="1"/>
          </p:cNvSpPr>
          <p:nvPr>
            <p:ph idx="1"/>
          </p:nvPr>
        </p:nvSpPr>
        <p:spPr>
          <a:xfrm>
            <a:off x="199697" y="504497"/>
            <a:ext cx="11763703" cy="5770179"/>
          </a:xfrm>
        </p:spPr>
        <p:txBody>
          <a:bodyPr>
            <a:normAutofit/>
          </a:bodyPr>
          <a:lstStyle/>
          <a:p>
            <a:r>
              <a:rPr lang="en-US" dirty="0">
                <a:latin typeface="Times New Roman" panose="02020603050405020304" pitchFamily="18" charset="0"/>
                <a:cs typeface="Times New Roman" panose="02020603050405020304" pitchFamily="18" charset="0"/>
              </a:rPr>
              <a:t>In 2018, patient had a physical altercation with his friend under influence of alcohol and had no memory of it the next day. Patient reported to file a police inquiry against his own name and allegedly tried to harm himself by slashing his wrists after finding out.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few months later, patient’s friend passed a lewd comment on a female passerby when he allegedly broke his friend’s nose.</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2019, his neighbor scolded his son after which the patient allegedly tried to throw the neighbor off their terrace until he was stopped by the bystanders.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March 2020, patient allegedly abused his girlfriend physically until she had to be hospitalized.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029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BACKGROUND"/>
          <p:cNvSpPr txBox="1">
            <a:spLocks noGrp="1"/>
          </p:cNvSpPr>
          <p:nvPr>
            <p:ph type="title"/>
          </p:nvPr>
        </p:nvSpPr>
        <p:spPr>
          <a:xfrm>
            <a:off x="832556" y="141111"/>
            <a:ext cx="10515600" cy="1325563"/>
          </a:xfrm>
          <a:prstGeom prst="rect">
            <a:avLst/>
          </a:prstGeom>
        </p:spPr>
        <p:txBody>
          <a:bodyPr/>
          <a:lstStyle>
            <a:lvl1pPr>
              <a:defRPr sz="6600">
                <a:latin typeface="Times New Roman"/>
                <a:ea typeface="Times New Roman"/>
                <a:cs typeface="Times New Roman"/>
                <a:sym typeface="Times New Roman"/>
              </a:defRPr>
            </a:lvl1pPr>
          </a:lstStyle>
          <a:p>
            <a:pPr algn="ctr"/>
            <a:r>
              <a:rPr dirty="0"/>
              <a:t>BACKGROUND</a:t>
            </a:r>
          </a:p>
        </p:txBody>
      </p:sp>
      <p:sp>
        <p:nvSpPr>
          <p:cNvPr id="141" name="No past medical history…"/>
          <p:cNvSpPr txBox="1">
            <a:spLocks noGrp="1"/>
          </p:cNvSpPr>
          <p:nvPr>
            <p:ph type="body" idx="1"/>
          </p:nvPr>
        </p:nvSpPr>
        <p:spPr>
          <a:xfrm>
            <a:off x="575734" y="1467556"/>
            <a:ext cx="11029244" cy="5249333"/>
          </a:xfrm>
          <a:prstGeom prst="rect">
            <a:avLst/>
          </a:prstGeom>
        </p:spPr>
        <p:txBody>
          <a:bodyPr>
            <a:normAutofit/>
          </a:bodyPr>
          <a:lstStyle/>
          <a:p>
            <a:pPr lvl="1">
              <a:lnSpc>
                <a:spcPct val="100000"/>
              </a:lnSpc>
              <a:defRPr>
                <a:latin typeface="Times New Roman"/>
                <a:ea typeface="Times New Roman"/>
                <a:cs typeface="Times New Roman"/>
                <a:sym typeface="Times New Roman"/>
              </a:defRPr>
            </a:pPr>
            <a:r>
              <a:rPr sz="2700" dirty="0"/>
              <a:t>No past medical history</a:t>
            </a:r>
          </a:p>
          <a:p>
            <a:pPr lvl="1">
              <a:lnSpc>
                <a:spcPct val="100000"/>
              </a:lnSpc>
              <a:defRPr>
                <a:latin typeface="Times New Roman"/>
                <a:ea typeface="Times New Roman"/>
                <a:cs typeface="Times New Roman"/>
                <a:sym typeface="Times New Roman"/>
              </a:defRPr>
            </a:pPr>
            <a:r>
              <a:rPr sz="2700" dirty="0"/>
              <a:t>No family history of any psychiatric illness </a:t>
            </a:r>
          </a:p>
        </p:txBody>
      </p:sp>
    </p:spTree>
    <p:extLst>
      <p:ext uri="{BB962C8B-B14F-4D97-AF65-F5344CB8AC3E}">
        <p14:creationId xmlns:p14="http://schemas.microsoft.com/office/powerpoint/2010/main" val="121173308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HYSICAL EXAMINATION"/>
          <p:cNvSpPr txBox="1">
            <a:spLocks noGrp="1"/>
          </p:cNvSpPr>
          <p:nvPr>
            <p:ph type="title"/>
          </p:nvPr>
        </p:nvSpPr>
        <p:spPr>
          <a:prstGeom prst="rect">
            <a:avLst/>
          </a:prstGeom>
        </p:spPr>
        <p:txBody>
          <a:bodyPr>
            <a:normAutofit/>
          </a:bodyPr>
          <a:lstStyle/>
          <a:p>
            <a:pPr algn="ctr" defTabSz="369675">
              <a:defRPr sz="6400">
                <a:latin typeface="Times New Roman"/>
                <a:ea typeface="Times New Roman"/>
                <a:cs typeface="Times New Roman"/>
                <a:sym typeface="Times New Roman"/>
              </a:defRPr>
            </a:pPr>
            <a:r>
              <a:rPr dirty="0"/>
              <a:t>PHYSICAL</a:t>
            </a:r>
            <a:r>
              <a:rPr dirty="0">
                <a:latin typeface="Helvetica Neue Medium"/>
                <a:ea typeface="Helvetica Neue Medium"/>
                <a:cs typeface="Helvetica Neue Medium"/>
                <a:sym typeface="Helvetica Neue Medium"/>
              </a:rPr>
              <a:t> </a:t>
            </a:r>
            <a:r>
              <a:rPr dirty="0"/>
              <a:t>EXAMINATION</a:t>
            </a:r>
          </a:p>
        </p:txBody>
      </p:sp>
      <p:sp>
        <p:nvSpPr>
          <p:cNvPr id="144" name="General physical and systemic examination: WNL…"/>
          <p:cNvSpPr txBox="1">
            <a:spLocks noGrp="1"/>
          </p:cNvSpPr>
          <p:nvPr>
            <p:ph type="body" idx="1"/>
          </p:nvPr>
        </p:nvSpPr>
        <p:spPr>
          <a:xfrm>
            <a:off x="949678" y="1811065"/>
            <a:ext cx="10292644" cy="4420196"/>
          </a:xfrm>
          <a:prstGeom prst="rect">
            <a:avLst/>
          </a:prstGeom>
        </p:spPr>
        <p:txBody>
          <a:bodyPr/>
          <a:lstStyle/>
          <a:p>
            <a:pPr marL="0" indent="0">
              <a:buNone/>
              <a:defRPr>
                <a:latin typeface="Times New Roman"/>
                <a:ea typeface="Times New Roman"/>
                <a:cs typeface="Times New Roman"/>
                <a:sym typeface="Times New Roman"/>
              </a:defRPr>
            </a:pPr>
            <a:r>
              <a:rPr dirty="0"/>
              <a:t>General physical and systemic examination</a:t>
            </a:r>
            <a:r>
              <a:rPr lang="en-US" dirty="0"/>
              <a:t> was</a:t>
            </a:r>
            <a:r>
              <a:rPr dirty="0"/>
              <a:t> </a:t>
            </a:r>
            <a:r>
              <a:rPr lang="en-US" dirty="0"/>
              <a:t>within normal limits</a:t>
            </a:r>
            <a:endParaRPr dirty="0"/>
          </a:p>
        </p:txBody>
      </p:sp>
    </p:spTree>
    <p:extLst>
      <p:ext uri="{BB962C8B-B14F-4D97-AF65-F5344CB8AC3E}">
        <p14:creationId xmlns:p14="http://schemas.microsoft.com/office/powerpoint/2010/main" val="309829006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MENTAL STATUS EXAMINATION"/>
          <p:cNvSpPr txBox="1">
            <a:spLocks noGrp="1"/>
          </p:cNvSpPr>
          <p:nvPr>
            <p:ph type="title"/>
          </p:nvPr>
        </p:nvSpPr>
        <p:spPr>
          <a:xfrm>
            <a:off x="838200" y="299156"/>
            <a:ext cx="10515600" cy="943839"/>
          </a:xfrm>
          <a:prstGeom prst="rect">
            <a:avLst/>
          </a:prstGeom>
        </p:spPr>
        <p:txBody>
          <a:bodyPr>
            <a:normAutofit fontScale="90000"/>
          </a:bodyPr>
          <a:lstStyle>
            <a:lvl1pPr defTabSz="484886">
              <a:defRPr sz="5400">
                <a:latin typeface="Times New Roman"/>
                <a:ea typeface="Times New Roman"/>
                <a:cs typeface="Times New Roman"/>
                <a:sym typeface="Times New Roman"/>
              </a:defRPr>
            </a:lvl1pPr>
          </a:lstStyle>
          <a:p>
            <a:pPr algn="ctr"/>
            <a:r>
              <a:rPr dirty="0"/>
              <a:t>MENTAL STATUS EXAMINATION</a:t>
            </a:r>
          </a:p>
        </p:txBody>
      </p:sp>
      <p:sp>
        <p:nvSpPr>
          <p:cNvPr id="147" name="Her speech was spontaneous with normal rate tone and volume…"/>
          <p:cNvSpPr txBox="1">
            <a:spLocks noGrp="1"/>
          </p:cNvSpPr>
          <p:nvPr>
            <p:ph type="body" idx="1"/>
          </p:nvPr>
        </p:nvSpPr>
        <p:spPr>
          <a:xfrm>
            <a:off x="361245" y="1241778"/>
            <a:ext cx="11492088" cy="5317066"/>
          </a:xfrm>
          <a:prstGeom prst="rect">
            <a:avLst/>
          </a:prstGeom>
        </p:spPr>
        <p:txBody>
          <a:bodyPr>
            <a:normAutofit/>
          </a:bodyPr>
          <a:lstStyle/>
          <a:p>
            <a:pPr>
              <a:lnSpc>
                <a:spcPct val="100000"/>
              </a:lnSpc>
              <a:defRPr sz="2900">
                <a:latin typeface="Times New Roman"/>
                <a:ea typeface="Times New Roman"/>
                <a:cs typeface="Times New Roman"/>
                <a:sym typeface="Times New Roman"/>
              </a:defRPr>
            </a:pPr>
            <a:r>
              <a:rPr sz="2700" dirty="0"/>
              <a:t>Her speech was spontaneous with normal rate tone and volume</a:t>
            </a:r>
          </a:p>
          <a:p>
            <a:pPr>
              <a:lnSpc>
                <a:spcPct val="100000"/>
              </a:lnSpc>
              <a:defRPr sz="2900">
                <a:latin typeface="Times New Roman"/>
                <a:ea typeface="Times New Roman"/>
                <a:cs typeface="Times New Roman"/>
                <a:sym typeface="Times New Roman"/>
              </a:defRPr>
            </a:pPr>
            <a:r>
              <a:rPr sz="2700" dirty="0"/>
              <a:t>Her mood was reported as bara vat ta and her affect was reactive and euthymic</a:t>
            </a:r>
          </a:p>
          <a:p>
            <a:pPr>
              <a:lnSpc>
                <a:spcPct val="100000"/>
              </a:lnSpc>
              <a:defRPr sz="2900">
                <a:latin typeface="Times New Roman"/>
                <a:ea typeface="Times New Roman"/>
                <a:cs typeface="Times New Roman"/>
                <a:sym typeface="Times New Roman"/>
              </a:defRPr>
            </a:pPr>
            <a:r>
              <a:rPr sz="2700" dirty="0"/>
              <a:t>Her thought showed delusion of love which was well systemati</a:t>
            </a:r>
            <a:r>
              <a:rPr lang="en-US" sz="2700" dirty="0"/>
              <a:t>z</a:t>
            </a:r>
            <a:r>
              <a:rPr sz="2700" dirty="0"/>
              <a:t>ed </a:t>
            </a:r>
          </a:p>
          <a:p>
            <a:pPr>
              <a:lnSpc>
                <a:spcPct val="100000"/>
              </a:lnSpc>
              <a:defRPr sz="2900">
                <a:latin typeface="Times New Roman"/>
                <a:ea typeface="Times New Roman"/>
                <a:cs typeface="Times New Roman"/>
                <a:sym typeface="Times New Roman"/>
              </a:defRPr>
            </a:pPr>
            <a:r>
              <a:rPr sz="2700" dirty="0"/>
              <a:t>Her verbatim being : “teen </a:t>
            </a:r>
            <a:r>
              <a:rPr sz="2700" dirty="0" err="1"/>
              <a:t>varsha</a:t>
            </a:r>
            <a:r>
              <a:rPr sz="2700" dirty="0"/>
              <a:t> </a:t>
            </a:r>
            <a:r>
              <a:rPr sz="2700" dirty="0" err="1"/>
              <a:t>poorvi</a:t>
            </a:r>
            <a:r>
              <a:rPr sz="2700" dirty="0"/>
              <a:t>, </a:t>
            </a:r>
            <a:r>
              <a:rPr sz="2700" dirty="0" err="1"/>
              <a:t>tyane</a:t>
            </a:r>
            <a:r>
              <a:rPr sz="2700" dirty="0"/>
              <a:t> </a:t>
            </a:r>
            <a:r>
              <a:rPr sz="2700" dirty="0" err="1"/>
              <a:t>majhya</a:t>
            </a:r>
            <a:r>
              <a:rPr sz="2700" dirty="0"/>
              <a:t> </a:t>
            </a:r>
            <a:r>
              <a:rPr sz="2700" dirty="0" err="1"/>
              <a:t>navavar</a:t>
            </a:r>
            <a:r>
              <a:rPr sz="2700" dirty="0"/>
              <a:t> </a:t>
            </a:r>
            <a:r>
              <a:rPr sz="2700" dirty="0" err="1"/>
              <a:t>ghoda</a:t>
            </a:r>
            <a:r>
              <a:rPr sz="2700" dirty="0"/>
              <a:t> </a:t>
            </a:r>
            <a:r>
              <a:rPr sz="2700" dirty="0" err="1"/>
              <a:t>ghetla</a:t>
            </a:r>
            <a:r>
              <a:rPr sz="2700" dirty="0"/>
              <a:t> </a:t>
            </a:r>
            <a:r>
              <a:rPr sz="2700" dirty="0" err="1"/>
              <a:t>hota</a:t>
            </a:r>
            <a:r>
              <a:rPr sz="2700" dirty="0"/>
              <a:t>, </a:t>
            </a:r>
            <a:r>
              <a:rPr sz="2700" dirty="0" err="1"/>
              <a:t>tyach</a:t>
            </a:r>
            <a:r>
              <a:rPr lang="en-US" sz="2700" dirty="0" err="1"/>
              <a:t>y</a:t>
            </a:r>
            <a:r>
              <a:rPr sz="2700" dirty="0" err="1"/>
              <a:t>a</a:t>
            </a:r>
            <a:r>
              <a:rPr sz="2700" dirty="0"/>
              <a:t> mission </a:t>
            </a:r>
            <a:r>
              <a:rPr sz="2700" dirty="0" err="1"/>
              <a:t>sathi</a:t>
            </a:r>
            <a:r>
              <a:rPr sz="2700" dirty="0"/>
              <a:t>, </a:t>
            </a:r>
            <a:r>
              <a:rPr sz="2700" dirty="0" err="1"/>
              <a:t>tev</a:t>
            </a:r>
            <a:r>
              <a:rPr lang="en-US" sz="2700" dirty="0" err="1"/>
              <a:t>h</a:t>
            </a:r>
            <a:r>
              <a:rPr sz="2700" dirty="0" err="1"/>
              <a:t>apasun</a:t>
            </a:r>
            <a:r>
              <a:rPr sz="2700" dirty="0"/>
              <a:t> to </a:t>
            </a:r>
            <a:r>
              <a:rPr sz="2700" dirty="0" err="1"/>
              <a:t>majhyavar</a:t>
            </a:r>
            <a:r>
              <a:rPr sz="2700" dirty="0"/>
              <a:t> </a:t>
            </a:r>
            <a:r>
              <a:rPr sz="2700" dirty="0" err="1"/>
              <a:t>prem</a:t>
            </a:r>
            <a:r>
              <a:rPr sz="2700" dirty="0"/>
              <a:t> </a:t>
            </a:r>
            <a:r>
              <a:rPr sz="2700" dirty="0" err="1"/>
              <a:t>karto</a:t>
            </a:r>
            <a:r>
              <a:rPr sz="2700" dirty="0"/>
              <a:t>, </a:t>
            </a:r>
            <a:r>
              <a:rPr sz="2700" dirty="0" err="1"/>
              <a:t>am</a:t>
            </a:r>
            <a:r>
              <a:rPr lang="en-US" sz="2700" dirty="0" err="1"/>
              <a:t>cha</a:t>
            </a:r>
            <a:r>
              <a:rPr sz="2700" dirty="0"/>
              <a:t> </a:t>
            </a:r>
            <a:r>
              <a:rPr sz="2700" dirty="0" err="1"/>
              <a:t>lag</a:t>
            </a:r>
            <a:r>
              <a:rPr lang="en-US" sz="2700" dirty="0" err="1"/>
              <a:t>na</a:t>
            </a:r>
            <a:r>
              <a:rPr sz="2700" dirty="0"/>
              <a:t> pan </a:t>
            </a:r>
            <a:r>
              <a:rPr lang="en-US" sz="2700" dirty="0" err="1"/>
              <a:t>j</a:t>
            </a:r>
            <a:r>
              <a:rPr sz="2700" dirty="0" err="1"/>
              <a:t>hala</a:t>
            </a:r>
            <a:r>
              <a:rPr sz="2700" dirty="0"/>
              <a:t> </a:t>
            </a:r>
            <a:r>
              <a:rPr sz="2700" dirty="0" err="1"/>
              <a:t>aahe</a:t>
            </a:r>
            <a:r>
              <a:rPr lang="en-US" sz="2700" dirty="0"/>
              <a:t>.</a:t>
            </a:r>
            <a:r>
              <a:rPr sz="2700" dirty="0"/>
              <a:t> pan mission secret </a:t>
            </a:r>
            <a:r>
              <a:rPr sz="2700" dirty="0" err="1"/>
              <a:t>aahe</a:t>
            </a:r>
            <a:r>
              <a:rPr sz="2700" dirty="0"/>
              <a:t> </a:t>
            </a:r>
            <a:r>
              <a:rPr sz="2700" dirty="0" err="1"/>
              <a:t>na</a:t>
            </a:r>
            <a:r>
              <a:rPr sz="2700" dirty="0"/>
              <a:t> , </a:t>
            </a:r>
            <a:r>
              <a:rPr sz="2700" dirty="0" err="1"/>
              <a:t>manhun</a:t>
            </a:r>
            <a:r>
              <a:rPr sz="2700" dirty="0"/>
              <a:t> </a:t>
            </a:r>
            <a:r>
              <a:rPr sz="2700" dirty="0" err="1"/>
              <a:t>aamhi</a:t>
            </a:r>
            <a:r>
              <a:rPr sz="2700" dirty="0"/>
              <a:t> </a:t>
            </a:r>
            <a:r>
              <a:rPr sz="2700" dirty="0" err="1"/>
              <a:t>konala</a:t>
            </a:r>
            <a:r>
              <a:rPr sz="2700" dirty="0"/>
              <a:t> </a:t>
            </a:r>
            <a:r>
              <a:rPr sz="2700" dirty="0" err="1"/>
              <a:t>saangu</a:t>
            </a:r>
            <a:r>
              <a:rPr sz="2700" dirty="0"/>
              <a:t> </a:t>
            </a:r>
            <a:r>
              <a:rPr sz="2700" dirty="0" err="1"/>
              <a:t>shakat</a:t>
            </a:r>
            <a:r>
              <a:rPr sz="2700" dirty="0"/>
              <a:t> </a:t>
            </a:r>
            <a:r>
              <a:rPr sz="2700" dirty="0" err="1"/>
              <a:t>naahi</a:t>
            </a:r>
            <a:r>
              <a:rPr sz="2700" dirty="0"/>
              <a:t>, pan to </a:t>
            </a:r>
            <a:r>
              <a:rPr sz="2700" dirty="0" err="1"/>
              <a:t>majhyavar</a:t>
            </a:r>
            <a:r>
              <a:rPr sz="2700" dirty="0"/>
              <a:t> </a:t>
            </a:r>
            <a:r>
              <a:rPr sz="2700" dirty="0" err="1"/>
              <a:t>khu</a:t>
            </a:r>
            <a:r>
              <a:rPr lang="en-US" sz="2700" dirty="0" err="1"/>
              <a:t>p</a:t>
            </a:r>
            <a:r>
              <a:rPr sz="2700" dirty="0"/>
              <a:t> </a:t>
            </a:r>
            <a:r>
              <a:rPr sz="2700" dirty="0" err="1"/>
              <a:t>prem</a:t>
            </a:r>
            <a:r>
              <a:rPr sz="2700" dirty="0"/>
              <a:t> </a:t>
            </a:r>
            <a:r>
              <a:rPr sz="2700" dirty="0" err="1"/>
              <a:t>karto</a:t>
            </a:r>
            <a:r>
              <a:rPr sz="2700" dirty="0"/>
              <a:t>, </a:t>
            </a:r>
            <a:r>
              <a:rPr sz="2700" dirty="0" err="1"/>
              <a:t>te</a:t>
            </a:r>
            <a:r>
              <a:rPr sz="2700" dirty="0"/>
              <a:t> </a:t>
            </a:r>
            <a:r>
              <a:rPr lang="en-US" sz="2700" dirty="0"/>
              <a:t>tar</a:t>
            </a:r>
            <a:r>
              <a:rPr sz="2700" dirty="0"/>
              <a:t> </a:t>
            </a:r>
            <a:r>
              <a:rPr sz="2700" dirty="0" err="1"/>
              <a:t>nakki</a:t>
            </a:r>
            <a:r>
              <a:rPr sz="2700" dirty="0"/>
              <a:t> </a:t>
            </a:r>
            <a:r>
              <a:rPr sz="2700" dirty="0" err="1"/>
              <a:t>aahe</a:t>
            </a:r>
            <a:r>
              <a:rPr lang="en-US" sz="2700" dirty="0"/>
              <a:t>. </a:t>
            </a:r>
            <a:r>
              <a:rPr lang="en-US" sz="2700" dirty="0" err="1"/>
              <a:t>T</a:t>
            </a:r>
            <a:r>
              <a:rPr sz="2700" dirty="0" err="1"/>
              <a:t>yacha</a:t>
            </a:r>
            <a:r>
              <a:rPr sz="2700" dirty="0"/>
              <a:t> </a:t>
            </a:r>
            <a:r>
              <a:rPr lang="en-US" sz="2700" dirty="0" err="1"/>
              <a:t>magcha</a:t>
            </a:r>
            <a:r>
              <a:rPr lang="en-US" sz="2700" dirty="0"/>
              <a:t> </a:t>
            </a:r>
            <a:r>
              <a:rPr lang="en-US" sz="2700" dirty="0" err="1"/>
              <a:t>lagna</a:t>
            </a:r>
            <a:r>
              <a:rPr sz="2700" dirty="0"/>
              <a:t> pan mission cha </a:t>
            </a:r>
            <a:r>
              <a:rPr sz="2700" dirty="0" err="1"/>
              <a:t>bhaag</a:t>
            </a:r>
            <a:r>
              <a:rPr sz="2700" dirty="0"/>
              <a:t> </a:t>
            </a:r>
            <a:r>
              <a:rPr sz="2700" dirty="0" err="1"/>
              <a:t>aahe</a:t>
            </a:r>
            <a:r>
              <a:rPr lang="en-US" sz="2700" dirty="0"/>
              <a:t>” </a:t>
            </a:r>
            <a:br>
              <a:rPr lang="en-US" sz="2700" dirty="0"/>
            </a:br>
            <a:r>
              <a:rPr sz="2700" dirty="0"/>
              <a:t>blushingly she added </a:t>
            </a:r>
            <a:r>
              <a:rPr lang="en-US" sz="2700" dirty="0"/>
              <a:t>– “</a:t>
            </a:r>
            <a:r>
              <a:rPr sz="2700" dirty="0"/>
              <a:t>to </a:t>
            </a:r>
            <a:r>
              <a:rPr sz="2700" dirty="0" err="1"/>
              <a:t>nehmich</a:t>
            </a:r>
            <a:r>
              <a:rPr sz="2700" dirty="0"/>
              <a:t> </a:t>
            </a:r>
            <a:r>
              <a:rPr sz="2700" dirty="0" err="1"/>
              <a:t>majhi</a:t>
            </a:r>
            <a:r>
              <a:rPr sz="2700" dirty="0"/>
              <a:t> </a:t>
            </a:r>
            <a:r>
              <a:rPr sz="2700" dirty="0" err="1"/>
              <a:t>kaji</a:t>
            </a:r>
            <a:r>
              <a:rPr sz="2700" dirty="0"/>
              <a:t> </a:t>
            </a:r>
            <a:r>
              <a:rPr sz="2700" dirty="0" err="1"/>
              <a:t>gheto</a:t>
            </a:r>
            <a:r>
              <a:rPr sz="2700" dirty="0"/>
              <a:t>, </a:t>
            </a:r>
            <a:r>
              <a:rPr sz="2700" dirty="0" err="1"/>
              <a:t>m</a:t>
            </a:r>
            <a:r>
              <a:rPr lang="en-US" sz="2700" dirty="0" err="1"/>
              <a:t>hanun</a:t>
            </a:r>
            <a:r>
              <a:rPr sz="2700" dirty="0"/>
              <a:t> </a:t>
            </a:r>
            <a:r>
              <a:rPr sz="2700" dirty="0" err="1"/>
              <a:t>tyane</a:t>
            </a:r>
            <a:r>
              <a:rPr sz="2700" dirty="0"/>
              <a:t> mala </a:t>
            </a:r>
            <a:r>
              <a:rPr sz="2700" dirty="0" err="1"/>
              <a:t>ithe</a:t>
            </a:r>
            <a:r>
              <a:rPr sz="2700" dirty="0"/>
              <a:t> </a:t>
            </a:r>
            <a:r>
              <a:rPr sz="2700" dirty="0" err="1"/>
              <a:t>bharti</a:t>
            </a:r>
            <a:r>
              <a:rPr sz="2700" dirty="0"/>
              <a:t> </a:t>
            </a:r>
            <a:r>
              <a:rPr sz="2700" dirty="0" err="1"/>
              <a:t>kela</a:t>
            </a:r>
            <a:r>
              <a:rPr sz="2700" dirty="0"/>
              <a:t> </a:t>
            </a:r>
            <a:r>
              <a:rPr sz="2700" dirty="0" err="1"/>
              <a:t>hota</a:t>
            </a:r>
            <a:r>
              <a:rPr sz="2700" dirty="0"/>
              <a:t> – </a:t>
            </a:r>
            <a:r>
              <a:rPr sz="2700" dirty="0" err="1"/>
              <a:t>dok</a:t>
            </a:r>
            <a:r>
              <a:rPr lang="en-US" sz="2700" dirty="0" err="1"/>
              <a:t>y</a:t>
            </a:r>
            <a:r>
              <a:rPr sz="2700" dirty="0" err="1"/>
              <a:t>avar</a:t>
            </a:r>
            <a:r>
              <a:rPr sz="2700" dirty="0"/>
              <a:t> </a:t>
            </a:r>
            <a:r>
              <a:rPr sz="2700" dirty="0" err="1"/>
              <a:t>soo</a:t>
            </a:r>
            <a:r>
              <a:rPr lang="en-US" sz="2700" dirty="0" err="1"/>
              <a:t>z</a:t>
            </a:r>
            <a:r>
              <a:rPr sz="2700" dirty="0"/>
              <a:t> </a:t>
            </a:r>
            <a:r>
              <a:rPr sz="2700" dirty="0" err="1"/>
              <a:t>aahe</a:t>
            </a:r>
            <a:r>
              <a:rPr sz="2700" dirty="0"/>
              <a:t> </a:t>
            </a:r>
            <a:r>
              <a:rPr sz="2700" dirty="0" err="1"/>
              <a:t>na</a:t>
            </a:r>
            <a:r>
              <a:rPr sz="2700" dirty="0"/>
              <a:t> ” </a:t>
            </a:r>
          </a:p>
        </p:txBody>
      </p:sp>
    </p:spTree>
    <p:extLst>
      <p:ext uri="{BB962C8B-B14F-4D97-AF65-F5344CB8AC3E}">
        <p14:creationId xmlns:p14="http://schemas.microsoft.com/office/powerpoint/2010/main" val="87657408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INVESTIGATIONS"/>
          <p:cNvSpPr txBox="1">
            <a:spLocks noGrp="1"/>
          </p:cNvSpPr>
          <p:nvPr>
            <p:ph type="title"/>
          </p:nvPr>
        </p:nvSpPr>
        <p:spPr>
          <a:prstGeom prst="rect">
            <a:avLst/>
          </a:prstGeom>
        </p:spPr>
        <p:txBody>
          <a:bodyPr/>
          <a:lstStyle>
            <a:lvl1pPr>
              <a:defRPr sz="6000">
                <a:latin typeface="Times New Roman"/>
                <a:ea typeface="Times New Roman"/>
                <a:cs typeface="Times New Roman"/>
                <a:sym typeface="Times New Roman"/>
              </a:defRPr>
            </a:lvl1pPr>
          </a:lstStyle>
          <a:p>
            <a:pPr algn="ctr"/>
            <a:r>
              <a:rPr dirty="0"/>
              <a:t>INVESTIGATIONS</a:t>
            </a:r>
          </a:p>
        </p:txBody>
      </p:sp>
      <p:sp>
        <p:nvSpPr>
          <p:cNvPr id="150" name="All routine investigations were WNL"/>
          <p:cNvSpPr txBox="1">
            <a:spLocks noGrp="1"/>
          </p:cNvSpPr>
          <p:nvPr>
            <p:ph type="body" idx="1"/>
          </p:nvPr>
        </p:nvSpPr>
        <p:spPr>
          <a:xfrm>
            <a:off x="838200" y="1600994"/>
            <a:ext cx="10687756" cy="4420195"/>
          </a:xfrm>
          <a:prstGeom prst="rect">
            <a:avLst/>
          </a:prstGeom>
        </p:spPr>
        <p:txBody>
          <a:bodyPr/>
          <a:lstStyle>
            <a:lvl1pPr>
              <a:defRPr>
                <a:latin typeface="Times New Roman"/>
                <a:ea typeface="Times New Roman"/>
                <a:cs typeface="Times New Roman"/>
                <a:sym typeface="Times New Roman"/>
              </a:defRPr>
            </a:lvl1pPr>
          </a:lstStyle>
          <a:p>
            <a:pPr marL="0" indent="0">
              <a:buNone/>
            </a:pPr>
            <a:r>
              <a:rPr dirty="0" err="1"/>
              <a:t>Haematological</a:t>
            </a:r>
            <a:r>
              <a:rPr dirty="0"/>
              <a:t>, biomedical and radiological parameters including MRI were WNL. </a:t>
            </a:r>
          </a:p>
        </p:txBody>
      </p:sp>
    </p:spTree>
    <p:extLst>
      <p:ext uri="{BB962C8B-B14F-4D97-AF65-F5344CB8AC3E}">
        <p14:creationId xmlns:p14="http://schemas.microsoft.com/office/powerpoint/2010/main" val="132915468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p:nvPr>
        </p:nvSpPr>
        <p:spPr>
          <a:xfrm>
            <a:off x="838200" y="195793"/>
            <a:ext cx="10515600" cy="1023408"/>
          </a:xfrm>
          <a:prstGeom prst="rect">
            <a:avLst/>
          </a:prstGeom>
        </p:spPr>
        <p:txBody>
          <a:bodyPr>
            <a:normAutofit/>
          </a:bodyPr>
          <a:lstStyle>
            <a:lvl1pPr>
              <a:defRPr sz="6600">
                <a:latin typeface="Times New Roman"/>
                <a:ea typeface="Times New Roman"/>
                <a:cs typeface="Times New Roman"/>
                <a:sym typeface="Times New Roman"/>
              </a:defRPr>
            </a:lvl1pPr>
          </a:lstStyle>
          <a:p>
            <a:pPr algn="ctr"/>
            <a:r>
              <a:rPr sz="5200" dirty="0"/>
              <a:t>SUMMARY</a:t>
            </a:r>
          </a:p>
        </p:txBody>
      </p:sp>
      <p:sp>
        <p:nvSpPr>
          <p:cNvPr id="153" name="Text Placeholder 2"/>
          <p:cNvSpPr txBox="1">
            <a:spLocks noGrp="1"/>
          </p:cNvSpPr>
          <p:nvPr>
            <p:ph type="body" idx="1"/>
          </p:nvPr>
        </p:nvSpPr>
        <p:spPr>
          <a:xfrm>
            <a:off x="564443" y="1433689"/>
            <a:ext cx="11390489" cy="5228518"/>
          </a:xfrm>
          <a:prstGeom prst="rect">
            <a:avLst/>
          </a:prstGeom>
        </p:spPr>
        <p:txBody>
          <a:bodyPr>
            <a:normAutofit/>
          </a:bodyPr>
          <a:lstStyle/>
          <a:p>
            <a:pPr marL="0" indent="0" defTabSz="365568">
              <a:spcBef>
                <a:spcPts val="2601"/>
              </a:spcBef>
              <a:buNone/>
              <a:defRPr sz="2848">
                <a:latin typeface="Times New Roman"/>
                <a:ea typeface="Times New Roman"/>
                <a:cs typeface="Times New Roman"/>
                <a:sym typeface="Times New Roman"/>
              </a:defRPr>
            </a:pPr>
            <a:r>
              <a:rPr dirty="0"/>
              <a:t>On the basis of the following :</a:t>
            </a:r>
          </a:p>
          <a:p>
            <a:pPr marL="286097" indent="-286097" defTabSz="365568">
              <a:spcBef>
                <a:spcPts val="2601"/>
              </a:spcBef>
              <a:buFont typeface="Arial"/>
              <a:defRPr sz="2848">
                <a:latin typeface="Times New Roman"/>
                <a:ea typeface="Times New Roman"/>
                <a:cs typeface="Times New Roman"/>
                <a:sym typeface="Times New Roman"/>
              </a:defRPr>
            </a:pPr>
            <a:r>
              <a:rPr dirty="0"/>
              <a:t>Belief that she’s married to her cousin and they’re in love</a:t>
            </a:r>
          </a:p>
          <a:p>
            <a:pPr marL="286097" indent="-286097" defTabSz="365568">
              <a:spcBef>
                <a:spcPts val="2601"/>
              </a:spcBef>
              <a:buFont typeface="Arial"/>
              <a:defRPr sz="2848">
                <a:latin typeface="Times New Roman"/>
                <a:ea typeface="Times New Roman"/>
                <a:cs typeface="Times New Roman"/>
                <a:sym typeface="Times New Roman"/>
              </a:defRPr>
            </a:pPr>
            <a:r>
              <a:rPr dirty="0"/>
              <a:t>Making inappropriate advances towards cousin brother since 3 years</a:t>
            </a:r>
          </a:p>
          <a:p>
            <a:pPr marL="286097" indent="-286097" defTabSz="365568">
              <a:spcBef>
                <a:spcPts val="2601"/>
              </a:spcBef>
              <a:buFont typeface="Arial"/>
              <a:defRPr sz="2848">
                <a:latin typeface="Times New Roman"/>
                <a:ea typeface="Times New Roman"/>
                <a:cs typeface="Times New Roman"/>
                <a:sym typeface="Times New Roman"/>
              </a:defRPr>
            </a:pPr>
            <a:r>
              <a:rPr dirty="0"/>
              <a:t> irritability and abusive behaviour</a:t>
            </a:r>
          </a:p>
          <a:p>
            <a:pPr marL="286097" indent="-286097" defTabSz="365568">
              <a:spcBef>
                <a:spcPts val="2601"/>
              </a:spcBef>
              <a:buFont typeface="Arial"/>
              <a:defRPr sz="2848">
                <a:latin typeface="Times New Roman"/>
                <a:ea typeface="Times New Roman"/>
                <a:cs typeface="Times New Roman"/>
                <a:sym typeface="Times New Roman"/>
              </a:defRPr>
            </a:pPr>
            <a:r>
              <a:rPr dirty="0"/>
              <a:t>with mental status examination showing a well systemati</a:t>
            </a:r>
            <a:r>
              <a:rPr lang="en-US" dirty="0"/>
              <a:t>z</a:t>
            </a:r>
            <a:r>
              <a:rPr dirty="0"/>
              <a:t>ed Delusion of Love </a:t>
            </a:r>
          </a:p>
          <a:p>
            <a:pPr marL="286097" indent="-286097" defTabSz="365568">
              <a:spcBef>
                <a:spcPts val="2601"/>
              </a:spcBef>
              <a:buFont typeface="Arial"/>
              <a:defRPr sz="2848">
                <a:latin typeface="Times New Roman"/>
                <a:ea typeface="Times New Roman"/>
                <a:cs typeface="Times New Roman"/>
                <a:sym typeface="Times New Roman"/>
              </a:defRPr>
            </a:pPr>
            <a:r>
              <a:rPr dirty="0"/>
              <a:t>There was no evidence of any organic cause for the symptoms</a:t>
            </a:r>
          </a:p>
          <a:p>
            <a:pPr marL="286097" indent="-286097" defTabSz="365568">
              <a:spcBef>
                <a:spcPts val="2601"/>
              </a:spcBef>
              <a:buFont typeface="Arial"/>
              <a:defRPr sz="2848">
                <a:latin typeface="Times New Roman"/>
                <a:ea typeface="Times New Roman"/>
                <a:cs typeface="Times New Roman"/>
                <a:sym typeface="Times New Roman"/>
              </a:defRPr>
            </a:pPr>
            <a:r>
              <a:rPr dirty="0"/>
              <a:t>This patient was diagnosed with DELUSIONAL DISORDER</a:t>
            </a:r>
          </a:p>
        </p:txBody>
      </p:sp>
    </p:spTree>
    <p:extLst>
      <p:ext uri="{BB962C8B-B14F-4D97-AF65-F5344CB8AC3E}">
        <p14:creationId xmlns:p14="http://schemas.microsoft.com/office/powerpoint/2010/main" val="322991783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MANAGEMENT"/>
          <p:cNvSpPr txBox="1">
            <a:spLocks noGrp="1"/>
          </p:cNvSpPr>
          <p:nvPr>
            <p:ph type="title"/>
          </p:nvPr>
        </p:nvSpPr>
        <p:spPr>
          <a:xfrm>
            <a:off x="838200" y="365125"/>
            <a:ext cx="10515600" cy="1000831"/>
          </a:xfrm>
          <a:prstGeom prst="rect">
            <a:avLst/>
          </a:prstGeom>
        </p:spPr>
        <p:txBody>
          <a:bodyPr>
            <a:normAutofit/>
          </a:bodyPr>
          <a:lstStyle>
            <a:lvl1pPr>
              <a:defRPr sz="6600">
                <a:latin typeface="Times New Roman"/>
                <a:ea typeface="Times New Roman"/>
                <a:cs typeface="Times New Roman"/>
                <a:sym typeface="Times New Roman"/>
              </a:defRPr>
            </a:lvl1pPr>
          </a:lstStyle>
          <a:p>
            <a:pPr algn="ctr"/>
            <a:r>
              <a:rPr sz="5200" dirty="0"/>
              <a:t>MANAGEMENT</a:t>
            </a:r>
          </a:p>
        </p:txBody>
      </p:sp>
      <p:sp>
        <p:nvSpPr>
          <p:cNvPr id="156" name="With the diagnosis of Delusional disorder , she was started on T. Haloperidol 10mg and it was increased till 15mg…"/>
          <p:cNvSpPr txBox="1">
            <a:spLocks noGrp="1"/>
          </p:cNvSpPr>
          <p:nvPr>
            <p:ph type="body" idx="1"/>
          </p:nvPr>
        </p:nvSpPr>
        <p:spPr>
          <a:xfrm>
            <a:off x="321733" y="1724555"/>
            <a:ext cx="11548534" cy="4404784"/>
          </a:xfrm>
          <a:prstGeom prst="rect">
            <a:avLst/>
          </a:prstGeom>
        </p:spPr>
        <p:txBody>
          <a:bodyPr/>
          <a:lstStyle/>
          <a:p>
            <a:pPr>
              <a:lnSpc>
                <a:spcPct val="100000"/>
              </a:lnSpc>
              <a:defRPr>
                <a:latin typeface="Times New Roman"/>
                <a:ea typeface="Times New Roman"/>
                <a:cs typeface="Times New Roman"/>
                <a:sym typeface="Times New Roman"/>
              </a:defRPr>
            </a:pPr>
            <a:r>
              <a:rPr dirty="0"/>
              <a:t>  She was started on an antipsychotic: </a:t>
            </a:r>
            <a:br>
              <a:rPr lang="en-US" dirty="0"/>
            </a:br>
            <a:r>
              <a:rPr dirty="0"/>
              <a:t>T. Olanzapine 20mg along with supportive psychotherapy. </a:t>
            </a:r>
            <a:br>
              <a:rPr lang="en-US" dirty="0"/>
            </a:br>
            <a:endParaRPr dirty="0"/>
          </a:p>
          <a:p>
            <a:pPr>
              <a:lnSpc>
                <a:spcPct val="100000"/>
              </a:lnSpc>
              <a:defRPr>
                <a:latin typeface="Times New Roman"/>
                <a:ea typeface="Times New Roman"/>
                <a:cs typeface="Times New Roman"/>
                <a:sym typeface="Times New Roman"/>
              </a:defRPr>
            </a:pPr>
            <a:r>
              <a:rPr dirty="0"/>
              <a:t>Currently the patient is on regular treatment and has improved- no longer rings the cousin’s doorbell or tries to contact him.</a:t>
            </a:r>
            <a:br>
              <a:rPr lang="en-US" dirty="0"/>
            </a:br>
            <a:endParaRPr dirty="0"/>
          </a:p>
          <a:p>
            <a:pPr>
              <a:lnSpc>
                <a:spcPct val="100000"/>
              </a:lnSpc>
              <a:defRPr>
                <a:latin typeface="Times New Roman"/>
                <a:ea typeface="Times New Roman"/>
                <a:cs typeface="Times New Roman"/>
                <a:sym typeface="Times New Roman"/>
              </a:defRPr>
            </a:pPr>
            <a:r>
              <a:rPr dirty="0"/>
              <a:t>However her belief that the cousin is in love with her and married to her persists. She does not act upon this belief anymore, is adjusted in her family life and her verbal relationship with the husband has improved. </a:t>
            </a:r>
          </a:p>
        </p:txBody>
      </p:sp>
    </p:spTree>
    <p:extLst>
      <p:ext uri="{BB962C8B-B14F-4D97-AF65-F5344CB8AC3E}">
        <p14:creationId xmlns:p14="http://schemas.microsoft.com/office/powerpoint/2010/main" val="128958867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itle 1"/>
          <p:cNvSpPr txBox="1">
            <a:spLocks noGrp="1"/>
          </p:cNvSpPr>
          <p:nvPr>
            <p:ph type="title"/>
          </p:nvPr>
        </p:nvSpPr>
        <p:spPr>
          <a:xfrm>
            <a:off x="838200" y="186267"/>
            <a:ext cx="10515600" cy="921808"/>
          </a:xfrm>
          <a:prstGeom prst="rect">
            <a:avLst/>
          </a:prstGeom>
        </p:spPr>
        <p:txBody>
          <a:bodyPr>
            <a:normAutofit/>
          </a:bodyPr>
          <a:lstStyle>
            <a:lvl1pPr>
              <a:defRPr sz="6600">
                <a:latin typeface="Times New Roman"/>
                <a:ea typeface="Times New Roman"/>
                <a:cs typeface="Times New Roman"/>
                <a:sym typeface="Times New Roman"/>
              </a:defRPr>
            </a:lvl1pPr>
          </a:lstStyle>
          <a:p>
            <a:pPr algn="ctr"/>
            <a:r>
              <a:rPr sz="5200" dirty="0"/>
              <a:t>DISCUSSION</a:t>
            </a:r>
          </a:p>
        </p:txBody>
      </p:sp>
      <p:sp>
        <p:nvSpPr>
          <p:cNvPr id="159" name="Text Placeholder 2"/>
          <p:cNvSpPr txBox="1">
            <a:spLocks noGrp="1"/>
          </p:cNvSpPr>
          <p:nvPr>
            <p:ph type="body" idx="1"/>
          </p:nvPr>
        </p:nvSpPr>
        <p:spPr>
          <a:xfrm>
            <a:off x="270933" y="1174044"/>
            <a:ext cx="11763023" cy="5497689"/>
          </a:xfrm>
          <a:prstGeom prst="rect">
            <a:avLst/>
          </a:prstGeom>
        </p:spPr>
        <p:txBody>
          <a:bodyPr>
            <a:normAutofit/>
          </a:bodyPr>
          <a:lstStyle/>
          <a:p>
            <a:pPr marL="296902" indent="-296902" defTabSz="390213">
              <a:lnSpc>
                <a:spcPct val="100000"/>
              </a:lnSpc>
              <a:spcBef>
                <a:spcPts val="2742"/>
              </a:spcBef>
              <a:defRPr sz="3040">
                <a:latin typeface="Times New Roman"/>
                <a:ea typeface="Times New Roman"/>
                <a:cs typeface="Times New Roman"/>
                <a:sym typeface="Times New Roman"/>
              </a:defRPr>
            </a:pPr>
            <a:r>
              <a:rPr sz="2700" dirty="0"/>
              <a:t>Delusional disorder is characterized by the development of a delusion or set of related delusions that persist for at least 3 months (usually much longer), which occur in the absence of any mood episodes and without any characteristic symptoms of Schizophrenia. </a:t>
            </a:r>
          </a:p>
          <a:p>
            <a:pPr marL="296902" indent="-296902" defTabSz="390213">
              <a:lnSpc>
                <a:spcPct val="100000"/>
              </a:lnSpc>
              <a:spcBef>
                <a:spcPts val="2742"/>
              </a:spcBef>
              <a:defRPr sz="3040">
                <a:latin typeface="Times New Roman"/>
                <a:ea typeface="Times New Roman"/>
                <a:cs typeface="Times New Roman"/>
                <a:sym typeface="Times New Roman"/>
              </a:defRPr>
            </a:pPr>
            <a:r>
              <a:rPr sz="2700" dirty="0"/>
              <a:t>In Erotomania, also known as De </a:t>
            </a:r>
            <a:r>
              <a:rPr sz="2700" dirty="0" err="1"/>
              <a:t>Clerambault</a:t>
            </a:r>
            <a:r>
              <a:rPr sz="2700" dirty="0"/>
              <a:t> syndrome or </a:t>
            </a:r>
            <a:r>
              <a:rPr sz="2700" dirty="0" err="1"/>
              <a:t>Psychose</a:t>
            </a:r>
            <a:r>
              <a:rPr sz="2700" dirty="0"/>
              <a:t> </a:t>
            </a:r>
            <a:r>
              <a:rPr sz="2700" dirty="0" err="1"/>
              <a:t>passionelle</a:t>
            </a:r>
            <a:r>
              <a:rPr sz="2700" dirty="0"/>
              <a:t>, the patient has a delusional conviction that another person of usually a higher status is in love with him or her. They exhibit “paradoxical conduct” – the phenomenon of interpreting all denials of love no matter how clear, secret affirmations of love. </a:t>
            </a:r>
          </a:p>
          <a:p>
            <a:pPr marL="296902" indent="-296902" defTabSz="390213">
              <a:lnSpc>
                <a:spcPct val="100000"/>
              </a:lnSpc>
              <a:spcBef>
                <a:spcPts val="2742"/>
              </a:spcBef>
              <a:defRPr sz="3040">
                <a:latin typeface="Times New Roman"/>
                <a:ea typeface="Times New Roman"/>
                <a:cs typeface="Times New Roman"/>
                <a:sym typeface="Times New Roman"/>
              </a:defRPr>
            </a:pPr>
            <a:r>
              <a:rPr sz="2700" dirty="0"/>
              <a:t>Unlike Schizophrenia, in delusional disorder a person has an abnormality only in one delusional sphere of their life. </a:t>
            </a:r>
          </a:p>
        </p:txBody>
      </p:sp>
    </p:spTree>
    <p:extLst>
      <p:ext uri="{BB962C8B-B14F-4D97-AF65-F5344CB8AC3E}">
        <p14:creationId xmlns:p14="http://schemas.microsoft.com/office/powerpoint/2010/main" val="31118178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itle 1"/>
          <p:cNvSpPr txBox="1">
            <a:spLocks noGrp="1"/>
          </p:cNvSpPr>
          <p:nvPr>
            <p:ph type="title"/>
          </p:nvPr>
        </p:nvSpPr>
        <p:spPr>
          <a:xfrm>
            <a:off x="1367796" y="112890"/>
            <a:ext cx="9456407" cy="1518047"/>
          </a:xfrm>
          <a:prstGeom prst="rect">
            <a:avLst/>
          </a:prstGeom>
        </p:spPr>
        <p:txBody>
          <a:bodyPr>
            <a:normAutofit/>
          </a:bodyPr>
          <a:lstStyle>
            <a:lvl1pPr>
              <a:defRPr sz="6600">
                <a:latin typeface="Times New Roman"/>
                <a:ea typeface="Times New Roman"/>
                <a:cs typeface="Times New Roman"/>
                <a:sym typeface="Times New Roman"/>
              </a:defRPr>
            </a:lvl1pPr>
          </a:lstStyle>
          <a:p>
            <a:pPr algn="ctr"/>
            <a:r>
              <a:rPr sz="5200" dirty="0"/>
              <a:t>TAKE HOME MESSAGE</a:t>
            </a:r>
          </a:p>
        </p:txBody>
      </p:sp>
      <p:sp>
        <p:nvSpPr>
          <p:cNvPr id="162" name="Text Placeholder 2"/>
          <p:cNvSpPr txBox="1">
            <a:spLocks noGrp="1"/>
          </p:cNvSpPr>
          <p:nvPr>
            <p:ph type="body" idx="1"/>
          </p:nvPr>
        </p:nvSpPr>
        <p:spPr>
          <a:xfrm>
            <a:off x="530578" y="1907822"/>
            <a:ext cx="11198577" cy="4713110"/>
          </a:xfrm>
          <a:prstGeom prst="rect">
            <a:avLst/>
          </a:prstGeom>
        </p:spPr>
        <p:txBody>
          <a:bodyPr/>
          <a:lstStyle/>
          <a:p>
            <a:pPr>
              <a:lnSpc>
                <a:spcPct val="100000"/>
              </a:lnSpc>
              <a:defRPr>
                <a:latin typeface="Times New Roman"/>
                <a:ea typeface="Times New Roman"/>
                <a:cs typeface="Times New Roman"/>
                <a:sym typeface="Times New Roman"/>
              </a:defRPr>
            </a:pPr>
            <a:r>
              <a:rPr lang="en-IN" dirty="0"/>
              <a:t>Delusional disorders are often called “incorrigible” but with treatment, patient stops acting on it and delusion eventually stays just encapsulated while the patient proceeds with their normal life. </a:t>
            </a:r>
            <a:br>
              <a:rPr lang="en-IN" dirty="0"/>
            </a:br>
            <a:endParaRPr dirty="0"/>
          </a:p>
          <a:p>
            <a:pPr>
              <a:lnSpc>
                <a:spcPct val="100000"/>
              </a:lnSpc>
              <a:defRPr>
                <a:latin typeface="Times New Roman"/>
                <a:ea typeface="Times New Roman"/>
                <a:cs typeface="Times New Roman"/>
                <a:sym typeface="Times New Roman"/>
              </a:defRPr>
            </a:pPr>
            <a:r>
              <a:rPr dirty="0"/>
              <a:t>Even though it is difficult to break the delusion, the patient not acting upon that delusion is a significant improvement seen with treatment. </a:t>
            </a:r>
          </a:p>
          <a:p>
            <a:pPr>
              <a:lnSpc>
                <a:spcPct val="100000"/>
              </a:lnSpc>
              <a:defRPr>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113676554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323043-DF7E-AC43-8777-263F47A87ACE}"/>
              </a:ext>
            </a:extLst>
          </p:cNvPr>
          <p:cNvPicPr>
            <a:picLocks noChangeAspect="1"/>
          </p:cNvPicPr>
          <p:nvPr/>
        </p:nvPicPr>
        <p:blipFill>
          <a:blip r:embed="rId2"/>
          <a:stretch>
            <a:fillRect/>
          </a:stretch>
        </p:blipFill>
        <p:spPr>
          <a:xfrm rot="5400000">
            <a:off x="2655057" y="-2655058"/>
            <a:ext cx="6881883" cy="12192000"/>
          </a:xfrm>
          <a:prstGeom prst="rect">
            <a:avLst/>
          </a:prstGeom>
        </p:spPr>
      </p:pic>
      <p:sp>
        <p:nvSpPr>
          <p:cNvPr id="3" name="Title 1">
            <a:extLst>
              <a:ext uri="{FF2B5EF4-FFF2-40B4-BE49-F238E27FC236}">
                <a16:creationId xmlns:a16="http://schemas.microsoft.com/office/drawing/2014/main" id="{7A63E486-24EF-E443-96CE-C6D6D5FBA6BC}"/>
              </a:ext>
            </a:extLst>
          </p:cNvPr>
          <p:cNvSpPr>
            <a:spLocks noGrp="1"/>
          </p:cNvSpPr>
          <p:nvPr>
            <p:ph type="title"/>
          </p:nvPr>
        </p:nvSpPr>
        <p:spPr>
          <a:xfrm>
            <a:off x="838198" y="2778160"/>
            <a:ext cx="10515600" cy="1325563"/>
          </a:xfrm>
        </p:spPr>
        <p:txBody>
          <a:bodyPr>
            <a:noAutofit/>
          </a:bodyPr>
          <a:lstStyle/>
          <a:p>
            <a:pPr algn="ctr"/>
            <a:r>
              <a:rPr lang="en-US" sz="9600" b="1" dirty="0">
                <a:solidFill>
                  <a:schemeClr val="accent1">
                    <a:lumMod val="50000"/>
                  </a:schemeClr>
                </a:solidFill>
                <a:latin typeface="Apple Chancery" panose="03020702040506060504" pitchFamily="66" charset="-79"/>
                <a:cs typeface="Apple Chancery" panose="03020702040506060504" pitchFamily="66" charset="-79"/>
              </a:rPr>
              <a:t>Thank you</a:t>
            </a:r>
          </a:p>
        </p:txBody>
      </p:sp>
    </p:spTree>
    <p:extLst>
      <p:ext uri="{BB962C8B-B14F-4D97-AF65-F5344CB8AC3E}">
        <p14:creationId xmlns:p14="http://schemas.microsoft.com/office/powerpoint/2010/main" val="3887491495"/>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1001 -0.06725"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1001 -0.06725 L 0 0" pathEditMode="relative" ptsTypes="AA">
                                      <p:cBhvr>
                                        <p:cTn id="11" dur="30000" fill="hold"/>
                                        <p:tgtEl>
                                          <p:spTgt spid="6"/>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6"/>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B7D830-B7C0-8949-82DB-FAA78FCD3D14}"/>
              </a:ext>
            </a:extLst>
          </p:cNvPr>
          <p:cNvSpPr>
            <a:spLocks noGrp="1"/>
          </p:cNvSpPr>
          <p:nvPr>
            <p:ph idx="1"/>
          </p:nvPr>
        </p:nvSpPr>
        <p:spPr>
          <a:xfrm>
            <a:off x="188398" y="1745505"/>
            <a:ext cx="11815204" cy="3366989"/>
          </a:xfrm>
        </p:spPr>
        <p:txBody>
          <a:bodyPr>
            <a:normAutofit/>
          </a:bodyPr>
          <a:lstStyle/>
          <a:p>
            <a:pPr marL="0" indent="0">
              <a:lnSpc>
                <a:spcPct val="100000"/>
              </a:lnSpc>
              <a:buNone/>
            </a:pPr>
            <a:r>
              <a:rPr lang="en-IN" dirty="0">
                <a:latin typeface="Times New Roman" panose="02020603050405020304" pitchFamily="18" charset="0"/>
                <a:cs typeface="Times New Roman" panose="02020603050405020304" pitchFamily="18" charset="0"/>
              </a:rPr>
              <a:t>Since the lockdown, patient’s mother noticed he was quieter than usual and would stay alone in his room. He expressed guilt over these past incidents and </a:t>
            </a:r>
            <a:r>
              <a:rPr lang="en-US" dirty="0">
                <a:latin typeface="Times New Roman" panose="02020603050405020304" pitchFamily="18" charset="0"/>
                <a:cs typeface="Times New Roman" panose="02020603050405020304" pitchFamily="18" charset="0"/>
              </a:rPr>
              <a:t>would say he wished to die</a:t>
            </a:r>
            <a:r>
              <a:rPr lang="en-IN" dirty="0">
                <a:latin typeface="Times New Roman" panose="02020603050405020304" pitchFamily="18" charset="0"/>
                <a:cs typeface="Times New Roman" panose="02020603050405020304" pitchFamily="18" charset="0"/>
              </a:rPr>
              <a:t>. He was also sleeping and eating less</a:t>
            </a:r>
            <a:r>
              <a:rPr lang="en-US" dirty="0">
                <a:latin typeface="Times New Roman" panose="02020603050405020304" pitchFamily="18" charset="0"/>
                <a:cs typeface="Times New Roman" panose="02020603050405020304" pitchFamily="18" charset="0"/>
              </a:rPr>
              <a:t>.</a:t>
            </a:r>
          </a:p>
          <a:p>
            <a:pPr marL="0" indent="0">
              <a:lnSpc>
                <a:spcPct val="100000"/>
              </a:lnSpc>
              <a:buNone/>
            </a:pPr>
            <a:endParaRPr lang="en-US" dirty="0">
              <a:latin typeface="Times New Roman" panose="02020603050405020304" pitchFamily="18" charset="0"/>
              <a:cs typeface="Times New Roman" panose="02020603050405020304" pitchFamily="18" charset="0"/>
            </a:endParaRPr>
          </a:p>
          <a:p>
            <a:pPr marL="0" indent="0">
              <a:lnSpc>
                <a:spcPct val="100000"/>
              </a:lnSpc>
              <a:buNone/>
            </a:pPr>
            <a:r>
              <a:rPr lang="en-IN" dirty="0">
                <a:latin typeface="Times New Roman" panose="02020603050405020304" pitchFamily="18" charset="0"/>
                <a:cs typeface="Times New Roman" panose="02020603050405020304" pitchFamily="18" charset="0"/>
              </a:rPr>
              <a:t>There is h/o two self harm attempts by suffocating himself in the past one month, with the intent to die but was unsuccessful as he was interrupted by his wife both times.</a:t>
            </a:r>
          </a:p>
          <a:p>
            <a:pPr>
              <a:lnSpc>
                <a:spcPct val="100000"/>
              </a:lnSpc>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752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364D3-7416-D549-8ED0-E7AE355DD75E}"/>
              </a:ext>
            </a:extLst>
          </p:cNvPr>
          <p:cNvSpPr>
            <a:spLocks noGrp="1"/>
          </p:cNvSpPr>
          <p:nvPr>
            <p:ph type="title"/>
          </p:nvPr>
        </p:nvSpPr>
        <p:spPr>
          <a:xfrm>
            <a:off x="198120" y="294180"/>
            <a:ext cx="11795760" cy="838835"/>
          </a:xfrm>
        </p:spPr>
        <p:txBody>
          <a:bodyPr>
            <a:normAutofit/>
          </a:bodyPr>
          <a:lstStyle/>
          <a:p>
            <a:pPr algn="ctr"/>
            <a:r>
              <a:rPr lang="en-US" sz="4200" b="1" dirty="0">
                <a:latin typeface="Times New Roman" panose="02020603050405020304" pitchFamily="18" charset="0"/>
                <a:cs typeface="Times New Roman" panose="02020603050405020304" pitchFamily="18" charset="0"/>
              </a:rPr>
              <a:t>PAST HISTORY</a:t>
            </a:r>
          </a:p>
        </p:txBody>
      </p:sp>
      <p:sp>
        <p:nvSpPr>
          <p:cNvPr id="3" name="Content Placeholder 2">
            <a:extLst>
              <a:ext uri="{FF2B5EF4-FFF2-40B4-BE49-F238E27FC236}">
                <a16:creationId xmlns:a16="http://schemas.microsoft.com/office/drawing/2014/main" id="{03165474-4784-9740-B5BE-5657A279C92F}"/>
              </a:ext>
            </a:extLst>
          </p:cNvPr>
          <p:cNvSpPr>
            <a:spLocks noGrp="1"/>
          </p:cNvSpPr>
          <p:nvPr>
            <p:ph idx="1"/>
          </p:nvPr>
        </p:nvSpPr>
        <p:spPr>
          <a:xfrm>
            <a:off x="198120" y="2161452"/>
            <a:ext cx="11795760" cy="2535095"/>
          </a:xfrm>
        </p:spPr>
        <p:txBody>
          <a:bodyPr/>
          <a:lstStyle/>
          <a:p>
            <a:pPr>
              <a:lnSpc>
                <a:spcPct val="100000"/>
              </a:lnSpc>
            </a:pPr>
            <a:r>
              <a:rPr lang="en-US" dirty="0">
                <a:latin typeface="Times New Roman" panose="02020603050405020304" pitchFamily="18" charset="0"/>
                <a:cs typeface="Times New Roman" panose="02020603050405020304" pitchFamily="18" charset="0"/>
              </a:rPr>
              <a:t>H/o head injury after an RTA in 2015 not associated with seizures / LOC / ENT bleed. </a:t>
            </a:r>
          </a:p>
          <a:p>
            <a:pPr>
              <a:lnSpc>
                <a:spcPct val="100000"/>
              </a:lnSpc>
            </a:pPr>
            <a:r>
              <a:rPr lang="en-US" dirty="0">
                <a:latin typeface="Times New Roman" panose="02020603050405020304" pitchFamily="18" charset="0"/>
                <a:cs typeface="Times New Roman" panose="02020603050405020304" pitchFamily="18" charset="0"/>
              </a:rPr>
              <a:t>K/c/o seizure disorder since 4 years on T. Levetiracetam 500mg, Tab Clobazam 10mg. Last seizure : 31st may 2020.</a:t>
            </a:r>
          </a:p>
          <a:p>
            <a:pPr>
              <a:lnSpc>
                <a:spcPct val="100000"/>
              </a:lnSpc>
            </a:pPr>
            <a:r>
              <a:rPr lang="en-US" dirty="0">
                <a:latin typeface="Times New Roman" panose="02020603050405020304" pitchFamily="18" charset="0"/>
                <a:cs typeface="Times New Roman" panose="02020603050405020304" pitchFamily="18" charset="0"/>
              </a:rPr>
              <a:t>No other comorbidities / significant surgical / psychiatric history in the past. </a:t>
            </a:r>
          </a:p>
          <a:p>
            <a:pPr>
              <a:lnSpc>
                <a:spcPct val="100000"/>
              </a:lnSpc>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53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5922-947D-3A46-9820-F64CC6B2AD32}"/>
              </a:ext>
            </a:extLst>
          </p:cNvPr>
          <p:cNvSpPr>
            <a:spLocks noGrp="1"/>
          </p:cNvSpPr>
          <p:nvPr>
            <p:ph type="title"/>
          </p:nvPr>
        </p:nvSpPr>
        <p:spPr>
          <a:xfrm>
            <a:off x="144780" y="99883"/>
            <a:ext cx="11902440" cy="930275"/>
          </a:xfrm>
        </p:spPr>
        <p:txBody>
          <a:bodyPr>
            <a:normAutofit/>
          </a:bodyPr>
          <a:lstStyle/>
          <a:p>
            <a:pPr algn="ctr"/>
            <a:r>
              <a:rPr lang="en-US" sz="4200" b="1" dirty="0">
                <a:latin typeface="Times New Roman" panose="02020603050405020304" pitchFamily="18" charset="0"/>
                <a:cs typeface="Times New Roman" panose="02020603050405020304" pitchFamily="18" charset="0"/>
              </a:rPr>
              <a:t>FAMILY HISTORY</a:t>
            </a:r>
          </a:p>
        </p:txBody>
      </p:sp>
      <p:sp>
        <p:nvSpPr>
          <p:cNvPr id="3" name="Content Placeholder 2">
            <a:extLst>
              <a:ext uri="{FF2B5EF4-FFF2-40B4-BE49-F238E27FC236}">
                <a16:creationId xmlns:a16="http://schemas.microsoft.com/office/drawing/2014/main" id="{787F49C6-6A9F-CE47-AEDF-D688886F3B0C}"/>
              </a:ext>
            </a:extLst>
          </p:cNvPr>
          <p:cNvSpPr>
            <a:spLocks noGrp="1"/>
          </p:cNvSpPr>
          <p:nvPr>
            <p:ph idx="1"/>
          </p:nvPr>
        </p:nvSpPr>
        <p:spPr>
          <a:xfrm>
            <a:off x="365760" y="2154752"/>
            <a:ext cx="11460480" cy="2548496"/>
          </a:xfrm>
        </p:spPr>
        <p:txBody>
          <a:bodyPr>
            <a:normAutofit/>
          </a:bodyPr>
          <a:lstStyle/>
          <a:p>
            <a:pPr marL="0" indent="0">
              <a:lnSpc>
                <a:spcPct val="100000"/>
              </a:lnSpc>
              <a:buNone/>
            </a:pPr>
            <a:r>
              <a:rPr lang="en-IN" dirty="0">
                <a:latin typeface="Times New Roman" panose="02020603050405020304" pitchFamily="18" charset="0"/>
                <a:cs typeface="Times New Roman" panose="02020603050405020304" pitchFamily="18" charset="0"/>
              </a:rPr>
              <a:t>Father is a known case of psychotic illness since 28years; was given 12 cycles of ECTs and is currently maintaining well off Rx.</a:t>
            </a:r>
            <a:br>
              <a:rPr lang="en-IN" dirty="0">
                <a:latin typeface="Times New Roman" panose="02020603050405020304" pitchFamily="18" charset="0"/>
                <a:cs typeface="Times New Roman" panose="02020603050405020304" pitchFamily="18" charset="0"/>
              </a:rPr>
            </a:br>
            <a:br>
              <a:rPr lang="en-IN" dirty="0">
                <a:latin typeface="Times New Roman" panose="02020603050405020304" pitchFamily="18" charset="0"/>
                <a:cs typeface="Times New Roman" panose="02020603050405020304" pitchFamily="18" charset="0"/>
              </a:rPr>
            </a:br>
            <a:r>
              <a:rPr lang="en-IN" dirty="0">
                <a:latin typeface="Times New Roman" panose="02020603050405020304" pitchFamily="18" charset="0"/>
                <a:cs typeface="Times New Roman" panose="02020603050405020304" pitchFamily="18" charset="0"/>
              </a:rPr>
              <a:t>H/o Alcohol consumption in father since 20years. </a:t>
            </a:r>
          </a:p>
        </p:txBody>
      </p:sp>
    </p:spTree>
    <p:extLst>
      <p:ext uri="{BB962C8B-B14F-4D97-AF65-F5344CB8AC3E}">
        <p14:creationId xmlns:p14="http://schemas.microsoft.com/office/powerpoint/2010/main" val="3449556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64-48D3-F84E-AA1E-0F30C182EE9A}"/>
              </a:ext>
            </a:extLst>
          </p:cNvPr>
          <p:cNvSpPr>
            <a:spLocks noGrp="1"/>
          </p:cNvSpPr>
          <p:nvPr>
            <p:ph type="title"/>
          </p:nvPr>
        </p:nvSpPr>
        <p:spPr>
          <a:xfrm>
            <a:off x="838200" y="167005"/>
            <a:ext cx="10515600" cy="793115"/>
          </a:xfrm>
        </p:spPr>
        <p:txBody>
          <a:bodyPr>
            <a:normAutofit/>
          </a:bodyPr>
          <a:lstStyle/>
          <a:p>
            <a:pPr algn="ctr"/>
            <a:r>
              <a:rPr lang="en-US" sz="4200" b="1" dirty="0">
                <a:latin typeface="Times New Roman" panose="02020603050405020304" pitchFamily="18" charset="0"/>
                <a:cs typeface="Times New Roman" panose="02020603050405020304" pitchFamily="18" charset="0"/>
              </a:rPr>
              <a:t>PERSONAL HISTORY</a:t>
            </a:r>
          </a:p>
        </p:txBody>
      </p:sp>
      <p:sp>
        <p:nvSpPr>
          <p:cNvPr id="3" name="Content Placeholder 2">
            <a:extLst>
              <a:ext uri="{FF2B5EF4-FFF2-40B4-BE49-F238E27FC236}">
                <a16:creationId xmlns:a16="http://schemas.microsoft.com/office/drawing/2014/main" id="{D95A6210-FB58-164F-AA32-50E5CD217C93}"/>
              </a:ext>
            </a:extLst>
          </p:cNvPr>
          <p:cNvSpPr>
            <a:spLocks noGrp="1"/>
          </p:cNvSpPr>
          <p:nvPr>
            <p:ph idx="1"/>
          </p:nvPr>
        </p:nvSpPr>
        <p:spPr>
          <a:xfrm>
            <a:off x="156867" y="1633778"/>
            <a:ext cx="11878266" cy="3590443"/>
          </a:xfrm>
        </p:spPr>
        <p:txBody>
          <a:bodyPr>
            <a:noAutofit/>
          </a:bodyPr>
          <a:lstStyle/>
          <a:p>
            <a:pPr marL="0" indent="0">
              <a:lnSpc>
                <a:spcPct val="100000"/>
              </a:lnSpc>
              <a:buNone/>
            </a:pPr>
            <a:r>
              <a:rPr lang="en-IN" sz="2700" dirty="0">
                <a:latin typeface="Times New Roman" panose="02020603050405020304" pitchFamily="18" charset="0"/>
                <a:cs typeface="Times New Roman" panose="02020603050405020304" pitchFamily="18" charset="0"/>
              </a:rPr>
              <a:t>H/o multiple complaints of physical altercations in school and college with his peers over issues like misbehaviour towards elderly and women for which he was expelled.</a:t>
            </a:r>
          </a:p>
          <a:p>
            <a:pPr marL="0" indent="0">
              <a:lnSpc>
                <a:spcPct val="100000"/>
              </a:lnSpc>
              <a:buNone/>
            </a:pPr>
            <a:r>
              <a:rPr lang="en-IN" sz="2700" dirty="0">
                <a:latin typeface="Times New Roman" panose="02020603050405020304" pitchFamily="18" charset="0"/>
                <a:cs typeface="Times New Roman" panose="02020603050405020304" pitchFamily="18" charset="0"/>
              </a:rPr>
              <a:t>After graduation, he worked as a pastor and community preacher for 10 years. He started his poultry farm business in 2014 and was working as a part time model and boxer.</a:t>
            </a:r>
            <a:br>
              <a:rPr lang="en-IN" sz="2700" dirty="0">
                <a:latin typeface="Times New Roman" panose="02020603050405020304" pitchFamily="18" charset="0"/>
                <a:cs typeface="Times New Roman" panose="02020603050405020304" pitchFamily="18" charset="0"/>
              </a:rPr>
            </a:br>
            <a:r>
              <a:rPr lang="en-IN" sz="2700" dirty="0">
                <a:latin typeface="Times New Roman" panose="02020603050405020304" pitchFamily="18" charset="0"/>
                <a:cs typeface="Times New Roman" panose="02020603050405020304" pitchFamily="18" charset="0"/>
              </a:rPr>
              <a:t>He is currently working as a bouncer in a Private company. </a:t>
            </a:r>
          </a:p>
        </p:txBody>
      </p:sp>
    </p:spTree>
    <p:extLst>
      <p:ext uri="{BB962C8B-B14F-4D97-AF65-F5344CB8AC3E}">
        <p14:creationId xmlns:p14="http://schemas.microsoft.com/office/powerpoint/2010/main" val="1182158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{83C02F7B-B17F-4143-B43E-E1BF0C2789C0}tf10001119</Template>
  <TotalTime>13219</TotalTime>
  <Words>2929</Words>
  <Application>Microsoft Macintosh PowerPoint</Application>
  <PresentationFormat>Widescreen</PresentationFormat>
  <Paragraphs>220</Paragraphs>
  <Slides>58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Apple Chancery</vt:lpstr>
      <vt:lpstr>Arial</vt:lpstr>
      <vt:lpstr>Calibri</vt:lpstr>
      <vt:lpstr>Calibri Light</vt:lpstr>
      <vt:lpstr>Helvetica Neue Medium</vt:lpstr>
      <vt:lpstr>Times</vt:lpstr>
      <vt:lpstr>Times New Roman</vt:lpstr>
      <vt:lpstr>Office Theme</vt:lpstr>
      <vt:lpstr>CLINICAL MEETING  AUG ‘20</vt:lpstr>
      <vt:lpstr>AN INTERESTING CASE OF VIOLENT AND IMPULSIVE BEHAVIOUR</vt:lpstr>
      <vt:lpstr>THE CASE</vt:lpstr>
      <vt:lpstr>HISTORY OF PRESENT ILLNESS</vt:lpstr>
      <vt:lpstr>PowerPoint Presentation</vt:lpstr>
      <vt:lpstr>PowerPoint Presentation</vt:lpstr>
      <vt:lpstr>PAST HISTORY</vt:lpstr>
      <vt:lpstr>FAMILY HISTORY</vt:lpstr>
      <vt:lpstr>PERSONAL HISTORY</vt:lpstr>
      <vt:lpstr>PowerPoint Presentation</vt:lpstr>
      <vt:lpstr>PHYSICAL EXAMINATION</vt:lpstr>
      <vt:lpstr>MENTAL STATUS EXAMINATION</vt:lpstr>
      <vt:lpstr>SUMMARY</vt:lpstr>
      <vt:lpstr>INVESTIGATIONS</vt:lpstr>
      <vt:lpstr>TREATMENT</vt:lpstr>
      <vt:lpstr>DISCUSSION</vt:lpstr>
      <vt:lpstr>PowerPoint Presentation</vt:lpstr>
      <vt:lpstr>TAKE HOME MESSAGE</vt:lpstr>
      <vt:lpstr>Thank you</vt:lpstr>
      <vt:lpstr>CATATONIA AN UNUSUAL PRESENTATION OF WILSON’S DISEASE</vt:lpstr>
      <vt:lpstr>The case</vt:lpstr>
      <vt:lpstr>History of presenting illness</vt:lpstr>
      <vt:lpstr>PowerPoint Presentation</vt:lpstr>
      <vt:lpstr>PowerPoint Presentation</vt:lpstr>
      <vt:lpstr>Background</vt:lpstr>
      <vt:lpstr>Physical examination</vt:lpstr>
      <vt:lpstr>PowerPoint Presentation</vt:lpstr>
      <vt:lpstr>PowerPoint Presentation</vt:lpstr>
      <vt:lpstr>Mental status examination</vt:lpstr>
      <vt:lpstr>PowerPoint Presentation</vt:lpstr>
      <vt:lpstr>Investigations </vt:lpstr>
      <vt:lpstr>PowerPoint Presentation</vt:lpstr>
      <vt:lpstr>PowerPoint Presentation</vt:lpstr>
      <vt:lpstr>PowerPoint Presentation</vt:lpstr>
      <vt:lpstr>MANAGEMENT</vt:lpstr>
      <vt:lpstr>PowerPoint Presentation</vt:lpstr>
      <vt:lpstr>PowerPoint Presentation</vt:lpstr>
      <vt:lpstr>PowerPoint Presentation</vt:lpstr>
      <vt:lpstr>Discussion: Wilson’s disease</vt:lpstr>
      <vt:lpstr>PowerPoint Presentation</vt:lpstr>
      <vt:lpstr>Take home message</vt:lpstr>
      <vt:lpstr>Thank you</vt:lpstr>
      <vt:lpstr>A CASE OF EROTOMANIA </vt:lpstr>
      <vt:lpstr>THE CASE</vt:lpstr>
      <vt:lpstr>HISTORY OF PRESENTING ILLNESS</vt:lpstr>
      <vt:lpstr>PowerPoint Presentation</vt:lpstr>
      <vt:lpstr>PowerPoint Presentation</vt:lpstr>
      <vt:lpstr>PowerPoint Presentation</vt:lpstr>
      <vt:lpstr>PowerPoint Presentation</vt:lpstr>
      <vt:lpstr>BACKGROUND</vt:lpstr>
      <vt:lpstr>PHYSICAL EXAMINATION</vt:lpstr>
      <vt:lpstr>MENTAL STATUS EXAMINATION</vt:lpstr>
      <vt:lpstr>INVESTIGATIONS</vt:lpstr>
      <vt:lpstr>SUMMARY</vt:lpstr>
      <vt:lpstr>MANAGEMENT</vt:lpstr>
      <vt:lpstr>DISCUSSION</vt:lpstr>
      <vt:lpstr>TAKE HOME MESSAGE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DIAGNOSTIC DILEMMA IN A CASE OF VIOLENT OR DISINHIBITED BEHAVIOUR</dc:title>
  <dc:creator>Madhura Samudra</dc:creator>
  <cp:lastModifiedBy>Madhura Samudra</cp:lastModifiedBy>
  <cp:revision>96</cp:revision>
  <dcterms:created xsi:type="dcterms:W3CDTF">2020-08-13T14:17:37Z</dcterms:created>
  <dcterms:modified xsi:type="dcterms:W3CDTF">2020-08-27T19:04:32Z</dcterms:modified>
</cp:coreProperties>
</file>