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78" r:id="rId3"/>
    <p:sldId id="270" r:id="rId4"/>
    <p:sldId id="271" r:id="rId5"/>
    <p:sldId id="272" r:id="rId6"/>
    <p:sldId id="273" r:id="rId7"/>
    <p:sldId id="258" r:id="rId8"/>
    <p:sldId id="275" r:id="rId9"/>
    <p:sldId id="264" r:id="rId10"/>
    <p:sldId id="265" r:id="rId11"/>
    <p:sldId id="266" r:id="rId12"/>
    <p:sldId id="257" r:id="rId13"/>
    <p:sldId id="277" r:id="rId14"/>
    <p:sldId id="261" r:id="rId15"/>
    <p:sldId id="263" r:id="rId16"/>
    <p:sldId id="276" r:id="rId17"/>
    <p:sldId id="267" r:id="rId18"/>
    <p:sldId id="268" r:id="rId19"/>
    <p:sldId id="269" r:id="rId20"/>
    <p:sldId id="27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34" autoAdjust="0"/>
    <p:restoredTop sz="94660"/>
  </p:normalViewPr>
  <p:slideViewPr>
    <p:cSldViewPr snapToGrid="0">
      <p:cViewPr varScale="1">
        <p:scale>
          <a:sx n="86" d="100"/>
          <a:sy n="86" d="100"/>
        </p:scale>
        <p:origin x="494"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CB0B89-6AD6-4377-A1F9-EF2E4764EA6B}" type="datetimeFigureOut">
              <a:rPr lang="en-IN" smtClean="0"/>
              <a:t>12-01-2021</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8F803F-A6E4-4FD1-88D3-CA5C4ABAF3D1}" type="slidenum">
              <a:rPr lang="en-IN" smtClean="0"/>
              <a:t>‹#›</a:t>
            </a:fld>
            <a:endParaRPr lang="en-IN"/>
          </a:p>
        </p:txBody>
      </p:sp>
    </p:spTree>
    <p:extLst>
      <p:ext uri="{BB962C8B-B14F-4D97-AF65-F5344CB8AC3E}">
        <p14:creationId xmlns:p14="http://schemas.microsoft.com/office/powerpoint/2010/main" val="2836150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568F803F-A6E4-4FD1-88D3-CA5C4ABAF3D1}" type="slidenum">
              <a:rPr lang="en-IN" smtClean="0"/>
              <a:t>5</a:t>
            </a:fld>
            <a:endParaRPr lang="en-IN"/>
          </a:p>
        </p:txBody>
      </p:sp>
    </p:spTree>
    <p:extLst>
      <p:ext uri="{BB962C8B-B14F-4D97-AF65-F5344CB8AC3E}">
        <p14:creationId xmlns:p14="http://schemas.microsoft.com/office/powerpoint/2010/main" val="3964048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0AFE8963-42B6-452E-99BE-AF8246105DD0}" type="datetimeFigureOut">
              <a:rPr lang="en-IN" smtClean="0"/>
              <a:t>12-01-2021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A2E7B8B-1575-4D61-985F-702B70BCE072}" type="slidenum">
              <a:rPr lang="en-IN" smtClean="0"/>
              <a:t>‹#›</a:t>
            </a:fld>
            <a:endParaRPr lang="en-IN"/>
          </a:p>
        </p:txBody>
      </p:sp>
    </p:spTree>
    <p:extLst>
      <p:ext uri="{BB962C8B-B14F-4D97-AF65-F5344CB8AC3E}">
        <p14:creationId xmlns:p14="http://schemas.microsoft.com/office/powerpoint/2010/main" val="1119567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0AFE8963-42B6-452E-99BE-AF8246105DD0}" type="datetimeFigureOut">
              <a:rPr lang="en-IN" smtClean="0"/>
              <a:t>12-01-2021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A2E7B8B-1575-4D61-985F-702B70BCE072}" type="slidenum">
              <a:rPr lang="en-IN" smtClean="0"/>
              <a:t>‹#›</a:t>
            </a:fld>
            <a:endParaRPr lang="en-IN"/>
          </a:p>
        </p:txBody>
      </p:sp>
    </p:spTree>
    <p:extLst>
      <p:ext uri="{BB962C8B-B14F-4D97-AF65-F5344CB8AC3E}">
        <p14:creationId xmlns:p14="http://schemas.microsoft.com/office/powerpoint/2010/main" val="2184522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0AFE8963-42B6-452E-99BE-AF8246105DD0}" type="datetimeFigureOut">
              <a:rPr lang="en-IN" smtClean="0"/>
              <a:t>12-01-2021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A2E7B8B-1575-4D61-985F-702B70BCE072}" type="slidenum">
              <a:rPr lang="en-IN" smtClean="0"/>
              <a:t>‹#›</a:t>
            </a:fld>
            <a:endParaRPr lang="en-IN"/>
          </a:p>
        </p:txBody>
      </p:sp>
    </p:spTree>
    <p:extLst>
      <p:ext uri="{BB962C8B-B14F-4D97-AF65-F5344CB8AC3E}">
        <p14:creationId xmlns:p14="http://schemas.microsoft.com/office/powerpoint/2010/main" val="2248884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0AFE8963-42B6-452E-99BE-AF8246105DD0}" type="datetimeFigureOut">
              <a:rPr lang="en-IN" smtClean="0"/>
              <a:t>12-01-2021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A2E7B8B-1575-4D61-985F-702B70BCE072}" type="slidenum">
              <a:rPr lang="en-IN" smtClean="0"/>
              <a:t>‹#›</a:t>
            </a:fld>
            <a:endParaRPr lang="en-IN"/>
          </a:p>
        </p:txBody>
      </p:sp>
    </p:spTree>
    <p:extLst>
      <p:ext uri="{BB962C8B-B14F-4D97-AF65-F5344CB8AC3E}">
        <p14:creationId xmlns:p14="http://schemas.microsoft.com/office/powerpoint/2010/main" val="2097072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FE8963-42B6-452E-99BE-AF8246105DD0}" type="datetimeFigureOut">
              <a:rPr lang="en-IN" smtClean="0"/>
              <a:t>12-01-2021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A2E7B8B-1575-4D61-985F-702B70BCE072}" type="slidenum">
              <a:rPr lang="en-IN" smtClean="0"/>
              <a:t>‹#›</a:t>
            </a:fld>
            <a:endParaRPr lang="en-IN"/>
          </a:p>
        </p:txBody>
      </p:sp>
    </p:spTree>
    <p:extLst>
      <p:ext uri="{BB962C8B-B14F-4D97-AF65-F5344CB8AC3E}">
        <p14:creationId xmlns:p14="http://schemas.microsoft.com/office/powerpoint/2010/main" val="2013606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0AFE8963-42B6-452E-99BE-AF8246105DD0}" type="datetimeFigureOut">
              <a:rPr lang="en-IN" smtClean="0"/>
              <a:t>12-01-2021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A2E7B8B-1575-4D61-985F-702B70BCE072}" type="slidenum">
              <a:rPr lang="en-IN" smtClean="0"/>
              <a:t>‹#›</a:t>
            </a:fld>
            <a:endParaRPr lang="en-IN"/>
          </a:p>
        </p:txBody>
      </p:sp>
    </p:spTree>
    <p:extLst>
      <p:ext uri="{BB962C8B-B14F-4D97-AF65-F5344CB8AC3E}">
        <p14:creationId xmlns:p14="http://schemas.microsoft.com/office/powerpoint/2010/main" val="1866627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0AFE8963-42B6-452E-99BE-AF8246105DD0}" type="datetimeFigureOut">
              <a:rPr lang="en-IN" smtClean="0"/>
              <a:t>12-01-2021</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FA2E7B8B-1575-4D61-985F-702B70BCE072}" type="slidenum">
              <a:rPr lang="en-IN" smtClean="0"/>
              <a:t>‹#›</a:t>
            </a:fld>
            <a:endParaRPr lang="en-IN"/>
          </a:p>
        </p:txBody>
      </p:sp>
    </p:spTree>
    <p:extLst>
      <p:ext uri="{BB962C8B-B14F-4D97-AF65-F5344CB8AC3E}">
        <p14:creationId xmlns:p14="http://schemas.microsoft.com/office/powerpoint/2010/main" val="3606374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0AFE8963-42B6-452E-99BE-AF8246105DD0}" type="datetimeFigureOut">
              <a:rPr lang="en-IN" smtClean="0"/>
              <a:t>12-01-2021</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FA2E7B8B-1575-4D61-985F-702B70BCE072}" type="slidenum">
              <a:rPr lang="en-IN" smtClean="0"/>
              <a:t>‹#›</a:t>
            </a:fld>
            <a:endParaRPr lang="en-IN"/>
          </a:p>
        </p:txBody>
      </p:sp>
    </p:spTree>
    <p:extLst>
      <p:ext uri="{BB962C8B-B14F-4D97-AF65-F5344CB8AC3E}">
        <p14:creationId xmlns:p14="http://schemas.microsoft.com/office/powerpoint/2010/main" val="473564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E8963-42B6-452E-99BE-AF8246105DD0}" type="datetimeFigureOut">
              <a:rPr lang="en-IN" smtClean="0"/>
              <a:t>12-01-2021</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FA2E7B8B-1575-4D61-985F-702B70BCE072}" type="slidenum">
              <a:rPr lang="en-IN" smtClean="0"/>
              <a:t>‹#›</a:t>
            </a:fld>
            <a:endParaRPr lang="en-IN"/>
          </a:p>
        </p:txBody>
      </p:sp>
    </p:spTree>
    <p:extLst>
      <p:ext uri="{BB962C8B-B14F-4D97-AF65-F5344CB8AC3E}">
        <p14:creationId xmlns:p14="http://schemas.microsoft.com/office/powerpoint/2010/main" val="4017749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FE8963-42B6-452E-99BE-AF8246105DD0}" type="datetimeFigureOut">
              <a:rPr lang="en-IN" smtClean="0"/>
              <a:t>12-01-2021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A2E7B8B-1575-4D61-985F-702B70BCE072}" type="slidenum">
              <a:rPr lang="en-IN" smtClean="0"/>
              <a:t>‹#›</a:t>
            </a:fld>
            <a:endParaRPr lang="en-IN"/>
          </a:p>
        </p:txBody>
      </p:sp>
    </p:spTree>
    <p:extLst>
      <p:ext uri="{BB962C8B-B14F-4D97-AF65-F5344CB8AC3E}">
        <p14:creationId xmlns:p14="http://schemas.microsoft.com/office/powerpoint/2010/main" val="3648577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FE8963-42B6-452E-99BE-AF8246105DD0}" type="datetimeFigureOut">
              <a:rPr lang="en-IN" smtClean="0"/>
              <a:t>12-01-2021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A2E7B8B-1575-4D61-985F-702B70BCE072}" type="slidenum">
              <a:rPr lang="en-IN" smtClean="0"/>
              <a:t>‹#›</a:t>
            </a:fld>
            <a:endParaRPr lang="en-IN"/>
          </a:p>
        </p:txBody>
      </p:sp>
    </p:spTree>
    <p:extLst>
      <p:ext uri="{BB962C8B-B14F-4D97-AF65-F5344CB8AC3E}">
        <p14:creationId xmlns:p14="http://schemas.microsoft.com/office/powerpoint/2010/main" val="459694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E8963-42B6-452E-99BE-AF8246105DD0}" type="datetimeFigureOut">
              <a:rPr lang="en-IN" smtClean="0"/>
              <a:t>12-01-2021</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2E7B8B-1575-4D61-985F-702B70BCE072}" type="slidenum">
              <a:rPr lang="en-IN" smtClean="0"/>
              <a:t>‹#›</a:t>
            </a:fld>
            <a:endParaRPr lang="en-IN"/>
          </a:p>
        </p:txBody>
      </p:sp>
    </p:spTree>
    <p:extLst>
      <p:ext uri="{BB962C8B-B14F-4D97-AF65-F5344CB8AC3E}">
        <p14:creationId xmlns:p14="http://schemas.microsoft.com/office/powerpoint/2010/main" val="6821945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hyperlink" Target="http://maps.google.com/maps?&amp;z=10&amp;q=18.62423473+73.82190293(Pool+Location)&amp;mrt=yp"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9120" y="1112203"/>
            <a:ext cx="9144000" cy="2387600"/>
          </a:xfrm>
        </p:spPr>
        <p:txBody>
          <a:bodyPr>
            <a:normAutofit/>
          </a:bodyPr>
          <a:lstStyle/>
          <a:p>
            <a:r>
              <a:rPr lang="en-IN" sz="5400" dirty="0" smtClean="0">
                <a:latin typeface="Times New Roman" panose="02020603050405020304" pitchFamily="18" charset="0"/>
                <a:cs typeface="Times New Roman" panose="02020603050405020304" pitchFamily="18" charset="0"/>
              </a:rPr>
              <a:t>Real-time Cluster Mapping &amp; Monitoring in </a:t>
            </a:r>
            <a:r>
              <a:rPr lang="en-IN" sz="5400" dirty="0">
                <a:latin typeface="Times New Roman" panose="02020603050405020304" pitchFamily="18" charset="0"/>
                <a:cs typeface="Times New Roman" panose="02020603050405020304" pitchFamily="18" charset="0"/>
              </a:rPr>
              <a:t>F</a:t>
            </a:r>
            <a:r>
              <a:rPr lang="en-IN" sz="5400" dirty="0" smtClean="0">
                <a:latin typeface="Times New Roman" panose="02020603050405020304" pitchFamily="18" charset="0"/>
                <a:cs typeface="Times New Roman" panose="02020603050405020304" pitchFamily="18" charset="0"/>
              </a:rPr>
              <a:t>ield </a:t>
            </a:r>
            <a:r>
              <a:rPr lang="en-IN" sz="5400" dirty="0">
                <a:latin typeface="Times New Roman" panose="02020603050405020304" pitchFamily="18" charset="0"/>
                <a:cs typeface="Times New Roman" panose="02020603050405020304" pitchFamily="18" charset="0"/>
              </a:rPr>
              <a:t>S</a:t>
            </a:r>
            <a:r>
              <a:rPr lang="en-IN" sz="5400" dirty="0" smtClean="0">
                <a:latin typeface="Times New Roman" panose="02020603050405020304" pitchFamily="18" charset="0"/>
                <a:cs typeface="Times New Roman" panose="02020603050405020304" pitchFamily="18" charset="0"/>
              </a:rPr>
              <a:t>urveys</a:t>
            </a:r>
            <a:endParaRPr lang="en-IN" sz="5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595120" y="3916998"/>
            <a:ext cx="9144000" cy="1655762"/>
          </a:xfrm>
        </p:spPr>
        <p:txBody>
          <a:bodyPr/>
          <a:lstStyle/>
          <a:p>
            <a:r>
              <a:rPr lang="en-IN" dirty="0" smtClean="0"/>
              <a:t>Dr. Deepu Palal</a:t>
            </a:r>
          </a:p>
          <a:p>
            <a:r>
              <a:rPr lang="en-IN" dirty="0" smtClean="0"/>
              <a:t>Department of Community Medicine</a:t>
            </a:r>
            <a:endParaRPr lang="en-IN" dirty="0"/>
          </a:p>
        </p:txBody>
      </p:sp>
    </p:spTree>
    <p:extLst>
      <p:ext uri="{BB962C8B-B14F-4D97-AF65-F5344CB8AC3E}">
        <p14:creationId xmlns:p14="http://schemas.microsoft.com/office/powerpoint/2010/main" val="22109843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724574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4948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6229" y="3904792"/>
            <a:ext cx="3016403" cy="2311406"/>
          </a:xfrm>
          <a:prstGeom prst="rect">
            <a:avLst/>
          </a:prstGeom>
        </p:spPr>
      </p:pic>
      <p:sp>
        <p:nvSpPr>
          <p:cNvPr id="5" name="TextBox 4"/>
          <p:cNvSpPr txBox="1"/>
          <p:nvPr/>
        </p:nvSpPr>
        <p:spPr>
          <a:xfrm>
            <a:off x="346229" y="6312023"/>
            <a:ext cx="3453414" cy="369332"/>
          </a:xfrm>
          <a:prstGeom prst="rect">
            <a:avLst/>
          </a:prstGeom>
          <a:noFill/>
        </p:spPr>
        <p:txBody>
          <a:bodyPr wrap="square" rtlCol="0">
            <a:spAutoFit/>
          </a:bodyPr>
          <a:lstStyle/>
          <a:p>
            <a:r>
              <a:rPr lang="en-IN" dirty="0" smtClean="0"/>
              <a:t>End User – Field investigator</a:t>
            </a:r>
            <a:endParaRPr lang="en-IN"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467" y="339369"/>
            <a:ext cx="1892553" cy="1892553"/>
          </a:xfrm>
          <a:prstGeom prst="rect">
            <a:avLst/>
          </a:prstGeom>
        </p:spPr>
      </p:pic>
      <p:sp>
        <p:nvSpPr>
          <p:cNvPr id="10" name="TextBox 9"/>
          <p:cNvSpPr txBox="1"/>
          <p:nvPr/>
        </p:nvSpPr>
        <p:spPr>
          <a:xfrm>
            <a:off x="449470" y="2354529"/>
            <a:ext cx="3453414" cy="646331"/>
          </a:xfrm>
          <a:prstGeom prst="rect">
            <a:avLst/>
          </a:prstGeom>
          <a:noFill/>
        </p:spPr>
        <p:txBody>
          <a:bodyPr wrap="square" rtlCol="0">
            <a:spAutoFit/>
          </a:bodyPr>
          <a:lstStyle/>
          <a:p>
            <a:r>
              <a:rPr lang="en-IN" dirty="0" smtClean="0"/>
              <a:t>Data send to Telegram bot (</a:t>
            </a:r>
            <a:r>
              <a:rPr lang="en-IN" dirty="0" err="1" smtClean="0"/>
              <a:t>php</a:t>
            </a:r>
            <a:r>
              <a:rPr lang="en-IN" dirty="0" smtClean="0"/>
              <a:t>) via </a:t>
            </a:r>
            <a:r>
              <a:rPr lang="en-IN" dirty="0" err="1" smtClean="0"/>
              <a:t>Webhook</a:t>
            </a:r>
            <a:r>
              <a:rPr lang="en-IN" dirty="0" smtClean="0"/>
              <a:t> </a:t>
            </a:r>
            <a:endParaRPr lang="en-IN"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1985" y="44056"/>
            <a:ext cx="2846531" cy="2357670"/>
          </a:xfrm>
          <a:prstGeom prst="rect">
            <a:avLst/>
          </a:prstGeom>
        </p:spPr>
      </p:pic>
      <p:sp>
        <p:nvSpPr>
          <p:cNvPr id="15" name="Left-Right Arrow 14"/>
          <p:cNvSpPr/>
          <p:nvPr/>
        </p:nvSpPr>
        <p:spPr>
          <a:xfrm>
            <a:off x="3608438" y="1285645"/>
            <a:ext cx="1966452" cy="47432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Up-Down Arrow 16"/>
          <p:cNvSpPr/>
          <p:nvPr/>
        </p:nvSpPr>
        <p:spPr>
          <a:xfrm>
            <a:off x="1935284" y="2837072"/>
            <a:ext cx="275303" cy="96356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TextBox 18"/>
          <p:cNvSpPr txBox="1"/>
          <p:nvPr/>
        </p:nvSpPr>
        <p:spPr>
          <a:xfrm>
            <a:off x="4082213" y="962479"/>
            <a:ext cx="1762792" cy="369332"/>
          </a:xfrm>
          <a:prstGeom prst="rect">
            <a:avLst/>
          </a:prstGeom>
          <a:noFill/>
        </p:spPr>
        <p:txBody>
          <a:bodyPr wrap="square" rtlCol="0">
            <a:spAutoFit/>
          </a:bodyPr>
          <a:lstStyle/>
          <a:p>
            <a:r>
              <a:rPr lang="en-IN" dirty="0" smtClean="0"/>
              <a:t>API call</a:t>
            </a:r>
            <a:endParaRPr lang="en-IN" dirty="0"/>
          </a:p>
        </p:txBody>
      </p:sp>
      <p:sp>
        <p:nvSpPr>
          <p:cNvPr id="20" name="TextBox 19"/>
          <p:cNvSpPr txBox="1"/>
          <p:nvPr/>
        </p:nvSpPr>
        <p:spPr>
          <a:xfrm>
            <a:off x="8440474" y="685480"/>
            <a:ext cx="3453414" cy="923330"/>
          </a:xfrm>
          <a:prstGeom prst="rect">
            <a:avLst/>
          </a:prstGeom>
          <a:noFill/>
        </p:spPr>
        <p:txBody>
          <a:bodyPr wrap="square" rtlCol="0">
            <a:spAutoFit/>
          </a:bodyPr>
          <a:lstStyle/>
          <a:p>
            <a:r>
              <a:rPr lang="en-IN" dirty="0" smtClean="0"/>
              <a:t>Cloud Server – Linux, </a:t>
            </a:r>
            <a:r>
              <a:rPr lang="en-IN" dirty="0" err="1" smtClean="0"/>
              <a:t>Kernal</a:t>
            </a:r>
            <a:r>
              <a:rPr lang="en-IN" dirty="0" smtClean="0"/>
              <a:t> 3.10.0-62.3.2.lve1.5.27.el7.x86_64, </a:t>
            </a:r>
            <a:r>
              <a:rPr lang="en-IN" dirty="0"/>
              <a:t>PHP </a:t>
            </a:r>
            <a:r>
              <a:rPr lang="en-IN" dirty="0" smtClean="0"/>
              <a:t>5.6.40, </a:t>
            </a:r>
            <a:r>
              <a:rPr lang="en-IN" dirty="0"/>
              <a:t>MySQL </a:t>
            </a:r>
            <a:r>
              <a:rPr lang="en-IN" dirty="0" smtClean="0"/>
              <a:t>5.7.32, </a:t>
            </a:r>
            <a:endParaRPr lang="en-IN" dirty="0"/>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57963" y="4070949"/>
            <a:ext cx="2399593" cy="1256204"/>
          </a:xfrm>
          <a:prstGeom prst="rect">
            <a:avLst/>
          </a:prstGeom>
        </p:spPr>
      </p:pic>
      <p:sp>
        <p:nvSpPr>
          <p:cNvPr id="2" name="Up Arrow 1"/>
          <p:cNvSpPr/>
          <p:nvPr/>
        </p:nvSpPr>
        <p:spPr>
          <a:xfrm>
            <a:off x="6468742" y="2391059"/>
            <a:ext cx="355107" cy="135519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Up Arrow 2"/>
          <p:cNvSpPr/>
          <p:nvPr/>
        </p:nvSpPr>
        <p:spPr>
          <a:xfrm rot="10800000">
            <a:off x="6001666" y="2423527"/>
            <a:ext cx="292963" cy="130799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36420" y="3329671"/>
            <a:ext cx="3192350" cy="2685494"/>
          </a:xfrm>
          <a:prstGeom prst="rect">
            <a:avLst/>
          </a:prstGeom>
        </p:spPr>
      </p:pic>
      <p:sp>
        <p:nvSpPr>
          <p:cNvPr id="7" name="Right Arrow 6"/>
          <p:cNvSpPr/>
          <p:nvPr/>
        </p:nvSpPr>
        <p:spPr>
          <a:xfrm rot="2700000">
            <a:off x="7954970" y="2644948"/>
            <a:ext cx="1281206" cy="3978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p:cNvSpPr txBox="1"/>
          <p:nvPr/>
        </p:nvSpPr>
        <p:spPr>
          <a:xfrm>
            <a:off x="8291573" y="5927017"/>
            <a:ext cx="3682043" cy="646331"/>
          </a:xfrm>
          <a:prstGeom prst="rect">
            <a:avLst/>
          </a:prstGeom>
          <a:noFill/>
        </p:spPr>
        <p:txBody>
          <a:bodyPr wrap="square" rtlCol="0">
            <a:spAutoFit/>
          </a:bodyPr>
          <a:lstStyle/>
          <a:p>
            <a:r>
              <a:rPr lang="en-IN" dirty="0" smtClean="0"/>
              <a:t>Frontend – For monitoring Progress</a:t>
            </a:r>
          </a:p>
          <a:p>
            <a:pPr algn="ctr"/>
            <a:r>
              <a:rPr lang="en-IN" dirty="0" smtClean="0"/>
              <a:t>http://test.techlabel.in</a:t>
            </a:r>
            <a:endParaRPr lang="en-IN" dirty="0"/>
          </a:p>
        </p:txBody>
      </p:sp>
      <p:sp>
        <p:nvSpPr>
          <p:cNvPr id="21" name="Up Arrow 20"/>
          <p:cNvSpPr/>
          <p:nvPr/>
        </p:nvSpPr>
        <p:spPr>
          <a:xfrm rot="18900000">
            <a:off x="8057734" y="2383344"/>
            <a:ext cx="355107" cy="135519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2752246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755" y="1113175"/>
            <a:ext cx="1892553" cy="189255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1500" y="230486"/>
            <a:ext cx="3723242" cy="3083816"/>
          </a:xfrm>
          <a:prstGeom prst="rect">
            <a:avLst/>
          </a:prstGeom>
        </p:spPr>
      </p:pic>
      <p:sp>
        <p:nvSpPr>
          <p:cNvPr id="7" name="TextBox 6"/>
          <p:cNvSpPr txBox="1"/>
          <p:nvPr/>
        </p:nvSpPr>
        <p:spPr>
          <a:xfrm>
            <a:off x="677863" y="3314302"/>
            <a:ext cx="4199138" cy="3139321"/>
          </a:xfrm>
          <a:prstGeom prst="rect">
            <a:avLst/>
          </a:prstGeom>
          <a:noFill/>
        </p:spPr>
        <p:txBody>
          <a:bodyPr wrap="square" rtlCol="0">
            <a:spAutoFit/>
          </a:bodyPr>
          <a:lstStyle/>
          <a:p>
            <a:r>
              <a:rPr lang="en-IN" dirty="0" smtClean="0"/>
              <a:t>Sample data sent from GPS app</a:t>
            </a:r>
          </a:p>
          <a:p>
            <a:endParaRPr lang="en-IN" dirty="0"/>
          </a:p>
          <a:p>
            <a:pPr lvl="0" eaLnBrk="0" fontAlgn="base" hangingPunct="0">
              <a:spcBef>
                <a:spcPct val="0"/>
              </a:spcBef>
              <a:spcAft>
                <a:spcPct val="0"/>
              </a:spcAft>
            </a:pPr>
            <a:r>
              <a:rPr lang="en-US" dirty="0">
                <a:solidFill>
                  <a:srgbClr val="000000"/>
                </a:solidFill>
                <a:latin typeface="Tahoma" panose="020B0604030504040204" pitchFamily="34" charset="0"/>
                <a:cs typeface="Tahoma" panose="020B0604030504040204" pitchFamily="34" charset="0"/>
              </a:rPr>
              <a:t>I am at: </a:t>
            </a:r>
            <a:br>
              <a:rPr lang="en-US" dirty="0">
                <a:solidFill>
                  <a:srgbClr val="000000"/>
                </a:solidFill>
                <a:latin typeface="Tahoma" panose="020B0604030504040204" pitchFamily="34" charset="0"/>
                <a:cs typeface="Tahoma" panose="020B0604030504040204" pitchFamily="34" charset="0"/>
              </a:rPr>
            </a:br>
            <a:r>
              <a:rPr lang="en-US" dirty="0">
                <a:solidFill>
                  <a:srgbClr val="000000"/>
                </a:solidFill>
                <a:latin typeface="Tahoma" panose="020B0604030504040204" pitchFamily="34" charset="0"/>
                <a:cs typeface="Tahoma" panose="020B0604030504040204" pitchFamily="34" charset="0"/>
              </a:rPr>
              <a:t>2739, </a:t>
            </a:r>
            <a:r>
              <a:rPr lang="en-US" dirty="0" smtClean="0">
                <a:solidFill>
                  <a:srgbClr val="000000"/>
                </a:solidFill>
                <a:latin typeface="Tahoma" panose="020B0604030504040204" pitchFamily="34" charset="0"/>
                <a:cs typeface="Tahoma" panose="020B0604030504040204" pitchFamily="34" charset="0"/>
              </a:rPr>
              <a:t>Dr</a:t>
            </a:r>
            <a:r>
              <a:rPr lang="en-US" dirty="0">
                <a:solidFill>
                  <a:srgbClr val="000000"/>
                </a:solidFill>
                <a:latin typeface="Tahoma" panose="020B0604030504040204" pitchFamily="34" charset="0"/>
                <a:cs typeface="Tahoma" panose="020B0604030504040204" pitchFamily="34" charset="0"/>
              </a:rPr>
              <a:t>. D.Y. Patil Medical College, </a:t>
            </a:r>
            <a:r>
              <a:rPr lang="en-US" dirty="0" err="1">
                <a:solidFill>
                  <a:srgbClr val="000000"/>
                </a:solidFill>
                <a:latin typeface="Tahoma" panose="020B0604030504040204" pitchFamily="34" charset="0"/>
                <a:cs typeface="Tahoma" panose="020B0604030504040204" pitchFamily="34" charset="0"/>
              </a:rPr>
              <a:t>Sant</a:t>
            </a:r>
            <a:r>
              <a:rPr lang="en-US" dirty="0">
                <a:solidFill>
                  <a:srgbClr val="000000"/>
                </a:solidFill>
                <a:latin typeface="Tahoma" panose="020B0604030504040204" pitchFamily="34" charset="0"/>
                <a:cs typeface="Tahoma" panose="020B0604030504040204" pitchFamily="34" charset="0"/>
              </a:rPr>
              <a:t> </a:t>
            </a:r>
            <a:r>
              <a:rPr lang="en-US" dirty="0" err="1">
                <a:solidFill>
                  <a:srgbClr val="000000"/>
                </a:solidFill>
                <a:latin typeface="Tahoma" panose="020B0604030504040204" pitchFamily="34" charset="0"/>
                <a:cs typeface="Tahoma" panose="020B0604030504040204" pitchFamily="34" charset="0"/>
              </a:rPr>
              <a:t>Tukaram</a:t>
            </a:r>
            <a:r>
              <a:rPr lang="en-US" dirty="0">
                <a:solidFill>
                  <a:srgbClr val="000000"/>
                </a:solidFill>
                <a:latin typeface="Tahoma" panose="020B0604030504040204" pitchFamily="34" charset="0"/>
                <a:cs typeface="Tahoma" panose="020B0604030504040204" pitchFamily="34" charset="0"/>
              </a:rPr>
              <a:t> Nagar, Pimpri Colony, Pimpri-</a:t>
            </a:r>
            <a:r>
              <a:rPr lang="en-US" dirty="0" err="1">
                <a:solidFill>
                  <a:srgbClr val="000000"/>
                </a:solidFill>
                <a:latin typeface="Tahoma" panose="020B0604030504040204" pitchFamily="34" charset="0"/>
                <a:cs typeface="Tahoma" panose="020B0604030504040204" pitchFamily="34" charset="0"/>
              </a:rPr>
              <a:t>Chinchwad</a:t>
            </a:r>
            <a:r>
              <a:rPr lang="en-US" dirty="0">
                <a:solidFill>
                  <a:srgbClr val="000000"/>
                </a:solidFill>
                <a:latin typeface="Tahoma" panose="020B0604030504040204" pitchFamily="34" charset="0"/>
                <a:cs typeface="Tahoma" panose="020B0604030504040204" pitchFamily="34" charset="0"/>
              </a:rPr>
              <a:t>, Maharashtra 411018, India</a:t>
            </a:r>
            <a:br>
              <a:rPr lang="en-US" dirty="0">
                <a:solidFill>
                  <a:srgbClr val="000000"/>
                </a:solidFill>
                <a:latin typeface="Tahoma" panose="020B0604030504040204" pitchFamily="34" charset="0"/>
                <a:cs typeface="Tahoma" panose="020B0604030504040204" pitchFamily="34" charset="0"/>
              </a:rPr>
            </a:br>
            <a:r>
              <a:rPr lang="en-US" dirty="0" err="1">
                <a:solidFill>
                  <a:srgbClr val="000000"/>
                </a:solidFill>
                <a:latin typeface="Tahoma" panose="020B0604030504040204" pitchFamily="34" charset="0"/>
                <a:cs typeface="Tahoma" panose="020B0604030504040204" pitchFamily="34" charset="0"/>
              </a:rPr>
              <a:t>Lat</a:t>
            </a:r>
            <a:r>
              <a:rPr lang="en-US" dirty="0">
                <a:solidFill>
                  <a:srgbClr val="000000"/>
                </a:solidFill>
                <a:latin typeface="Tahoma" panose="020B0604030504040204" pitchFamily="34" charset="0"/>
                <a:cs typeface="Tahoma" panose="020B0604030504040204" pitchFamily="34" charset="0"/>
              </a:rPr>
              <a:t>: 18.62423473, </a:t>
            </a:r>
            <a:r>
              <a:rPr lang="en-US" dirty="0" err="1">
                <a:solidFill>
                  <a:srgbClr val="000000"/>
                </a:solidFill>
                <a:latin typeface="Tahoma" panose="020B0604030504040204" pitchFamily="34" charset="0"/>
                <a:cs typeface="Tahoma" panose="020B0604030504040204" pitchFamily="34" charset="0"/>
              </a:rPr>
              <a:t>Lng</a:t>
            </a:r>
            <a:r>
              <a:rPr lang="en-US" dirty="0">
                <a:solidFill>
                  <a:srgbClr val="000000"/>
                </a:solidFill>
                <a:latin typeface="Tahoma" panose="020B0604030504040204" pitchFamily="34" charset="0"/>
                <a:cs typeface="Tahoma" panose="020B0604030504040204" pitchFamily="34" charset="0"/>
              </a:rPr>
              <a:t>: 73.82190293</a:t>
            </a:r>
            <a:br>
              <a:rPr lang="en-US" dirty="0">
                <a:solidFill>
                  <a:srgbClr val="000000"/>
                </a:solidFill>
                <a:latin typeface="Tahoma" panose="020B0604030504040204" pitchFamily="34" charset="0"/>
                <a:cs typeface="Tahoma" panose="020B0604030504040204" pitchFamily="34" charset="0"/>
              </a:rPr>
            </a:br>
            <a:r>
              <a:rPr lang="en-US" dirty="0">
                <a:solidFill>
                  <a:srgbClr val="3A6D99"/>
                </a:solidFill>
                <a:latin typeface="Tahoma" panose="020B0604030504040204" pitchFamily="34" charset="0"/>
                <a:cs typeface="Tahoma" panose="020B0604030504040204" pitchFamily="34" charset="0"/>
                <a:hlinkClick r:id="rId4"/>
              </a:rPr>
              <a:t>http://maps.google.com/maps?&amp;z=10&amp;q=18.62423473+73.82190293(Pool+Location)&amp;</a:t>
            </a:r>
            <a:r>
              <a:rPr lang="en-US" dirty="0" smtClean="0">
                <a:solidFill>
                  <a:srgbClr val="3A6D99"/>
                </a:solidFill>
                <a:latin typeface="Tahoma" panose="020B0604030504040204" pitchFamily="34" charset="0"/>
                <a:cs typeface="Tahoma" panose="020B0604030504040204" pitchFamily="34" charset="0"/>
                <a:hlinkClick r:id="rId4"/>
              </a:rPr>
              <a:t>mrt=yp</a:t>
            </a:r>
            <a:endParaRPr lang="en-US" sz="1600" dirty="0"/>
          </a:p>
        </p:txBody>
      </p:sp>
      <p:sp>
        <p:nvSpPr>
          <p:cNvPr id="12" name="Rectangle 5"/>
          <p:cNvSpPr>
            <a:spLocks noChangeArrowheads="1"/>
          </p:cNvSpPr>
          <p:nvPr/>
        </p:nvSpPr>
        <p:spPr bwMode="auto">
          <a:xfrm>
            <a:off x="0" y="-101299"/>
            <a:ext cx="32115" cy="2025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317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smtClean="0">
              <a:ln>
                <a:noFill/>
              </a:ln>
              <a:solidFill>
                <a:srgbClr val="3A6D99"/>
              </a:solidFill>
              <a:effectLst/>
              <a:latin typeface="Tahoma" panose="020B0604030504040204" pitchFamily="34" charset="0"/>
              <a:cs typeface="Tahoma" panose="020B0604030504040204" pitchFamily="34" charset="0"/>
            </a:endParaRPr>
          </a:p>
        </p:txBody>
      </p:sp>
      <p:sp>
        <p:nvSpPr>
          <p:cNvPr id="13" name="AutoShape 6" descr="blob:https://web.telegram.org/87b0ff89-2b94-482e-a998-881cdf44719f">
            <a:hlinkClick r:id="rId4"/>
          </p:cNvPr>
          <p:cNvSpPr>
            <a:spLocks noChangeAspect="1" noChangeArrowheads="1"/>
          </p:cNvSpPr>
          <p:nvPr/>
        </p:nvSpPr>
        <p:spPr bwMode="auto">
          <a:xfrm>
            <a:off x="68263" y="-152400"/>
            <a:ext cx="609600" cy="609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 name="TextBox 9"/>
          <p:cNvSpPr txBox="1"/>
          <p:nvPr/>
        </p:nvSpPr>
        <p:spPr>
          <a:xfrm>
            <a:off x="6862439" y="3453414"/>
            <a:ext cx="4953740" cy="3139321"/>
          </a:xfrm>
          <a:prstGeom prst="rect">
            <a:avLst/>
          </a:prstGeom>
          <a:noFill/>
        </p:spPr>
        <p:txBody>
          <a:bodyPr wrap="square" rtlCol="0">
            <a:spAutoFit/>
          </a:bodyPr>
          <a:lstStyle/>
          <a:p>
            <a:r>
              <a:rPr lang="en-IN" dirty="0" smtClean="0"/>
              <a:t>User Authenticated? &gt;&gt;&gt; Decode Message</a:t>
            </a:r>
          </a:p>
          <a:p>
            <a:endParaRPr lang="en-IN" dirty="0"/>
          </a:p>
          <a:p>
            <a:r>
              <a:rPr lang="en-IN" dirty="0" smtClean="0"/>
              <a:t>Regex to search for pattern ……….//……..//…….</a:t>
            </a:r>
          </a:p>
          <a:p>
            <a:endParaRPr lang="en-IN" dirty="0"/>
          </a:p>
          <a:p>
            <a:r>
              <a:rPr lang="en-IN" dirty="0" smtClean="0"/>
              <a:t>Script isolates the coordinates from the message.</a:t>
            </a:r>
            <a:endParaRPr lang="en-US" dirty="0" smtClean="0">
              <a:solidFill>
                <a:srgbClr val="000000"/>
              </a:solidFill>
              <a:latin typeface="Tahoma" panose="020B0604030504040204" pitchFamily="34" charset="0"/>
              <a:cs typeface="Tahoma" panose="020B0604030504040204" pitchFamily="34" charset="0"/>
            </a:endParaRPr>
          </a:p>
          <a:p>
            <a:endParaRPr lang="en-US" dirty="0">
              <a:solidFill>
                <a:srgbClr val="000000"/>
              </a:solidFill>
              <a:latin typeface="Tahoma" panose="020B0604030504040204" pitchFamily="34" charset="0"/>
              <a:cs typeface="Tahoma" panose="020B0604030504040204" pitchFamily="34" charset="0"/>
            </a:endParaRPr>
          </a:p>
          <a:p>
            <a:r>
              <a:rPr lang="en-IN" dirty="0" smtClean="0"/>
              <a:t>&gt;&gt;&gt;&gt;&gt;&gt; Add Date Stamp &gt;&gt;&gt;&gt; success??</a:t>
            </a:r>
          </a:p>
          <a:p>
            <a:r>
              <a:rPr lang="en-IN" dirty="0" smtClean="0">
                <a:solidFill>
                  <a:srgbClr val="000000"/>
                </a:solidFill>
                <a:cs typeface="Tahoma" panose="020B0604030504040204" pitchFamily="34" charset="0"/>
              </a:rPr>
              <a:t>&gt;&gt;&gt;&gt;&gt;&gt; Add team No &gt;&gt;&gt;&gt;&gt; success??</a:t>
            </a:r>
          </a:p>
          <a:p>
            <a:r>
              <a:rPr lang="en-IN" dirty="0" smtClean="0">
                <a:solidFill>
                  <a:srgbClr val="000000"/>
                </a:solidFill>
                <a:cs typeface="Tahoma" panose="020B0604030504040204" pitchFamily="34" charset="0"/>
              </a:rPr>
              <a:t>&gt;&gt;&gt;&gt;&gt;&gt;Save location&gt;&gt;&gt;&gt;&gt;success??</a:t>
            </a:r>
          </a:p>
          <a:p>
            <a:endParaRPr lang="en-IN" dirty="0" smtClean="0">
              <a:solidFill>
                <a:srgbClr val="000000"/>
              </a:solidFill>
              <a:cs typeface="Tahoma" panose="020B0604030504040204" pitchFamily="34" charset="0"/>
            </a:endParaRPr>
          </a:p>
          <a:p>
            <a:endParaRPr lang="en-US" dirty="0" smtClean="0">
              <a:solidFill>
                <a:srgbClr val="000000"/>
              </a:solidFill>
              <a:cs typeface="Tahoma" panose="020B0604030504040204" pitchFamily="34" charset="0"/>
            </a:endParaRPr>
          </a:p>
        </p:txBody>
      </p:sp>
      <p:sp>
        <p:nvSpPr>
          <p:cNvPr id="17" name="Right Arrow 16"/>
          <p:cNvSpPr/>
          <p:nvPr/>
        </p:nvSpPr>
        <p:spPr>
          <a:xfrm>
            <a:off x="3244453" y="1901958"/>
            <a:ext cx="4101483" cy="4762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Location information sent </a:t>
            </a:r>
            <a:r>
              <a:rPr lang="en-IN" dirty="0"/>
              <a:t>to </a:t>
            </a:r>
            <a:r>
              <a:rPr lang="en-IN" dirty="0" smtClean="0"/>
              <a:t>server</a:t>
            </a:r>
          </a:p>
        </p:txBody>
      </p:sp>
    </p:spTree>
    <p:extLst>
      <p:ext uri="{BB962C8B-B14F-4D97-AF65-F5344CB8AC3E}">
        <p14:creationId xmlns:p14="http://schemas.microsoft.com/office/powerpoint/2010/main" val="34133987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08373" y="2485748"/>
            <a:ext cx="4953740" cy="1477328"/>
          </a:xfrm>
          <a:prstGeom prst="rect">
            <a:avLst/>
          </a:prstGeom>
          <a:noFill/>
        </p:spPr>
        <p:txBody>
          <a:bodyPr wrap="square" rtlCol="0">
            <a:spAutoFit/>
          </a:bodyPr>
          <a:lstStyle/>
          <a:p>
            <a:r>
              <a:rPr lang="en-IN" dirty="0" smtClean="0"/>
              <a:t>&gt;&gt;&gt;&gt;&gt;&gt; Add Date Stamp &gt;&gt;&gt;&gt; success??&gt;&gt;&gt;&gt;&gt;Yes</a:t>
            </a:r>
          </a:p>
          <a:p>
            <a:r>
              <a:rPr lang="en-IN" dirty="0" smtClean="0">
                <a:solidFill>
                  <a:srgbClr val="000000"/>
                </a:solidFill>
                <a:cs typeface="Tahoma" panose="020B0604030504040204" pitchFamily="34" charset="0"/>
              </a:rPr>
              <a:t>&gt;&gt;&gt;&gt;&gt;&gt; Add team No &gt;&gt;&gt;&gt;&gt; success??&gt;&gt;&gt;&gt;&gt;Yes</a:t>
            </a:r>
          </a:p>
          <a:p>
            <a:r>
              <a:rPr lang="en-IN" dirty="0" smtClean="0">
                <a:solidFill>
                  <a:srgbClr val="000000"/>
                </a:solidFill>
                <a:cs typeface="Tahoma" panose="020B0604030504040204" pitchFamily="34" charset="0"/>
              </a:rPr>
              <a:t>&gt;&gt;&gt;&gt;&gt;&gt;Save location&gt;&gt;&gt;&gt;&gt;success??&gt;&gt;&gt;&gt;&gt;Yes</a:t>
            </a:r>
          </a:p>
          <a:p>
            <a:endParaRPr lang="en-IN" dirty="0" smtClean="0">
              <a:solidFill>
                <a:srgbClr val="000000"/>
              </a:solidFill>
              <a:cs typeface="Tahoma" panose="020B0604030504040204" pitchFamily="34" charset="0"/>
            </a:endParaRPr>
          </a:p>
          <a:p>
            <a:endParaRPr lang="en-US" dirty="0" smtClean="0">
              <a:solidFill>
                <a:srgbClr val="000000"/>
              </a:solidFill>
              <a:cs typeface="Tahoma" panose="020B0604030504040204"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085" y="558553"/>
            <a:ext cx="4714043" cy="1649915"/>
          </a:xfrm>
          <a:prstGeom prst="rect">
            <a:avLst/>
          </a:prstGeom>
        </p:spPr>
      </p:pic>
      <p:sp>
        <p:nvSpPr>
          <p:cNvPr id="8" name="Right Arrow 7"/>
          <p:cNvSpPr/>
          <p:nvPr/>
        </p:nvSpPr>
        <p:spPr>
          <a:xfrm>
            <a:off x="5362113" y="1145383"/>
            <a:ext cx="3422677" cy="4762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Acknowledge status</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3677"/>
          <a:stretch/>
        </p:blipFill>
        <p:spPr>
          <a:xfrm>
            <a:off x="8934495" y="213064"/>
            <a:ext cx="3123553" cy="5348795"/>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9240" y="4933757"/>
            <a:ext cx="2399593" cy="1256204"/>
          </a:xfrm>
          <a:prstGeom prst="rect">
            <a:avLst/>
          </a:prstGeom>
        </p:spPr>
      </p:pic>
      <p:sp>
        <p:nvSpPr>
          <p:cNvPr id="11" name="Up Arrow 10"/>
          <p:cNvSpPr/>
          <p:nvPr/>
        </p:nvSpPr>
        <p:spPr>
          <a:xfrm rot="10800000">
            <a:off x="2379576" y="3559869"/>
            <a:ext cx="292963" cy="130799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extBox 11"/>
          <p:cNvSpPr txBox="1"/>
          <p:nvPr/>
        </p:nvSpPr>
        <p:spPr>
          <a:xfrm>
            <a:off x="1136341" y="6237312"/>
            <a:ext cx="4953740" cy="923330"/>
          </a:xfrm>
          <a:prstGeom prst="rect">
            <a:avLst/>
          </a:prstGeom>
          <a:noFill/>
        </p:spPr>
        <p:txBody>
          <a:bodyPr wrap="square" rtlCol="0">
            <a:spAutoFit/>
          </a:bodyPr>
          <a:lstStyle/>
          <a:p>
            <a:r>
              <a:rPr lang="en-IN" dirty="0" smtClean="0"/>
              <a:t>Data stored in MySQL database</a:t>
            </a:r>
            <a:endParaRPr lang="en-IN" dirty="0" smtClean="0">
              <a:solidFill>
                <a:srgbClr val="000000"/>
              </a:solidFill>
              <a:cs typeface="Tahoma" panose="020B0604030504040204" pitchFamily="34" charset="0"/>
            </a:endParaRPr>
          </a:p>
          <a:p>
            <a:endParaRPr lang="en-IN" dirty="0" smtClean="0">
              <a:solidFill>
                <a:srgbClr val="000000"/>
              </a:solidFill>
              <a:cs typeface="Tahoma" panose="020B0604030504040204" pitchFamily="34" charset="0"/>
            </a:endParaRPr>
          </a:p>
          <a:p>
            <a:endParaRPr lang="en-US" dirty="0" smtClean="0">
              <a:solidFill>
                <a:srgbClr val="000000"/>
              </a:solidFill>
              <a:cs typeface="Tahoma" panose="020B0604030504040204" pitchFamily="34" charset="0"/>
            </a:endParaRPr>
          </a:p>
        </p:txBody>
      </p:sp>
    </p:spTree>
    <p:extLst>
      <p:ext uri="{BB962C8B-B14F-4D97-AF65-F5344CB8AC3E}">
        <p14:creationId xmlns:p14="http://schemas.microsoft.com/office/powerpoint/2010/main" val="10642490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7"/>
          <p:cNvSpPr/>
          <p:nvPr/>
        </p:nvSpPr>
        <p:spPr>
          <a:xfrm>
            <a:off x="3977015" y="1438183"/>
            <a:ext cx="3422677" cy="3532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3471" y="4905214"/>
            <a:ext cx="1396104" cy="730870"/>
          </a:xfrm>
          <a:prstGeom prst="rect">
            <a:avLst/>
          </a:prstGeom>
        </p:spPr>
      </p:pic>
      <p:sp>
        <p:nvSpPr>
          <p:cNvPr id="11" name="Up Arrow 10"/>
          <p:cNvSpPr/>
          <p:nvPr/>
        </p:nvSpPr>
        <p:spPr>
          <a:xfrm>
            <a:off x="2233093" y="3468604"/>
            <a:ext cx="292963" cy="109485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3045" y="301818"/>
            <a:ext cx="2453060" cy="279648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2862" y="4905214"/>
            <a:ext cx="1906387" cy="1313289"/>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4251" y="448658"/>
            <a:ext cx="3192350" cy="2685494"/>
          </a:xfrm>
          <a:prstGeom prst="rect">
            <a:avLst/>
          </a:prstGeom>
        </p:spPr>
      </p:pic>
      <p:pic>
        <p:nvPicPr>
          <p:cNvPr id="4" name="Picture 3"/>
          <p:cNvPicPr>
            <a:picLocks noChangeAspect="1"/>
          </p:cNvPicPr>
          <p:nvPr/>
        </p:nvPicPr>
        <p:blipFill rotWithShape="1">
          <a:blip r:embed="rId6"/>
          <a:srcRect l="12334" r="13000"/>
          <a:stretch/>
        </p:blipFill>
        <p:spPr>
          <a:xfrm>
            <a:off x="7328668" y="3190155"/>
            <a:ext cx="4200492" cy="3164433"/>
          </a:xfrm>
          <a:prstGeom prst="rect">
            <a:avLst/>
          </a:prstGeom>
        </p:spPr>
      </p:pic>
      <p:sp>
        <p:nvSpPr>
          <p:cNvPr id="9" name="Right Arrow 8"/>
          <p:cNvSpPr/>
          <p:nvPr/>
        </p:nvSpPr>
        <p:spPr>
          <a:xfrm rot="10800000">
            <a:off x="3977013" y="1847409"/>
            <a:ext cx="3422677" cy="3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p>
        </p:txBody>
      </p:sp>
      <p:sp>
        <p:nvSpPr>
          <p:cNvPr id="12" name="Up Arrow 11"/>
          <p:cNvSpPr/>
          <p:nvPr/>
        </p:nvSpPr>
        <p:spPr>
          <a:xfrm rot="10800000">
            <a:off x="2625190" y="3566258"/>
            <a:ext cx="292963" cy="109485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extBox 4"/>
          <p:cNvSpPr txBox="1"/>
          <p:nvPr/>
        </p:nvSpPr>
        <p:spPr>
          <a:xfrm>
            <a:off x="8170278" y="2792822"/>
            <a:ext cx="4098662" cy="369332"/>
          </a:xfrm>
          <a:prstGeom prst="rect">
            <a:avLst/>
          </a:prstGeom>
          <a:noFill/>
        </p:spPr>
        <p:txBody>
          <a:bodyPr wrap="square" rtlCol="0">
            <a:spAutoFit/>
          </a:bodyPr>
          <a:lstStyle/>
          <a:p>
            <a:r>
              <a:rPr lang="en-IN" dirty="0" smtClean="0"/>
              <a:t>Interactive Dashboard</a:t>
            </a:r>
            <a:endParaRPr lang="en-IN" dirty="0"/>
          </a:p>
        </p:txBody>
      </p:sp>
      <p:sp>
        <p:nvSpPr>
          <p:cNvPr id="14" name="TextBox 13"/>
          <p:cNvSpPr txBox="1"/>
          <p:nvPr/>
        </p:nvSpPr>
        <p:spPr>
          <a:xfrm>
            <a:off x="1715041" y="3095304"/>
            <a:ext cx="1764208" cy="369332"/>
          </a:xfrm>
          <a:prstGeom prst="rect">
            <a:avLst/>
          </a:prstGeom>
          <a:noFill/>
        </p:spPr>
        <p:txBody>
          <a:bodyPr wrap="square" rtlCol="0">
            <a:spAutoFit/>
          </a:bodyPr>
          <a:lstStyle/>
          <a:p>
            <a:r>
              <a:rPr lang="en-IN" dirty="0" smtClean="0"/>
              <a:t>Linux Server</a:t>
            </a:r>
            <a:endParaRPr lang="en-IN" dirty="0"/>
          </a:p>
        </p:txBody>
      </p:sp>
    </p:spTree>
    <p:extLst>
      <p:ext uri="{BB962C8B-B14F-4D97-AF65-F5344CB8AC3E}">
        <p14:creationId xmlns:p14="http://schemas.microsoft.com/office/powerpoint/2010/main" val="38191944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060" y="2637810"/>
            <a:ext cx="10191565" cy="1055302"/>
          </a:xfrm>
        </p:spPr>
        <p:txBody>
          <a:bodyPr>
            <a:normAutofit fontScale="90000"/>
          </a:bodyPr>
          <a:lstStyle/>
          <a:p>
            <a:r>
              <a:rPr lang="en-IN" sz="4000" dirty="0" smtClean="0">
                <a:latin typeface="Times New Roman" panose="02020603050405020304" pitchFamily="18" charset="0"/>
                <a:cs typeface="Times New Roman" panose="02020603050405020304" pitchFamily="18" charset="0"/>
              </a:rPr>
              <a:t>A few examples of households taken in the survey…</a:t>
            </a:r>
            <a:endParaRPr lang="en-IN"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41836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 name="Picture 3"/>
          <p:cNvPicPr>
            <a:picLocks noChangeAspect="1"/>
          </p:cNvPicPr>
          <p:nvPr/>
        </p:nvPicPr>
        <p:blipFill>
          <a:blip r:embed="rId2"/>
          <a:stretch>
            <a:fillRect/>
          </a:stretch>
        </p:blipFill>
        <p:spPr>
          <a:xfrm>
            <a:off x="0" y="0"/>
            <a:ext cx="12192000" cy="6858001"/>
          </a:xfrm>
          <a:prstGeom prst="rect">
            <a:avLst/>
          </a:prstGeom>
        </p:spPr>
      </p:pic>
    </p:spTree>
    <p:extLst>
      <p:ext uri="{BB962C8B-B14F-4D97-AF65-F5344CB8AC3E}">
        <p14:creationId xmlns:p14="http://schemas.microsoft.com/office/powerpoint/2010/main" val="24964678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225708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 name="Picture 3"/>
          <p:cNvPicPr>
            <a:picLocks noChangeAspect="1"/>
          </p:cNvPicPr>
          <p:nvPr/>
        </p:nvPicPr>
        <p:blipFill>
          <a:blip r:embed="rId2"/>
          <a:stretch>
            <a:fillRect/>
          </a:stretch>
        </p:blipFill>
        <p:spPr>
          <a:xfrm>
            <a:off x="0" y="0"/>
            <a:ext cx="12192000" cy="6858001"/>
          </a:xfrm>
          <a:prstGeom prst="rect">
            <a:avLst/>
          </a:prstGeom>
        </p:spPr>
      </p:pic>
    </p:spTree>
    <p:extLst>
      <p:ext uri="{BB962C8B-B14F-4D97-AF65-F5344CB8AC3E}">
        <p14:creationId xmlns:p14="http://schemas.microsoft.com/office/powerpoint/2010/main" val="6114890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Introduction</a:t>
            </a:r>
            <a:endParaRPr lang="en-IN" dirty="0"/>
          </a:p>
        </p:txBody>
      </p:sp>
      <p:sp>
        <p:nvSpPr>
          <p:cNvPr id="3" name="Content Placeholder 2"/>
          <p:cNvSpPr>
            <a:spLocks noGrp="1"/>
          </p:cNvSpPr>
          <p:nvPr>
            <p:ph idx="1"/>
          </p:nvPr>
        </p:nvSpPr>
        <p:spPr>
          <a:xfrm>
            <a:off x="838200" y="1535837"/>
            <a:ext cx="10515600" cy="5175681"/>
          </a:xfrm>
        </p:spPr>
        <p:txBody>
          <a:bodyPr>
            <a:normAutofit fontScale="92500"/>
          </a:bodyPr>
          <a:lstStyle/>
          <a:p>
            <a:pPr>
              <a:lnSpc>
                <a:spcPct val="150000"/>
              </a:lnSpc>
            </a:pPr>
            <a:r>
              <a:rPr lang="en-US" sz="2400" dirty="0"/>
              <a:t>The </a:t>
            </a:r>
            <a:r>
              <a:rPr lang="en-US" sz="2400" dirty="0" smtClean="0"/>
              <a:t>Pimpri-</a:t>
            </a:r>
            <a:r>
              <a:rPr lang="en-US" sz="2400" dirty="0" err="1" smtClean="0"/>
              <a:t>Chinchwad</a:t>
            </a:r>
            <a:r>
              <a:rPr lang="en-US" sz="2400" dirty="0" smtClean="0"/>
              <a:t> </a:t>
            </a:r>
            <a:r>
              <a:rPr lang="en-US" sz="2400" dirty="0" err="1" smtClean="0"/>
              <a:t>Muncipal</a:t>
            </a:r>
            <a:r>
              <a:rPr lang="en-US" sz="2400" dirty="0" smtClean="0"/>
              <a:t> Corporation (PCMC), Pune, Maharashtra has an approximate population of 25 lakhs with a total COVID 19 cases of </a:t>
            </a:r>
            <a:r>
              <a:rPr lang="en-US" sz="2400" dirty="0" smtClean="0">
                <a:solidFill>
                  <a:schemeClr val="dk1"/>
                </a:solidFill>
              </a:rPr>
              <a:t>90,618 as of now.</a:t>
            </a:r>
            <a:endParaRPr lang="en-US" sz="2400" dirty="0"/>
          </a:p>
          <a:p>
            <a:pPr>
              <a:lnSpc>
                <a:spcPct val="150000"/>
              </a:lnSpc>
            </a:pPr>
            <a:r>
              <a:rPr lang="en-US" sz="2400" dirty="0" smtClean="0"/>
              <a:t>The peak incidence of </a:t>
            </a:r>
            <a:r>
              <a:rPr lang="en-US" sz="2400" dirty="0"/>
              <a:t>COVID-19 cases </a:t>
            </a:r>
            <a:r>
              <a:rPr lang="en-US" sz="2400" dirty="0" smtClean="0"/>
              <a:t>was around the </a:t>
            </a:r>
            <a:r>
              <a:rPr lang="en-US" sz="2400" dirty="0"/>
              <a:t>middle of September </a:t>
            </a:r>
            <a:r>
              <a:rPr lang="en-US" sz="2400" dirty="0" smtClean="0"/>
              <a:t>2020. </a:t>
            </a:r>
          </a:p>
          <a:p>
            <a:pPr>
              <a:lnSpc>
                <a:spcPct val="150000"/>
              </a:lnSpc>
            </a:pPr>
            <a:r>
              <a:rPr lang="en-US" sz="2400" dirty="0" smtClean="0"/>
              <a:t>We </a:t>
            </a:r>
            <a:r>
              <a:rPr lang="en-US" sz="2400" dirty="0"/>
              <a:t>carried out the present study to understand the dynamics of transmission of the novel coronavirus in this population</a:t>
            </a:r>
            <a:r>
              <a:rPr lang="en-US" sz="2400" dirty="0" smtClean="0"/>
              <a:t>.</a:t>
            </a:r>
          </a:p>
          <a:p>
            <a:pPr>
              <a:lnSpc>
                <a:spcPct val="150000"/>
              </a:lnSpc>
            </a:pPr>
            <a:r>
              <a:rPr lang="en-US" sz="2400" dirty="0" smtClean="0"/>
              <a:t>A crucial aspect of the study was sampling so that all strata of the population were sampled throughout PCMC, divided into 201 clusters consisting of 25 individuals.</a:t>
            </a:r>
          </a:p>
          <a:p>
            <a:pPr>
              <a:lnSpc>
                <a:spcPct val="150000"/>
              </a:lnSpc>
            </a:pPr>
            <a:r>
              <a:rPr lang="en-US" sz="2400" dirty="0" smtClean="0"/>
              <a:t>The challenge was to keep track of all teams and their performance at all times. </a:t>
            </a:r>
            <a:endParaRPr lang="en-IN" sz="2400" dirty="0"/>
          </a:p>
          <a:p>
            <a:pPr>
              <a:lnSpc>
                <a:spcPct val="150000"/>
              </a:lnSpc>
            </a:pPr>
            <a:endParaRPr lang="en-I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3127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1566" y="1926455"/>
            <a:ext cx="10542973" cy="1442114"/>
          </a:xfrm>
        </p:spPr>
        <p:txBody>
          <a:bodyPr>
            <a:noAutofit/>
          </a:bodyPr>
          <a:lstStyle/>
          <a:p>
            <a:pPr algn="ctr"/>
            <a:r>
              <a:rPr lang="en-IN" sz="8800" dirty="0" smtClean="0">
                <a:latin typeface="Courier New" panose="02070309020205020404" pitchFamily="49" charset="0"/>
                <a:cs typeface="Courier New" panose="02070309020205020404" pitchFamily="49" charset="0"/>
              </a:rPr>
              <a:t>THANK YOU</a:t>
            </a:r>
            <a:r>
              <a:rPr lang="en-IN" sz="11500" dirty="0" smtClean="0">
                <a:latin typeface="Courier New" panose="02070309020205020404" pitchFamily="49" charset="0"/>
                <a:cs typeface="Courier New" panose="02070309020205020404" pitchFamily="49" charset="0"/>
              </a:rPr>
              <a:t> </a:t>
            </a:r>
            <a:endParaRPr lang="en-IN" sz="115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9420476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latin typeface="Times New Roman" panose="02020603050405020304" pitchFamily="18" charset="0"/>
                <a:cs typeface="Times New Roman" panose="02020603050405020304" pitchFamily="18" charset="0"/>
              </a:rPr>
              <a:t>The Significance</a:t>
            </a:r>
            <a:endParaRPr lang="en-IN"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a:lnSpc>
                <a:spcPct val="150000"/>
              </a:lnSpc>
            </a:pPr>
            <a:r>
              <a:rPr lang="en-IN" sz="2400" dirty="0" smtClean="0">
                <a:latin typeface="Times New Roman" panose="02020603050405020304" pitchFamily="18" charset="0"/>
                <a:cs typeface="Times New Roman" panose="02020603050405020304" pitchFamily="18" charset="0"/>
              </a:rPr>
              <a:t>Plotting of households increases validity of the data and is a step towards quality control.</a:t>
            </a:r>
          </a:p>
          <a:p>
            <a:pPr>
              <a:lnSpc>
                <a:spcPct val="150000"/>
              </a:lnSpc>
            </a:pPr>
            <a:r>
              <a:rPr lang="en-IN" sz="2400" dirty="0" smtClean="0">
                <a:latin typeface="Times New Roman" panose="02020603050405020304" pitchFamily="18" charset="0"/>
                <a:cs typeface="Times New Roman" panose="02020603050405020304" pitchFamily="18" charset="0"/>
              </a:rPr>
              <a:t>Helps in ensuring the necessary areas has been covered.</a:t>
            </a:r>
          </a:p>
          <a:p>
            <a:pPr>
              <a:lnSpc>
                <a:spcPct val="150000"/>
              </a:lnSpc>
            </a:pPr>
            <a:r>
              <a:rPr lang="en-IN" sz="2400" dirty="0" smtClean="0">
                <a:latin typeface="Times New Roman" panose="02020603050405020304" pitchFamily="18" charset="0"/>
                <a:cs typeface="Times New Roman" panose="02020603050405020304" pitchFamily="18" charset="0"/>
              </a:rPr>
              <a:t>Provides an idea about the geography of each clusters.</a:t>
            </a:r>
          </a:p>
          <a:p>
            <a:pPr>
              <a:lnSpc>
                <a:spcPct val="150000"/>
              </a:lnSpc>
            </a:pPr>
            <a:r>
              <a:rPr lang="en-IN" sz="2400" dirty="0" smtClean="0">
                <a:latin typeface="Times New Roman" panose="02020603050405020304" pitchFamily="18" charset="0"/>
                <a:cs typeface="Times New Roman" panose="02020603050405020304" pitchFamily="18" charset="0"/>
              </a:rPr>
              <a:t>Keeps track of the cooperation of individuals and the performance of survey teams.</a:t>
            </a:r>
            <a:endParaRPr lang="en-I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25886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latin typeface="Times New Roman" panose="02020603050405020304" pitchFamily="18" charset="0"/>
                <a:cs typeface="Times New Roman" panose="02020603050405020304" pitchFamily="18" charset="0"/>
              </a:rPr>
              <a:t>The Problem</a:t>
            </a:r>
            <a:endParaRPr lang="en-IN"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a:lnSpc>
                <a:spcPct val="150000"/>
              </a:lnSpc>
            </a:pPr>
            <a:r>
              <a:rPr lang="en-IN" sz="2400" dirty="0" smtClean="0">
                <a:latin typeface="Times New Roman" panose="02020603050405020304" pitchFamily="18" charset="0"/>
                <a:cs typeface="Times New Roman" panose="02020603050405020304" pitchFamily="18" charset="0"/>
              </a:rPr>
              <a:t>No software available in the market that plots data real time and create cluster maps that can be used in a survey.</a:t>
            </a:r>
          </a:p>
          <a:p>
            <a:pPr>
              <a:lnSpc>
                <a:spcPct val="150000"/>
              </a:lnSpc>
            </a:pPr>
            <a:r>
              <a:rPr lang="en-IN" sz="2400" dirty="0" err="1" smtClean="0">
                <a:latin typeface="Times New Roman" panose="02020603050405020304" pitchFamily="18" charset="0"/>
                <a:cs typeface="Times New Roman" panose="02020603050405020304" pitchFamily="18" charset="0"/>
              </a:rPr>
              <a:t>EpiInfo</a:t>
            </a:r>
            <a:r>
              <a:rPr lang="en-IN" sz="2400" dirty="0" smtClean="0">
                <a:latin typeface="Times New Roman" panose="02020603050405020304" pitchFamily="18" charset="0"/>
                <a:cs typeface="Times New Roman" panose="02020603050405020304" pitchFamily="18" charset="0"/>
              </a:rPr>
              <a:t> </a:t>
            </a:r>
            <a:r>
              <a:rPr lang="en-IN" sz="2400" dirty="0">
                <a:latin typeface="Times New Roman" panose="02020603050405020304" pitchFamily="18" charset="0"/>
                <a:cs typeface="Times New Roman" panose="02020603050405020304" pitchFamily="18" charset="0"/>
              </a:rPr>
              <a:t>by the </a:t>
            </a:r>
            <a:r>
              <a:rPr lang="en-IN" sz="2400" dirty="0" smtClean="0">
                <a:latin typeface="Times New Roman" panose="02020603050405020304" pitchFamily="18" charset="0"/>
                <a:cs typeface="Times New Roman" panose="02020603050405020304" pitchFamily="18" charset="0"/>
              </a:rPr>
              <a:t>CDC resembles </a:t>
            </a:r>
            <a:r>
              <a:rPr lang="en-IN" sz="2400" dirty="0">
                <a:latin typeface="Times New Roman" panose="02020603050405020304" pitchFamily="18" charset="0"/>
                <a:cs typeface="Times New Roman" panose="02020603050405020304" pitchFamily="18" charset="0"/>
              </a:rPr>
              <a:t>the functionality that we require but the </a:t>
            </a:r>
            <a:r>
              <a:rPr lang="en-IN" sz="2400" dirty="0" smtClean="0">
                <a:latin typeface="Times New Roman" panose="02020603050405020304" pitchFamily="18" charset="0"/>
                <a:cs typeface="Times New Roman" panose="02020603050405020304" pitchFamily="18" charset="0"/>
              </a:rPr>
              <a:t>map </a:t>
            </a:r>
            <a:r>
              <a:rPr lang="en-IN" sz="2400" dirty="0">
                <a:latin typeface="Times New Roman" panose="02020603050405020304" pitchFamily="18" charset="0"/>
                <a:cs typeface="Times New Roman" panose="02020603050405020304" pitchFamily="18" charset="0"/>
              </a:rPr>
              <a:t>is limited to the United States </a:t>
            </a:r>
            <a:endParaRPr lang="en-IN" sz="2400" dirty="0" smtClean="0">
              <a:latin typeface="Times New Roman" panose="02020603050405020304" pitchFamily="18" charset="0"/>
              <a:cs typeface="Times New Roman" panose="02020603050405020304" pitchFamily="18" charset="0"/>
            </a:endParaRPr>
          </a:p>
          <a:p>
            <a:pPr>
              <a:lnSpc>
                <a:spcPct val="150000"/>
              </a:lnSpc>
            </a:pPr>
            <a:r>
              <a:rPr lang="en-IN" sz="2400" dirty="0" smtClean="0">
                <a:latin typeface="Times New Roman" panose="02020603050405020304" pitchFamily="18" charset="0"/>
                <a:cs typeface="Times New Roman" panose="02020603050405020304" pitchFamily="18" charset="0"/>
              </a:rPr>
              <a:t>All available GIS software/apps gives information only about the current location or live location of the field investigator. The data needs to be saved manually or written in the forms to be further plotted on to the map.</a:t>
            </a:r>
          </a:p>
        </p:txBody>
      </p:sp>
    </p:spTree>
    <p:extLst>
      <p:ext uri="{BB962C8B-B14F-4D97-AF65-F5344CB8AC3E}">
        <p14:creationId xmlns:p14="http://schemas.microsoft.com/office/powerpoint/2010/main" val="19138639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492203"/>
            <a:ext cx="3471287" cy="3471287"/>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8128" y="1101706"/>
            <a:ext cx="2062462" cy="206246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4231" y="1007769"/>
            <a:ext cx="2250336" cy="2250336"/>
          </a:xfrm>
          <a:prstGeom prst="rect">
            <a:avLst/>
          </a:prstGeom>
        </p:spPr>
      </p:pic>
      <p:sp>
        <p:nvSpPr>
          <p:cNvPr id="9" name="Right Arrow 8"/>
          <p:cNvSpPr/>
          <p:nvPr/>
        </p:nvSpPr>
        <p:spPr>
          <a:xfrm>
            <a:off x="2849732" y="2015231"/>
            <a:ext cx="2148396" cy="4527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ight Arrow 9"/>
          <p:cNvSpPr/>
          <p:nvPr/>
        </p:nvSpPr>
        <p:spPr>
          <a:xfrm>
            <a:off x="7208668" y="2001465"/>
            <a:ext cx="1867785" cy="4527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TextBox 13"/>
          <p:cNvSpPr txBox="1"/>
          <p:nvPr/>
        </p:nvSpPr>
        <p:spPr>
          <a:xfrm>
            <a:off x="443346" y="4415350"/>
            <a:ext cx="11471564" cy="147732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IN" sz="2000" dirty="0" smtClean="0">
                <a:latin typeface="Times New Roman" panose="02020603050405020304" pitchFamily="18" charset="0"/>
                <a:cs typeface="Times New Roman" panose="02020603050405020304" pitchFamily="18" charset="0"/>
              </a:rPr>
              <a:t>Time consuming -&gt; Disadvantage </a:t>
            </a:r>
            <a:r>
              <a:rPr lang="en-IN" sz="2000" dirty="0" err="1" smtClean="0">
                <a:latin typeface="Times New Roman" panose="02020603050405020304" pitchFamily="18" charset="0"/>
                <a:cs typeface="Times New Roman" panose="02020603050405020304" pitchFamily="18" charset="0"/>
              </a:rPr>
              <a:t>outweights</a:t>
            </a:r>
            <a:r>
              <a:rPr lang="en-IN" sz="2000" dirty="0" smtClean="0">
                <a:latin typeface="Times New Roman" panose="02020603050405020304" pitchFamily="18" charset="0"/>
                <a:cs typeface="Times New Roman" panose="02020603050405020304" pitchFamily="18" charset="0"/>
              </a:rPr>
              <a:t> benefits.</a:t>
            </a:r>
          </a:p>
          <a:p>
            <a:pPr marL="285750" indent="-285750">
              <a:lnSpc>
                <a:spcPct val="150000"/>
              </a:lnSpc>
              <a:buFont typeface="Arial" panose="020B0604020202020204" pitchFamily="34" charset="0"/>
              <a:buChar char="•"/>
            </a:pPr>
            <a:r>
              <a:rPr lang="en-IN" sz="2000" dirty="0">
                <a:latin typeface="Times New Roman" panose="02020603050405020304" pitchFamily="18" charset="0"/>
                <a:cs typeface="Times New Roman" panose="02020603050405020304" pitchFamily="18" charset="0"/>
              </a:rPr>
              <a:t>H</a:t>
            </a:r>
            <a:r>
              <a:rPr lang="en-IN" sz="2000" dirty="0" smtClean="0">
                <a:latin typeface="Times New Roman" panose="02020603050405020304" pitchFamily="18" charset="0"/>
                <a:cs typeface="Times New Roman" panose="02020603050405020304" pitchFamily="18" charset="0"/>
              </a:rPr>
              <a:t>uman error while copying coordinates.</a:t>
            </a:r>
          </a:p>
          <a:p>
            <a:pPr marL="285750" indent="-285750">
              <a:lnSpc>
                <a:spcPct val="150000"/>
              </a:lnSpc>
              <a:buFont typeface="Arial" panose="020B0604020202020204" pitchFamily="34" charset="0"/>
              <a:buChar char="•"/>
            </a:pPr>
            <a:r>
              <a:rPr lang="en-IN" sz="2000" dirty="0" smtClean="0">
                <a:latin typeface="Times New Roman" panose="02020603050405020304" pitchFamily="18" charset="0"/>
                <a:cs typeface="Times New Roman" panose="02020603050405020304" pitchFamily="18" charset="0"/>
              </a:rPr>
              <a:t>Not feasible in a large study.</a:t>
            </a:r>
            <a:endParaRPr lang="en-I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03358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480" y="243205"/>
            <a:ext cx="10515600" cy="1325563"/>
          </a:xfrm>
        </p:spPr>
        <p:txBody>
          <a:bodyPr>
            <a:normAutofit/>
          </a:bodyPr>
          <a:lstStyle/>
          <a:p>
            <a:r>
              <a:rPr lang="en-IN" dirty="0" smtClean="0">
                <a:latin typeface="Times New Roman" panose="02020603050405020304" pitchFamily="18" charset="0"/>
                <a:cs typeface="Times New Roman" panose="02020603050405020304" pitchFamily="18" charset="0"/>
              </a:rPr>
              <a:t>And the Solution…</a:t>
            </a:r>
            <a:endParaRPr lang="en-IN"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36880" y="1432560"/>
            <a:ext cx="10916920" cy="5261203"/>
          </a:xfrm>
        </p:spPr>
        <p:txBody>
          <a:bodyPr>
            <a:normAutofit fontScale="77500" lnSpcReduction="20000"/>
          </a:bodyPr>
          <a:lstStyle/>
          <a:p>
            <a:pPr>
              <a:lnSpc>
                <a:spcPct val="150000"/>
              </a:lnSpc>
              <a:buFont typeface="Wingdings" panose="05000000000000000000" pitchFamily="2" charset="2"/>
              <a:buChar char="§"/>
            </a:pPr>
            <a:r>
              <a:rPr lang="en-IN" sz="2400" dirty="0" smtClean="0">
                <a:latin typeface="Times New Roman" panose="02020603050405020304" pitchFamily="18" charset="0"/>
                <a:cs typeface="Times New Roman" panose="02020603050405020304" pitchFamily="18" charset="0"/>
              </a:rPr>
              <a:t>A GIS app was developed In-house for tackling the above problems and deployed in one of the largest SARS CoV2 </a:t>
            </a:r>
            <a:r>
              <a:rPr lang="en-IN" sz="2400" dirty="0" err="1" smtClean="0">
                <a:latin typeface="Times New Roman" panose="02020603050405020304" pitchFamily="18" charset="0"/>
                <a:cs typeface="Times New Roman" panose="02020603050405020304" pitchFamily="18" charset="0"/>
              </a:rPr>
              <a:t>IgG</a:t>
            </a:r>
            <a:r>
              <a:rPr lang="en-IN" sz="2400" dirty="0" smtClean="0">
                <a:latin typeface="Times New Roman" panose="02020603050405020304" pitchFamily="18" charset="0"/>
                <a:cs typeface="Times New Roman" panose="02020603050405020304" pitchFamily="18" charset="0"/>
              </a:rPr>
              <a:t> antibody survey ever.</a:t>
            </a:r>
          </a:p>
          <a:p>
            <a:pPr>
              <a:lnSpc>
                <a:spcPct val="150000"/>
              </a:lnSpc>
              <a:buFont typeface="Wingdings" panose="05000000000000000000" pitchFamily="2" charset="2"/>
              <a:buChar char="§"/>
            </a:pPr>
            <a:r>
              <a:rPr lang="en-IN" sz="2400" dirty="0" smtClean="0">
                <a:latin typeface="Times New Roman" panose="02020603050405020304" pitchFamily="18" charset="0"/>
                <a:cs typeface="Times New Roman" panose="02020603050405020304" pitchFamily="18" charset="0"/>
              </a:rPr>
              <a:t>The Salient features are:</a:t>
            </a:r>
          </a:p>
          <a:p>
            <a:pPr lvl="1">
              <a:lnSpc>
                <a:spcPct val="150000"/>
              </a:lnSpc>
            </a:pPr>
            <a:r>
              <a:rPr lang="en-IN" dirty="0" smtClean="0">
                <a:latin typeface="Times New Roman" panose="02020603050405020304" pitchFamily="18" charset="0"/>
                <a:cs typeface="Times New Roman" panose="02020603050405020304" pitchFamily="18" charset="0"/>
              </a:rPr>
              <a:t>Shallow learning curve </a:t>
            </a:r>
          </a:p>
          <a:p>
            <a:pPr lvl="1">
              <a:lnSpc>
                <a:spcPct val="150000"/>
              </a:lnSpc>
            </a:pPr>
            <a:r>
              <a:rPr lang="en-IN" dirty="0" smtClean="0">
                <a:latin typeface="Times New Roman" panose="02020603050405020304" pitchFamily="18" charset="0"/>
                <a:cs typeface="Times New Roman" panose="02020603050405020304" pitchFamily="18" charset="0"/>
              </a:rPr>
              <a:t>Quick sharing of location in &lt;10s</a:t>
            </a:r>
          </a:p>
          <a:p>
            <a:pPr lvl="1">
              <a:lnSpc>
                <a:spcPct val="150000"/>
              </a:lnSpc>
            </a:pPr>
            <a:r>
              <a:rPr lang="en-IN" dirty="0">
                <a:latin typeface="Times New Roman" panose="02020603050405020304" pitchFamily="18" charset="0"/>
                <a:cs typeface="Times New Roman" panose="02020603050405020304" pitchFamily="18" charset="0"/>
              </a:rPr>
              <a:t>Offline support for poor cell reception </a:t>
            </a:r>
            <a:r>
              <a:rPr lang="en-IN" dirty="0" smtClean="0">
                <a:latin typeface="Times New Roman" panose="02020603050405020304" pitchFamily="18" charset="0"/>
                <a:cs typeface="Times New Roman" panose="02020603050405020304" pitchFamily="18" charset="0"/>
              </a:rPr>
              <a:t>areas</a:t>
            </a:r>
          </a:p>
          <a:p>
            <a:pPr lvl="1">
              <a:lnSpc>
                <a:spcPct val="150000"/>
              </a:lnSpc>
            </a:pPr>
            <a:r>
              <a:rPr lang="en-IN" dirty="0" smtClean="0">
                <a:latin typeface="Times New Roman" panose="02020603050405020304" pitchFamily="18" charset="0"/>
                <a:cs typeface="Times New Roman" panose="02020603050405020304" pitchFamily="18" charset="0"/>
              </a:rPr>
              <a:t>Real time monitoring of progress and feedback through an interactive web dashboard.</a:t>
            </a:r>
          </a:p>
          <a:p>
            <a:pPr lvl="1">
              <a:lnSpc>
                <a:spcPct val="150000"/>
              </a:lnSpc>
            </a:pPr>
            <a:r>
              <a:rPr lang="en-IN" dirty="0" smtClean="0">
                <a:latin typeface="Times New Roman" panose="02020603050405020304" pitchFamily="18" charset="0"/>
                <a:cs typeface="Times New Roman" panose="02020603050405020304" pitchFamily="18" charset="0"/>
              </a:rPr>
              <a:t>Can be programmed to work with any GPS application and telegram.</a:t>
            </a:r>
          </a:p>
          <a:p>
            <a:pPr lvl="1">
              <a:lnSpc>
                <a:spcPct val="150000"/>
              </a:lnSpc>
            </a:pPr>
            <a:r>
              <a:rPr lang="en-IN" dirty="0" smtClean="0">
                <a:latin typeface="Times New Roman" panose="02020603050405020304" pitchFamily="18" charset="0"/>
                <a:cs typeface="Times New Roman" panose="02020603050405020304" pitchFamily="18" charset="0"/>
              </a:rPr>
              <a:t>Android</a:t>
            </a:r>
            <a:r>
              <a:rPr lang="en-IN" dirty="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and </a:t>
            </a:r>
            <a:r>
              <a:rPr lang="en-IN" dirty="0" err="1" smtClean="0">
                <a:latin typeface="Times New Roman" panose="02020603050405020304" pitchFamily="18" charset="0"/>
                <a:cs typeface="Times New Roman" panose="02020603050405020304" pitchFamily="18" charset="0"/>
              </a:rPr>
              <a:t>iOS</a:t>
            </a:r>
            <a:r>
              <a:rPr lang="en-IN" dirty="0" smtClean="0">
                <a:latin typeface="Times New Roman" panose="02020603050405020304" pitchFamily="18" charset="0"/>
                <a:cs typeface="Times New Roman" panose="02020603050405020304" pitchFamily="18" charset="0"/>
              </a:rPr>
              <a:t> support.</a:t>
            </a:r>
          </a:p>
          <a:p>
            <a:pPr lvl="1">
              <a:lnSpc>
                <a:spcPct val="150000"/>
              </a:lnSpc>
            </a:pPr>
            <a:r>
              <a:rPr lang="en-IN" dirty="0" smtClean="0">
                <a:latin typeface="Times New Roman" panose="02020603050405020304" pitchFamily="18" charset="0"/>
                <a:cs typeface="Times New Roman" panose="02020603050405020304" pitchFamily="18" charset="0"/>
              </a:rPr>
              <a:t>Easy customization for all kinds of field surveys.</a:t>
            </a:r>
          </a:p>
          <a:p>
            <a:pPr lvl="1">
              <a:lnSpc>
                <a:spcPct val="150000"/>
              </a:lnSpc>
            </a:pPr>
            <a:r>
              <a:rPr lang="en-IN" dirty="0" smtClean="0">
                <a:latin typeface="Times New Roman" panose="02020603050405020304" pitchFamily="18" charset="0"/>
                <a:cs typeface="Times New Roman" panose="02020603050405020304" pitchFamily="18" charset="0"/>
              </a:rPr>
              <a:t>SMS support for sharing information to participants/public through a central number; keeps field investigator phone number confidential.</a:t>
            </a:r>
          </a:p>
          <a:p>
            <a:pPr lvl="1">
              <a:lnSpc>
                <a:spcPct val="150000"/>
              </a:lnSpc>
            </a:pPr>
            <a:endParaRPr lang="en-IN" sz="20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78388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162"/>
          <a:stretch/>
        </p:blipFill>
        <p:spPr>
          <a:xfrm>
            <a:off x="234379" y="266330"/>
            <a:ext cx="3857625" cy="616110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7906" y="266330"/>
            <a:ext cx="3405465" cy="605416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3398"/>
          <a:stretch/>
        </p:blipFill>
        <p:spPr>
          <a:xfrm>
            <a:off x="8171619" y="266330"/>
            <a:ext cx="3857625" cy="6624961"/>
          </a:xfrm>
          <a:prstGeom prst="rect">
            <a:avLst/>
          </a:prstGeom>
        </p:spPr>
      </p:pic>
      <p:sp>
        <p:nvSpPr>
          <p:cNvPr id="8" name="Content Placeholder 2"/>
          <p:cNvSpPr>
            <a:spLocks noGrp="1"/>
          </p:cNvSpPr>
          <p:nvPr>
            <p:ph idx="1"/>
          </p:nvPr>
        </p:nvSpPr>
        <p:spPr>
          <a:xfrm>
            <a:off x="2287342" y="6427433"/>
            <a:ext cx="5740153" cy="722266"/>
          </a:xfrm>
        </p:spPr>
        <p:txBody>
          <a:bodyPr/>
          <a:lstStyle/>
          <a:p>
            <a:pPr marL="0" indent="0">
              <a:buNone/>
            </a:pPr>
            <a:r>
              <a:rPr lang="en-IN" dirty="0" smtClean="0"/>
              <a:t>Location sharing as simple as 1,2,3…</a:t>
            </a:r>
            <a:endParaRPr lang="en-IN" dirty="0"/>
          </a:p>
        </p:txBody>
      </p:sp>
    </p:spTree>
    <p:extLst>
      <p:ext uri="{BB962C8B-B14F-4D97-AF65-F5344CB8AC3E}">
        <p14:creationId xmlns:p14="http://schemas.microsoft.com/office/powerpoint/2010/main" val="22126436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0041" y="2309335"/>
            <a:ext cx="10515600" cy="2591139"/>
          </a:xfrm>
        </p:spPr>
        <p:txBody>
          <a:bodyPr>
            <a:normAutofit fontScale="90000"/>
          </a:bodyPr>
          <a:lstStyle/>
          <a:p>
            <a:pPr algn="ctr"/>
            <a:r>
              <a:rPr lang="en-IN" dirty="0" smtClean="0">
                <a:latin typeface="Times New Roman" panose="02020603050405020304" pitchFamily="18" charset="0"/>
                <a:cs typeface="Times New Roman" panose="02020603050405020304" pitchFamily="18" charset="0"/>
              </a:rPr>
              <a:t>Dashboard Accessible for public </a:t>
            </a:r>
            <a:br>
              <a:rPr lang="en-IN" dirty="0" smtClean="0">
                <a:latin typeface="Times New Roman" panose="02020603050405020304" pitchFamily="18" charset="0"/>
                <a:cs typeface="Times New Roman" panose="02020603050405020304" pitchFamily="18" charset="0"/>
              </a:rPr>
            </a:br>
            <a:r>
              <a:rPr lang="en-IN" dirty="0" smtClean="0">
                <a:latin typeface="Times New Roman" panose="02020603050405020304" pitchFamily="18" charset="0"/>
                <a:cs typeface="Times New Roman" panose="02020603050405020304" pitchFamily="18" charset="0"/>
              </a:rPr>
              <a:t>at</a:t>
            </a:r>
            <a:br>
              <a:rPr lang="en-IN" dirty="0" smtClean="0">
                <a:latin typeface="Times New Roman" panose="02020603050405020304" pitchFamily="18" charset="0"/>
                <a:cs typeface="Times New Roman" panose="02020603050405020304" pitchFamily="18" charset="0"/>
              </a:rPr>
            </a:br>
            <a:r>
              <a:rPr lang="en-IN" dirty="0" smtClean="0">
                <a:latin typeface="Times New Roman" panose="02020603050405020304" pitchFamily="18" charset="0"/>
                <a:cs typeface="Times New Roman" panose="02020603050405020304" pitchFamily="18" charset="0"/>
              </a:rPr>
              <a:t>http://test.techlabel.in</a:t>
            </a:r>
            <a:br>
              <a:rPr lang="en-IN" dirty="0" smtClean="0">
                <a:latin typeface="Times New Roman" panose="02020603050405020304" pitchFamily="18" charset="0"/>
                <a:cs typeface="Times New Roman" panose="02020603050405020304" pitchFamily="18" charset="0"/>
              </a:rPr>
            </a:br>
            <a:r>
              <a:rPr lang="en-IN" dirty="0" smtClean="0">
                <a:latin typeface="Times New Roman" panose="02020603050405020304" pitchFamily="18" charset="0"/>
                <a:cs typeface="Times New Roman" panose="02020603050405020304" pitchFamily="18" charset="0"/>
              </a:rPr>
              <a:t/>
            </a:r>
            <a:br>
              <a:rPr lang="en-IN" dirty="0" smtClean="0">
                <a:latin typeface="Times New Roman" panose="02020603050405020304" pitchFamily="18" charset="0"/>
                <a:cs typeface="Times New Roman" panose="02020603050405020304" pitchFamily="18" charset="0"/>
              </a:rPr>
            </a:b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59225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 name="Picture 3"/>
          <p:cNvPicPr>
            <a:picLocks noChangeAspect="1"/>
          </p:cNvPicPr>
          <p:nvPr/>
        </p:nvPicPr>
        <p:blipFill>
          <a:blip r:embed="rId2"/>
          <a:stretch>
            <a:fillRect/>
          </a:stretch>
        </p:blipFill>
        <p:spPr>
          <a:xfrm>
            <a:off x="0" y="0"/>
            <a:ext cx="12359640" cy="6858001"/>
          </a:xfrm>
          <a:prstGeom prst="rect">
            <a:avLst/>
          </a:prstGeom>
        </p:spPr>
      </p:pic>
    </p:spTree>
    <p:extLst>
      <p:ext uri="{BB962C8B-B14F-4D97-AF65-F5344CB8AC3E}">
        <p14:creationId xmlns:p14="http://schemas.microsoft.com/office/powerpoint/2010/main" val="33951706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975</TotalTime>
  <Words>542</Words>
  <Application>Microsoft Office PowerPoint</Application>
  <PresentationFormat>Widescreen</PresentationFormat>
  <Paragraphs>63</Paragraphs>
  <Slides>20</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Calibri</vt:lpstr>
      <vt:lpstr>Calibri Light</vt:lpstr>
      <vt:lpstr>Courier New</vt:lpstr>
      <vt:lpstr>Tahoma</vt:lpstr>
      <vt:lpstr>Times New Roman</vt:lpstr>
      <vt:lpstr>Wingdings</vt:lpstr>
      <vt:lpstr>Office Theme</vt:lpstr>
      <vt:lpstr>Real-time Cluster Mapping &amp; Monitoring in Field Surveys</vt:lpstr>
      <vt:lpstr>Introduction</vt:lpstr>
      <vt:lpstr>The Significance</vt:lpstr>
      <vt:lpstr>The Problem</vt:lpstr>
      <vt:lpstr>PowerPoint Presentation</vt:lpstr>
      <vt:lpstr>And the Solution…</vt:lpstr>
      <vt:lpstr>PowerPoint Presentation</vt:lpstr>
      <vt:lpstr>Dashboard Accessible for public  at http://test.techlabel.in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few examples of households taken in the survey…</vt:lpstr>
      <vt:lpstr>PowerPoint Presentation</vt:lpstr>
      <vt:lpstr>PowerPoint Presentation</vt:lpstr>
      <vt:lpstr>PowerPoint Presentation</vt:lpstr>
      <vt:lpstr>THANK YOU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Technology in Daily life</dc:title>
  <dc:creator>Microsoft account</dc:creator>
  <cp:lastModifiedBy>Microsoft account</cp:lastModifiedBy>
  <cp:revision>59</cp:revision>
  <dcterms:created xsi:type="dcterms:W3CDTF">2020-11-05T08:42:04Z</dcterms:created>
  <dcterms:modified xsi:type="dcterms:W3CDTF">2021-01-12T04:36:55Z</dcterms:modified>
</cp:coreProperties>
</file>