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handoutMasterIdLst>
    <p:handoutMasterId r:id="rId42"/>
  </p:handoutMasterIdLst>
  <p:sldIdLst>
    <p:sldId id="262" r:id="rId2"/>
    <p:sldId id="287" r:id="rId3"/>
    <p:sldId id="289" r:id="rId4"/>
    <p:sldId id="263" r:id="rId5"/>
    <p:sldId id="272" r:id="rId6"/>
    <p:sldId id="292" r:id="rId7"/>
    <p:sldId id="290" r:id="rId8"/>
    <p:sldId id="279" r:id="rId9"/>
    <p:sldId id="276" r:id="rId10"/>
    <p:sldId id="277" r:id="rId11"/>
    <p:sldId id="280" r:id="rId12"/>
    <p:sldId id="281" r:id="rId13"/>
    <p:sldId id="282" r:id="rId14"/>
    <p:sldId id="286" r:id="rId15"/>
    <p:sldId id="283" r:id="rId16"/>
    <p:sldId id="284" r:id="rId17"/>
    <p:sldId id="285" r:id="rId18"/>
    <p:sldId id="291" r:id="rId19"/>
    <p:sldId id="293" r:id="rId20"/>
    <p:sldId id="259" r:id="rId21"/>
    <p:sldId id="294" r:id="rId22"/>
    <p:sldId id="260" r:id="rId23"/>
    <p:sldId id="257" r:id="rId24"/>
    <p:sldId id="258" r:id="rId25"/>
    <p:sldId id="256" r:id="rId26"/>
    <p:sldId id="261" r:id="rId27"/>
    <p:sldId id="264" r:id="rId28"/>
    <p:sldId id="265" r:id="rId29"/>
    <p:sldId id="274" r:id="rId30"/>
    <p:sldId id="275" r:id="rId31"/>
    <p:sldId id="295" r:id="rId32"/>
    <p:sldId id="273" r:id="rId33"/>
    <p:sldId id="266" r:id="rId34"/>
    <p:sldId id="269" r:id="rId35"/>
    <p:sldId id="270" r:id="rId36"/>
    <p:sldId id="267" r:id="rId37"/>
    <p:sldId id="268" r:id="rId38"/>
    <p:sldId id="296" r:id="rId39"/>
    <p:sldId id="271" r:id="rId40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Gracia Sohkhlet" initials="GS" lastIdx="1" clrIdx="0">
    <p:extLst>
      <p:ext uri="{19B8F6BF-5375-455C-9EA6-DF929625EA0E}">
        <p15:presenceInfo xmlns:p15="http://schemas.microsoft.com/office/powerpoint/2012/main" userId="d722454d8617e707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>
        <p:scale>
          <a:sx n="63" d="100"/>
          <a:sy n="63" d="100"/>
        </p:scale>
        <p:origin x="780" y="52"/>
      </p:cViewPr>
      <p:guideLst>
        <p:guide orient="horz" pos="2160"/>
        <p:guide pos="38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 snapToGrid="0">
      <p:cViewPr varScale="1">
        <p:scale>
          <a:sx n="67" d="100"/>
          <a:sy n="67" d="100"/>
        </p:scale>
        <p:origin x="3115" y="77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handoutMaster" Target="handoutMasters/handoutMaster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commentAuthors" Target="commentAuthor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0" Type="http://schemas.openxmlformats.org/officeDocument/2006/relationships/slide" Target="slides/slide19.xml"/><Relationship Id="rId41" Type="http://schemas.openxmlformats.org/officeDocument/2006/relationships/notesMaster" Target="notesMasters/notesMaster1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Microsoft_Excel_Worksheet1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>
        <c:manualLayout>
          <c:layoutTarget val="inner"/>
          <c:xMode val="edge"/>
          <c:yMode val="edge"/>
          <c:x val="6.9301970774890684E-2"/>
          <c:y val="9.1481530012984383E-2"/>
          <c:w val="0.93069802922510936"/>
          <c:h val="0.71045388797652587"/>
        </c:manualLayout>
      </c:layout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3BD3-412E-AD49-5E1ACC3DCFAF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3BD3-412E-AD49-5E1ACC3DCFAF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3BD3-412E-AD49-5E1ACC3DCFAF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3BD3-412E-AD49-5E1ACC3DCFAF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Sheet1!$A$2:$A$5</c:f>
              <c:strCache>
                <c:ptCount val="2"/>
                <c:pt idx="0">
                  <c:v>Male</c:v>
                </c:pt>
                <c:pt idx="1">
                  <c:v>Female</c:v>
                </c:pt>
              </c:strCache>
            </c:strRef>
          </c:cat>
          <c:val>
            <c:numRef>
              <c:f>Sheet1!$B$2:$B$5</c:f>
              <c:numCache>
                <c:formatCode>General</c:formatCode>
                <c:ptCount val="4"/>
                <c:pt idx="0">
                  <c:v>2152</c:v>
                </c:pt>
                <c:pt idx="1">
                  <c:v>2848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A50E-4783-8E12-6A9F20603F4A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382237487"/>
        <c:axId val="1486086767"/>
      </c:barChart>
      <c:catAx>
        <c:axId val="1382237487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86086767"/>
        <c:crosses val="autoZero"/>
        <c:auto val="1"/>
        <c:lblAlgn val="ctr"/>
        <c:lblOffset val="100"/>
        <c:noMultiLvlLbl val="0"/>
      </c:catAx>
      <c:valAx>
        <c:axId val="1486086767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382237487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 xmlns:c16r2="http://schemas.microsoft.com/office/drawing/2015/06/chart">
  <c:date1904 val="0"/>
  <c:lang val="en-US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autoTitleDeleted val="1"/>
    <c:plotArea>
      <c:layout/>
      <c:barChart>
        <c:barDir val="col"/>
        <c:grouping val="clustered"/>
        <c:varyColors val="1"/>
        <c:ser>
          <c:idx val="0"/>
          <c:order val="0"/>
          <c:tx>
            <c:strRef>
              <c:f>Sheet1!$B$1</c:f>
              <c:strCache>
                <c:ptCount val="1"/>
                <c:pt idx="0">
                  <c:v>Total</c:v>
                </c:pt>
              </c:strCache>
            </c:strRef>
          </c:tx>
          <c:invertIfNegative val="0"/>
          <c:dPt>
            <c:idx val="0"/>
            <c:invertIfNegative val="0"/>
            <c:bubble3D val="0"/>
            <c:spPr>
              <a:solidFill>
                <a:schemeClr val="accent1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1-234C-42D6-9857-39B1667BC044}"/>
              </c:ext>
            </c:extLst>
          </c:dPt>
          <c:dPt>
            <c:idx val="1"/>
            <c:invertIfNegative val="0"/>
            <c:bubble3D val="0"/>
            <c:spPr>
              <a:solidFill>
                <a:schemeClr val="accent2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3-234C-42D6-9857-39B1667BC044}"/>
              </c:ext>
            </c:extLst>
          </c:dPt>
          <c:dPt>
            <c:idx val="2"/>
            <c:invertIfNegative val="0"/>
            <c:bubble3D val="0"/>
            <c:spPr>
              <a:solidFill>
                <a:schemeClr val="accent3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5-234C-42D6-9857-39B1667BC044}"/>
              </c:ext>
            </c:extLst>
          </c:dPt>
          <c:dPt>
            <c:idx val="3"/>
            <c:invertIfNegative val="0"/>
            <c:bubble3D val="0"/>
            <c:spPr>
              <a:solidFill>
                <a:schemeClr val="accent4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7-234C-42D6-9857-39B1667BC044}"/>
              </c:ext>
            </c:extLst>
          </c:dPt>
          <c:dPt>
            <c:idx val="4"/>
            <c:invertIfNegative val="0"/>
            <c:bubble3D val="0"/>
            <c:spPr>
              <a:solidFill>
                <a:schemeClr val="accent5"/>
              </a:solidFill>
              <a:ln>
                <a:noFill/>
              </a:ln>
              <a:effectLst/>
            </c:spPr>
            <c:extLst>
              <c:ext xmlns:c16="http://schemas.microsoft.com/office/drawing/2014/chart" uri="{C3380CC4-5D6E-409C-BE32-E72D297353CC}">
                <c16:uniqueId val="{00000009-234C-42D6-9857-39B1667BC044}"/>
              </c:ext>
            </c:extLst>
          </c:dPt>
          <c:dLbls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en-US"/>
              </a:p>
            </c:txPr>
            <c:dLblPos val="outEnd"/>
            <c:showLegendKey val="0"/>
            <c:showVal val="1"/>
            <c:showCatName val="0"/>
            <c:showSerName val="0"/>
            <c:showPercent val="0"/>
            <c:showBubbleSize val="0"/>
            <c:showLeaderLines val="0"/>
            <c:extLst>
              <c:ext xmlns:c15="http://schemas.microsoft.com/office/drawing/2012/chart" uri="{CE6537A1-D6FC-4f65-9D91-7224C49458BB}">
                <c15:showLeaderLines val="1"/>
                <c15:leaderLines>
                  <c:spPr>
                    <a:ln w="9525" cap="flat" cmpd="sng" algn="ctr">
                      <a:solidFill>
                        <a:schemeClr val="tx1">
                          <a:lumMod val="35000"/>
                          <a:lumOff val="65000"/>
                        </a:schemeClr>
                      </a:solidFill>
                      <a:round/>
                    </a:ln>
                    <a:effectLst/>
                  </c:spPr>
                </c15:leaderLines>
              </c:ext>
            </c:extLst>
          </c:dLbls>
          <c:cat>
            <c:strRef>
              <c:f>Sheet1!$A$2:$A$6</c:f>
              <c:strCache>
                <c:ptCount val="5"/>
                <c:pt idx="0">
                  <c:v>12-18</c:v>
                </c:pt>
                <c:pt idx="1">
                  <c:v>19-30</c:v>
                </c:pt>
                <c:pt idx="2">
                  <c:v>31-50</c:v>
                </c:pt>
                <c:pt idx="3">
                  <c:v>51-65</c:v>
                </c:pt>
                <c:pt idx="4">
                  <c:v>above 66</c:v>
                </c:pt>
              </c:strCache>
            </c:strRef>
          </c:cat>
          <c:val>
            <c:numRef>
              <c:f>Sheet1!$B$2:$B$6</c:f>
              <c:numCache>
                <c:formatCode>General</c:formatCode>
                <c:ptCount val="5"/>
                <c:pt idx="0">
                  <c:v>390</c:v>
                </c:pt>
                <c:pt idx="1">
                  <c:v>1541</c:v>
                </c:pt>
                <c:pt idx="2">
                  <c:v>1985</c:v>
                </c:pt>
                <c:pt idx="3">
                  <c:v>786</c:v>
                </c:pt>
                <c:pt idx="4">
                  <c:v>298</c:v>
                </c:pt>
              </c:numCache>
            </c:numRef>
          </c:val>
          <c:extLst>
            <c:ext xmlns:c16="http://schemas.microsoft.com/office/drawing/2014/chart" uri="{C3380CC4-5D6E-409C-BE32-E72D297353CC}">
              <c16:uniqueId val="{00000000-3F0C-45FD-AB60-3A056FFBB9FF}"/>
            </c:ext>
          </c:extLst>
        </c:ser>
        <c:dLbls>
          <c:showLegendKey val="0"/>
          <c:showVal val="0"/>
          <c:showCatName val="0"/>
          <c:showSerName val="0"/>
          <c:showPercent val="0"/>
          <c:showBubbleSize val="0"/>
        </c:dLbls>
        <c:gapWidth val="219"/>
        <c:overlap val="-27"/>
        <c:axId val="1641963631"/>
        <c:axId val="1478433471"/>
      </c:barChart>
      <c:catAx>
        <c:axId val="1641963631"/>
        <c:scaling>
          <c:orientation val="minMax"/>
        </c:scaling>
        <c:delete val="0"/>
        <c:axPos val="b"/>
        <c:numFmt formatCode="General" sourceLinked="1"/>
        <c:majorTickMark val="none"/>
        <c:minorTickMark val="none"/>
        <c:tickLblPos val="nextTo"/>
        <c:spPr>
          <a:noFill/>
          <a:ln w="9525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478433471"/>
        <c:crosses val="autoZero"/>
        <c:auto val="1"/>
        <c:lblAlgn val="ctr"/>
        <c:lblOffset val="100"/>
        <c:noMultiLvlLbl val="0"/>
      </c:catAx>
      <c:valAx>
        <c:axId val="1478433471"/>
        <c:scaling>
          <c:orientation val="minMax"/>
        </c:scaling>
        <c:delete val="0"/>
        <c:axPos val="l"/>
        <c:numFmt formatCode="General" sourceLinked="1"/>
        <c:majorTickMark val="none"/>
        <c:min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en-US"/>
          </a:p>
        </c:txPr>
        <c:crossAx val="1641963631"/>
        <c:crosses val="autoZero"/>
        <c:crossBetween val="between"/>
      </c:valAx>
      <c:spPr>
        <a:noFill/>
        <a:ln>
          <a:noFill/>
        </a:ln>
        <a:effectLst/>
      </c:spPr>
    </c:plotArea>
    <c:legend>
      <c:legendPos val="b"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197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en-US"/>
        </a:p>
      </c:txPr>
    </c:legend>
    <c:plotVisOnly val="1"/>
    <c:dispBlanksAs val="gap"/>
    <c:extLst>
      <c:ext xmlns:c16r3="http://schemas.microsoft.com/office/drawing/2017/03/chart" uri="{56B9EC1D-385E-4148-901F-78D8002777C0}">
        <c16r3:dataDisplayOptions16>
          <c16r3:dispNaAsBlank val="1"/>
        </c16r3:dataDisplayOptions16>
      </c:ext>
    </c:extLst>
    <c:showDLblsOverMax val="0"/>
  </c:chart>
  <c:spPr>
    <a:noFill/>
    <a:ln>
      <a:noFill/>
    </a:ln>
    <a:effectLst/>
  </c:spPr>
  <c:txPr>
    <a:bodyPr/>
    <a:lstStyle/>
    <a:p>
      <a:pPr>
        <a:defRPr/>
      </a:pPr>
      <a:endParaRPr lang="en-US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0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33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33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1197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1197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</cs:dataPoint>
  <cs:dataPoint3D>
    <cs:lnRef idx="0"/>
    <cs:fillRef idx="1">
      <cs:styleClr val="auto"/>
    </cs:fillRef>
    <cs:effectRef idx="0"/>
    <cs:fontRef idx="minor">
      <a:schemeClr val="tx1"/>
    </cs:fontRef>
  </cs:dataPoint3D>
  <cs:dataPointLine>
    <cs:lnRef idx="0">
      <cs:styleClr val="auto"/>
    </cs:lnRef>
    <cs:fillRef idx="1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1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1197" kern="1200"/>
  </cs:dataTable>
  <cs:downBar>
    <cs:lnRef idx="0"/>
    <cs:fillRef idx="0"/>
    <cs:effectRef idx="0"/>
    <cs:fontRef idx="minor">
      <a:schemeClr val="dk1"/>
    </cs:fontRef>
    <cs:spPr>
      <a:solidFill>
        <a:schemeClr val="dk1">
          <a:lumMod val="65000"/>
          <a:lumOff val="35000"/>
        </a:schemeClr>
      </a:solidFill>
      <a:ln w="9525">
        <a:solidFill>
          <a:schemeClr val="tx1">
            <a:lumMod val="65000"/>
            <a:lumOff val="35000"/>
          </a:schemeClr>
        </a:solidFill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75000"/>
            <a:lumOff val="25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862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trendlineLabel>
  <cs:upBar>
    <cs:lnRef idx="0"/>
    <cs:fillRef idx="0"/>
    <cs:effectRef idx="0"/>
    <cs:fontRef idx="minor">
      <a:schemeClr val="dk1"/>
    </cs:fontRef>
    <cs:spPr>
      <a:solidFill>
        <a:schemeClr val="lt1"/>
      </a:solidFill>
      <a:ln w="9525">
        <a:solidFill>
          <a:schemeClr val="tx1">
            <a:lumMod val="15000"/>
            <a:lumOff val="85000"/>
          </a:schemeClr>
        </a:solidFill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1197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4D55513-B3F9-43D5-8D14-CA4AEB115F9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9966294-A52B-44C2-AA79-F0EA1EAFB33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35226642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E0C9BE8-5A8B-4577-AC08-F5CD62472DA1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IN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0553B-3280-491D-8197-3DB31887E0A8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1320348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43% male, 57% female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553B-3280-491D-8197-3DB31887E0A8}" type="slidenum">
              <a:rPr lang="en-IN" smtClean="0"/>
              <a:t>19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7437054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PNG- tenement, </a:t>
            </a:r>
            <a:r>
              <a:rPr lang="en-IN" dirty="0" err="1"/>
              <a:t>Trimu</a:t>
            </a:r>
            <a:r>
              <a:rPr lang="en-IN" dirty="0"/>
              <a:t>-HS, BG- </a:t>
            </a:r>
            <a:r>
              <a:rPr lang="en-IN" dirty="0" err="1"/>
              <a:t>tenemt</a:t>
            </a:r>
            <a:r>
              <a:rPr lang="en-IN" dirty="0"/>
              <a:t>, Patni-?, </a:t>
            </a:r>
            <a:r>
              <a:rPr lang="en-IN" dirty="0" err="1"/>
              <a:t>Pavna</a:t>
            </a:r>
            <a:r>
              <a:rPr lang="en-IN" dirty="0"/>
              <a:t>-slum, Durga-HS, Tap-slum, Vid-slum, </a:t>
            </a:r>
            <a:r>
              <a:rPr lang="en-IN" dirty="0" err="1"/>
              <a:t>Vota</a:t>
            </a:r>
            <a:r>
              <a:rPr lang="en-IN" dirty="0"/>
              <a:t>-slum, </a:t>
            </a:r>
            <a:r>
              <a:rPr lang="en-IN" dirty="0" err="1"/>
              <a:t>Gulve</a:t>
            </a:r>
            <a:r>
              <a:rPr lang="en-IN" dirty="0"/>
              <a:t>-slum/</a:t>
            </a:r>
            <a:r>
              <a:rPr lang="en-IN" dirty="0" err="1"/>
              <a:t>tenemt</a:t>
            </a:r>
            <a:endParaRPr lang="en-IN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553B-3280-491D-8197-3DB31887E0A8}" type="slidenum">
              <a:rPr lang="en-IN" smtClean="0"/>
              <a:t>23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4209617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 err="1"/>
              <a:t>Sambhji</a:t>
            </a:r>
            <a:r>
              <a:rPr lang="en-IN" dirty="0"/>
              <a:t>-HS, </a:t>
            </a:r>
            <a:r>
              <a:rPr lang="en-IN" dirty="0" err="1"/>
              <a:t>kes-tenmt</a:t>
            </a:r>
            <a:r>
              <a:rPr lang="en-IN" dirty="0"/>
              <a:t>, </a:t>
            </a:r>
            <a:r>
              <a:rPr lang="en-IN" dirty="0" err="1"/>
              <a:t>bhim</a:t>
            </a:r>
            <a:r>
              <a:rPr lang="en-IN" dirty="0"/>
              <a:t>-slum, </a:t>
            </a:r>
            <a:r>
              <a:rPr lang="en-IN" dirty="0" err="1"/>
              <a:t>Jptp</a:t>
            </a:r>
            <a:r>
              <a:rPr lang="en-IN" dirty="0"/>
              <a:t>-?, </a:t>
            </a:r>
            <a:r>
              <a:rPr lang="en-IN" dirty="0" err="1"/>
              <a:t>Vishl</a:t>
            </a:r>
            <a:r>
              <a:rPr lang="en-IN" dirty="0"/>
              <a:t>- HS/</a:t>
            </a:r>
            <a:r>
              <a:rPr lang="en-IN" dirty="0" err="1"/>
              <a:t>tenmt</a:t>
            </a:r>
            <a:r>
              <a:rPr lang="en-IN" dirty="0"/>
              <a:t>, Wood-HS, </a:t>
            </a:r>
            <a:r>
              <a:rPr lang="en-IN" dirty="0" err="1"/>
              <a:t>Purna</a:t>
            </a:r>
            <a:r>
              <a:rPr lang="en-IN" dirty="0"/>
              <a:t>- Anthia=HS,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553B-3280-491D-8197-3DB31887E0A8}" type="slidenum">
              <a:rPr lang="en-IN" smtClean="0"/>
              <a:t>24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41769369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IN" dirty="0"/>
              <a:t>Infection fatality rate- (total deaths/total cases)x100  </a:t>
            </a:r>
          </a:p>
          <a:p>
            <a:r>
              <a:rPr lang="en-IN" dirty="0"/>
              <a:t>Case fatality rate- (total deaths/total </a:t>
            </a:r>
            <a:r>
              <a:rPr lang="en-IN" dirty="0" err="1"/>
              <a:t>deaths+total</a:t>
            </a:r>
            <a:r>
              <a:rPr lang="en-IN" dirty="0"/>
              <a:t> recovered)x100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9A50553B-3280-491D-8197-3DB31887E0A8}" type="slidenum">
              <a:rPr lang="en-IN" smtClean="0"/>
              <a:t>26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4395017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D7C6C5D-3AAE-4C99-8198-25538C95373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0529362-1ADE-416B-833B-61B126377BFD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B7020A3-D1E5-4ABB-9172-696B31F80F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49155A7-304A-4510-BBA4-60ACFD4AA57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6AF6710-0AC8-41BD-A868-790DB93135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8790690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2C2BE98-55ED-4385-8268-950E8DCB5A8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8720E3C-4E8F-4F54-B518-F2AE3D1DC1A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0706D49-A815-45F9-8F88-0DA385D0666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4A7F48F-058F-427D-BC78-B30B4F6F267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64FCE4D-A947-443D-BF56-62CE6BCA3E5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092525363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DDE0F5A0-F93A-46F0-8751-07E8B30133F5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BAB4E9FD-98F7-4E2E-B2D2-7A13EE28B81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BECCFCE-F077-4F06-85A5-22715F8DC33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011DCD9C-FDF2-4C17-A052-D8DD0A16E1F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5843D934-F40E-40B2-B043-8C3D1142E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552234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764C929-6B08-499B-8C56-60C9A166AD0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70E2FDC-48CC-474A-BF67-AA7D87FD1ED8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>
            <a:lvl1pPr>
              <a:lnSpc>
                <a:spcPct val="15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1pPr>
            <a:lvl2pPr>
              <a:lnSpc>
                <a:spcPct val="15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2pPr>
            <a:lvl3pPr>
              <a:lnSpc>
                <a:spcPct val="150000"/>
              </a:lnSpc>
              <a:defRPr>
                <a:latin typeface="Times New Roman" panose="02020603050405020304" pitchFamily="18" charset="0"/>
                <a:cs typeface="Times New Roman" panose="02020603050405020304" pitchFamily="18" charset="0"/>
              </a:defRPr>
            </a:lvl3pPr>
            <a:lvl4pPr>
              <a:lnSpc>
                <a:spcPct val="150000"/>
              </a:lnSpc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4pPr>
            <a:lvl5pPr>
              <a:lnSpc>
                <a:spcPct val="150000"/>
              </a:lnSpc>
              <a:defRPr>
                <a:latin typeface="Times New Roman" panose="02020603050405020304" pitchFamily="18" charset="0"/>
                <a:ea typeface="Tahoma" panose="020B0604030504040204" pitchFamily="34" charset="0"/>
                <a:cs typeface="Times New Roman" panose="02020603050405020304" pitchFamily="18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4ABC770A-280A-4ABB-9E03-790CF4C1C48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B9E7A50-E871-4922-A31C-07A0F398061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25CA1BA-E675-41D4-8AFC-9D7AD69B82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7669802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8A28AE-16BB-4C61-B521-90CBD92ACF5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2CBD3F9-5C25-4CBA-A286-9A5B690404C9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60688A6-C274-4588-B68F-B6E114ACAA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3E044BD-C8C6-4AEB-BE53-59E670347F6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B9B87D2-54ED-433B-800E-C47FED2B8DC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447777031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16ACF9-5AD6-4845-87F7-A4F8F30D5BA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8C42C4A-1BEA-4F1A-AA12-475C708D81C3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4BDB2117-422A-4223-A522-28AD2C2EB58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DE98EFC-AF47-4DB5-86E9-BADC29AF60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FC2F6BEE-FD34-4D97-90C6-2DF906F4A18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6D4ACBB0-8F55-41EB-A075-D9AB0EA887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63127894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F480B78-A802-43F5-B3C9-C7BC671CE2D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842DC54-381E-449A-84DD-5EB98E43178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EF3FFE9-AA6A-48EF-9D28-AD77E62AF6F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E87F099-43D4-43D8-AEDD-738105E4711E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5B2E342C-D9E9-460C-8704-9747AD1A309D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9BD3B76E-B1A2-4ABB-88BC-61650A023C7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6864309-4B3B-45D9-859A-73441A6603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30F0079E-F19F-4928-B553-8B8FD72E775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04192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7B3D4AD-3757-4A0B-9EB6-01B972E5EC2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1ABA2368-8FFB-46B0-8BC1-56B331EB590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3759950B-BA13-4F8C-9CDE-B253379A44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9705C484-2D8E-405A-A8AF-B256D2CD88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34746900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237C7328-602E-4D8A-8CA2-EA459E2FC5D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A9A9AC6-1445-449D-9EAD-1CCB329C41F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4BA0E183-A9FF-44ED-8ED2-0339C239F32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9229972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1CFEE2E-7FB1-4A10-950C-1C0E22268CE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BB22FBD-CBD2-4910-9DDD-736FC9B3D19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20722B90-CC92-4ADC-AC91-E0FA0459E0D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B7068539-6A2B-46BA-ABDB-3D0EBFC0612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6689021B-85CD-4650-BE00-870D3726EF3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EEFBAFB-5AB5-45CF-ADA5-F843210CFB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5486503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2A3985-2CE4-47E5-ACB4-E1EE89FC93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1FC653FF-440E-4734-B61D-130E21EF7E4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N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59A2C0CF-2206-400E-9BC5-E95D0876C42C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5D5E6C74-E553-49AD-A653-E96E66D8A24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2D15EC3D-9602-466A-97E4-C0DDAED65B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F051C764-2ED4-42F0-89BA-4F7679F94E3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0451036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E5F454DA-1B1A-4BBD-BABD-57386E95C79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IN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17EE0B5-4B09-444E-A082-CD85BD78BE1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IN" dirty="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FE2304E4-EEF2-4FCE-98BF-727A0A3FCABB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65CE121-B29D-4B73-9A15-ED8802F297B9}" type="datetimeFigureOut">
              <a:rPr lang="en-IN" smtClean="0"/>
              <a:t>06-11-2020</a:t>
            </a:fld>
            <a:endParaRPr lang="en-IN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521658C-CB92-4B14-BDA7-80C22BF8A65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6C7313A6-FFC0-4A51-94ED-76F279D3486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5660B4B-6D5E-47FA-905D-2C4126A88533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24535594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2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Times New Roman" panose="02020603050405020304" pitchFamily="18" charset="0"/>
          <a:ea typeface="+mn-ea"/>
          <a:cs typeface="Times New Roman" panose="02020603050405020304" pitchFamily="18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hyperlink" Target="https://www.ncbi.nlm.nih.gov/pmc/articles/PMC7584920/" TargetMode="Externa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8" Type="http://schemas.openxmlformats.org/officeDocument/2006/relationships/hyperlink" Target="https://www.deccanchronicle.com/nation/in-other-news/110920/sero-survey-20-andhra-population-exposed-to-covid-19.html" TargetMode="External"/><Relationship Id="rId3" Type="http://schemas.openxmlformats.org/officeDocument/2006/relationships/hyperlink" Target="https://economictimes.indiatimes.com/industry/healthcare/biotech/healthcare/delhis-sero-prevalence-study-finds-23-48-per-cent-people-affected-by-covid-19/articleshow/77082873.cms" TargetMode="External"/><Relationship Id="rId7" Type="http://schemas.openxmlformats.org/officeDocument/2006/relationships/hyperlink" Target="https://www.thestatesman.com/cities/kolkata/kolkata-one-four-people-covid-antibodies-1502922912.html" TargetMode="External"/><Relationship Id="rId2" Type="http://schemas.openxmlformats.org/officeDocument/2006/relationships/hyperlink" Target="https://www.who.int/immunization/monitoring_surveillance/burden/laboratory/Serosurvey_Manual_chapter_1.pdf" TargetMode="Externa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indianexpress.com/article/cities/ahmedabad/second-survey-in-ahmedabad-sero-positivity-up-by-5-6-per-cent-since-june-no-herd-immunity-yet-6580951/" TargetMode="External"/><Relationship Id="rId5" Type="http://schemas.openxmlformats.org/officeDocument/2006/relationships/hyperlink" Target="https://www.thehindu.com/news/cities/mumbai/coronavirus-bmc-starts-second-phase-of-sero-survey-in-mumbai/article32315678.ece" TargetMode="External"/><Relationship Id="rId4" Type="http://schemas.openxmlformats.org/officeDocument/2006/relationships/hyperlink" Target="https://economictimes.indiatimes.com/news/politics-and-nation/nearly-2-crore-people-in-karnataka-were-covid-19-infected-says-government-survey/articleshow/79041863.cms" TargetMode="Externa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59A4F5D-B522-4FC2-990E-F6911CAFF03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6928" y="1114635"/>
            <a:ext cx="11055096" cy="2387600"/>
          </a:xfrm>
        </p:spPr>
        <p:txBody>
          <a:bodyPr>
            <a:normAutofit/>
          </a:bodyPr>
          <a:lstStyle/>
          <a:p>
            <a:r>
              <a:rPr lang="en-IN" sz="44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Population based SARS-COV2 IgG antibody survey in PCMC area</a:t>
            </a:r>
            <a:endParaRPr lang="en-IN" sz="4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0BBA9F9A-09B0-4ED1-A896-5BD5133AD89B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231692" y="4150444"/>
            <a:ext cx="10125156" cy="1812144"/>
          </a:xfrm>
        </p:spPr>
        <p:txBody>
          <a:bodyPr>
            <a:normAutofit/>
          </a:bodyPr>
          <a:lstStyle/>
          <a:p>
            <a:r>
              <a:rPr lang="en-IN" sz="2200" dirty="0">
                <a:cs typeface="Times New Roman" panose="02020603050405020304" pitchFamily="18" charset="0"/>
              </a:rPr>
              <a:t>A study conducted by </a:t>
            </a:r>
            <a:r>
              <a:rPr lang="en-IN" sz="2200" dirty="0"/>
              <a:t>d</a:t>
            </a:r>
            <a:r>
              <a:rPr lang="en-IN" sz="2200" dirty="0">
                <a:cs typeface="Times New Roman" panose="02020603050405020304" pitchFamily="18" charset="0"/>
              </a:rPr>
              <a:t>epartme</a:t>
            </a:r>
            <a:r>
              <a:rPr lang="en-IN" sz="2200" dirty="0"/>
              <a:t>nt</a:t>
            </a:r>
            <a:r>
              <a:rPr lang="en-IN" sz="2200" dirty="0">
                <a:cs typeface="Times New Roman" panose="02020603050405020304" pitchFamily="18" charset="0"/>
              </a:rPr>
              <a:t> of Community Medicine, Dr D Y Patil Medical College and Medical department, PCMC</a:t>
            </a:r>
          </a:p>
          <a:p>
            <a:r>
              <a:rPr lang="en-IN" sz="2200" b="0" i="0" dirty="0">
                <a:effectLst/>
                <a:cs typeface="Times New Roman" panose="02020603050405020304" pitchFamily="18" charset="0"/>
              </a:rPr>
              <a:t>Source of Funding: Pimpri Chinchwad Municipal Corporation</a:t>
            </a:r>
          </a:p>
          <a:p>
            <a:pPr algn="r"/>
            <a:endParaRPr lang="en-IN" sz="2200" b="0" i="0" dirty="0">
              <a:effectLst/>
              <a:cs typeface="Times New Roman" panose="02020603050405020304" pitchFamily="18" charset="0"/>
            </a:endParaRPr>
          </a:p>
          <a:p>
            <a:pPr algn="r"/>
            <a:endParaRPr lang="en-IN" sz="2200" dirty="0">
              <a:cs typeface="Times New Roman" panose="02020603050405020304" pitchFamily="18" charset="0"/>
            </a:endParaRPr>
          </a:p>
          <a:p>
            <a:endParaRPr lang="en-IN" sz="2200" dirty="0"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046772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119E3FB-46B2-40CE-89B5-4EBD3097854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B91252C4-6628-4D88-B7C6-77098197FD5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8200" y="146973"/>
            <a:ext cx="4912783" cy="6564054"/>
          </a:xfrm>
        </p:spPr>
      </p:pic>
      <p:pic>
        <p:nvPicPr>
          <p:cNvPr id="8" name="Content Placeholder 4">
            <a:extLst>
              <a:ext uri="{FF2B5EF4-FFF2-40B4-BE49-F238E27FC236}">
                <a16:creationId xmlns:a16="http://schemas.microsoft.com/office/drawing/2014/main" id="{102893CB-8ABE-4E3D-A727-413597BB466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68719" y="146973"/>
            <a:ext cx="4912783" cy="65640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60375988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66319ED-710D-412D-AD40-9A662CDC1B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3915AA4E-5D51-448F-9AB9-816807885AA7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85234" y="476726"/>
            <a:ext cx="8021532" cy="6016149"/>
          </a:xfrm>
        </p:spPr>
      </p:pic>
    </p:spTree>
    <p:extLst>
      <p:ext uri="{BB962C8B-B14F-4D97-AF65-F5344CB8AC3E}">
        <p14:creationId xmlns:p14="http://schemas.microsoft.com/office/powerpoint/2010/main" val="394250631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CF82384-B258-4528-B499-BE352393A27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E0EE08EE-2A96-48D5-9621-74859532EA0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2252" y="393477"/>
            <a:ext cx="8149508" cy="6099398"/>
          </a:xfrm>
        </p:spPr>
      </p:pic>
    </p:spTree>
    <p:extLst>
      <p:ext uri="{BB962C8B-B14F-4D97-AF65-F5344CB8AC3E}">
        <p14:creationId xmlns:p14="http://schemas.microsoft.com/office/powerpoint/2010/main" val="761857659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A02EE66-C43F-4CBA-B098-3A6F6F43D2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013267F2-F085-4E77-9A82-18F015F801C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13352" y="523081"/>
            <a:ext cx="7765295" cy="5811838"/>
          </a:xfrm>
        </p:spPr>
      </p:pic>
    </p:spTree>
    <p:extLst>
      <p:ext uri="{BB962C8B-B14F-4D97-AF65-F5344CB8AC3E}">
        <p14:creationId xmlns:p14="http://schemas.microsoft.com/office/powerpoint/2010/main" val="36491641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BDD9F4-A816-4712-910E-C3C44E62DF8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24FF0CD4-DCD0-49EB-A92F-F9BB0B849DAA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12613" y="383059"/>
            <a:ext cx="5966774" cy="6010602"/>
          </a:xfrm>
        </p:spPr>
      </p:pic>
    </p:spTree>
    <p:extLst>
      <p:ext uri="{BB962C8B-B14F-4D97-AF65-F5344CB8AC3E}">
        <p14:creationId xmlns:p14="http://schemas.microsoft.com/office/powerpoint/2010/main" val="36177302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8BB0B-49D9-47C2-A830-21A71227F83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E720B700-72AA-493F-BBE8-6FEF6520BD7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1441" y="681037"/>
            <a:ext cx="7749117" cy="5811838"/>
          </a:xfrm>
        </p:spPr>
      </p:pic>
    </p:spTree>
    <p:extLst>
      <p:ext uri="{BB962C8B-B14F-4D97-AF65-F5344CB8AC3E}">
        <p14:creationId xmlns:p14="http://schemas.microsoft.com/office/powerpoint/2010/main" val="218901485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966EADF-56C6-43B6-8F8E-A05FAF5151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9" name="Content Placeholder 8">
            <a:extLst>
              <a:ext uri="{FF2B5EF4-FFF2-40B4-BE49-F238E27FC236}">
                <a16:creationId xmlns:a16="http://schemas.microsoft.com/office/drawing/2014/main" id="{DBAC143B-830C-487C-A819-A6BFD8DB5CDE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97975" y="511571"/>
            <a:ext cx="7796050" cy="5834857"/>
          </a:xfrm>
        </p:spPr>
      </p:pic>
    </p:spTree>
    <p:extLst>
      <p:ext uri="{BB962C8B-B14F-4D97-AF65-F5344CB8AC3E}">
        <p14:creationId xmlns:p14="http://schemas.microsoft.com/office/powerpoint/2010/main" val="89173404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A935C62-72E7-4B52-9BEF-7EEB914A82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F1CD2128-9464-446F-A18E-A8792DB12B6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35201" y="373539"/>
            <a:ext cx="8176148" cy="6119336"/>
          </a:xfrm>
        </p:spPr>
      </p:pic>
    </p:spTree>
    <p:extLst>
      <p:ext uri="{BB962C8B-B14F-4D97-AF65-F5344CB8AC3E}">
        <p14:creationId xmlns:p14="http://schemas.microsoft.com/office/powerpoint/2010/main" val="7800731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Content Placeholder 6">
            <a:extLst>
              <a:ext uri="{FF2B5EF4-FFF2-40B4-BE49-F238E27FC236}">
                <a16:creationId xmlns:a16="http://schemas.microsoft.com/office/drawing/2014/main" id="{B79B0A2F-CA01-45FF-BB5E-C1A5508C2C20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9100" y="711200"/>
            <a:ext cx="11508740" cy="5567680"/>
          </a:xfrm>
        </p:spPr>
      </p:pic>
      <p:sp>
        <p:nvSpPr>
          <p:cNvPr id="6" name="Arrow: Down 5">
            <a:extLst>
              <a:ext uri="{FF2B5EF4-FFF2-40B4-BE49-F238E27FC236}">
                <a16:creationId xmlns:a16="http://schemas.microsoft.com/office/drawing/2014/main" id="{968F067D-CC3B-4012-83C3-53F712C251E9}"/>
              </a:ext>
            </a:extLst>
          </p:cNvPr>
          <p:cNvSpPr/>
          <p:nvPr/>
        </p:nvSpPr>
        <p:spPr>
          <a:xfrm>
            <a:off x="10294143" y="1357531"/>
            <a:ext cx="302737" cy="2034955"/>
          </a:xfrm>
          <a:prstGeom prst="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40212DC-8A4B-4225-8DB7-E83A7445BB91}"/>
              </a:ext>
            </a:extLst>
          </p:cNvPr>
          <p:cNvSpPr txBox="1"/>
          <p:nvPr/>
        </p:nvSpPr>
        <p:spPr>
          <a:xfrm>
            <a:off x="9327514" y="711200"/>
            <a:ext cx="223599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b="1" dirty="0"/>
              <a:t>START OF SEROSURVEILLANCE</a:t>
            </a:r>
          </a:p>
        </p:txBody>
      </p:sp>
    </p:spTree>
    <p:extLst>
      <p:ext uri="{BB962C8B-B14F-4D97-AF65-F5344CB8AC3E}">
        <p14:creationId xmlns:p14="http://schemas.microsoft.com/office/powerpoint/2010/main" val="2731881487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F7179BA-44BE-4321-8DBA-ECBDE1AF118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Gender Distribution</a:t>
            </a:r>
          </a:p>
        </p:txBody>
      </p:sp>
      <p:graphicFrame>
        <p:nvGraphicFramePr>
          <p:cNvPr id="11" name="Content Placeholder 10">
            <a:extLst>
              <a:ext uri="{FF2B5EF4-FFF2-40B4-BE49-F238E27FC236}">
                <a16:creationId xmlns:a16="http://schemas.microsoft.com/office/drawing/2014/main" id="{EDF85A31-5C45-4E28-AB00-94BD2FC6FE1A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6138732"/>
              </p:ext>
            </p:extLst>
          </p:nvPr>
        </p:nvGraphicFramePr>
        <p:xfrm>
          <a:off x="2717800" y="1382872"/>
          <a:ext cx="9687560" cy="494680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F3AA2F41-5C22-4911-A338-3D7C6062074A}"/>
              </a:ext>
            </a:extLst>
          </p:cNvPr>
          <p:cNvSpPr txBox="1"/>
          <p:nvPr/>
        </p:nvSpPr>
        <p:spPr>
          <a:xfrm>
            <a:off x="7881620" y="2505670"/>
            <a:ext cx="302768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dirty="0"/>
              <a:t>MALE: TOTAL- 2152 (43%)</a:t>
            </a:r>
          </a:p>
          <a:p>
            <a:r>
              <a:rPr lang="en-IN" dirty="0"/>
              <a:t>FEMALE: TOTAL- 2848 ( 57%)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414339991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D295552-658E-4D92-9678-65C8BA5E674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WHAT IS SERO-SURVEY?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F936A4-8F5E-48AC-824E-FFB0F17F43C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dirty="0" err="1"/>
              <a:t>Serosurvey</a:t>
            </a:r>
            <a:r>
              <a:rPr lang="en-US" dirty="0"/>
              <a:t>: Collection and testing of serum (or proxy such as oral fluid) specimens from a sample of a defined population over a specified period of time to estimate the prevalence of antibodies against a given specific infectious pathogen as an indicator of immunity.(1)</a:t>
            </a:r>
          </a:p>
          <a:p>
            <a:r>
              <a:rPr lang="en-US" dirty="0"/>
              <a:t>It measures the proportion of a population that has antibodies to the relevant infection.</a:t>
            </a:r>
          </a:p>
          <a:p>
            <a:r>
              <a:rPr lang="en-US" dirty="0"/>
              <a:t>M</a:t>
            </a:r>
            <a:r>
              <a:rPr lang="en-IN" dirty="0"/>
              <a:t>ajor source of data that helps us in assessing the susceptibility profile of the population.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655429" y="5859262"/>
            <a:ext cx="113543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(1)https://</a:t>
            </a:r>
            <a:r>
              <a:rPr lang="en-US" dirty="0" err="1"/>
              <a:t>www.who.int</a:t>
            </a:r>
            <a:r>
              <a:rPr lang="en-US" dirty="0"/>
              <a:t>/immunization/</a:t>
            </a:r>
            <a:r>
              <a:rPr lang="en-US" dirty="0" err="1"/>
              <a:t>monitoring_surveillance</a:t>
            </a:r>
            <a:r>
              <a:rPr lang="en-US" dirty="0"/>
              <a:t>/burden/laboratory/Serosurvey_Manual_chapter_1.pdf</a:t>
            </a:r>
          </a:p>
        </p:txBody>
      </p:sp>
    </p:spTree>
    <p:extLst>
      <p:ext uri="{BB962C8B-B14F-4D97-AF65-F5344CB8AC3E}">
        <p14:creationId xmlns:p14="http://schemas.microsoft.com/office/powerpoint/2010/main" val="381223120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ECBA595-F346-4C96-9970-954A4A70367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004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Gender wise SARS COV 2 IgG antibody positivity</a:t>
            </a:r>
            <a:endParaRPr lang="en-IN" sz="6000" dirty="0"/>
          </a:p>
        </p:txBody>
      </p:sp>
      <p:pic>
        <p:nvPicPr>
          <p:cNvPr id="5" name="Picture 4" descr="Logo, icon&#10;&#10;Description automatically generated">
            <a:extLst>
              <a:ext uri="{FF2B5EF4-FFF2-40B4-BE49-F238E27FC236}">
                <a16:creationId xmlns:a16="http://schemas.microsoft.com/office/drawing/2014/main" id="{A366403D-0363-4308-8946-5C8E5F26C81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8634" y="1465605"/>
            <a:ext cx="8468677" cy="49351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6682068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F5B257C-B9AE-4322-8B95-26BDB6BBF30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/>
              <a:t>Age Group Distribution</a:t>
            </a:r>
          </a:p>
        </p:txBody>
      </p:sp>
      <p:graphicFrame>
        <p:nvGraphicFramePr>
          <p:cNvPr id="6" name="Content Placeholder 5">
            <a:extLst>
              <a:ext uri="{FF2B5EF4-FFF2-40B4-BE49-F238E27FC236}">
                <a16:creationId xmlns:a16="http://schemas.microsoft.com/office/drawing/2014/main" id="{5C7E2E69-1EF9-48A0-B663-971B281F7988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54105377"/>
              </p:ext>
            </p:extLst>
          </p:nvPr>
        </p:nvGraphicFramePr>
        <p:xfrm>
          <a:off x="1275080" y="1541145"/>
          <a:ext cx="10515600" cy="4351338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CF30C921-2FAE-45B3-8A46-3EB7E686324B}"/>
              </a:ext>
            </a:extLst>
          </p:cNvPr>
          <p:cNvSpPr txBox="1"/>
          <p:nvPr/>
        </p:nvSpPr>
        <p:spPr>
          <a:xfrm>
            <a:off x="9326880" y="1027906"/>
            <a:ext cx="2052320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	Total	</a:t>
            </a:r>
          </a:p>
          <a:p>
            <a:r>
              <a:rPr lang="en-IN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12-18	390	</a:t>
            </a:r>
          </a:p>
          <a:p>
            <a:r>
              <a:rPr lang="en-IN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19-30	1541	</a:t>
            </a:r>
          </a:p>
          <a:p>
            <a:r>
              <a:rPr lang="en-IN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31-50	1985	</a:t>
            </a:r>
          </a:p>
          <a:p>
            <a:r>
              <a:rPr lang="en-IN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51-65	786	</a:t>
            </a:r>
          </a:p>
          <a:p>
            <a:r>
              <a:rPr lang="en-IN" dirty="0">
                <a:solidFill>
                  <a:srgbClr val="000000"/>
                </a:solidFill>
                <a:latin typeface="Calibri" panose="020F0502020204030204" pitchFamily="34" charset="0"/>
              </a:rPr>
              <a:t>&gt;</a:t>
            </a:r>
            <a:r>
              <a:rPr lang="en-IN" sz="1800" b="0" i="0" u="none" strike="noStrike" baseline="0" dirty="0">
                <a:solidFill>
                  <a:srgbClr val="000000"/>
                </a:solidFill>
                <a:latin typeface="Calibri" panose="020F0502020204030204" pitchFamily="34" charset="0"/>
              </a:rPr>
              <a:t> 66	298	</a:t>
            </a:r>
            <a:endParaRPr lang="en-IN" dirty="0"/>
          </a:p>
        </p:txBody>
      </p:sp>
      <p:graphicFrame>
        <p:nvGraphicFramePr>
          <p:cNvPr id="7" name="Table 6">
            <a:extLst>
              <a:ext uri="{FF2B5EF4-FFF2-40B4-BE49-F238E27FC236}">
                <a16:creationId xmlns:a16="http://schemas.microsoft.com/office/drawing/2014/main" id="{E164B5D4-4852-48E8-B6C2-8DDD382E1B3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8701364"/>
              </p:ext>
            </p:extLst>
          </p:nvPr>
        </p:nvGraphicFramePr>
        <p:xfrm>
          <a:off x="9326880" y="1027906"/>
          <a:ext cx="1717040" cy="1717040"/>
        </p:xfrm>
        <a:graphic>
          <a:graphicData uri="http://schemas.openxmlformats.org/drawingml/2006/table">
            <a:tbl>
              <a:tblPr/>
              <a:tblGrid>
                <a:gridCol w="1717040">
                  <a:extLst>
                    <a:ext uri="{9D8B030D-6E8A-4147-A177-3AD203B41FA5}">
                      <a16:colId xmlns:a16="http://schemas.microsoft.com/office/drawing/2014/main" val="456313434"/>
                    </a:ext>
                  </a:extLst>
                </a:gridCol>
              </a:tblGrid>
              <a:tr h="1717040">
                <a:tc>
                  <a:txBody>
                    <a:bodyPr/>
                    <a:lstStyle/>
                    <a:p>
                      <a:r>
                        <a:rPr lang="en-IN" dirty="0"/>
                        <a:t>  Age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690594191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39019536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78D2983-60EB-48E5-9CF6-99457514721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-9880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Age group wise SARS COV 2 IgG antibody positivity</a:t>
            </a:r>
            <a:endParaRPr lang="en-IN" sz="6000" b="1" dirty="0"/>
          </a:p>
        </p:txBody>
      </p:sp>
      <p:pic>
        <p:nvPicPr>
          <p:cNvPr id="5" name="Picture 4" descr="Logo&#10;&#10;Description automatically generated">
            <a:extLst>
              <a:ext uri="{FF2B5EF4-FFF2-40B4-BE49-F238E27FC236}">
                <a16:creationId xmlns:a16="http://schemas.microsoft.com/office/drawing/2014/main" id="{5A1B1F82-78FB-40A1-B423-92BE6EA74E0D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3471" y="1315683"/>
            <a:ext cx="9065058" cy="50429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591427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C6472D1-6D25-407A-9793-13FBF787B13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4622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 areas with highest SARS COV 2 IgG antibody Positivity</a:t>
            </a:r>
            <a:endParaRPr lang="en-IN" sz="6000" dirty="0"/>
          </a:p>
        </p:txBody>
      </p:sp>
      <p:pic>
        <p:nvPicPr>
          <p:cNvPr id="5" name="Picture 4" descr="A picture containing chart&#10;&#10;Description automatically generated">
            <a:extLst>
              <a:ext uri="{FF2B5EF4-FFF2-40B4-BE49-F238E27FC236}">
                <a16:creationId xmlns:a16="http://schemas.microsoft.com/office/drawing/2014/main" id="{6AFEA1CD-73DF-4E9F-B0B0-5C80FCBB9F3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45389" y="1430185"/>
            <a:ext cx="9301222" cy="506269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62905249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9F10181-D437-498C-9A01-2128F6D91E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4683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US" sz="2800" b="1" dirty="0">
                <a:effectLst/>
                <a:latin typeface="Calibri" panose="020F0502020204030204" pitchFamily="34" charset="0"/>
                <a:ea typeface="Calibri" panose="020F0502020204030204" pitchFamily="34" charset="0"/>
                <a:cs typeface="Calibri" panose="020F0502020204030204" pitchFamily="34" charset="0"/>
              </a:rPr>
              <a:t>Ten areas with lowest SARS COV 2 IgG antibody Positivity</a:t>
            </a:r>
            <a:endParaRPr lang="en-IN" sz="6000" dirty="0"/>
          </a:p>
        </p:txBody>
      </p:sp>
      <p:pic>
        <p:nvPicPr>
          <p:cNvPr id="5" name="Picture 4" descr="A picture containing icon&#10;&#10;Description automatically generated">
            <a:extLst>
              <a:ext uri="{FF2B5EF4-FFF2-40B4-BE49-F238E27FC236}">
                <a16:creationId xmlns:a16="http://schemas.microsoft.com/office/drawing/2014/main" id="{33769E7A-2B12-45CF-B119-EB3FFFD39FF6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23639" y="1366523"/>
            <a:ext cx="9144721" cy="50515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67907304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372CA1-A17A-49AA-AC90-F5BDC393AB0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IN" b="1" dirty="0"/>
              <a:t>Summary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BBADE0-090A-4EE5-AD7C-5AAD6C6C20A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Overall antibody seropositivity: </a:t>
            </a:r>
            <a:r>
              <a:rPr lang="en-IN" b="1" dirty="0"/>
              <a:t>33.9%</a:t>
            </a:r>
          </a:p>
          <a:p>
            <a:r>
              <a:rPr lang="en-IN" dirty="0"/>
              <a:t>Strata wise antibody positivity: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Slum 			</a:t>
            </a:r>
            <a:r>
              <a:rPr lang="en-IN" b="1" dirty="0"/>
              <a:t>37.8%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Tenement 		</a:t>
            </a:r>
            <a:r>
              <a:rPr lang="en-IN" b="1" dirty="0"/>
              <a:t>38.3%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Housing societies	 	</a:t>
            </a:r>
            <a:r>
              <a:rPr lang="en-IN" b="1" dirty="0"/>
              <a:t>27.7%</a:t>
            </a:r>
          </a:p>
          <a:p>
            <a:r>
              <a:rPr lang="en-IN" dirty="0"/>
              <a:t>Highest seropositivity (35.5%) was observed in the age group of 51-65 years followed by adolescents between 12-18 years (34.9%)</a:t>
            </a:r>
          </a:p>
          <a:p>
            <a:pPr>
              <a:buFont typeface="Wingdings" panose="05000000000000000000" pitchFamily="2" charset="2"/>
              <a:buChar char="Ø"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61877035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12E9F2B-AB8B-49CD-AB3B-71ECECFD33F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Miscellaneous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F4ACD75-4404-4BCD-B0C0-1ACF0AD1617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6072" y="1770056"/>
            <a:ext cx="10588751" cy="4434499"/>
          </a:xfrm>
        </p:spPr>
        <p:txBody>
          <a:bodyPr>
            <a:noAutofit/>
          </a:bodyPr>
          <a:lstStyle/>
          <a:p>
            <a:pPr algn="just"/>
            <a:r>
              <a:rPr lang="en-IN" dirty="0"/>
              <a:t>Seropositivity among people with Influenza-like symptoms in last 3 months: 40.1%</a:t>
            </a:r>
          </a:p>
          <a:p>
            <a:pPr algn="just"/>
            <a:r>
              <a:rPr lang="en-IN" dirty="0"/>
              <a:t>Seropositivity among asymptomatic people: 29.7%</a:t>
            </a:r>
          </a:p>
          <a:p>
            <a:pPr algn="just"/>
            <a:r>
              <a:rPr lang="en-IN" dirty="0"/>
              <a:t>Seropositivity among RT-PCR tested and found positive for SARS COV 2: 86.8%</a:t>
            </a:r>
          </a:p>
          <a:p>
            <a:pPr algn="just"/>
            <a:r>
              <a:rPr lang="en-IN" dirty="0"/>
              <a:t>Seropositivity among RT-PCR tested and found negative for SARS COV 2: 32.1%</a:t>
            </a:r>
          </a:p>
          <a:p>
            <a:pPr algn="just"/>
            <a:r>
              <a:rPr lang="en-IN" dirty="0">
                <a:solidFill>
                  <a:srgbClr val="FF0000"/>
                </a:solidFill>
              </a:rPr>
              <a:t>Infection fatality rate: 0.18%</a:t>
            </a:r>
          </a:p>
          <a:p>
            <a:pPr algn="just"/>
            <a:r>
              <a:rPr lang="en-IN" dirty="0">
                <a:solidFill>
                  <a:srgbClr val="FF0000"/>
                </a:solidFill>
              </a:rPr>
              <a:t>Case fatality rate: 1.75%</a:t>
            </a:r>
          </a:p>
          <a:p>
            <a:pPr marL="0" indent="0" algn="just">
              <a:buNone/>
            </a:pPr>
            <a:r>
              <a:rPr lang="en-IN" dirty="0"/>
              <a:t>Non-response rate received from the sample population was approximately 5-10%</a:t>
            </a:r>
            <a:r>
              <a:rPr lang="en-IN" dirty="0">
                <a:solidFill>
                  <a:srgbClr val="FF0000"/>
                </a:solidFill>
              </a:rPr>
              <a:t> </a:t>
            </a: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12076160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Implications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just"/>
            <a:r>
              <a:rPr lang="en-IN" dirty="0"/>
              <a:t>Taking 34% infected, the total population exposed in PCMC = 846512.</a:t>
            </a:r>
          </a:p>
          <a:p>
            <a:pPr algn="just"/>
            <a:r>
              <a:rPr lang="en-IN" dirty="0"/>
              <a:t>This is about ten times more than detected by RT-PCR/Antigen (86735)</a:t>
            </a:r>
          </a:p>
          <a:p>
            <a:pPr algn="just"/>
            <a:r>
              <a:rPr lang="en-IN" dirty="0"/>
              <a:t>PCMC case detection better than reported from other studies where it has been reported 20-25 times more. </a:t>
            </a:r>
          </a:p>
          <a:p>
            <a:pPr algn="just"/>
            <a:r>
              <a:rPr lang="en-IN" dirty="0"/>
              <a:t>A large proportion of population was exposed which gives us sufficient reasons to believe second wave may not strike, even if it strikes, impact would be 34 – 50% lower than first wave (</a:t>
            </a:r>
            <a:r>
              <a:rPr lang="en-IN" dirty="0">
                <a:solidFill>
                  <a:srgbClr val="FF0000"/>
                </a:solidFill>
              </a:rPr>
              <a:t>worst case scenario</a:t>
            </a:r>
            <a:r>
              <a:rPr lang="en-IN" dirty="0"/>
              <a:t>).</a:t>
            </a:r>
          </a:p>
          <a:p>
            <a:pPr marL="0" indent="0" algn="just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83312644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1B56404-6082-4F45-AC43-56A8BF2D267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Implications</a:t>
            </a:r>
            <a:r>
              <a:rPr lang="en-IN" dirty="0"/>
              <a:t> 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79FB98A-4CCF-4D90-9AC0-F5222B24CA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825625"/>
            <a:ext cx="10823917" cy="4350092"/>
          </a:xfrm>
        </p:spPr>
        <p:txBody>
          <a:bodyPr>
            <a:normAutofit/>
          </a:bodyPr>
          <a:lstStyle/>
          <a:p>
            <a:pPr algn="just"/>
            <a:r>
              <a:rPr lang="en-IN" dirty="0"/>
              <a:t>T cell immunity: Underestimation of immunity by </a:t>
            </a:r>
            <a:r>
              <a:rPr lang="en-IN" dirty="0" err="1"/>
              <a:t>sero</a:t>
            </a:r>
            <a:r>
              <a:rPr lang="en-IN" dirty="0"/>
              <a:t>-survey results</a:t>
            </a:r>
          </a:p>
          <a:p>
            <a:pPr algn="just"/>
            <a:r>
              <a:rPr lang="en-IN" dirty="0"/>
              <a:t>Population density: Cross immunity from other respiratory coronaviruses in Asia/Africa</a:t>
            </a:r>
          </a:p>
          <a:p>
            <a:r>
              <a:rPr lang="en-US" b="0" i="0" dirty="0">
                <a:solidFill>
                  <a:srgbClr val="000000"/>
                </a:solidFill>
                <a:effectLst/>
              </a:rPr>
              <a:t>SARS-CoV-2 seroprevalence worldwide: a systematic review and meta-analysis- Oct 24 2020: </a:t>
            </a:r>
            <a:r>
              <a:rPr lang="en-IN" dirty="0" err="1"/>
              <a:t>Serosurvey</a:t>
            </a:r>
            <a:r>
              <a:rPr lang="en-IN" dirty="0"/>
              <a:t> findings from all over the world, highest positivity rates from different parts of India (According to WHO, 10% are exposed)</a:t>
            </a:r>
            <a:endParaRPr lang="en-US" b="0" i="0" dirty="0">
              <a:solidFill>
                <a:srgbClr val="000000"/>
              </a:solidFill>
              <a:effectLst/>
            </a:endParaRPr>
          </a:p>
          <a:p>
            <a:pPr marL="0" indent="0" algn="l">
              <a:buNone/>
            </a:pPr>
            <a:r>
              <a:rPr lang="en-US" b="0" i="0" dirty="0">
                <a:solidFill>
                  <a:srgbClr val="000000"/>
                </a:solidFill>
                <a:effectLst/>
                <a:hlinkClick r:id="rId2"/>
              </a:rPr>
              <a:t>https://www.ncbi.nlm.nih.gov/pmc/articles/PMC7584920/</a:t>
            </a:r>
            <a:endParaRPr lang="en-US" dirty="0">
              <a:solidFill>
                <a:srgbClr val="000000"/>
              </a:solidFill>
            </a:endParaRPr>
          </a:p>
          <a:p>
            <a:pPr marL="0" indent="0" algn="l">
              <a:buNone/>
            </a:pPr>
            <a:endParaRPr lang="en-US" b="0" i="0" dirty="0">
              <a:solidFill>
                <a:srgbClr val="000000"/>
              </a:solidFill>
              <a:effectLst/>
            </a:endParaRPr>
          </a:p>
          <a:p>
            <a:pPr algn="just"/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12188133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90B3DB33-9627-468F-B943-1A149E148390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50350"/>
          <a:stretch/>
        </p:blipFill>
        <p:spPr>
          <a:xfrm>
            <a:off x="920496" y="365125"/>
            <a:ext cx="10107168" cy="6043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79523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/>
              <a:t>High quality </a:t>
            </a:r>
            <a:r>
              <a:rPr lang="en-US" dirty="0" err="1"/>
              <a:t>serosurveys</a:t>
            </a:r>
            <a:r>
              <a:rPr lang="en-US" dirty="0"/>
              <a:t> require that serum samples be collected from individuals that accurately represent the target population, usually achieved by conducting a probability household survey; that appropriate, standardized laboratory methods with excellent quality assurance and control be used; and that data be appropriately </a:t>
            </a:r>
            <a:r>
              <a:rPr lang="en-US" dirty="0" err="1"/>
              <a:t>analysed</a:t>
            </a:r>
            <a:r>
              <a:rPr lang="en-US" dirty="0"/>
              <a:t> and interpreted. </a:t>
            </a:r>
          </a:p>
          <a:p>
            <a:r>
              <a:rPr lang="en-US" dirty="0"/>
              <a:t>Deciding to perform a </a:t>
            </a:r>
            <a:r>
              <a:rPr lang="en-US" dirty="0" err="1"/>
              <a:t>serosurvey</a:t>
            </a:r>
            <a:r>
              <a:rPr lang="en-US" dirty="0"/>
              <a:t> that meets these criteria will therefore depend on available financial, logistical, laboratory and human resources.</a:t>
            </a:r>
          </a:p>
          <a:p>
            <a:r>
              <a:rPr lang="en-US" dirty="0"/>
              <a:t> It is essential to consider whether a </a:t>
            </a:r>
            <a:r>
              <a:rPr lang="en-US" dirty="0" err="1"/>
              <a:t>serosurvey</a:t>
            </a:r>
            <a:r>
              <a:rPr lang="en-US" dirty="0"/>
              <a:t> can provide answers to </a:t>
            </a:r>
            <a:r>
              <a:rPr lang="en-US" dirty="0" err="1"/>
              <a:t>programme</a:t>
            </a:r>
            <a:r>
              <a:rPr lang="en-US" dirty="0"/>
              <a:t> questions in a desirable time frame, taking into account the typically long delay between data collection and availability of results. 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998757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CB2CAB3-EE8F-410A-B44F-B91A8C773701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50000"/>
          <a:stretch/>
        </p:blipFill>
        <p:spPr>
          <a:xfrm>
            <a:off x="838200" y="365125"/>
            <a:ext cx="10408920" cy="63593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290654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669C4B-677A-4BF7-B841-0B9CF913E2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dirty="0" err="1"/>
              <a:t>Serosurveillance</a:t>
            </a:r>
            <a:r>
              <a:rPr lang="en-IN" dirty="0"/>
              <a:t> done in other states in India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2781678-0B7F-4DFD-8A4F-EF863BACA64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Delhi: </a:t>
            </a:r>
            <a:r>
              <a:rPr lang="en-IN" b="0" i="0" dirty="0">
                <a:solidFill>
                  <a:srgbClr val="000000"/>
                </a:solidFill>
                <a:effectLst/>
              </a:rPr>
              <a:t>23.48% (2)</a:t>
            </a:r>
            <a:endParaRPr lang="en-IN" dirty="0"/>
          </a:p>
          <a:p>
            <a:r>
              <a:rPr lang="en-IN" dirty="0"/>
              <a:t>Karnataka: </a:t>
            </a:r>
            <a:r>
              <a:rPr lang="en-IN" b="0" i="0" dirty="0">
                <a:solidFill>
                  <a:srgbClr val="000000"/>
                </a:solidFill>
                <a:effectLst/>
              </a:rPr>
              <a:t>27.3% (3)</a:t>
            </a:r>
            <a:endParaRPr lang="en-IN" dirty="0"/>
          </a:p>
          <a:p>
            <a:pPr algn="l"/>
            <a:r>
              <a:rPr lang="en-IN" dirty="0"/>
              <a:t>Mumbai: 57% slum, 16% non-slum (4)</a:t>
            </a:r>
          </a:p>
          <a:p>
            <a:r>
              <a:rPr lang="en-IN" dirty="0"/>
              <a:t>Ahmedabad: 23.24% (5)</a:t>
            </a:r>
          </a:p>
          <a:p>
            <a:r>
              <a:rPr lang="en-IN" dirty="0"/>
              <a:t>Kolkata: 27% (6)</a:t>
            </a:r>
          </a:p>
          <a:p>
            <a:r>
              <a:rPr lang="en-IN" dirty="0"/>
              <a:t>Hyderabad: 19.7% (7)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84451046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br>
              <a:rPr lang="en-IN" dirty="0"/>
            </a:br>
            <a:br>
              <a:rPr lang="en-IN" dirty="0"/>
            </a:br>
            <a:endParaRPr lang="en-IN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292624"/>
            <a:ext cx="10515600" cy="3990259"/>
          </a:xfrm>
        </p:spPr>
        <p:txBody>
          <a:bodyPr/>
          <a:lstStyle/>
          <a:p>
            <a:r>
              <a:rPr lang="en-IN" dirty="0">
                <a:solidFill>
                  <a:srgbClr val="FF0000"/>
                </a:solidFill>
              </a:rPr>
              <a:t>Herd immunity is not BLACK and WHITE, </a:t>
            </a:r>
            <a:r>
              <a:rPr lang="en-IN" dirty="0"/>
              <a:t>it is incremental depending on social dynamics and any amount of herd immunity can act as speed breakers</a:t>
            </a:r>
          </a:p>
          <a:p>
            <a:r>
              <a:rPr lang="en-IN" dirty="0">
                <a:solidFill>
                  <a:srgbClr val="FF0000"/>
                </a:solidFill>
              </a:rPr>
              <a:t>First wave </a:t>
            </a:r>
            <a:r>
              <a:rPr lang="en-IN" dirty="0" err="1">
                <a:solidFill>
                  <a:srgbClr val="FF0000"/>
                </a:solidFill>
              </a:rPr>
              <a:t>vs</a:t>
            </a:r>
            <a:r>
              <a:rPr lang="en-IN" dirty="0">
                <a:solidFill>
                  <a:srgbClr val="FF0000"/>
                </a:solidFill>
              </a:rPr>
              <a:t> Second wave</a:t>
            </a:r>
          </a:p>
          <a:p>
            <a:r>
              <a:rPr lang="en-IN" dirty="0"/>
              <a:t>Reinfection is very rare. There are isolated instances out of 40 million cases,</a:t>
            </a:r>
            <a:r>
              <a:rPr lang="en-IN" dirty="0">
                <a:solidFill>
                  <a:srgbClr val="FF0000"/>
                </a:solidFill>
              </a:rPr>
              <a:t> so its not a PUBLIC HEALTH PROBLEM </a:t>
            </a:r>
            <a:r>
              <a:rPr lang="en-IN" dirty="0"/>
              <a:t>as it does not impact on the Population dynamics of transmission.</a:t>
            </a:r>
          </a:p>
        </p:txBody>
      </p:sp>
    </p:spTree>
    <p:extLst>
      <p:ext uri="{BB962C8B-B14F-4D97-AF65-F5344CB8AC3E}">
        <p14:creationId xmlns:p14="http://schemas.microsoft.com/office/powerpoint/2010/main" val="402125583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57B987-44CA-4063-A167-7DF0588C7BE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IN" b="1" dirty="0"/>
              <a:t>Implications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AE795CC-F6AF-4565-9A18-250793DF0A6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/>
              <a:t>Population age profile</a:t>
            </a:r>
          </a:p>
          <a:p>
            <a:r>
              <a:rPr lang="en-IN" dirty="0"/>
              <a:t>Population overweight profile</a:t>
            </a:r>
          </a:p>
          <a:p>
            <a:r>
              <a:rPr lang="en-IN" dirty="0"/>
              <a:t>Our weakness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Diabetes, coronary heart disease, stroke and hypertension affects individuals 2-3 decades earlier than western counterparts</a:t>
            </a:r>
          </a:p>
          <a:p>
            <a:pPr lvl="1">
              <a:buFont typeface="Wingdings" panose="05000000000000000000" pitchFamily="2" charset="2"/>
              <a:buChar char="Ø"/>
            </a:pPr>
            <a:r>
              <a:rPr lang="en-IN" dirty="0"/>
              <a:t>50% of diabetes and hypertension go undetected in people below 50 years of age</a:t>
            </a:r>
          </a:p>
          <a:p>
            <a:endParaRPr lang="en-IN" dirty="0"/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3247254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209B712D-AC94-4047-8C6F-879CD09AAF8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39411304"/>
              </p:ext>
            </p:extLst>
          </p:nvPr>
        </p:nvGraphicFramePr>
        <p:xfrm>
          <a:off x="777708" y="998097"/>
          <a:ext cx="10688868" cy="5338695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31548">
                  <a:extLst>
                    <a:ext uri="{9D8B030D-6E8A-4147-A177-3AD203B41FA5}">
                      <a16:colId xmlns:a16="http://schemas.microsoft.com/office/drawing/2014/main" val="1524006943"/>
                    </a:ext>
                  </a:extLst>
                </a:gridCol>
                <a:gridCol w="1419759">
                  <a:extLst>
                    <a:ext uri="{9D8B030D-6E8A-4147-A177-3AD203B41FA5}">
                      <a16:colId xmlns:a16="http://schemas.microsoft.com/office/drawing/2014/main" val="3104031103"/>
                    </a:ext>
                  </a:extLst>
                </a:gridCol>
                <a:gridCol w="1578995">
                  <a:extLst>
                    <a:ext uri="{9D8B030D-6E8A-4147-A177-3AD203B41FA5}">
                      <a16:colId xmlns:a16="http://schemas.microsoft.com/office/drawing/2014/main" val="477151588"/>
                    </a:ext>
                  </a:extLst>
                </a:gridCol>
                <a:gridCol w="1231571">
                  <a:extLst>
                    <a:ext uri="{9D8B030D-6E8A-4147-A177-3AD203B41FA5}">
                      <a16:colId xmlns:a16="http://schemas.microsoft.com/office/drawing/2014/main" val="1647649416"/>
                    </a:ext>
                  </a:extLst>
                </a:gridCol>
                <a:gridCol w="1767823">
                  <a:extLst>
                    <a:ext uri="{9D8B030D-6E8A-4147-A177-3AD203B41FA5}">
                      <a16:colId xmlns:a16="http://schemas.microsoft.com/office/drawing/2014/main" val="1489852743"/>
                    </a:ext>
                  </a:extLst>
                </a:gridCol>
                <a:gridCol w="1587572">
                  <a:extLst>
                    <a:ext uri="{9D8B030D-6E8A-4147-A177-3AD203B41FA5}">
                      <a16:colId xmlns:a16="http://schemas.microsoft.com/office/drawing/2014/main" val="492421023"/>
                    </a:ext>
                  </a:extLst>
                </a:gridCol>
                <a:gridCol w="1371600">
                  <a:extLst>
                    <a:ext uri="{9D8B030D-6E8A-4147-A177-3AD203B41FA5}">
                      <a16:colId xmlns:a16="http://schemas.microsoft.com/office/drawing/2014/main" val="3020551108"/>
                    </a:ext>
                  </a:extLst>
                </a:gridCol>
              </a:tblGrid>
              <a:tr h="95592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Country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Total Cases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Total Deaths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Death/ 1 million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Approximate population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Median Age (years)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Overweight (%)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590731380"/>
                  </a:ext>
                </a:extLst>
              </a:tr>
              <a:tr h="511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USA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9,474,845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236,473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713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32.8 Crores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38.1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67.9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673657209"/>
                  </a:ext>
                </a:extLst>
              </a:tr>
              <a:tr h="511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Spain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1,264,517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35,878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767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4.7 crores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42.5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61.6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451206"/>
                  </a:ext>
                </a:extLst>
              </a:tr>
              <a:tr h="511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Italy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709,335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38,826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642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6 crores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45.5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58.5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91266333"/>
                  </a:ext>
                </a:extLst>
              </a:tr>
              <a:tr h="511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France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1,413,915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37,019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567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6.7 crores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41.4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59.5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356669411"/>
                  </a:ext>
                </a:extLst>
              </a:tr>
              <a:tr h="511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UK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10,34,914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46,717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687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6.7 crores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40.5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63.7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414860797"/>
                  </a:ext>
                </a:extLst>
              </a:tr>
              <a:tr h="511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Germany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5,44,346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10,622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127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8.3 crores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47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57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0199315"/>
                  </a:ext>
                </a:extLst>
              </a:tr>
              <a:tr h="511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Switzerland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1,54,251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2,326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268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85.7 lakhs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42.4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54.3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50250333"/>
                  </a:ext>
                </a:extLst>
              </a:tr>
              <a:tr h="511142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Sweden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1,24,355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3500" marR="63500" marT="63500" marB="6350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5,938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587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1.02 crores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41.2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56.4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072919902"/>
                  </a:ext>
                </a:extLst>
              </a:tr>
              <a:tr h="293635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Belarus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99459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985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104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>
                          <a:effectLst/>
                        </a:rPr>
                        <a:t>94.9 Lakhs</a:t>
                      </a:r>
                      <a:endParaRPr lang="en-IN" sz="18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40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1800" dirty="0">
                          <a:effectLst/>
                        </a:rPr>
                        <a:t>59.4</a:t>
                      </a:r>
                      <a:endParaRPr lang="en-IN" sz="18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62498219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5F3BD8AF-5649-4278-AF58-60BA2FCEDA78}"/>
              </a:ext>
            </a:extLst>
          </p:cNvPr>
          <p:cNvSpPr txBox="1"/>
          <p:nvPr/>
        </p:nvSpPr>
        <p:spPr>
          <a:xfrm>
            <a:off x="4947137" y="365761"/>
            <a:ext cx="294483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Western countries</a:t>
            </a:r>
          </a:p>
        </p:txBody>
      </p:sp>
    </p:spTree>
    <p:extLst>
      <p:ext uri="{BB962C8B-B14F-4D97-AF65-F5344CB8AC3E}">
        <p14:creationId xmlns:p14="http://schemas.microsoft.com/office/powerpoint/2010/main" val="3376335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>
            <a:extLst>
              <a:ext uri="{FF2B5EF4-FFF2-40B4-BE49-F238E27FC236}">
                <a16:creationId xmlns:a16="http://schemas.microsoft.com/office/drawing/2014/main" id="{8AD7AC85-1B22-408A-88E6-FA08B8536AA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44256604"/>
              </p:ext>
            </p:extLst>
          </p:nvPr>
        </p:nvGraphicFramePr>
        <p:xfrm>
          <a:off x="768097" y="1124618"/>
          <a:ext cx="10808207" cy="5120608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1705587">
                  <a:extLst>
                    <a:ext uri="{9D8B030D-6E8A-4147-A177-3AD203B41FA5}">
                      <a16:colId xmlns:a16="http://schemas.microsoft.com/office/drawing/2014/main" val="3896827474"/>
                    </a:ext>
                  </a:extLst>
                </a:gridCol>
                <a:gridCol w="1549253">
                  <a:extLst>
                    <a:ext uri="{9D8B030D-6E8A-4147-A177-3AD203B41FA5}">
                      <a16:colId xmlns:a16="http://schemas.microsoft.com/office/drawing/2014/main" val="4226208216"/>
                    </a:ext>
                  </a:extLst>
                </a:gridCol>
                <a:gridCol w="1663922">
                  <a:extLst>
                    <a:ext uri="{9D8B030D-6E8A-4147-A177-3AD203B41FA5}">
                      <a16:colId xmlns:a16="http://schemas.microsoft.com/office/drawing/2014/main" val="501131131"/>
                    </a:ext>
                  </a:extLst>
                </a:gridCol>
                <a:gridCol w="1282955">
                  <a:extLst>
                    <a:ext uri="{9D8B030D-6E8A-4147-A177-3AD203B41FA5}">
                      <a16:colId xmlns:a16="http://schemas.microsoft.com/office/drawing/2014/main" val="1461593590"/>
                    </a:ext>
                  </a:extLst>
                </a:gridCol>
                <a:gridCol w="1634958">
                  <a:extLst>
                    <a:ext uri="{9D8B030D-6E8A-4147-A177-3AD203B41FA5}">
                      <a16:colId xmlns:a16="http://schemas.microsoft.com/office/drawing/2014/main" val="1594174456"/>
                    </a:ext>
                  </a:extLst>
                </a:gridCol>
                <a:gridCol w="1590788">
                  <a:extLst>
                    <a:ext uri="{9D8B030D-6E8A-4147-A177-3AD203B41FA5}">
                      <a16:colId xmlns:a16="http://schemas.microsoft.com/office/drawing/2014/main" val="2518592115"/>
                    </a:ext>
                  </a:extLst>
                </a:gridCol>
                <a:gridCol w="1380744">
                  <a:extLst>
                    <a:ext uri="{9D8B030D-6E8A-4147-A177-3AD203B41FA5}">
                      <a16:colId xmlns:a16="http://schemas.microsoft.com/office/drawing/2014/main" val="3942538494"/>
                    </a:ext>
                  </a:extLst>
                </a:gridCol>
              </a:tblGrid>
              <a:tr h="1222656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Country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Total Cases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Total Deaths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Death/ 1 million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Approximate population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Median Age (years)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b="1" dirty="0">
                          <a:effectLst/>
                        </a:rPr>
                        <a:t>Overweight (%)</a:t>
                      </a:r>
                      <a:endParaRPr lang="en-IN" sz="2000" b="1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72894404"/>
                  </a:ext>
                </a:extLst>
              </a:tr>
              <a:tr h="487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India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8229322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122642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89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130 crores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27.9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19.7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28274833"/>
                  </a:ext>
                </a:extLst>
              </a:tr>
              <a:tr h="487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Pakistan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335093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6835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31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20 crores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23.8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28.4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2538690483"/>
                  </a:ext>
                </a:extLst>
              </a:tr>
              <a:tr h="487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Afghanistan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41501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1536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39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3.72 crores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18.8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914729297"/>
                  </a:ext>
                </a:extLst>
              </a:tr>
              <a:tr h="487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Sri Lanka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11060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2.17crores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32.8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23.3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211034421"/>
                  </a:ext>
                </a:extLst>
              </a:tr>
              <a:tr h="487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Bangladesh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409252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5941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36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16 crores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26.7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20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009782243"/>
                  </a:ext>
                </a:extLst>
              </a:tr>
              <a:tr h="487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Maldives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11701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38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70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5.16 lakhs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28.2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30.6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915358606"/>
                  </a:ext>
                </a:extLst>
              </a:tr>
              <a:tr h="487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Nepal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173567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960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33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2.81 crores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24.1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00051966"/>
                  </a:ext>
                </a:extLst>
              </a:tr>
              <a:tr h="487244"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Butan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354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NA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NA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>
                          <a:effectLst/>
                        </a:rPr>
                        <a:t>7.54 Lakhs</a:t>
                      </a:r>
                      <a:endParaRPr lang="en-IN" sz="20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27.6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2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000" dirty="0">
                          <a:effectLst/>
                        </a:rPr>
                        <a:t>27.1</a:t>
                      </a:r>
                      <a:endParaRPr lang="en-IN" sz="2000" dirty="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 marL="68580" marR="68580" marT="0" marB="0" anchor="ctr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26565556"/>
                  </a:ext>
                </a:extLst>
              </a:tr>
            </a:tbl>
          </a:graphicData>
        </a:graphic>
      </p:graphicFrame>
      <p:sp>
        <p:nvSpPr>
          <p:cNvPr id="3" name="TextBox 2">
            <a:extLst>
              <a:ext uri="{FF2B5EF4-FFF2-40B4-BE49-F238E27FC236}">
                <a16:creationId xmlns:a16="http://schemas.microsoft.com/office/drawing/2014/main" id="{25CC1F96-AB4E-48AC-84F5-B5B5FF7232C9}"/>
              </a:ext>
            </a:extLst>
          </p:cNvPr>
          <p:cNvSpPr txBox="1"/>
          <p:nvPr/>
        </p:nvSpPr>
        <p:spPr>
          <a:xfrm>
            <a:off x="5176911" y="464238"/>
            <a:ext cx="270099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2800" b="1" dirty="0"/>
              <a:t>Asian countries</a:t>
            </a:r>
          </a:p>
        </p:txBody>
      </p:sp>
    </p:spTree>
    <p:extLst>
      <p:ext uri="{BB962C8B-B14F-4D97-AF65-F5344CB8AC3E}">
        <p14:creationId xmlns:p14="http://schemas.microsoft.com/office/powerpoint/2010/main" val="88265589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36973DD-17DE-471E-8B1D-AFEFFFCAA7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033907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/>
              <a:t>SWOT Analysis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679518C-2AD4-4340-801A-00F02153C00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1385938"/>
            <a:ext cx="10950527" cy="4875159"/>
          </a:xfrm>
        </p:spPr>
        <p:txBody>
          <a:bodyPr>
            <a:normAutofit fontScale="92500" lnSpcReduction="10000"/>
          </a:bodyPr>
          <a:lstStyle/>
          <a:p>
            <a:pPr marL="0" indent="0" algn="ctr">
              <a:buNone/>
            </a:pPr>
            <a:r>
              <a:rPr lang="en-IN" sz="3200" dirty="0">
                <a:solidFill>
                  <a:srgbClr val="0070C0"/>
                </a:solidFill>
              </a:rPr>
              <a:t>Strengths</a:t>
            </a:r>
            <a:endParaRPr lang="en-IN" dirty="0">
              <a:solidFill>
                <a:srgbClr val="0070C0"/>
              </a:solidFill>
            </a:endParaRP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70C0"/>
                </a:solidFill>
              </a:rPr>
              <a:t>Higher percentage of seropositivity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70C0"/>
                </a:solidFill>
              </a:rPr>
              <a:t>Relatively younger population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70C0"/>
                </a:solidFill>
              </a:rPr>
              <a:t>Lean population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0070C0"/>
                </a:solidFill>
              </a:rPr>
              <a:t>Cross immunity by other respiratory coronaviruses </a:t>
            </a:r>
          </a:p>
          <a:p>
            <a:pPr marL="0" indent="0" algn="ctr">
              <a:buNone/>
            </a:pPr>
            <a:r>
              <a:rPr lang="en-IN" sz="3200" dirty="0">
                <a:solidFill>
                  <a:srgbClr val="993300"/>
                </a:solidFill>
              </a:rPr>
              <a:t>Weakness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993300"/>
                </a:solidFill>
              </a:rPr>
              <a:t>50% of the people below 50 years of age are undetected for DM &amp; HTN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dirty="0">
                <a:solidFill>
                  <a:srgbClr val="993300"/>
                </a:solidFill>
              </a:rPr>
              <a:t>Younger age of onset for DM, HTN &amp; heart disease</a:t>
            </a:r>
          </a:p>
          <a:p>
            <a:pPr marL="0" indent="0">
              <a:buNone/>
            </a:pPr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136939382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EE43C75-508E-48B5-BF08-D951151DD11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199" y="868680"/>
            <a:ext cx="11049409" cy="5308283"/>
          </a:xfrm>
        </p:spPr>
        <p:txBody>
          <a:bodyPr>
            <a:noAutofit/>
          </a:bodyPr>
          <a:lstStyle/>
          <a:p>
            <a:pPr marL="0" indent="0" algn="ctr">
              <a:buNone/>
            </a:pPr>
            <a:r>
              <a:rPr lang="en-IN" sz="3600" dirty="0">
                <a:solidFill>
                  <a:srgbClr val="00B050"/>
                </a:solidFill>
              </a:rPr>
              <a:t>Opportunity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00B050"/>
                </a:solidFill>
              </a:rPr>
              <a:t>To generate the awareness and capacity building for Early detection of DM, HTN and other life style diseases</a:t>
            </a:r>
          </a:p>
          <a:p>
            <a:pPr marL="0" indent="0" algn="ctr">
              <a:buNone/>
            </a:pPr>
            <a:r>
              <a:rPr lang="en-IN" sz="3600" dirty="0">
                <a:solidFill>
                  <a:srgbClr val="FF0000"/>
                </a:solidFill>
              </a:rPr>
              <a:t>Threat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0000"/>
                </a:solidFill>
              </a:rPr>
              <a:t>Other neglected disease like dengue, TB, chikungunya and other ILIs might resurge while the focus is on COVID19</a:t>
            </a:r>
          </a:p>
          <a:p>
            <a:pPr>
              <a:buFont typeface="Wingdings" panose="05000000000000000000" pitchFamily="2" charset="2"/>
              <a:buChar char="Ø"/>
            </a:pPr>
            <a:r>
              <a:rPr lang="en-IN" sz="2400" dirty="0">
                <a:solidFill>
                  <a:srgbClr val="FF0000"/>
                </a:solidFill>
              </a:rPr>
              <a:t>Reduced focus on the child nutrition might reduce their immunity to tackle COVID19</a:t>
            </a:r>
          </a:p>
        </p:txBody>
      </p:sp>
    </p:spTree>
    <p:extLst>
      <p:ext uri="{BB962C8B-B14F-4D97-AF65-F5344CB8AC3E}">
        <p14:creationId xmlns:p14="http://schemas.microsoft.com/office/powerpoint/2010/main" val="2274167291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84EF91-E61D-4182-AAB7-090C9539E3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67080" y="18255"/>
            <a:ext cx="10515600" cy="1325563"/>
          </a:xfrm>
        </p:spPr>
        <p:txBody>
          <a:bodyPr/>
          <a:lstStyle/>
          <a:p>
            <a:r>
              <a:rPr lang="en-IN" dirty="0"/>
              <a:t>References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A10EC4D-2EEB-4923-95CC-813AC4A52C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5880" y="1002664"/>
            <a:ext cx="12080240" cy="5682616"/>
          </a:xfrm>
        </p:spPr>
        <p:txBody>
          <a:bodyPr>
            <a:normAutofit fontScale="85000" lnSpcReduction="20000"/>
          </a:bodyPr>
          <a:lstStyle/>
          <a:p>
            <a:r>
              <a:rPr lang="en-IN" dirty="0"/>
              <a:t>1.</a:t>
            </a:r>
            <a:r>
              <a:rPr lang="en-US" dirty="0">
                <a:hlinkClick r:id="rId2"/>
              </a:rPr>
              <a:t>https://www.who.int/immunization/monitoring_surveillance/burden/laboratory/Serosurvey_Manual_chapter_1.pdf</a:t>
            </a:r>
            <a:r>
              <a:rPr lang="en-US" dirty="0"/>
              <a:t> </a:t>
            </a:r>
            <a:endParaRPr lang="en-IN" dirty="0"/>
          </a:p>
          <a:p>
            <a:r>
              <a:rPr lang="en-IN" dirty="0"/>
              <a:t>2. </a:t>
            </a:r>
            <a:r>
              <a:rPr lang="en-IN" dirty="0">
                <a:hlinkClick r:id="rId3"/>
              </a:rPr>
              <a:t>https://economictimes.indiatimes.com/industry/healthcare/biotech/healthcare/delhis-sero-prevalence-study-finds-23-48-per-cent-people-affected-by-covid-19/articleshow/77082873.cms</a:t>
            </a:r>
            <a:endParaRPr lang="en-IN" dirty="0"/>
          </a:p>
          <a:p>
            <a:r>
              <a:rPr lang="en-IN" dirty="0"/>
              <a:t>3. </a:t>
            </a:r>
            <a:r>
              <a:rPr lang="en-IN" dirty="0">
                <a:hlinkClick r:id="rId4"/>
              </a:rPr>
              <a:t>https://economictimes.indiatimes.com/news/politics-and-nation/nearly-2-crore-people-in-karnataka-were-covid-19-infected-says-government-survey/articleshow/79041863.cms</a:t>
            </a:r>
            <a:r>
              <a:rPr lang="en-IN" dirty="0"/>
              <a:t> </a:t>
            </a:r>
          </a:p>
          <a:p>
            <a:r>
              <a:rPr lang="en-IN" dirty="0"/>
              <a:t>4. </a:t>
            </a:r>
            <a:r>
              <a:rPr lang="en-IN" dirty="0">
                <a:hlinkClick r:id="rId5"/>
              </a:rPr>
              <a:t>https://www.thehindu.com/news/cities/mumbai/coronavirus-bmc-starts-second-phase-of-sero-survey-in-mumbai/article32315678.ece</a:t>
            </a:r>
            <a:r>
              <a:rPr lang="en-IN" dirty="0"/>
              <a:t> </a:t>
            </a:r>
          </a:p>
          <a:p>
            <a:r>
              <a:rPr lang="en-IN" dirty="0"/>
              <a:t>5. </a:t>
            </a:r>
            <a:r>
              <a:rPr lang="en-IN" dirty="0">
                <a:hlinkClick r:id="rId6"/>
              </a:rPr>
              <a:t>https://indianexpress.com/article/cities/ahmedabad/second-survey-in-ahmedabad-sero-positivity-up-by-5-6-per-cent-since-june-no-herd-immunity-yet-6580951/</a:t>
            </a:r>
            <a:r>
              <a:rPr lang="en-IN" dirty="0"/>
              <a:t> </a:t>
            </a:r>
          </a:p>
          <a:p>
            <a:r>
              <a:rPr lang="en-IN" dirty="0"/>
              <a:t>6. </a:t>
            </a:r>
            <a:r>
              <a:rPr lang="en-IN" dirty="0">
                <a:hlinkClick r:id="rId7"/>
              </a:rPr>
              <a:t>https://www.thestatesman.com/cities/kolkata/kolkata-one-four-people-covid-antibodies-1502922912.html</a:t>
            </a:r>
            <a:endParaRPr lang="en-IN" dirty="0"/>
          </a:p>
          <a:p>
            <a:r>
              <a:rPr lang="en-IN" dirty="0"/>
              <a:t>7. </a:t>
            </a:r>
            <a:r>
              <a:rPr lang="en-IN" dirty="0">
                <a:hlinkClick r:id="rId8"/>
              </a:rPr>
              <a:t>https://www.deccanchronicle.com/nation/in-other-news/110920/sero-survey-20-andhra-population-exposed-to-covid-19.html</a:t>
            </a:r>
            <a:endParaRPr lang="en-IN" dirty="0"/>
          </a:p>
          <a:p>
            <a:endParaRPr lang="en-IN" dirty="0"/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710015701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60142242-955B-4F53-981F-9A76A7A90762}"/>
              </a:ext>
            </a:extLst>
          </p:cNvPr>
          <p:cNvSpPr txBox="1"/>
          <p:nvPr/>
        </p:nvSpPr>
        <p:spPr>
          <a:xfrm>
            <a:off x="3968310" y="2581413"/>
            <a:ext cx="5041861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6000" dirty="0">
                <a:latin typeface="Courier New" panose="02070309020205020404" pitchFamily="49" charset="0"/>
                <a:cs typeface="Courier New" panose="02070309020205020404" pitchFamily="49" charset="0"/>
              </a:rPr>
              <a:t>Thank you</a:t>
            </a:r>
            <a:endParaRPr lang="en-IN" sz="3600" dirty="0">
              <a:latin typeface="Courier New" panose="02070309020205020404" pitchFamily="49" charset="0"/>
              <a:cs typeface="Courier New" panose="02070309020205020404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00608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8C61371-C435-4CC5-B46E-EC08DFA039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4160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en-IN" sz="4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Methodology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D25179D-7BE2-4B6E-A3BB-2CD96861B8B7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58240"/>
            <a:ext cx="10753578" cy="5192395"/>
          </a:xfrm>
        </p:spPr>
        <p:txBody>
          <a:bodyPr>
            <a:normAutofit fontScale="92500" lnSpcReduction="20000"/>
          </a:bodyPr>
          <a:lstStyle/>
          <a:p>
            <a:pPr algn="just"/>
            <a:r>
              <a:rPr lang="en-IN" sz="2400" dirty="0"/>
              <a:t>Sample size: </a:t>
            </a:r>
            <a:r>
              <a:rPr lang="en-US" sz="2400" dirty="0">
                <a:effectLst/>
                <a:ea typeface="Calibri" panose="020F0502020204030204" pitchFamily="34" charset="0"/>
              </a:rPr>
              <a:t>Assuming the seroprevalence rate of 5%, acceptable difference of 1% and design effect of 2.5% with 95% CI, sample size comes to 4641 which is rounded out to 5000. </a:t>
            </a:r>
            <a:endParaRPr lang="en-IN" sz="2400" dirty="0"/>
          </a:p>
          <a:p>
            <a:r>
              <a:rPr lang="en-US" sz="2400" dirty="0">
                <a:solidFill>
                  <a:srgbClr val="000000"/>
                </a:solidFill>
                <a:effectLst/>
                <a:latin typeface="Times New Roman" panose="02020603050405020304" pitchFamily="18" charset="0"/>
                <a:ea typeface="Calibri" panose="020F0502020204030204" pitchFamily="34" charset="0"/>
              </a:rPr>
              <a:t>Study design: Population based repeated cross-sectional study </a:t>
            </a:r>
            <a:endParaRPr lang="en-IN" sz="2400" dirty="0"/>
          </a:p>
          <a:p>
            <a:pPr algn="just"/>
            <a:r>
              <a:rPr lang="en-IN" sz="2400" dirty="0"/>
              <a:t>Sampling technique: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dirty="0"/>
              <a:t>Population proportionate to size sampling 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dirty="0"/>
              <a:t>200 clusters with 25 samples from each cluster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dirty="0"/>
              <a:t>3 s</a:t>
            </a:r>
            <a:r>
              <a:rPr lang="en-IN" u="sng" dirty="0"/>
              <a:t>trata </a:t>
            </a:r>
            <a:r>
              <a:rPr lang="en-IN" dirty="0"/>
              <a:t>based on the housing structure, slum, tenements and housing societies with 50, 80 and 70 clusters each respectively.</a:t>
            </a:r>
          </a:p>
          <a:p>
            <a:pPr lvl="1" algn="just">
              <a:buFont typeface="Wingdings" panose="05000000000000000000" pitchFamily="2" charset="2"/>
              <a:buChar char="Ø"/>
            </a:pPr>
            <a:r>
              <a:rPr lang="en-IN" dirty="0"/>
              <a:t>Testing of samples will be done using ABBOTT CMIA- sensitivity is 92.7% and specificity is 99.9%</a:t>
            </a:r>
          </a:p>
          <a:p>
            <a:pPr algn="just"/>
            <a:endParaRPr lang="en-IN" sz="2400" dirty="0"/>
          </a:p>
        </p:txBody>
      </p:sp>
    </p:spTree>
    <p:extLst>
      <p:ext uri="{BB962C8B-B14F-4D97-AF65-F5344CB8AC3E}">
        <p14:creationId xmlns:p14="http://schemas.microsoft.com/office/powerpoint/2010/main" val="350127115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26440" y="941705"/>
            <a:ext cx="10515600" cy="4351338"/>
          </a:xfrm>
        </p:spPr>
        <p:txBody>
          <a:bodyPr>
            <a:normAutofit fontScale="92500" lnSpcReduction="10000"/>
          </a:bodyPr>
          <a:lstStyle/>
          <a:p>
            <a:pPr algn="just"/>
            <a:r>
              <a:rPr lang="en-IN" sz="2200" dirty="0"/>
              <a:t>Duration of the sample and data collection : </a:t>
            </a:r>
            <a:r>
              <a:rPr lang="en-IN" sz="2200" b="1" dirty="0"/>
              <a:t>7</a:t>
            </a:r>
            <a:r>
              <a:rPr lang="en-IN" sz="2200" b="1" baseline="30000" dirty="0"/>
              <a:t>th</a:t>
            </a:r>
            <a:r>
              <a:rPr lang="en-IN" sz="2200" b="1" dirty="0"/>
              <a:t> October 2020 to 17</a:t>
            </a:r>
            <a:r>
              <a:rPr lang="en-IN" sz="2200" b="1" baseline="30000" dirty="0"/>
              <a:t>th</a:t>
            </a:r>
            <a:r>
              <a:rPr lang="en-IN" sz="2200" b="1" dirty="0"/>
              <a:t> October 2020</a:t>
            </a:r>
          </a:p>
          <a:p>
            <a:pPr algn="just"/>
            <a:r>
              <a:rPr lang="en-IN" sz="2200" dirty="0"/>
              <a:t>10 field teams (Residents, MSWs and Phlebotomists) were recruited and trained in the Dept. of Community Medicine, Dr D Y Patil Medical College, Pimpri, Pune of 5</a:t>
            </a:r>
            <a:r>
              <a:rPr lang="en-IN" sz="2200" baseline="30000" dirty="0"/>
              <a:t>th</a:t>
            </a:r>
            <a:r>
              <a:rPr lang="en-IN" sz="2200" dirty="0"/>
              <a:t> of October 2020.</a:t>
            </a:r>
          </a:p>
          <a:p>
            <a:pPr lvl="1" algn="just"/>
            <a:r>
              <a:rPr lang="en-US" dirty="0"/>
              <a:t>T</a:t>
            </a:r>
            <a:r>
              <a:rPr lang="en-IN" dirty="0"/>
              <a:t>hey were trained about how to collect data from the population and sample collection. </a:t>
            </a:r>
            <a:r>
              <a:rPr lang="en-US" dirty="0"/>
              <a:t>D</a:t>
            </a:r>
            <a:r>
              <a:rPr lang="en-IN" dirty="0"/>
              <a:t>ata form filling, sample and form labelling, collection. </a:t>
            </a:r>
          </a:p>
          <a:p>
            <a:pPr lvl="1" algn="just"/>
            <a:r>
              <a:rPr lang="en-US" dirty="0"/>
              <a:t>A</a:t>
            </a:r>
            <a:r>
              <a:rPr lang="en-IN" dirty="0"/>
              <a:t>lso,this is a unique study as we also trained our staff to send their GIS location so that we could even map the households surveyed. </a:t>
            </a:r>
            <a:r>
              <a:rPr lang="en-US" dirty="0"/>
              <a:t>S</a:t>
            </a:r>
            <a:r>
              <a:rPr lang="en-IN" dirty="0"/>
              <a:t>o this whole survey was  actually mapped using GeoSpatial technology and daily we could generate maps of the households covered of each team.</a:t>
            </a:r>
          </a:p>
        </p:txBody>
      </p:sp>
    </p:spTree>
    <p:extLst>
      <p:ext uri="{BB962C8B-B14F-4D97-AF65-F5344CB8AC3E}">
        <p14:creationId xmlns:p14="http://schemas.microsoft.com/office/powerpoint/2010/main" val="222769044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>
            <a:extLst>
              <a:ext uri="{FF2B5EF4-FFF2-40B4-BE49-F238E27FC236}">
                <a16:creationId xmlns:a16="http://schemas.microsoft.com/office/drawing/2014/main" id="{F14CB41F-2416-4E5B-9533-B55E1B09E169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2377440" y="548640"/>
          <a:ext cx="7706360" cy="5913408"/>
        </p:xfrm>
        <a:graphic>
          <a:graphicData uri="http://schemas.openxmlformats.org/drawingml/2006/table">
            <a:tbl>
              <a:tblPr firstRow="1" firstCol="1" bandRow="1"/>
              <a:tblGrid>
                <a:gridCol w="1541272">
                  <a:extLst>
                    <a:ext uri="{9D8B030D-6E8A-4147-A177-3AD203B41FA5}">
                      <a16:colId xmlns:a16="http://schemas.microsoft.com/office/drawing/2014/main" val="3562995802"/>
                    </a:ext>
                  </a:extLst>
                </a:gridCol>
                <a:gridCol w="1541272">
                  <a:extLst>
                    <a:ext uri="{9D8B030D-6E8A-4147-A177-3AD203B41FA5}">
                      <a16:colId xmlns:a16="http://schemas.microsoft.com/office/drawing/2014/main" val="2546232776"/>
                    </a:ext>
                  </a:extLst>
                </a:gridCol>
                <a:gridCol w="1541272">
                  <a:extLst>
                    <a:ext uri="{9D8B030D-6E8A-4147-A177-3AD203B41FA5}">
                      <a16:colId xmlns:a16="http://schemas.microsoft.com/office/drawing/2014/main" val="43581786"/>
                    </a:ext>
                  </a:extLst>
                </a:gridCol>
                <a:gridCol w="1541272">
                  <a:extLst>
                    <a:ext uri="{9D8B030D-6E8A-4147-A177-3AD203B41FA5}">
                      <a16:colId xmlns:a16="http://schemas.microsoft.com/office/drawing/2014/main" val="4273221723"/>
                    </a:ext>
                  </a:extLst>
                </a:gridCol>
                <a:gridCol w="1541272">
                  <a:extLst>
                    <a:ext uri="{9D8B030D-6E8A-4147-A177-3AD203B41FA5}">
                      <a16:colId xmlns:a16="http://schemas.microsoft.com/office/drawing/2014/main" val="2247400068"/>
                    </a:ext>
                  </a:extLst>
                </a:gridCol>
              </a:tblGrid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TEAMS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DAY 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TOTAL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244161950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87965251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090418168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99494171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267001183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527326867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9950208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40580428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780193052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828772706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10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………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186266145"/>
                  </a:ext>
                </a:extLst>
              </a:tr>
              <a:tr h="492784"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en-IN" sz="2800" dirty="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5000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612421163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40698132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_DSC5971.JPG"/>
          <p:cNvPicPr>
            <a:picLocks noGrp="1" noChangeAspect="1"/>
          </p:cNvPicPr>
          <p:nvPr>
            <p:ph idx="1"/>
          </p:nvPr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4646" b="19006"/>
          <a:stretch/>
        </p:blipFill>
        <p:spPr>
          <a:xfrm>
            <a:off x="2929476" y="905107"/>
            <a:ext cx="8693563" cy="5394093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>
                <a:latin typeface="Times New Roman" panose="02020603050405020304" pitchFamily="18" charset="0"/>
                <a:cs typeface="Times New Roman" panose="02020603050405020304" pitchFamily="18" charset="0"/>
              </a:rPr>
              <a:t>Training</a:t>
            </a:r>
            <a:r>
              <a:rPr lang="en-US" dirty="0"/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297061453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8E2CCAC-C3FD-4F50-862A-3BC40CB872B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90805"/>
            <a:ext cx="10515600" cy="1325563"/>
          </a:xfrm>
        </p:spPr>
        <p:txBody>
          <a:bodyPr/>
          <a:lstStyle/>
          <a:p>
            <a:r>
              <a:rPr lang="en-IN" dirty="0">
                <a:latin typeface="Times New Roman" panose="02020603050405020304" pitchFamily="18" charset="0"/>
                <a:cs typeface="Times New Roman" panose="02020603050405020304" pitchFamily="18" charset="0"/>
              </a:rPr>
              <a:t>ON FIELD </a:t>
            </a:r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18A09C0F-D749-4F15-86E8-98891966534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59580" y="1185862"/>
            <a:ext cx="9669640" cy="4486275"/>
          </a:xfrm>
        </p:spPr>
      </p:pic>
    </p:spTree>
    <p:extLst>
      <p:ext uri="{BB962C8B-B14F-4D97-AF65-F5344CB8AC3E}">
        <p14:creationId xmlns:p14="http://schemas.microsoft.com/office/powerpoint/2010/main" val="192692923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113262-48B3-47AE-9DE0-03048605D6B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13" name="Content Placeholder 12">
            <a:extLst>
              <a:ext uri="{FF2B5EF4-FFF2-40B4-BE49-F238E27FC236}">
                <a16:creationId xmlns:a16="http://schemas.microsoft.com/office/drawing/2014/main" id="{BA57EE3E-6D62-4E9B-A0D7-EDE0566EC3D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441" y="365125"/>
            <a:ext cx="8292426" cy="6206363"/>
          </a:xfrm>
        </p:spPr>
      </p:pic>
    </p:spTree>
    <p:extLst>
      <p:ext uri="{BB962C8B-B14F-4D97-AF65-F5344CB8AC3E}">
        <p14:creationId xmlns:p14="http://schemas.microsoft.com/office/powerpoint/2010/main" val="207114568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666</TotalTime>
  <Words>1615</Words>
  <Application>Microsoft Office PowerPoint</Application>
  <PresentationFormat>Widescreen</PresentationFormat>
  <Paragraphs>311</Paragraphs>
  <Slides>39</Slides>
  <Notes>4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6" baseType="lpstr">
      <vt:lpstr>Arial</vt:lpstr>
      <vt:lpstr>Calibri</vt:lpstr>
      <vt:lpstr>Calibri Light</vt:lpstr>
      <vt:lpstr>Courier New</vt:lpstr>
      <vt:lpstr>Times New Roman</vt:lpstr>
      <vt:lpstr>Wingdings</vt:lpstr>
      <vt:lpstr>Office Theme</vt:lpstr>
      <vt:lpstr>Population based SARS-COV2 IgG antibody survey in PCMC area</vt:lpstr>
      <vt:lpstr>WHAT IS SERO-SURVEY?</vt:lpstr>
      <vt:lpstr>PowerPoint Presentation</vt:lpstr>
      <vt:lpstr>Methodology</vt:lpstr>
      <vt:lpstr>PowerPoint Presentation</vt:lpstr>
      <vt:lpstr>PowerPoint Presentation</vt:lpstr>
      <vt:lpstr>Training </vt:lpstr>
      <vt:lpstr>ON FIELD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Gender Distribution</vt:lpstr>
      <vt:lpstr>Gender wise SARS COV 2 IgG antibody positivity</vt:lpstr>
      <vt:lpstr>Age Group Distribution</vt:lpstr>
      <vt:lpstr>Age group wise SARS COV 2 IgG antibody positivity</vt:lpstr>
      <vt:lpstr>Ten areas with highest SARS COV 2 IgG antibody Positivity</vt:lpstr>
      <vt:lpstr>Ten areas with lowest SARS COV 2 IgG antibody Positivity</vt:lpstr>
      <vt:lpstr>Summary</vt:lpstr>
      <vt:lpstr>Miscellaneous</vt:lpstr>
      <vt:lpstr>Implications</vt:lpstr>
      <vt:lpstr>Implications </vt:lpstr>
      <vt:lpstr>PowerPoint Presentation</vt:lpstr>
      <vt:lpstr>PowerPoint Presentation</vt:lpstr>
      <vt:lpstr>Serosurveillance done in other states in India</vt:lpstr>
      <vt:lpstr>  </vt:lpstr>
      <vt:lpstr>Implications</vt:lpstr>
      <vt:lpstr>PowerPoint Presentation</vt:lpstr>
      <vt:lpstr>PowerPoint Presentation</vt:lpstr>
      <vt:lpstr>SWOT Analysis</vt:lpstr>
      <vt:lpstr>PowerPoint Presentation</vt:lpstr>
      <vt:lpstr>References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User</dc:creator>
  <cp:lastModifiedBy>Gracia Sohkhlet</cp:lastModifiedBy>
  <cp:revision>81</cp:revision>
  <dcterms:created xsi:type="dcterms:W3CDTF">2020-11-02T06:04:43Z</dcterms:created>
  <dcterms:modified xsi:type="dcterms:W3CDTF">2020-11-06T04:34:30Z</dcterms:modified>
</cp:coreProperties>
</file>