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77" r:id="rId4"/>
    <p:sldId id="274" r:id="rId5"/>
    <p:sldId id="278" r:id="rId6"/>
    <p:sldId id="279" r:id="rId7"/>
    <p:sldId id="270" r:id="rId8"/>
    <p:sldId id="280" r:id="rId9"/>
    <p:sldId id="281" r:id="rId10"/>
    <p:sldId id="284" r:id="rId11"/>
    <p:sldId id="285" r:id="rId12"/>
    <p:sldId id="307" r:id="rId13"/>
    <p:sldId id="286" r:id="rId14"/>
    <p:sldId id="292" r:id="rId15"/>
    <p:sldId id="291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8" r:id="rId24"/>
    <p:sldId id="309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F02B5-2785-4E38-87AE-839D89FB62F9}" type="datetimeFigureOut">
              <a:rPr lang="en-US" smtClean="0"/>
              <a:t>12/30/2020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DD4E-C04D-4363-B20F-478899E05D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37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7DD4E-C04D-4363-B20F-478899E05D9D}" type="slidenum">
              <a:rPr lang="en-IN" smtClean="0"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9155113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EA2CEAD5-BBB9-454B-A475-1BDB7495DA17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BB179B4-CFCD-4A6A-8A69-40B96FA2B59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3515" y="457200"/>
            <a:ext cx="7316470" cy="128778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A Case of  Cesarean Myomectomy</a:t>
            </a:r>
            <a:r>
              <a:rPr lang="en-US" sz="2800" b="1" dirty="0" smtClean="0"/>
              <a:t> 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3955" y="2598420"/>
            <a:ext cx="4905375" cy="3399790"/>
          </a:xfrm>
        </p:spPr>
        <p:txBody>
          <a:bodyPr>
            <a:normAutofit fontScale="62500"/>
          </a:bodyPr>
          <a:lstStyle/>
          <a:p>
            <a:r>
              <a:rPr lang="en-US" b="1" baseline="30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3840" b="1" dirty="0" smtClean="0">
                <a:solidFill>
                  <a:schemeClr val="tx1"/>
                </a:solidFill>
              </a:rPr>
              <a:t>By Dr Alisha Das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Under guidance of Dr </a:t>
            </a:r>
            <a:r>
              <a:rPr lang="en-US" b="1" dirty="0" err="1" smtClean="0">
                <a:solidFill>
                  <a:schemeClr val="tx1"/>
                </a:solidFill>
              </a:rPr>
              <a:t>Hemant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Deshpande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Dept</a:t>
            </a:r>
            <a:r>
              <a:rPr lang="en-US" b="1" dirty="0">
                <a:solidFill>
                  <a:schemeClr val="tx1"/>
                </a:solidFill>
              </a:rPr>
              <a:t>. of Obstetrics &amp; Gynaecology, </a:t>
            </a:r>
          </a:p>
          <a:p>
            <a:r>
              <a:rPr lang="en-US" b="1" dirty="0">
                <a:solidFill>
                  <a:schemeClr val="tx1"/>
                </a:solidFill>
              </a:rPr>
              <a:t>Dr D. Y. Patil Medical College and Research Centre, Pimpri, Pune.</a:t>
            </a:r>
          </a:p>
        </p:txBody>
      </p:sp>
      <p:pic>
        <p:nvPicPr>
          <p:cNvPr id="13314" name="page2image1536.jpg" descr="page2image15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65" y="2537460"/>
            <a:ext cx="2734310" cy="3521710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6055" y="1033780"/>
            <a:ext cx="4329430" cy="5546725"/>
          </a:xfrm>
        </p:spPr>
        <p:txBody>
          <a:bodyPr/>
          <a:lstStyle/>
          <a:p>
            <a:r>
              <a:rPr lang="en-US" dirty="0" smtClean="0"/>
              <a:t>Patient was taken for Lower Segment Caesarean Section and further myomectomy was done for both anterior wall fibroids through the tunnel formed via the lower segment incision (Kehr incision)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2" name="Content Placeholder 1" descr="IMG-20201102-WA000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99025" y="1471295"/>
            <a:ext cx="4038600" cy="4671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329430" cy="5233670"/>
          </a:xfrm>
        </p:spPr>
        <p:txBody>
          <a:bodyPr/>
          <a:lstStyle/>
          <a:p>
            <a:r>
              <a:rPr lang="en-US" dirty="0" smtClean="0"/>
              <a:t>Specimen was </a:t>
            </a:r>
            <a:r>
              <a:rPr lang="en-US" dirty="0" err="1" smtClean="0"/>
              <a:t>resected</a:t>
            </a:r>
            <a:r>
              <a:rPr lang="en-US" dirty="0" smtClean="0"/>
              <a:t> post delivery of the baby and further steps of LSCS were continued.</a:t>
            </a:r>
          </a:p>
          <a:p>
            <a:r>
              <a:rPr lang="en-US" dirty="0" smtClean="0"/>
              <a:t>Specimen was sent for </a:t>
            </a:r>
            <a:r>
              <a:rPr lang="en-US" dirty="0" err="1" smtClean="0"/>
              <a:t>histopathological</a:t>
            </a:r>
            <a:r>
              <a:rPr lang="en-US" dirty="0" smtClean="0"/>
              <a:t> examination</a:t>
            </a:r>
            <a:endParaRPr lang="en-IN" dirty="0"/>
          </a:p>
        </p:txBody>
      </p:sp>
      <p:pic>
        <p:nvPicPr>
          <p:cNvPr id="2" name="Content Placeholder 1" descr="IMG-20201102-WA000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3355" y="1483360"/>
            <a:ext cx="3250565" cy="3459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310" y="1605915"/>
            <a:ext cx="7577455" cy="3646805"/>
          </a:xfrm>
        </p:spPr>
        <p:txBody>
          <a:bodyPr/>
          <a:lstStyle/>
          <a:p>
            <a:r>
              <a:rPr lang="en-US" sz="3000">
                <a:sym typeface="+mn-ea"/>
              </a:rPr>
              <a:t>Patient withstood the prodedure well and delivered a healthy female child on 3rd April, 2020 at 9.29 am of 2.7kg birth weight, shifted to mother side </a:t>
            </a:r>
          </a:p>
          <a:p>
            <a:pPr marL="0" indent="0">
              <a:buNone/>
            </a:pPr>
            <a:endParaRPr lang="en-US" sz="3000"/>
          </a:p>
          <a:p>
            <a:r>
              <a:rPr lang="en-US" sz="3000">
                <a:sym typeface="+mn-ea"/>
              </a:rPr>
              <a:t>Patient was  monitored in recovery then shifted to ward and post-op analgesics and antibiotics covered.</a:t>
            </a:r>
            <a:endParaRPr lang="en-US" sz="3000"/>
          </a:p>
          <a:p>
            <a:pPr marL="0" indent="0">
              <a:buNone/>
            </a:pPr>
            <a:endParaRPr lang="en-US" sz="3000"/>
          </a:p>
          <a:p>
            <a:endParaRPr lang="en-US"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721860" cy="5334635"/>
          </a:xfrm>
        </p:spPr>
        <p:txBody>
          <a:bodyPr>
            <a:normAutofit/>
          </a:bodyPr>
          <a:lstStyle/>
          <a:p>
            <a:r>
              <a:rPr lang="en-IN" dirty="0" smtClean="0"/>
              <a:t>The patient had an uneventful post-operative period and was discharged after </a:t>
            </a:r>
            <a:r>
              <a:rPr lang="en-US" altLang="en-IN" dirty="0" smtClean="0"/>
              <a:t>8</a:t>
            </a:r>
            <a:r>
              <a:rPr lang="en-IN" dirty="0" smtClean="0"/>
              <a:t> days with full recovery.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US" dirty="0" smtClean="0"/>
              <a:t>Histopathology report was suggestive of uterine </a:t>
            </a:r>
            <a:r>
              <a:rPr lang="en-US" dirty="0" err="1" smtClean="0"/>
              <a:t>myoma</a:t>
            </a:r>
            <a:endParaRPr lang="en-US" dirty="0" smtClean="0"/>
          </a:p>
          <a:p>
            <a:endParaRPr lang="en-IN" dirty="0"/>
          </a:p>
        </p:txBody>
      </p:sp>
      <p:pic>
        <p:nvPicPr>
          <p:cNvPr id="2" name="Content Placeholder 1" descr="IMG-20201102-WA000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73115" y="1235075"/>
            <a:ext cx="2232025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5435" y="1019810"/>
            <a:ext cx="8532495" cy="798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A </a:t>
            </a:r>
            <a:r>
              <a:rPr lang="en-IN" sz="2000" b="1" dirty="0" err="1" smtClean="0"/>
              <a:t>leiomyoma</a:t>
            </a:r>
            <a:r>
              <a:rPr lang="en-IN" sz="2000" dirty="0" smtClean="0"/>
              <a:t>, also known as </a:t>
            </a:r>
            <a:r>
              <a:rPr lang="en-IN" sz="2000" b="1" dirty="0" smtClean="0"/>
              <a:t>fibroids</a:t>
            </a:r>
            <a:r>
              <a:rPr lang="en-IN" sz="2000" dirty="0" smtClean="0"/>
              <a:t>, is a </a:t>
            </a:r>
            <a:r>
              <a:rPr lang="en-US" sz="2000" dirty="0" smtClean="0"/>
              <a:t>benign smooth muscle </a:t>
            </a:r>
            <a:r>
              <a:rPr lang="en-US" sz="2000" dirty="0" err="1" smtClean="0"/>
              <a:t>tumour</a:t>
            </a:r>
            <a:r>
              <a:rPr lang="en-US" sz="2000" dirty="0" smtClean="0"/>
              <a:t>.</a:t>
            </a:r>
          </a:p>
          <a:p>
            <a:r>
              <a:rPr lang="en-IN" sz="2000" dirty="0" smtClean="0"/>
              <a:t>Uterine fibroids are </a:t>
            </a:r>
            <a:r>
              <a:rPr lang="en-IN" sz="2000" dirty="0" err="1" smtClean="0"/>
              <a:t>leiomyomata</a:t>
            </a:r>
            <a:r>
              <a:rPr lang="en-IN" sz="2000" dirty="0" smtClean="0"/>
              <a:t> of the uterine smooth muscle. </a:t>
            </a:r>
            <a:endParaRPr lang="en-US" sz="2000" dirty="0" smtClean="0"/>
          </a:p>
          <a:p>
            <a:r>
              <a:rPr lang="en-IN" sz="2000" dirty="0" smtClean="0"/>
              <a:t>Described based on location in the </a:t>
            </a:r>
          </a:p>
          <a:p>
            <a:r>
              <a:rPr lang="en-IN" sz="2000" dirty="0" smtClean="0"/>
              <a:t>uterus:</a:t>
            </a:r>
          </a:p>
          <a:p>
            <a:r>
              <a:rPr lang="en-IN" sz="2000" dirty="0" smtClean="0"/>
              <a:t>– </a:t>
            </a:r>
            <a:r>
              <a:rPr lang="en-IN" sz="2000" u="sng" dirty="0" smtClean="0"/>
              <a:t>Intramural</a:t>
            </a:r>
            <a:r>
              <a:rPr lang="en-IN" sz="2000" dirty="0" smtClean="0"/>
              <a:t>: develop from within </a:t>
            </a:r>
          </a:p>
          <a:p>
            <a:r>
              <a:rPr lang="en-IN" sz="2000" dirty="0" smtClean="0"/>
              <a:t>uterine wall, do not distort uterine </a:t>
            </a:r>
          </a:p>
          <a:p>
            <a:r>
              <a:rPr lang="en-IN" sz="2000" dirty="0" smtClean="0"/>
              <a:t>cavity, &lt;50% protruding into serosal </a:t>
            </a:r>
          </a:p>
          <a:p>
            <a:r>
              <a:rPr lang="en-IN" sz="2000" dirty="0" smtClean="0"/>
              <a:t>surface</a:t>
            </a:r>
          </a:p>
          <a:p>
            <a:r>
              <a:rPr lang="en-IN" sz="2000" dirty="0" smtClean="0"/>
              <a:t>– </a:t>
            </a:r>
            <a:r>
              <a:rPr lang="en-IN" sz="2000" u="sng" dirty="0" smtClean="0"/>
              <a:t>Submucosal</a:t>
            </a:r>
            <a:r>
              <a:rPr lang="en-IN" sz="2000" dirty="0" smtClean="0"/>
              <a:t>: develop from </a:t>
            </a:r>
          </a:p>
          <a:p>
            <a:r>
              <a:rPr lang="en-IN" sz="2000" dirty="0" smtClean="0"/>
              <a:t>myometrial cells just below </a:t>
            </a:r>
          </a:p>
          <a:p>
            <a:r>
              <a:rPr lang="en-IN" sz="2000" dirty="0" smtClean="0"/>
              <a:t>endometrium, often protrude into and </a:t>
            </a:r>
          </a:p>
          <a:p>
            <a:r>
              <a:rPr lang="en-IN" sz="2000" dirty="0" smtClean="0"/>
              <a:t>distort uterine cavity</a:t>
            </a:r>
          </a:p>
          <a:p>
            <a:r>
              <a:rPr lang="en-IN" sz="2000" dirty="0" smtClean="0"/>
              <a:t>– </a:t>
            </a:r>
            <a:r>
              <a:rPr lang="en-IN" sz="2000" u="sng" dirty="0" smtClean="0"/>
              <a:t>Subserosal</a:t>
            </a:r>
            <a:r>
              <a:rPr lang="en-IN" sz="2000" dirty="0" smtClean="0"/>
              <a:t>: originate from serosal </a:t>
            </a:r>
          </a:p>
          <a:p>
            <a:r>
              <a:rPr lang="en-IN" sz="2000" dirty="0" smtClean="0"/>
              <a:t>surface of uterus, &gt;50% protrudes out </a:t>
            </a:r>
          </a:p>
          <a:p>
            <a:r>
              <a:rPr lang="en-IN" sz="2000" dirty="0" smtClean="0"/>
              <a:t>of serosal surface</a:t>
            </a:r>
          </a:p>
          <a:p>
            <a:r>
              <a:rPr lang="en-IN" sz="2000" dirty="0" smtClean="0"/>
              <a:t>– </a:t>
            </a:r>
            <a:r>
              <a:rPr lang="en-IN" sz="2000" u="sng" dirty="0" smtClean="0"/>
              <a:t>Cervical</a:t>
            </a:r>
            <a:r>
              <a:rPr lang="en-IN" sz="2000" dirty="0" smtClean="0"/>
              <a:t>: located in the cervix, rather </a:t>
            </a:r>
          </a:p>
          <a:p>
            <a:r>
              <a:rPr lang="en-IN" sz="2000" dirty="0" smtClean="0"/>
              <a:t>than uterine corpus</a:t>
            </a:r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Pictur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5245" y="2230120"/>
            <a:ext cx="3780790" cy="4118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005" y="1053465"/>
            <a:ext cx="8849995" cy="10801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Uterine myomas are observed in </a:t>
            </a:r>
          </a:p>
          <a:p>
            <a:r>
              <a:rPr lang="en-US" sz="2400" smtClean="0"/>
              <a:t>pregnancy more frequently now </a:t>
            </a:r>
          </a:p>
          <a:p>
            <a:r>
              <a:rPr lang="en-US" sz="2400" smtClean="0"/>
              <a:t>than in the past</a:t>
            </a:r>
          </a:p>
          <a:p>
            <a:endParaRPr lang="en-US" sz="2400" smtClean="0"/>
          </a:p>
          <a:p>
            <a:r>
              <a:rPr lang="en-US" sz="2400" smtClean="0"/>
              <a:t>Because many women are delaying </a:t>
            </a:r>
          </a:p>
          <a:p>
            <a:r>
              <a:rPr lang="en-US" sz="2400" smtClean="0"/>
              <a:t>child bearing till their late thirties, </a:t>
            </a:r>
          </a:p>
          <a:p>
            <a:r>
              <a:rPr lang="en-US" sz="2400" smtClean="0"/>
              <a:t>which is the time for greatest risk </a:t>
            </a:r>
          </a:p>
          <a:p>
            <a:r>
              <a:rPr lang="en-US" sz="2400" smtClean="0"/>
              <a:t>of myoma growth.</a:t>
            </a:r>
          </a:p>
          <a:p>
            <a:endParaRPr lang="en-US" sz="2400" smtClean="0"/>
          </a:p>
          <a:p>
            <a:r>
              <a:rPr lang="en-US" sz="2400" smtClean="0"/>
              <a:t>Also the use of ultrasonography has </a:t>
            </a:r>
          </a:p>
          <a:p>
            <a:r>
              <a:rPr lang="en-US" sz="2400" smtClean="0"/>
              <a:t>improved the diagnostic capability </a:t>
            </a:r>
          </a:p>
          <a:p>
            <a:r>
              <a:rPr lang="en-US" sz="2400" smtClean="0"/>
              <a:t>of detecting small myomas and </a:t>
            </a:r>
          </a:p>
          <a:p>
            <a:r>
              <a:rPr lang="en-US" sz="2400" smtClean="0"/>
              <a:t>has increased our knowledge of </a:t>
            </a:r>
          </a:p>
          <a:p>
            <a:r>
              <a:rPr lang="en-US" sz="2400" smtClean="0"/>
              <a:t>myomas in pregnancy.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IN" sz="2000" dirty="0"/>
          </a:p>
        </p:txBody>
      </p:sp>
      <p:pic>
        <p:nvPicPr>
          <p:cNvPr id="2" name="Picture 1" descr="p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980" y="1506220"/>
            <a:ext cx="3528695" cy="3573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6860" y="2249805"/>
            <a:ext cx="8126730" cy="7662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smtClean="0"/>
          </a:p>
          <a:p>
            <a:pPr algn="ctr"/>
            <a:r>
              <a:rPr lang="en-US" sz="2700" smtClean="0"/>
              <a:t>The prevalence of uterine fibroids in </a:t>
            </a:r>
          </a:p>
          <a:p>
            <a:pPr algn="ctr"/>
            <a:r>
              <a:rPr lang="en-US" sz="2700" smtClean="0"/>
              <a:t>pregnancy varies between 1.6 and 10.7 </a:t>
            </a:r>
          </a:p>
          <a:p>
            <a:pPr algn="ctr"/>
            <a:r>
              <a:rPr lang="en-US" sz="2700" smtClean="0"/>
              <a:t>percent depending upon the trimester of </a:t>
            </a:r>
          </a:p>
          <a:p>
            <a:pPr algn="ctr"/>
            <a:r>
              <a:rPr lang="en-US" sz="2700" smtClean="0"/>
              <a:t>assessment and the size threshold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IN" sz="2000" dirty="0"/>
          </a:p>
        </p:txBody>
      </p:sp>
      <p:sp>
        <p:nvSpPr>
          <p:cNvPr id="6" name="Text Box 5"/>
          <p:cNvSpPr txBox="1"/>
          <p:nvPr/>
        </p:nvSpPr>
        <p:spPr>
          <a:xfrm>
            <a:off x="1790065" y="149860"/>
            <a:ext cx="3688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PREVALENCE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31800" y="1146810"/>
            <a:ext cx="8110220" cy="5169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The growth of fibroids during pregnancy using ultrasonography </a:t>
            </a:r>
          </a:p>
          <a:p>
            <a:r>
              <a:rPr lang="en-US" sz="2200"/>
              <a:t>have refuted the commonly held belief that fibroids increase in </a:t>
            </a:r>
          </a:p>
          <a:p>
            <a:r>
              <a:rPr lang="en-US" sz="2200"/>
              <a:t>size throughout gestation </a:t>
            </a:r>
          </a:p>
          <a:p>
            <a:r>
              <a:rPr lang="en-US" sz="2200"/>
              <a:t>• Indeed, the majority of uterine fibroids (49 to 60 percent) have </a:t>
            </a:r>
          </a:p>
          <a:p>
            <a:r>
              <a:rPr lang="en-US" sz="2200"/>
              <a:t>negligible (defined as &lt;10 percent) change in volume across </a:t>
            </a:r>
          </a:p>
          <a:p>
            <a:r>
              <a:rPr lang="en-US" sz="2200"/>
              <a:t>gestation, </a:t>
            </a:r>
          </a:p>
          <a:p>
            <a:r>
              <a:rPr lang="en-US" sz="2200"/>
              <a:t>• while 22 to 32 percent increase in growth, and</a:t>
            </a:r>
          </a:p>
          <a:p>
            <a:r>
              <a:rPr lang="en-US" sz="2200"/>
              <a:t>• 8 to 27 percent decrease in size</a:t>
            </a:r>
          </a:p>
          <a:p>
            <a:r>
              <a:rPr lang="en-US" sz="2200"/>
              <a:t>• In those fibroids that do increase in size, most of the growth </a:t>
            </a:r>
          </a:p>
          <a:p>
            <a:r>
              <a:rPr lang="en-US" sz="2200"/>
              <a:t>occurs in the first trimester, with little if any further increase in </a:t>
            </a:r>
          </a:p>
          <a:p>
            <a:r>
              <a:rPr lang="en-US" sz="2200"/>
              <a:t>size during the second and third trimesters </a:t>
            </a:r>
          </a:p>
          <a:p>
            <a:r>
              <a:rPr lang="en-US" sz="2200"/>
              <a:t>• Larger fibroids (&gt;5 cm in diameter) are more likely to grow, </a:t>
            </a:r>
          </a:p>
          <a:p>
            <a:r>
              <a:rPr lang="en-US" sz="2200"/>
              <a:t>whereas smaller fibroids are more likely to remain stable in size </a:t>
            </a:r>
          </a:p>
          <a:p>
            <a:r>
              <a:rPr lang="en-US" sz="2200"/>
              <a:t>• The mean increase in fibroid volume during pregnancy is 12 </a:t>
            </a:r>
          </a:p>
          <a:p>
            <a:r>
              <a:rPr lang="en-US" sz="2200"/>
              <a:t>percent, and very few fibroids increase by more than 25 percent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852930" y="180340"/>
            <a:ext cx="6970395" cy="506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270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CHANGES IN SIZE DURING PREGNANCY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167765" y="1918970"/>
            <a:ext cx="731393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 Simultaneous surgical removal of a previously</a:t>
            </a:r>
          </a:p>
          <a:p>
            <a:r>
              <a:rPr lang="en-US" sz="2400"/>
              <a:t>diagnosed myoma during cesarean section </a:t>
            </a:r>
          </a:p>
          <a:p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Simultaneous surgical removal of a accidentally</a:t>
            </a:r>
          </a:p>
          <a:p>
            <a:r>
              <a:rPr lang="en-US" sz="2400"/>
              <a:t>diagnosed myoma during cesarean section</a:t>
            </a:r>
          </a:p>
          <a:p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 Unavoidable caesarean myomectomy with a huge uterine fibroid located in the lower segment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en-US" sz="240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Avoidable caesarean myomectomy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174875" y="159385"/>
            <a:ext cx="434594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>
                <a:solidFill>
                  <a:schemeClr val="bg1"/>
                </a:solidFill>
              </a:rPr>
              <a:t>TIME OF DIAGNOSIS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379730" y="1141095"/>
            <a:ext cx="8384540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Myomectomy during caesarean delivery can be safely</a:t>
            </a:r>
          </a:p>
          <a:p>
            <a:r>
              <a:rPr lang="en-US" sz="2100"/>
              <a:t>effective procedure in safe hands. The main principles of myomectomy during pregnancy are;</a:t>
            </a:r>
          </a:p>
          <a:p>
            <a:r>
              <a:rPr lang="en-US" sz="2100"/>
              <a:t>1. It should be done by an experience person.</a:t>
            </a:r>
          </a:p>
          <a:p>
            <a:r>
              <a:rPr lang="en-US" sz="2100"/>
              <a:t>2. It should be done in in a well equipped tertiary institution</a:t>
            </a:r>
          </a:p>
          <a:p>
            <a:r>
              <a:rPr lang="en-US" sz="2100"/>
              <a:t>3. With the advent of better anesthesia and availability of blood</a:t>
            </a:r>
          </a:p>
          <a:p>
            <a:r>
              <a:rPr lang="en-US" sz="2100"/>
              <a:t>4. It should be done with full consent of the patient.</a:t>
            </a:r>
          </a:p>
          <a:p>
            <a:r>
              <a:rPr lang="en-US" sz="2100"/>
              <a:t>5. It should be done in selected patients according to site and size of myoma</a:t>
            </a:r>
          </a:p>
          <a:p>
            <a:r>
              <a:rPr lang="en-US" sz="2100"/>
              <a:t>6. It should be done with techniques that decrease blood loss( UAL ,UAE ,High Oxytocin )</a:t>
            </a:r>
          </a:p>
          <a:p>
            <a:r>
              <a:rPr lang="en-US" sz="2100"/>
              <a:t>7 - It is however important that baby must be delivered prior to attempting myomectomy</a:t>
            </a:r>
          </a:p>
          <a:p>
            <a:r>
              <a:rPr lang="en-US" sz="2100" b="1"/>
              <a:t>Selection of patients for caesarean myomectomy reduces blood loss, anaemia and other complications.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002155" y="211455"/>
            <a:ext cx="6506210" cy="506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270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SELECTIVE REMOVAL OF FIBROIDS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50" y="0"/>
            <a:ext cx="7709535" cy="11531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HISTORY OF PRESENTING COMPLAINTS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33680" y="1654810"/>
            <a:ext cx="8395970" cy="587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 25 year old female Primigravida came on 30th March 2020 admitted under Unit-1 OBGY for regular ANC visit.</a:t>
            </a:r>
          </a:p>
          <a:p>
            <a:r>
              <a:rPr lang="en-US" sz="2200" dirty="0" smtClean="0"/>
              <a:t>No H/O – </a:t>
            </a:r>
          </a:p>
          <a:p>
            <a:r>
              <a:rPr lang="en-US" sz="2200" dirty="0" smtClean="0"/>
              <a:t>Pain abdomen, PV leak, PV bleed, decreased fetal movements, B/B complaints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Last menstrual period – 12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July,2019 </a:t>
            </a:r>
          </a:p>
          <a:p>
            <a:r>
              <a:rPr lang="en-US" sz="2200" dirty="0" smtClean="0"/>
              <a:t>Expected Date of Delivery - 17th April, 2020 </a:t>
            </a:r>
          </a:p>
          <a:p>
            <a:r>
              <a:rPr lang="en-US" sz="2200" dirty="0" smtClean="0"/>
              <a:t> Corresponding to 38 weeks on the day of caesarean section by dates, and 37.1 weeks by the first trimester ultrasonography of 8.2 weeks. </a:t>
            </a:r>
          </a:p>
          <a:p>
            <a:endParaRPr lang="en-US" sz="22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754380" y="1614170"/>
            <a:ext cx="777621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Myomectomy was done after delivering the baby.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This was followed by suturing with adequate hemostasis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Large myoma situated over lower segment needing myomectomy before and for delivery of the fetus during LSCS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Sufficient grouped and matched blood must be made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With prophylactic broad spectrum antibiotics to combat infection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Analgesics were given in the postoperative period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981835" y="170180"/>
            <a:ext cx="621538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280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 OF REMOVAL OF FIBROIDS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020445" y="2296795"/>
            <a:ext cx="7557135" cy="1876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900"/>
              <a:t>The future fertility and or subsequent pregnancy outcome was unaffected by caesarean myomectomy </a:t>
            </a:r>
          </a:p>
          <a:p>
            <a:pPr algn="l"/>
            <a:r>
              <a:rPr lang="en-US" sz="2900"/>
              <a:t> (Evidence level III)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163445" y="200660"/>
            <a:ext cx="5271770" cy="5372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290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FUTURE OF FERTILITY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909955" y="1326515"/>
            <a:ext cx="7324090" cy="496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Management of fibroids during antenatal period is never surgical except torsion of </a:t>
            </a:r>
            <a:r>
              <a:rPr lang="en-IN" sz="2400" kern="0" noProof="0" dirty="0" err="1" smtClean="0">
                <a:ln>
                  <a:noFill/>
                </a:ln>
                <a:effectLst/>
                <a:uLnTx/>
                <a:uFillTx/>
                <a:sym typeface="+mn-ea"/>
              </a:rPr>
              <a:t>pendculated</a:t>
            </a:r>
            <a:r>
              <a:rPr lang="en-IN" sz="2400" kern="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fibroid.</a:t>
            </a:r>
            <a:r>
              <a:rPr lang="en-IN" sz="24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+mn-ea"/>
              </a:rPr>
              <a:t> 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+mn-ea"/>
              </a:rPr>
              <a:t>Fibroids </a:t>
            </a:r>
            <a:r>
              <a:rPr lang="en-IN" sz="24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+mn-ea"/>
              </a:rPr>
              <a:t>in pregnancy are common and incidence will increase in future</a:t>
            </a:r>
            <a:r>
              <a:rPr lang="en-IN" sz="2400" kern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+mn-ea"/>
              </a:rPr>
              <a:t>.</a:t>
            </a:r>
            <a:r>
              <a:rPr lang="en-IN" sz="2400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+mn-ea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+mn-ea"/>
              </a:rPr>
              <a:t>Myomectomy </a:t>
            </a:r>
            <a:r>
              <a:rPr lang="en-IN" sz="2400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+mn-ea"/>
              </a:rPr>
              <a:t>at CS is not absolutely CONTRAINDICATED as believed earlier. 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+mn-ea"/>
              </a:rPr>
              <a:t>Decision </a:t>
            </a:r>
            <a:r>
              <a:rPr lang="en-US" sz="24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+mn-ea"/>
              </a:rPr>
              <a:t>depends on location, size and number.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2132965" y="240030"/>
            <a:ext cx="43802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280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FINAL SUMMARY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217295" y="1823085"/>
            <a:ext cx="6219825" cy="364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600" kern="0" noProof="0" dirty="0" err="1" smtClean="0">
                <a:ln>
                  <a:noFill/>
                </a:ln>
                <a:effectLst/>
                <a:uLnTx/>
                <a:uFillTx/>
                <a:sym typeface="+mn-ea"/>
              </a:rPr>
              <a:t>Enucleation</a:t>
            </a:r>
            <a:r>
              <a:rPr lang="en-US" sz="2600" kern="0" noProof="0" dirty="0">
                <a:ln>
                  <a:noFill/>
                </a:ln>
                <a:effectLst/>
                <a:uLnTx/>
                <a:uFillTx/>
                <a:sym typeface="+mn-ea"/>
              </a:rPr>
              <a:t> </a:t>
            </a:r>
            <a:r>
              <a:rPr lang="en-US" sz="2600" kern="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is easier.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600" kern="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Preoperative counseling and consent.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600" kern="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Decision should be case to case basis.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N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600" kern="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Management at tertiary care hospital</a:t>
            </a:r>
            <a:r>
              <a:rPr lang="en-US" kern="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1871345" y="190500"/>
            <a:ext cx="45700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280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FINAL SUMMARY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937260" y="2473960"/>
            <a:ext cx="657987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altLang="x-none" sz="2800" dirty="0">
                <a:sym typeface="+mn-ea"/>
              </a:rPr>
              <a:t>Risk and Benefits to be evaluated in every case and decision individualized. </a:t>
            </a:r>
            <a:endParaRPr lang="en-IN" altLang="x-none" sz="2800" dirty="0"/>
          </a:p>
          <a:p>
            <a:endParaRPr lang="en-US" sz="2800"/>
          </a:p>
        </p:txBody>
      </p:sp>
      <p:sp>
        <p:nvSpPr>
          <p:cNvPr id="3" name="Text Box 2"/>
          <p:cNvSpPr txBox="1"/>
          <p:nvPr/>
        </p:nvSpPr>
        <p:spPr>
          <a:xfrm>
            <a:off x="2494915" y="240665"/>
            <a:ext cx="563943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280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FINAL MESSAGE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2259604" y="2967335"/>
            <a:ext cx="462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THANK YOU</a:t>
            </a:r>
            <a:endParaRPr lang="en-IN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" y="1096010"/>
            <a:ext cx="8458200" cy="9232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PAST MENSTRUAL HISTORY:</a:t>
            </a:r>
          </a:p>
          <a:p>
            <a:r>
              <a:rPr lang="en-US" sz="2000" dirty="0" smtClean="0"/>
              <a:t>4 to 5 days / 28-32 days / normal flow (2 to 3 pads per day)/ not associated with passage of clots and dysmenorrhoea</a:t>
            </a:r>
          </a:p>
          <a:p>
            <a:endParaRPr lang="en-US" b="1" dirty="0" smtClean="0"/>
          </a:p>
          <a:p>
            <a:r>
              <a:rPr lang="en-US" sz="2200" b="1" dirty="0" err="1" smtClean="0"/>
              <a:t>OBSTETRIC HISTORY</a:t>
            </a:r>
            <a:r>
              <a:rPr lang="en-US" b="1" dirty="0" err="1" smtClean="0"/>
              <a:t>:</a:t>
            </a:r>
            <a:r>
              <a:rPr lang="en-US" b="1" dirty="0" smtClean="0"/>
              <a:t> </a:t>
            </a:r>
          </a:p>
          <a:p>
            <a:r>
              <a:rPr lang="en-US" sz="2000" dirty="0" smtClean="0"/>
              <a:t>Married life 1 year , Prmigravida</a:t>
            </a:r>
          </a:p>
          <a:p>
            <a:endParaRPr lang="en-IN" b="1" dirty="0" smtClean="0"/>
          </a:p>
          <a:p>
            <a:r>
              <a:rPr lang="en-IN" sz="2400" b="1" dirty="0" smtClean="0"/>
              <a:t>PAST MEDICAL AND SURGICAL HISTORY</a:t>
            </a:r>
            <a:r>
              <a:rPr lang="en-IN" sz="2400" dirty="0" smtClean="0"/>
              <a:t>:</a:t>
            </a:r>
          </a:p>
          <a:p>
            <a:r>
              <a:rPr lang="en-IN" sz="2000" dirty="0" smtClean="0"/>
              <a:t>No history of Diabetes mellitus , hypertension, tuberculosis , thyroid disorder.</a:t>
            </a:r>
          </a:p>
          <a:p>
            <a:r>
              <a:rPr lang="en-US" sz="2000" dirty="0" smtClean="0"/>
              <a:t>No history of intake of OC pills routinely </a:t>
            </a:r>
          </a:p>
          <a:p>
            <a:r>
              <a:rPr lang="en-US" sz="2000" dirty="0" smtClean="0"/>
              <a:t>No major surgery in the past and no prior blood transfusion.</a:t>
            </a:r>
          </a:p>
          <a:p>
            <a:endParaRPr lang="en-US" dirty="0" smtClean="0"/>
          </a:p>
          <a:p>
            <a:r>
              <a:rPr lang="en-US" sz="2200" b="1" dirty="0" smtClean="0"/>
              <a:t>PERSONAL HISTORY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r>
              <a:rPr lang="en-US" sz="2000" dirty="0" smtClean="0"/>
              <a:t>Normal sleep and bowel bladder habits </a:t>
            </a:r>
          </a:p>
          <a:p>
            <a:r>
              <a:rPr lang="en-US" sz="2000" dirty="0" smtClean="0"/>
              <a:t>No history of smoking or alcohol consumption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675" y="-115570"/>
            <a:ext cx="7807325" cy="962660"/>
          </a:xfrm>
        </p:spPr>
        <p:txBody>
          <a:bodyPr>
            <a:normAutofit/>
          </a:bodyPr>
          <a:lstStyle/>
          <a:p>
            <a:r>
              <a:rPr lang="en-IN" sz="3200" dirty="0" smtClean="0"/>
              <a:t>GENERAL PHYSICAL EXAMINATION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27355" y="847090"/>
            <a:ext cx="8025765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Moderately built and nourished</a:t>
            </a:r>
          </a:p>
          <a:p>
            <a:r>
              <a:rPr lang="en-IN" dirty="0" smtClean="0"/>
              <a:t>Comfortable and co-operative at the time of examination</a:t>
            </a:r>
          </a:p>
          <a:p>
            <a:r>
              <a:rPr lang="en-IN" dirty="0" smtClean="0"/>
              <a:t>Height-165 cm</a:t>
            </a:r>
          </a:p>
          <a:p>
            <a:r>
              <a:rPr lang="en-IN" dirty="0" smtClean="0"/>
              <a:t>Weight- </a:t>
            </a:r>
            <a:r>
              <a:rPr lang="en-US" altLang="en-IN" dirty="0" smtClean="0"/>
              <a:t>65 </a:t>
            </a:r>
            <a:r>
              <a:rPr lang="en-IN" dirty="0" smtClean="0"/>
              <a:t>kg</a:t>
            </a:r>
          </a:p>
          <a:p>
            <a:r>
              <a:rPr lang="en-IN" dirty="0" smtClean="0"/>
              <a:t>BMI – </a:t>
            </a:r>
            <a:r>
              <a:rPr lang="en-US" altLang="en-IN" dirty="0" smtClean="0"/>
              <a:t>23</a:t>
            </a:r>
            <a:r>
              <a:rPr lang="en-IN" dirty="0" smtClean="0"/>
              <a:t>.</a:t>
            </a:r>
            <a:r>
              <a:rPr lang="en-US" altLang="en-IN" dirty="0" smtClean="0"/>
              <a:t>875</a:t>
            </a:r>
            <a:r>
              <a:rPr lang="en-IN" dirty="0" smtClean="0"/>
              <a:t> kg/m</a:t>
            </a:r>
            <a:r>
              <a:rPr lang="en-IN" dirty="0" smtClean="0">
                <a:latin typeface="Times New Roman" panose="02020603050405020304"/>
                <a:cs typeface="Times New Roman" panose="02020603050405020304"/>
              </a:rPr>
              <a:t>²</a:t>
            </a:r>
          </a:p>
          <a:p>
            <a:r>
              <a:rPr lang="en-IN" dirty="0" smtClean="0"/>
              <a:t>Skin – normal in texture and colour</a:t>
            </a:r>
          </a:p>
          <a:p>
            <a:r>
              <a:rPr lang="en-IN" dirty="0" smtClean="0"/>
              <a:t>Pulse – 76 </a:t>
            </a:r>
            <a:r>
              <a:rPr lang="en-IN" dirty="0" err="1" smtClean="0"/>
              <a:t>bpm</a:t>
            </a:r>
            <a:r>
              <a:rPr lang="en-IN" dirty="0" smtClean="0"/>
              <a:t> regular in rate, rhythm and normal volume measured in left radial artery. No apex pulse deficit and radio radial delay</a:t>
            </a:r>
          </a:p>
          <a:p>
            <a:r>
              <a:rPr lang="en-IN" dirty="0" smtClean="0"/>
              <a:t>BP – 110/70 mmHg taken in left brachial artery in supine position </a:t>
            </a:r>
          </a:p>
          <a:p>
            <a:r>
              <a:rPr lang="en-IN" dirty="0" smtClean="0"/>
              <a:t>Breasts  - clinically normal</a:t>
            </a:r>
          </a:p>
          <a:p>
            <a:r>
              <a:rPr lang="en-IN" dirty="0" smtClean="0"/>
              <a:t>Thyroid - clinically normal</a:t>
            </a:r>
          </a:p>
          <a:p>
            <a:r>
              <a:rPr lang="en-IN" dirty="0" smtClean="0"/>
              <a:t>Spine  - clinically normal</a:t>
            </a:r>
          </a:p>
          <a:p>
            <a:endParaRPr lang="en-IN" dirty="0" smtClean="0"/>
          </a:p>
          <a:p>
            <a:r>
              <a:rPr lang="en-IN" dirty="0" smtClean="0"/>
              <a:t>No pallor, </a:t>
            </a:r>
            <a:r>
              <a:rPr lang="en-IN" dirty="0" err="1" smtClean="0"/>
              <a:t>icterus</a:t>
            </a:r>
            <a:r>
              <a:rPr lang="en-IN" dirty="0" smtClean="0"/>
              <a:t>, </a:t>
            </a:r>
            <a:r>
              <a:rPr lang="en-IN" dirty="0" err="1" smtClean="0"/>
              <a:t>edema</a:t>
            </a:r>
            <a:r>
              <a:rPr lang="en-IN" dirty="0" smtClean="0"/>
              <a:t>, cyanosis, </a:t>
            </a:r>
            <a:r>
              <a:rPr lang="en-IN" dirty="0" err="1" smtClean="0"/>
              <a:t>lymphadenopathy</a:t>
            </a:r>
            <a:r>
              <a:rPr lang="en-IN" dirty="0" smtClean="0"/>
              <a:t>, clubbing</a:t>
            </a:r>
          </a:p>
          <a:p>
            <a:endParaRPr lang="en-US" dirty="0" smtClean="0"/>
          </a:p>
          <a:p>
            <a:r>
              <a:rPr lang="en-US" dirty="0" smtClean="0"/>
              <a:t>CVS – S1 S2 normal . No murmurs </a:t>
            </a:r>
          </a:p>
          <a:p>
            <a:r>
              <a:rPr lang="en-US" dirty="0" smtClean="0"/>
              <a:t>RS air entry bilaterally equal . No </a:t>
            </a:r>
            <a:r>
              <a:rPr lang="en-US" dirty="0" err="1" smtClean="0"/>
              <a:t>crepts</a:t>
            </a:r>
            <a:r>
              <a:rPr lang="en-US" dirty="0" smtClean="0"/>
              <a:t> , </a:t>
            </a:r>
            <a:r>
              <a:rPr lang="en-US" dirty="0" err="1" smtClean="0"/>
              <a:t>rales</a:t>
            </a:r>
            <a:r>
              <a:rPr lang="en-US" dirty="0" smtClean="0"/>
              <a:t> , </a:t>
            </a:r>
            <a:r>
              <a:rPr lang="en-US" dirty="0" err="1" smtClean="0"/>
              <a:t>rhonchi</a:t>
            </a:r>
            <a:r>
              <a:rPr lang="en-US" dirty="0" smtClean="0"/>
              <a:t> or abnormal breath sounds </a:t>
            </a:r>
          </a:p>
          <a:p>
            <a:endParaRPr lang="en-US" dirty="0" smtClean="0"/>
          </a:p>
          <a:p>
            <a:r>
              <a:rPr lang="en-US" dirty="0" smtClean="0"/>
              <a:t>No cervical </a:t>
            </a:r>
            <a:r>
              <a:rPr lang="en-US" dirty="0" err="1" smtClean="0"/>
              <a:t>lymphadenopathy</a:t>
            </a:r>
            <a:r>
              <a:rPr lang="en-US" dirty="0" smtClean="0"/>
              <a:t> </a:t>
            </a:r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3825" y="929005"/>
            <a:ext cx="8812530" cy="596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ABDOMINAL EXAMINATION</a:t>
            </a:r>
            <a:endParaRPr lang="en-IN" sz="2200" b="1" dirty="0" smtClean="0"/>
          </a:p>
          <a:p>
            <a:pPr>
              <a:buNone/>
            </a:pPr>
            <a:r>
              <a:rPr lang="en-IN" sz="2000" u="sng" dirty="0" smtClean="0"/>
              <a:t>Inspection</a:t>
            </a:r>
            <a:r>
              <a:rPr lang="en-IN" sz="2000" dirty="0" smtClean="0"/>
              <a:t>:</a:t>
            </a:r>
          </a:p>
          <a:p>
            <a:r>
              <a:rPr lang="en-IN" sz="2000" dirty="0" smtClean="0"/>
              <a:t>Umbilicus central and </a:t>
            </a:r>
            <a:r>
              <a:rPr lang="en-US" altLang="en-IN" sz="2000" dirty="0" smtClean="0"/>
              <a:t>e</a:t>
            </a:r>
            <a:r>
              <a:rPr lang="en-IN" sz="2000" dirty="0" smtClean="0"/>
              <a:t>verted</a:t>
            </a:r>
            <a:r>
              <a:rPr lang="en-US" altLang="en-IN" sz="2000" dirty="0" smtClean="0"/>
              <a:t>, flanks full</a:t>
            </a:r>
            <a:endParaRPr lang="en-IN" sz="2000" dirty="0" smtClean="0"/>
          </a:p>
          <a:p>
            <a:r>
              <a:rPr lang="en-IN" sz="2000" dirty="0" smtClean="0"/>
              <a:t>All quadrants move equally wit</a:t>
            </a:r>
            <a:r>
              <a:rPr lang="en-US" altLang="en-IN" sz="2000" dirty="0" smtClean="0"/>
              <a:t>h respiration.</a:t>
            </a:r>
          </a:p>
          <a:p>
            <a:r>
              <a:rPr lang="en-US" altLang="en-IN" sz="2000" dirty="0" smtClean="0"/>
              <a:t>Linea nigra and striae gravidarum visible. </a:t>
            </a:r>
            <a:endParaRPr lang="en-IN" sz="2000" dirty="0" smtClean="0"/>
          </a:p>
          <a:p>
            <a:r>
              <a:rPr lang="en-IN" sz="2000" dirty="0" smtClean="0"/>
              <a:t>No </a:t>
            </a:r>
            <a:r>
              <a:rPr lang="en-IN" sz="2000" dirty="0" err="1" smtClean="0"/>
              <a:t>striae</a:t>
            </a:r>
            <a:r>
              <a:rPr lang="en-IN" sz="2000" dirty="0" smtClean="0"/>
              <a:t> , dilated veins, sinuses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u="sng" dirty="0" smtClean="0"/>
              <a:t>Palpation</a:t>
            </a:r>
            <a:r>
              <a:rPr lang="en-IN" sz="2000" dirty="0" smtClean="0"/>
              <a:t> :</a:t>
            </a:r>
          </a:p>
          <a:p>
            <a:r>
              <a:rPr lang="en-US" sz="2000" dirty="0" smtClean="0"/>
              <a:t>Uterus fundal height corresponding to full term </a:t>
            </a:r>
          </a:p>
          <a:p>
            <a:r>
              <a:rPr lang="en-US" sz="2000" dirty="0" smtClean="0"/>
              <a:t>Relaxed, cephalic, head floating, FHS + 142bpm</a:t>
            </a:r>
          </a:p>
          <a:p>
            <a:r>
              <a:rPr lang="en-US" sz="2000" dirty="0" smtClean="0"/>
              <a:t>Back to maternal left, liquor adequate, EFW~2.5 kg</a:t>
            </a:r>
          </a:p>
          <a:p>
            <a:r>
              <a:rPr lang="en-US" sz="2000" dirty="0" smtClean="0"/>
              <a:t>1st  Leopold(Fundal grip): broad, soft and irregular structure s/o fetal buttocks</a:t>
            </a:r>
          </a:p>
          <a:p>
            <a:r>
              <a:rPr lang="en-US" sz="2000" dirty="0" smtClean="0"/>
              <a:t>2nd Leopold(Lateral grip): Left: smooth, curved, resilient feel s/o fetal back</a:t>
            </a:r>
          </a:p>
          <a:p>
            <a:r>
              <a:rPr lang="en-US" sz="2000" dirty="0" smtClean="0"/>
              <a:t>                     Right: irregular, knob like structures s/o fetal limbs</a:t>
            </a:r>
          </a:p>
          <a:p>
            <a:r>
              <a:rPr lang="en-US" altLang="en-IN" sz="2000" dirty="0" smtClean="0"/>
              <a:t>3rd Leopold(Pawlik's grip): smooth, hard and globular structure s/o fetal head</a:t>
            </a:r>
          </a:p>
          <a:p>
            <a:r>
              <a:rPr lang="en-US" altLang="en-IN" sz="2000" dirty="0" smtClean="0"/>
              <a:t>4th Leopold (Pelvic grip) : convergent fingers- not engaged.</a:t>
            </a:r>
            <a:endParaRPr lang="en-IN" sz="2000" dirty="0" smtClean="0"/>
          </a:p>
          <a:p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784860" y="1231265"/>
            <a:ext cx="7315200" cy="3138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PER VAGINAL EXAMINATION: </a:t>
            </a:r>
            <a:r>
              <a:rPr lang="en-US" sz="2400" dirty="0" smtClean="0"/>
              <a:t> </a:t>
            </a:r>
          </a:p>
          <a:p>
            <a:r>
              <a:rPr lang="en-US" sz="2000" dirty="0" smtClean="0"/>
              <a:t>Cervix os admits tip</a:t>
            </a:r>
          </a:p>
          <a:p>
            <a:r>
              <a:rPr lang="en-US" sz="2000" dirty="0" smtClean="0"/>
              <a:t>Cervix uneffaced</a:t>
            </a:r>
          </a:p>
          <a:p>
            <a:r>
              <a:rPr lang="en-US" sz="2000" dirty="0" smtClean="0"/>
              <a:t>Station (-2)</a:t>
            </a:r>
          </a:p>
          <a:p>
            <a:r>
              <a:rPr lang="en-US" sz="2000" dirty="0" smtClean="0"/>
              <a:t>Membranes (+)</a:t>
            </a:r>
          </a:p>
          <a:p>
            <a:r>
              <a:rPr lang="en-US" sz="2000" dirty="0" smtClean="0"/>
              <a:t>Pelvis adequate</a:t>
            </a:r>
          </a:p>
          <a:p>
            <a:endParaRPr lang="en-US" sz="2000" dirty="0" smtClean="0"/>
          </a:p>
          <a:p>
            <a:r>
              <a:rPr lang="en-US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55" y="-3263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      </a:t>
            </a:r>
            <a:br>
              <a:rPr lang="en-US" sz="4900" b="1" dirty="0" smtClean="0"/>
            </a:br>
            <a:r>
              <a:rPr lang="en-US" sz="4900" b="1" dirty="0" smtClean="0"/>
              <a:t>  </a:t>
            </a:r>
            <a:br>
              <a:rPr lang="en-US" sz="4900" b="1" dirty="0" smtClean="0"/>
            </a:br>
            <a:r>
              <a:rPr lang="en-US" sz="4900" b="1" dirty="0" smtClean="0"/>
              <a:t>INVESTIGATIONS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043305"/>
            <a:ext cx="8470265" cy="51943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u="sng" dirty="0" err="1" smtClean="0"/>
              <a:t>Hemogram</a:t>
            </a:r>
            <a:r>
              <a:rPr lang="en-US" sz="2400" b="1" u="sng" dirty="0" smtClean="0"/>
              <a:t>, blood sugar levels and liver and renal function test with blood electrolytes : WNL</a:t>
            </a:r>
          </a:p>
          <a:p>
            <a:pPr>
              <a:buNone/>
            </a:pPr>
            <a:r>
              <a:rPr lang="en-US" sz="2400" b="1" u="sng" dirty="0" smtClean="0"/>
              <a:t>HIV , </a:t>
            </a:r>
            <a:r>
              <a:rPr lang="en-US" sz="2400" b="1" u="sng" dirty="0" err="1" smtClean="0"/>
              <a:t>HbsAg</a:t>
            </a:r>
            <a:r>
              <a:rPr lang="en-US" sz="2400" b="1" u="sng" dirty="0" smtClean="0"/>
              <a:t> – negative </a:t>
            </a:r>
          </a:p>
          <a:p>
            <a:pPr>
              <a:buNone/>
            </a:pPr>
            <a:r>
              <a:rPr lang="en-US" sz="2400" b="1" u="sng" dirty="0" smtClean="0"/>
              <a:t>USG : </a:t>
            </a:r>
          </a:p>
          <a:p>
            <a:pPr>
              <a:buNone/>
            </a:pPr>
            <a:r>
              <a:rPr lang="en-US" sz="2400" u="sng" dirty="0" smtClean="0"/>
              <a:t>1st Trimester Scan: </a:t>
            </a:r>
            <a:r>
              <a:rPr lang="en-US" sz="2400" dirty="0" smtClean="0"/>
              <a:t>37.1 weeks</a:t>
            </a:r>
            <a:endParaRPr lang="en-US" sz="2400" u="sng" dirty="0" smtClean="0"/>
          </a:p>
          <a:p>
            <a:pPr>
              <a:buNone/>
            </a:pPr>
            <a:r>
              <a:rPr lang="en-US" sz="1800" dirty="0" smtClean="0"/>
              <a:t>Single Live Intrauterine gestaiton, of 8.2 weeks , FHs+154bpm </a:t>
            </a:r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r>
              <a:rPr lang="en-US" sz="2400" u="sng" dirty="0" smtClean="0"/>
              <a:t>2nd trimester Scan: </a:t>
            </a:r>
          </a:p>
          <a:p>
            <a:pPr>
              <a:buNone/>
            </a:pPr>
            <a:r>
              <a:rPr lang="en-US" sz="2400" dirty="0" smtClean="0"/>
              <a:t>1.) 38.1 weeks: </a:t>
            </a:r>
            <a:r>
              <a:rPr lang="en-US" sz="1800" dirty="0" smtClean="0"/>
              <a:t>(24/10)SLIUG of 15 weeks , FHS +148bpm, NT- 2.8 mm</a:t>
            </a:r>
          </a:p>
          <a:p>
            <a:pPr>
              <a:buNone/>
            </a:pPr>
            <a:r>
              <a:rPr lang="en-US" sz="2400" dirty="0" smtClean="0"/>
              <a:t>2.) 37.6 weeks: </a:t>
            </a:r>
            <a:r>
              <a:rPr lang="en-US" sz="1800" dirty="0" smtClean="0"/>
              <a:t>(30/11)SLIUG of 20 weeks , FHS +152bpm, Normal anomaly scan</a:t>
            </a:r>
            <a:endParaRPr lang="en-US" sz="2400" u="sng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065" y="1104265"/>
            <a:ext cx="4831715" cy="562610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en-US" sz="2400" b="1" i="1" dirty="0" smtClean="0"/>
              <a:t> </a:t>
            </a:r>
            <a:r>
              <a:rPr lang="en-US" sz="2400" b="1" u="sng" dirty="0" smtClean="0"/>
              <a:t>3rd trimester Scan: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n-US" sz="2400" b="1" u="sng" dirty="0" smtClean="0"/>
              <a:t>1.)37.1 weeks</a:t>
            </a:r>
            <a:r>
              <a:rPr lang="en-US" sz="1800" dirty="0" smtClean="0"/>
              <a:t> : (08/02) SLIUG of 29.3 weeks, FHS +150bpm, placenta- fundoposterior, AFI - adequate, with </a:t>
            </a:r>
          </a:p>
          <a:p>
            <a:pPr marL="0" indent="0">
              <a:buNone/>
            </a:pPr>
            <a:r>
              <a:rPr lang="en-US" sz="1800" dirty="0" smtClean="0"/>
              <a:t>-A subserosal exophytic uterine fibroid of size 4.7 *2.3 cm arising from lower anterior uterine wall </a:t>
            </a:r>
          </a:p>
          <a:p>
            <a:pPr marL="0" indent="0">
              <a:buNone/>
            </a:pPr>
            <a:r>
              <a:rPr lang="en-US" sz="1800" dirty="0" smtClean="0"/>
              <a:t>- Another 4.2 * 3.6 cm subserosal fibroid noted along the lower segment in the right lateral wal'</a:t>
            </a:r>
          </a:p>
          <a:p>
            <a:pPr marL="0" indent="0">
              <a:buNone/>
            </a:pPr>
            <a:r>
              <a:rPr lang="en-US" sz="1800" dirty="0" smtClean="0"/>
              <a:t>cystic degeneration.</a:t>
            </a:r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r>
              <a:rPr lang="en-US" sz="2400" b="1" u="sng" dirty="0" smtClean="0"/>
              <a:t>2.)34.4 weeks</a:t>
            </a:r>
            <a:r>
              <a:rPr lang="en-US" sz="1800" dirty="0" smtClean="0"/>
              <a:t>: (30/3) SLIUG of 34.1 weeks, FHS +146bpm, cephalic, placenta -fundoposterior, AFI- 9 cm, BPP-8/8, EFW- 2,67kg, with multiple uterine fibroids in the anterior wall of uterus along the lower uterine segment. </a:t>
            </a:r>
            <a:endParaRPr lang="en-US" sz="1800" b="1" u="sng" dirty="0" smtClean="0"/>
          </a:p>
          <a:p>
            <a:pPr marL="0" indent="0">
              <a:buNone/>
            </a:pPr>
            <a:endParaRPr lang="en-US" sz="1800" b="1" u="sng" dirty="0" smtClean="0"/>
          </a:p>
        </p:txBody>
      </p:sp>
      <p:pic>
        <p:nvPicPr>
          <p:cNvPr id="7" name="Content Placeholder 6" descr="fibroid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8160" y="1928495"/>
            <a:ext cx="3227070" cy="3512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62000" y="1360934"/>
            <a:ext cx="7924800" cy="34150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 view of full term pregnancy with mild decrease in AFI and multiple anterior wall uterine fibroids, patient was planned for Elective LSCS with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Arrangement of adequate blood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High risk consent for Myomectomy/ Hysterectomy SOS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Consent for Surgery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patient was taken up for definitive surgery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1462</Words>
  <Application>Microsoft Office PowerPoint</Application>
  <PresentationFormat>On-screen Show (4:3)</PresentationFormat>
  <Paragraphs>273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Communications and Dialogues</vt:lpstr>
      <vt:lpstr>A Case of  Cesarean Myomectomy  </vt:lpstr>
      <vt:lpstr>HISTORY OF PRESENTING COMPLAINTS</vt:lpstr>
      <vt:lpstr>PowerPoint Presentation</vt:lpstr>
      <vt:lpstr>GENERAL PHYSICAL EXAMINATION</vt:lpstr>
      <vt:lpstr>PowerPoint Presentation</vt:lpstr>
      <vt:lpstr>PowerPoint Presentation</vt:lpstr>
      <vt:lpstr>          INVESTIGATIONS  </vt:lpstr>
      <vt:lpstr>PowerPoint Presentation</vt:lpstr>
      <vt:lpstr>MANAGEMENT</vt:lpstr>
      <vt:lpstr>PowerPoint Presentation</vt:lpstr>
      <vt:lpstr>PowerPoint Presentation</vt:lpstr>
      <vt:lpstr>PowerPoint Presentation</vt:lpstr>
      <vt:lpstr>PowerPoint Presentation</vt:lpstr>
      <vt:lpstr>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VAGINOPLASTY : A COMPARISON OF THREE DIFFERENT OPERATIVE TECHNIQUES AND LONG TERM FOLLOW UP</dc:title>
  <dc:creator>admin</dc:creator>
  <cp:lastModifiedBy>seema.jamnik</cp:lastModifiedBy>
  <cp:revision>158</cp:revision>
  <dcterms:created xsi:type="dcterms:W3CDTF">2016-02-11T16:07:00Z</dcterms:created>
  <dcterms:modified xsi:type="dcterms:W3CDTF">2020-12-30T10:12:17Z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1033-11.2.0.9662</vt:lpwstr>
  </property>
</Properties>
</file>