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sldIdLst>
    <p:sldId id="256" r:id="rId2"/>
    <p:sldId id="278" r:id="rId3"/>
    <p:sldId id="258" r:id="rId4"/>
    <p:sldId id="259" r:id="rId5"/>
    <p:sldId id="261" r:id="rId6"/>
    <p:sldId id="262" r:id="rId7"/>
    <p:sldId id="276" r:id="rId8"/>
    <p:sldId id="263" r:id="rId9"/>
    <p:sldId id="279" r:id="rId10"/>
    <p:sldId id="277" r:id="rId11"/>
    <p:sldId id="264" r:id="rId12"/>
    <p:sldId id="269" r:id="rId13"/>
    <p:sldId id="265" r:id="rId14"/>
    <p:sldId id="272" r:id="rId15"/>
    <p:sldId id="270" r:id="rId16"/>
    <p:sldId id="280" r:id="rId17"/>
    <p:sldId id="283" r:id="rId18"/>
    <p:sldId id="28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97" autoAdjust="0"/>
    <p:restoredTop sz="94660"/>
  </p:normalViewPr>
  <p:slideViewPr>
    <p:cSldViewPr snapToGrid="0">
      <p:cViewPr>
        <p:scale>
          <a:sx n="75" d="100"/>
          <a:sy n="75" d="100"/>
        </p:scale>
        <p:origin x="-11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8472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5706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50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4234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2291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916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592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129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669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941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3990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12/30/2020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6010928"/>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629" y="466393"/>
            <a:ext cx="11922034" cy="2903824"/>
          </a:xfrm>
        </p:spPr>
        <p:txBody>
          <a:bodyPr>
            <a:normAutofit/>
          </a:bodyPr>
          <a:lstStyle/>
          <a:p>
            <a:pPr algn="ctr"/>
            <a:r>
              <a:rPr lang="en-US" dirty="0">
                <a:latin typeface="Times New Roman" panose="02020603050405020304" pitchFamily="18" charset="0"/>
                <a:cs typeface="Times New Roman" panose="02020603050405020304" pitchFamily="18" charset="0"/>
              </a:rPr>
              <a:t> CASE OF HEMO-PERITONEUM – A DIAGNOSTIC DILEMMA</a:t>
            </a:r>
            <a:endParaRPr lang="en-IN"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920342" y="4838578"/>
            <a:ext cx="7197726" cy="1405467"/>
          </a:xfrm>
        </p:spPr>
        <p:txBody>
          <a:bodyPr>
            <a:normAutofit fontScale="85000" lnSpcReduction="20000"/>
          </a:bodyPr>
          <a:lstStyle/>
          <a:p>
            <a:r>
              <a:rPr lang="en-IN" dirty="0">
                <a:latin typeface="Times New Roman" panose="02020603050405020304" pitchFamily="18" charset="0"/>
                <a:cs typeface="Times New Roman" panose="02020603050405020304" pitchFamily="18" charset="0"/>
              </a:rPr>
              <a:t>Dr NIKHILA SINGIREDDY</a:t>
            </a:r>
          </a:p>
          <a:p>
            <a:r>
              <a:rPr lang="en-IN" dirty="0" smtClean="0">
                <a:latin typeface="Times New Roman" panose="02020603050405020304" pitchFamily="18" charset="0"/>
                <a:cs typeface="Times New Roman" panose="02020603050405020304" pitchFamily="18" charset="0"/>
              </a:rPr>
              <a:t>JR-2, Unit-IV</a:t>
            </a:r>
          </a:p>
          <a:p>
            <a:r>
              <a:rPr lang="en-IN" dirty="0" smtClean="0">
                <a:latin typeface="Times New Roman" panose="02020603050405020304" pitchFamily="18" charset="0"/>
                <a:cs typeface="Times New Roman" panose="02020603050405020304" pitchFamily="18" charset="0"/>
              </a:rPr>
              <a:t>Department of Obstetrics and Gynaecology</a:t>
            </a:r>
            <a:endParaRPr lang="en-IN" dirty="0">
              <a:latin typeface="Times New Roman" panose="02020603050405020304" pitchFamily="18" charset="0"/>
              <a:cs typeface="Times New Roman" panose="02020603050405020304" pitchFamily="18" charset="0"/>
            </a:endParaRPr>
          </a:p>
          <a:p>
            <a:r>
              <a:rPr lang="en-IN" dirty="0" err="1">
                <a:latin typeface="Times New Roman" panose="02020603050405020304" pitchFamily="18" charset="0"/>
                <a:cs typeface="Times New Roman" panose="02020603050405020304" pitchFamily="18" charset="0"/>
              </a:rPr>
              <a:t>Dr.D.Y.Patil</a:t>
            </a:r>
            <a:r>
              <a:rPr lang="en-IN" dirty="0">
                <a:latin typeface="Times New Roman" panose="02020603050405020304" pitchFamily="18" charset="0"/>
                <a:cs typeface="Times New Roman" panose="02020603050405020304" pitchFamily="18" charset="0"/>
              </a:rPr>
              <a:t> Medical College, Pune</a:t>
            </a:r>
          </a:p>
          <a:p>
            <a:endParaRPr lang="en-IN" dirty="0"/>
          </a:p>
        </p:txBody>
      </p:sp>
    </p:spTree>
    <p:extLst>
      <p:ext uri="{BB962C8B-B14F-4D97-AF65-F5344CB8AC3E}">
        <p14:creationId xmlns:p14="http://schemas.microsoft.com/office/powerpoint/2010/main" val="497647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5A91DA-894D-4BA1-8040-237CC7431B6F}"/>
              </a:ext>
            </a:extLst>
          </p:cNvPr>
          <p:cNvSpPr>
            <a:spLocks noGrp="1"/>
          </p:cNvSpPr>
          <p:nvPr>
            <p:ph type="title"/>
          </p:nvPr>
        </p:nvSpPr>
        <p:spPr>
          <a:xfrm>
            <a:off x="685801" y="556592"/>
            <a:ext cx="10654747" cy="1456267"/>
          </a:xfrm>
        </p:spPr>
        <p:txBody>
          <a:bodyPr/>
          <a:lstStyle/>
          <a:p>
            <a:pPr algn="ctr"/>
            <a:r>
              <a:rPr lang="en-US" dirty="0"/>
              <a:t>COULD IT BE A CASE OF UTERINE RUPTURE? </a:t>
            </a:r>
          </a:p>
        </p:txBody>
      </p:sp>
      <p:sp>
        <p:nvSpPr>
          <p:cNvPr id="3" name="Content Placeholder 2">
            <a:extLst>
              <a:ext uri="{FF2B5EF4-FFF2-40B4-BE49-F238E27FC236}">
                <a16:creationId xmlns:a16="http://schemas.microsoft.com/office/drawing/2014/main" xmlns="" id="{CA6791B3-9D58-4A6B-980E-4E9D0ED601E5}"/>
              </a:ext>
            </a:extLst>
          </p:cNvPr>
          <p:cNvSpPr>
            <a:spLocks noGrp="1"/>
          </p:cNvSpPr>
          <p:nvPr>
            <p:ph idx="1"/>
          </p:nvPr>
        </p:nvSpPr>
        <p:spPr/>
        <p:txBody>
          <a:bodyPr>
            <a:normAutofit/>
          </a:bodyPr>
          <a:lstStyle/>
          <a:p>
            <a:pPr marL="0" indent="0">
              <a:buNone/>
            </a:pPr>
            <a:endParaRPr lang="en-US" sz="2400" dirty="0"/>
          </a:p>
          <a:p>
            <a:pPr marL="0" indent="0">
              <a:buNone/>
            </a:pPr>
            <a:r>
              <a:rPr lang="en-US" sz="2400" dirty="0"/>
              <a:t>                                                     </a:t>
            </a:r>
            <a:r>
              <a:rPr lang="en-US" sz="4400" dirty="0"/>
              <a:t>BUT ETIOLOGY?</a:t>
            </a:r>
          </a:p>
          <a:p>
            <a:pPr marL="0" indent="0">
              <a:buNone/>
            </a:pPr>
            <a:r>
              <a:rPr lang="en-US" sz="2400" dirty="0"/>
              <a:t>This was the persistent query hovering  in our minds. There was no obvious precipitating factor. </a:t>
            </a:r>
          </a:p>
          <a:p>
            <a:pPr marL="0" indent="0">
              <a:buNone/>
            </a:pPr>
            <a:r>
              <a:rPr lang="en-US" sz="2400" dirty="0"/>
              <a:t>The dilemma was increasing by the minute</a:t>
            </a:r>
          </a:p>
          <a:p>
            <a:pPr marL="0" indent="0">
              <a:buNone/>
            </a:pPr>
            <a:r>
              <a:rPr lang="en-US" sz="2400" dirty="0"/>
              <a:t>Ultrasonologically it was an intrauterine viable pregnancy  clinically vital parameters were maintained and WNL</a:t>
            </a:r>
          </a:p>
          <a:p>
            <a:pPr marL="0" indent="0">
              <a:buNone/>
            </a:pPr>
            <a:r>
              <a:rPr lang="en-US" sz="2400" dirty="0"/>
              <a:t>Hence, we requested for a faculty review of the USG and we specifically asked to </a:t>
            </a:r>
            <a:r>
              <a:rPr lang="en-US" sz="2400" b="1" i="1" dirty="0">
                <a:solidFill>
                  <a:srgbClr val="FF0000"/>
                </a:solidFill>
              </a:rPr>
              <a:t>look for the integrity of the uterine wall  to rule out silent rupture of the uterus</a:t>
            </a:r>
            <a:r>
              <a:rPr lang="en-US" sz="2400" dirty="0"/>
              <a:t>.</a:t>
            </a: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54972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658" y="108856"/>
            <a:ext cx="10131425" cy="1456267"/>
          </a:xfrm>
        </p:spPr>
        <p:txBody>
          <a:bodyPr>
            <a:normAutofit/>
          </a:bodyPr>
          <a:lstStyle/>
          <a:p>
            <a:r>
              <a:rPr lang="en-US" sz="5400" dirty="0">
                <a:latin typeface="Times New Roman" panose="02020603050405020304" pitchFamily="18" charset="0"/>
                <a:cs typeface="Times New Roman" panose="02020603050405020304" pitchFamily="18" charset="0"/>
              </a:rPr>
              <a:t>The second ultrasound</a:t>
            </a:r>
            <a:endParaRPr lang="en-IN"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11278" y="1870165"/>
            <a:ext cx="10345783" cy="4659087"/>
          </a:xfrm>
        </p:spPr>
        <p:txBody>
          <a:bodyPr>
            <a:noAutofit/>
          </a:bodyPr>
          <a:lstStyle/>
          <a:p>
            <a:pPr marL="0" indent="0" algn="ctr">
              <a:buNone/>
            </a:pPr>
            <a:r>
              <a:rPr lang="en-US" sz="3200" dirty="0">
                <a:latin typeface="Times New Roman" panose="02020603050405020304" pitchFamily="18" charset="0"/>
                <a:cs typeface="Times New Roman" panose="02020603050405020304" pitchFamily="18" charset="0"/>
              </a:rPr>
              <a:t>USG report of the second ultrasound done by </a:t>
            </a:r>
            <a:r>
              <a:rPr lang="en-US" sz="3200" dirty="0" smtClean="0">
                <a:latin typeface="Times New Roman" panose="02020603050405020304" pitchFamily="18" charset="0"/>
                <a:cs typeface="Times New Roman" panose="02020603050405020304" pitchFamily="18" charset="0"/>
              </a:rPr>
              <a:t>faculty reported</a:t>
            </a:r>
            <a:endParaRPr lang="en-US" sz="3200" dirty="0">
              <a:latin typeface="Times New Roman" panose="02020603050405020304" pitchFamily="18" charset="0"/>
              <a:cs typeface="Times New Roman" panose="02020603050405020304" pitchFamily="18" charset="0"/>
            </a:endParaRPr>
          </a:p>
          <a:p>
            <a:pPr marL="0" indent="0" algn="ctr">
              <a:buNone/>
            </a:pPr>
            <a:endParaRPr lang="en-US" sz="3200" dirty="0">
              <a:latin typeface="Times New Roman" panose="02020603050405020304" pitchFamily="18" charset="0"/>
              <a:cs typeface="Times New Roman" panose="02020603050405020304" pitchFamily="18" charset="0"/>
            </a:endParaRPr>
          </a:p>
          <a:p>
            <a:pPr marL="0" indent="0" algn="ctr">
              <a:buNone/>
            </a:pPr>
            <a:r>
              <a:rPr lang="en-US" sz="3200" dirty="0">
                <a:latin typeface="Times New Roman" panose="02020603050405020304" pitchFamily="18" charset="0"/>
                <a:cs typeface="Times New Roman" panose="02020603050405020304" pitchFamily="18" charset="0"/>
              </a:rPr>
              <a:t>‘SLIUG of 15.5 weeks </a:t>
            </a:r>
            <a:r>
              <a:rPr lang="en-US" sz="3200" dirty="0" smtClean="0">
                <a:latin typeface="Times New Roman" panose="02020603050405020304" pitchFamily="18" charset="0"/>
                <a:cs typeface="Times New Roman" panose="02020603050405020304" pitchFamily="18" charset="0"/>
              </a:rPr>
              <a:t>with </a:t>
            </a:r>
            <a:r>
              <a:rPr lang="en-US" sz="3200" dirty="0">
                <a:latin typeface="Times New Roman" panose="02020603050405020304" pitchFamily="18" charset="0"/>
                <a:cs typeface="Times New Roman" panose="02020603050405020304" pitchFamily="18" charset="0"/>
              </a:rPr>
              <a:t>?subchorionic bleed and free fluid in the peritoneal cavity’</a:t>
            </a:r>
          </a:p>
          <a:p>
            <a:pPr algn="ctr">
              <a:buFontTx/>
              <a:buChar char="-"/>
            </a:pPr>
            <a:endParaRPr lang="en-US" sz="3200" dirty="0">
              <a:latin typeface="Times New Roman" panose="02020603050405020304" pitchFamily="18" charset="0"/>
              <a:cs typeface="Times New Roman" panose="02020603050405020304" pitchFamily="18" charset="0"/>
            </a:endParaRPr>
          </a:p>
          <a:p>
            <a:pPr algn="ctr"/>
            <a:endParaRPr lang="en-US" sz="3200" dirty="0">
              <a:latin typeface="Times New Roman" panose="02020603050405020304" pitchFamily="18" charset="0"/>
              <a:cs typeface="Times New Roman" panose="02020603050405020304" pitchFamily="18" charset="0"/>
            </a:endParaRPr>
          </a:p>
          <a:p>
            <a:pPr lvl="1" algn="ctr"/>
            <a:endParaRPr lang="en-US" sz="3200" dirty="0">
              <a:latin typeface="Times New Roman" panose="02020603050405020304" pitchFamily="18" charset="0"/>
              <a:cs typeface="Times New Roman" panose="02020603050405020304" pitchFamily="18" charset="0"/>
            </a:endParaRPr>
          </a:p>
          <a:p>
            <a:pPr lvl="1"/>
            <a:endParaRPr lang="en-US" sz="3200" dirty="0">
              <a:latin typeface="Times New Roman" panose="02020603050405020304" pitchFamily="18" charset="0"/>
              <a:cs typeface="Times New Roman" panose="02020603050405020304" pitchFamily="18" charset="0"/>
            </a:endParaRPr>
          </a:p>
          <a:p>
            <a:pPr marL="457200" lvl="1" indent="0">
              <a:buNone/>
            </a:pPr>
            <a:endParaRPr lang="en-US" sz="1800" dirty="0">
              <a:latin typeface="Times New Roman" panose="02020603050405020304" pitchFamily="18" charset="0"/>
              <a:cs typeface="Times New Roman" panose="02020603050405020304" pitchFamily="18" charset="0"/>
            </a:endParaRPr>
          </a:p>
          <a:p>
            <a:pPr marL="457200" lvl="1" indent="0">
              <a:buNone/>
            </a:pP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9359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315" y="246562"/>
            <a:ext cx="9971690" cy="5429885"/>
          </a:xfrm>
        </p:spPr>
        <p:txBody>
          <a:bodyPr>
            <a:noAutofit/>
          </a:bodyPr>
          <a:lstStyle/>
          <a:p>
            <a:pPr marL="914400" lvl="2" indent="0">
              <a:lnSpc>
                <a:spcPct val="150000"/>
              </a:lnSpc>
              <a:buNone/>
            </a:pPr>
            <a:r>
              <a:rPr lang="en-IN" sz="1800" dirty="0">
                <a:latin typeface="Times New Roman" panose="02020603050405020304" pitchFamily="18" charset="0"/>
                <a:cs typeface="Times New Roman" panose="02020603050405020304" pitchFamily="18" charset="0"/>
              </a:rPr>
              <a:t>Once the USG reporting was done , we had two options in front of us </a:t>
            </a:r>
          </a:p>
          <a:p>
            <a:pPr marL="914400" lvl="2" indent="0">
              <a:lnSpc>
                <a:spcPct val="150000"/>
              </a:lnSpc>
              <a:buNone/>
            </a:pPr>
            <a:endParaRPr lang="en-IN" sz="1800" dirty="0">
              <a:latin typeface="Times New Roman" panose="02020603050405020304" pitchFamily="18" charset="0"/>
              <a:cs typeface="Times New Roman" panose="02020603050405020304" pitchFamily="18" charset="0"/>
            </a:endParaRPr>
          </a:p>
          <a:p>
            <a:pPr lvl="2">
              <a:lnSpc>
                <a:spcPct val="150000"/>
              </a:lnSpc>
            </a:pPr>
            <a:r>
              <a:rPr lang="en-IN" sz="1800" dirty="0">
                <a:solidFill>
                  <a:srgbClr val="FFC000"/>
                </a:solidFill>
                <a:latin typeface="Times New Roman" panose="02020603050405020304" pitchFamily="18" charset="0"/>
                <a:cs typeface="Times New Roman" panose="02020603050405020304" pitchFamily="18" charset="0"/>
              </a:rPr>
              <a:t>Possibility of early separation of the placenta (“subchorionic bleed)”</a:t>
            </a:r>
          </a:p>
          <a:p>
            <a:pPr marL="914400" lvl="2" indent="0">
              <a:lnSpc>
                <a:spcPct val="150000"/>
              </a:lnSpc>
              <a:buNone/>
            </a:pPr>
            <a:r>
              <a:rPr lang="en-IN" sz="1800" dirty="0">
                <a:latin typeface="Times New Roman" panose="02020603050405020304" pitchFamily="18" charset="0"/>
                <a:cs typeface="Times New Roman" panose="02020603050405020304" pitchFamily="18" charset="0"/>
              </a:rPr>
              <a:t>             Plan : transfuse blood, build </a:t>
            </a:r>
            <a:r>
              <a:rPr lang="en-IN" sz="1800" dirty="0" err="1">
                <a:latin typeface="Times New Roman" panose="02020603050405020304" pitchFamily="18" charset="0"/>
                <a:cs typeface="Times New Roman" panose="02020603050405020304" pitchFamily="18" charset="0"/>
              </a:rPr>
              <a:t>hemoglobin</a:t>
            </a:r>
            <a:r>
              <a:rPr lang="en-IN" sz="1800" dirty="0">
                <a:latin typeface="Times New Roman" panose="02020603050405020304" pitchFamily="18" charset="0"/>
                <a:cs typeface="Times New Roman" panose="02020603050405020304" pitchFamily="18" charset="0"/>
              </a:rPr>
              <a:t> and follow up with </a:t>
            </a:r>
            <a:r>
              <a:rPr lang="en-IN" sz="1800" dirty="0" smtClean="0">
                <a:latin typeface="Times New Roman" panose="02020603050405020304" pitchFamily="18" charset="0"/>
                <a:cs typeface="Times New Roman" panose="02020603050405020304" pitchFamily="18" charset="0"/>
              </a:rPr>
              <a:t>a MRI </a:t>
            </a:r>
            <a:r>
              <a:rPr lang="en-IN" sz="1800" dirty="0">
                <a:latin typeface="Times New Roman" panose="02020603050405020304" pitchFamily="18" charset="0"/>
                <a:cs typeface="Times New Roman" panose="02020603050405020304" pitchFamily="18" charset="0"/>
              </a:rPr>
              <a:t>the next morning</a:t>
            </a:r>
          </a:p>
          <a:p>
            <a:pPr marL="914400" lvl="2" indent="0" algn="ctr">
              <a:lnSpc>
                <a:spcPct val="150000"/>
              </a:lnSpc>
              <a:buNone/>
            </a:pPr>
            <a:r>
              <a:rPr lang="en-IN" sz="1800" dirty="0">
                <a:solidFill>
                  <a:srgbClr val="FFC000"/>
                </a:solidFill>
                <a:latin typeface="Times New Roman" panose="02020603050405020304" pitchFamily="18" charset="0"/>
                <a:cs typeface="Times New Roman" panose="02020603050405020304" pitchFamily="18" charset="0"/>
              </a:rPr>
              <a:t>OR</a:t>
            </a:r>
          </a:p>
          <a:p>
            <a:pPr lvl="2">
              <a:lnSpc>
                <a:spcPct val="150000"/>
              </a:lnSpc>
            </a:pPr>
            <a:r>
              <a:rPr lang="en-IN" sz="1800" dirty="0">
                <a:solidFill>
                  <a:srgbClr val="FFC000"/>
                </a:solidFill>
                <a:latin typeface="Times New Roman" panose="02020603050405020304" pitchFamily="18" charset="0"/>
                <a:cs typeface="Times New Roman" panose="02020603050405020304" pitchFamily="18" charset="0"/>
              </a:rPr>
              <a:t>Possibility of a rupture uterus </a:t>
            </a:r>
          </a:p>
          <a:p>
            <a:pPr marL="914400" lvl="2" indent="0">
              <a:lnSpc>
                <a:spcPct val="150000"/>
              </a:lnSpc>
              <a:buNone/>
            </a:pPr>
            <a:r>
              <a:rPr lang="en-IN" sz="1800" dirty="0">
                <a:latin typeface="Times New Roman" panose="02020603050405020304" pitchFamily="18" charset="0"/>
                <a:cs typeface="Times New Roman" panose="02020603050405020304" pitchFamily="18" charset="0"/>
              </a:rPr>
              <a:t>             Plan : immediate laparotomy</a:t>
            </a:r>
          </a:p>
          <a:p>
            <a:pPr marL="914400" lvl="2" indent="0">
              <a:lnSpc>
                <a:spcPct val="150000"/>
              </a:lnSpc>
              <a:buNone/>
            </a:pPr>
            <a:r>
              <a:rPr lang="en-IN" sz="1800" dirty="0">
                <a:latin typeface="Times New Roman" panose="02020603050405020304" pitchFamily="18" charset="0"/>
                <a:cs typeface="Times New Roman" panose="02020603050405020304" pitchFamily="18" charset="0"/>
              </a:rPr>
              <a:t> Going by </a:t>
            </a:r>
            <a:r>
              <a:rPr lang="en-IN" sz="1800" dirty="0">
                <a:solidFill>
                  <a:srgbClr val="FFC000"/>
                </a:solidFill>
                <a:latin typeface="Times New Roman" panose="02020603050405020304" pitchFamily="18" charset="0"/>
                <a:cs typeface="Times New Roman" panose="02020603050405020304" pitchFamily="18" charset="0"/>
              </a:rPr>
              <a:t>clinical findings </a:t>
            </a:r>
            <a:r>
              <a:rPr lang="en-IN" sz="1800" dirty="0">
                <a:latin typeface="Times New Roman" panose="02020603050405020304" pitchFamily="18" charset="0"/>
                <a:cs typeface="Times New Roman" panose="02020603050405020304" pitchFamily="18" charset="0"/>
              </a:rPr>
              <a:t>of  </a:t>
            </a:r>
            <a:r>
              <a:rPr lang="en-IN" sz="1800" i="1" dirty="0">
                <a:solidFill>
                  <a:srgbClr val="FFC000"/>
                </a:solidFill>
                <a:latin typeface="Times New Roman" panose="02020603050405020304" pitchFamily="18" charset="0"/>
                <a:cs typeface="Times New Roman" panose="02020603050405020304" pitchFamily="18" charset="0"/>
              </a:rPr>
              <a:t>severe pallor </a:t>
            </a:r>
            <a:r>
              <a:rPr lang="en-IN" sz="1800" dirty="0">
                <a:latin typeface="Times New Roman" panose="02020603050405020304" pitchFamily="18" charset="0"/>
                <a:cs typeface="Times New Roman" panose="02020603050405020304" pitchFamily="18" charset="0"/>
              </a:rPr>
              <a:t>with </a:t>
            </a:r>
            <a:r>
              <a:rPr lang="en-IN" sz="1800" i="1" dirty="0">
                <a:solidFill>
                  <a:srgbClr val="FFC000"/>
                </a:solidFill>
                <a:latin typeface="Times New Roman" panose="02020603050405020304" pitchFamily="18" charset="0"/>
                <a:cs typeface="Times New Roman" panose="02020603050405020304" pitchFamily="18" charset="0"/>
              </a:rPr>
              <a:t>rebound tenderness (even though vital parameters </a:t>
            </a:r>
            <a:r>
              <a:rPr lang="en-IN" sz="1800" i="1" dirty="0" smtClean="0">
                <a:solidFill>
                  <a:srgbClr val="FFC000"/>
                </a:solidFill>
                <a:latin typeface="Times New Roman" panose="02020603050405020304" pitchFamily="18" charset="0"/>
                <a:cs typeface="Times New Roman" panose="02020603050405020304" pitchFamily="18" charset="0"/>
              </a:rPr>
              <a:t>WNL and no USG evidence of rupture) </a:t>
            </a:r>
            <a:r>
              <a:rPr lang="en-IN" sz="1800" dirty="0">
                <a:latin typeface="Times New Roman" panose="02020603050405020304" pitchFamily="18" charset="0"/>
                <a:cs typeface="Times New Roman" panose="02020603050405020304" pitchFamily="18" charset="0"/>
              </a:rPr>
              <a:t>we were convinced to go ahead with immediate </a:t>
            </a:r>
            <a:r>
              <a:rPr lang="en-IN" sz="1800" dirty="0" smtClean="0">
                <a:latin typeface="Times New Roman" panose="02020603050405020304" pitchFamily="18" charset="0"/>
                <a:cs typeface="Times New Roman" panose="02020603050405020304" pitchFamily="18" charset="0"/>
              </a:rPr>
              <a:t>laparotomy, </a:t>
            </a:r>
            <a:r>
              <a:rPr lang="en-IN" sz="1800" dirty="0">
                <a:latin typeface="Times New Roman" panose="02020603050405020304" pitchFamily="18" charset="0"/>
                <a:cs typeface="Times New Roman" panose="02020603050405020304" pitchFamily="18" charset="0"/>
              </a:rPr>
              <a:t>but to </a:t>
            </a:r>
            <a:r>
              <a:rPr lang="en-IN" sz="1800" dirty="0" smtClean="0">
                <a:latin typeface="Times New Roman" panose="02020603050405020304" pitchFamily="18" charset="0"/>
                <a:cs typeface="Times New Roman" panose="02020603050405020304" pitchFamily="18" charset="0"/>
              </a:rPr>
              <a:t>further validate </a:t>
            </a:r>
            <a:r>
              <a:rPr lang="en-IN" sz="1800" dirty="0">
                <a:latin typeface="Times New Roman" panose="02020603050405020304" pitchFamily="18" charset="0"/>
                <a:cs typeface="Times New Roman" panose="02020603050405020304" pitchFamily="18" charset="0"/>
              </a:rPr>
              <a:t>our decision we requested for tapping that revealed </a:t>
            </a:r>
            <a:r>
              <a:rPr lang="en-IN" sz="1800" dirty="0" err="1" smtClean="0">
                <a:latin typeface="Times New Roman" panose="02020603050405020304" pitchFamily="18" charset="0"/>
                <a:cs typeface="Times New Roman" panose="02020603050405020304" pitchFamily="18" charset="0"/>
              </a:rPr>
              <a:t>hemoperiteum</a:t>
            </a:r>
            <a:r>
              <a:rPr lang="en-IN" sz="1800" dirty="0" smtClean="0">
                <a:latin typeface="Times New Roman" panose="02020603050405020304" pitchFamily="18" charset="0"/>
                <a:cs typeface="Times New Roman" panose="02020603050405020304" pitchFamily="18" charset="0"/>
              </a:rPr>
              <a:t>. </a:t>
            </a:r>
          </a:p>
          <a:p>
            <a:pPr marL="914400" lvl="2" indent="0">
              <a:lnSpc>
                <a:spcPct val="150000"/>
              </a:lnSpc>
              <a:buNone/>
            </a:pPr>
            <a:endParaRPr lang="en-IN" sz="1800" dirty="0" smtClean="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Surgical </a:t>
            </a:r>
            <a:r>
              <a:rPr lang="en-US" sz="1800" dirty="0">
                <a:latin typeface="Times New Roman" panose="02020603050405020304" pitchFamily="18" charset="0"/>
                <a:cs typeface="Times New Roman" panose="02020603050405020304" pitchFamily="18" charset="0"/>
              </a:rPr>
              <a:t>Resident had landed up when the USG was on. He too concurred with the plan. We requested him to ask his faculty to be present for the laparotomy to help tackle any surgical surprise.</a:t>
            </a:r>
          </a:p>
          <a:p>
            <a:pPr marL="914400" lvl="2" indent="0">
              <a:lnSpc>
                <a:spcPct val="150000"/>
              </a:lnSpc>
              <a:buNone/>
            </a:pP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15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INTRA-OPERATIVE FINDINGS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normAutofit/>
          </a:bodyPr>
          <a:lstStyle/>
          <a:p>
            <a:pPr>
              <a:lnSpc>
                <a:spcPct val="200000"/>
              </a:lnSpc>
            </a:pPr>
            <a:r>
              <a:rPr lang="en-US" sz="2400" dirty="0" err="1">
                <a:latin typeface="Times New Roman" panose="02020603050405020304" pitchFamily="18" charset="0"/>
                <a:cs typeface="Times New Roman" panose="02020603050405020304" pitchFamily="18" charset="0"/>
              </a:rPr>
              <a:t>Hemoperitonium</a:t>
            </a:r>
            <a:r>
              <a:rPr lang="en-US" sz="2400" dirty="0">
                <a:latin typeface="Times New Roman" panose="02020603050405020304" pitchFamily="18" charset="0"/>
                <a:cs typeface="Times New Roman" panose="02020603050405020304" pitchFamily="18" charset="0"/>
              </a:rPr>
              <a:t> of </a:t>
            </a:r>
            <a:r>
              <a:rPr lang="en-US" sz="2400" dirty="0" err="1">
                <a:latin typeface="Times New Roman" panose="02020603050405020304" pitchFamily="18" charset="0"/>
                <a:cs typeface="Times New Roman" panose="02020603050405020304" pitchFamily="18" charset="0"/>
              </a:rPr>
              <a:t>approx</a:t>
            </a:r>
            <a:r>
              <a:rPr lang="en-US" sz="2400"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Ltrs</a:t>
            </a:r>
            <a:r>
              <a:rPr lang="en-US" sz="2400" dirty="0">
                <a:latin typeface="Times New Roman" panose="02020603050405020304" pitchFamily="18" charset="0"/>
                <a:cs typeface="Times New Roman" panose="02020603050405020304" pitchFamily="18" charset="0"/>
              </a:rPr>
              <a:t>.</a:t>
            </a:r>
          </a:p>
          <a:p>
            <a:pPr>
              <a:lnSpc>
                <a:spcPct val="200000"/>
              </a:lnSpc>
            </a:pPr>
            <a:r>
              <a:rPr lang="en-US" sz="2400" dirty="0">
                <a:latin typeface="Times New Roman" panose="02020603050405020304" pitchFamily="18" charset="0"/>
                <a:cs typeface="Times New Roman" panose="02020603050405020304" pitchFamily="18" charset="0"/>
              </a:rPr>
              <a:t>Bicornuate uterus with ruptured right uterine horn containing a live fetus enclosed in the amniotic sac and in process of expulsion. </a:t>
            </a:r>
            <a:endParaRPr lang="en-IN" sz="2400"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xmlns="" id="{476B34EC-EB7C-234A-B095-CF354B66C887}"/>
              </a:ext>
            </a:extLst>
          </p:cNvPr>
          <p:cNvPicPr>
            <a:picLocks noGrp="1" noChangeAspect="1"/>
          </p:cNvPicPr>
          <p:nvPr>
            <p:ph sz="half" idx="2"/>
          </p:nvPr>
        </p:nvPicPr>
        <p:blipFill>
          <a:blip r:embed="rId2"/>
          <a:stretch>
            <a:fillRect/>
          </a:stretch>
        </p:blipFill>
        <p:spPr>
          <a:xfrm>
            <a:off x="6172202" y="1690688"/>
            <a:ext cx="4705815" cy="4486275"/>
          </a:xfrm>
          <a:prstGeom prst="rect">
            <a:avLst/>
          </a:prstGeom>
          <a:ln>
            <a:noFill/>
          </a:ln>
          <a:effectLst>
            <a:softEdge rad="112500"/>
          </a:effectLst>
        </p:spPr>
      </p:pic>
      <p:sp>
        <p:nvSpPr>
          <p:cNvPr id="7" name="TextBox 6">
            <a:extLst>
              <a:ext uri="{FF2B5EF4-FFF2-40B4-BE49-F238E27FC236}">
                <a16:creationId xmlns:a16="http://schemas.microsoft.com/office/drawing/2014/main" xmlns="" id="{CC446FF0-2A6A-9143-A8D8-B98256B45545}"/>
              </a:ext>
            </a:extLst>
          </p:cNvPr>
          <p:cNvSpPr txBox="1"/>
          <p:nvPr/>
        </p:nvSpPr>
        <p:spPr>
          <a:xfrm>
            <a:off x="6096000" y="2016690"/>
            <a:ext cx="3912295" cy="338554"/>
          </a:xfrm>
          <a:prstGeom prst="rect">
            <a:avLst/>
          </a:prstGeom>
          <a:noFill/>
        </p:spPr>
        <p:txBody>
          <a:bodyPr wrap="square" rtlCol="0">
            <a:spAutoFit/>
          </a:bodyPr>
          <a:lstStyle/>
          <a:p>
            <a:r>
              <a:rPr lang="en-IN" sz="1600" dirty="0">
                <a:latin typeface="Times New Roman" panose="02020603050405020304" pitchFamily="18" charset="0"/>
                <a:cs typeface="Times New Roman" panose="02020603050405020304" pitchFamily="18" charset="0"/>
              </a:rPr>
              <a:t>     </a:t>
            </a:r>
            <a:r>
              <a:rPr lang="en-IN" sz="1600" b="1" dirty="0">
                <a:latin typeface="Times New Roman" panose="02020603050405020304" pitchFamily="18" charset="0"/>
                <a:cs typeface="Times New Roman" panose="02020603050405020304" pitchFamily="18" charset="0"/>
              </a:rPr>
              <a:t>LIVE INTRA UTERINE GESTATION</a:t>
            </a:r>
          </a:p>
        </p:txBody>
      </p:sp>
      <p:sp>
        <p:nvSpPr>
          <p:cNvPr id="9" name="Rectangle 8">
            <a:extLst>
              <a:ext uri="{FF2B5EF4-FFF2-40B4-BE49-F238E27FC236}">
                <a16:creationId xmlns:a16="http://schemas.microsoft.com/office/drawing/2014/main" xmlns="" id="{AE098D1E-E120-EF4C-86B7-80A3FAD8A897}"/>
              </a:ext>
            </a:extLst>
          </p:cNvPr>
          <p:cNvSpPr/>
          <p:nvPr/>
        </p:nvSpPr>
        <p:spPr>
          <a:xfrm>
            <a:off x="7352777" y="4688175"/>
            <a:ext cx="2783003" cy="369332"/>
          </a:xfrm>
          <a:prstGeom prst="rect">
            <a:avLst/>
          </a:prstGeom>
        </p:spPr>
        <p:txBody>
          <a:bodyPr wrap="square">
            <a:spAutoFit/>
          </a:bodyPr>
          <a:lstStyle/>
          <a:p>
            <a:r>
              <a:rPr lang="en-IN" b="1" dirty="0">
                <a:latin typeface="Times New Roman" panose="02020603050405020304" pitchFamily="18" charset="0"/>
                <a:cs typeface="Times New Roman" panose="02020603050405020304" pitchFamily="18" charset="0"/>
              </a:rPr>
              <a:t>HEMOPERITONIUM</a:t>
            </a:r>
          </a:p>
        </p:txBody>
      </p:sp>
    </p:spTree>
    <p:extLst>
      <p:ext uri="{BB962C8B-B14F-4D97-AF65-F5344CB8AC3E}">
        <p14:creationId xmlns:p14="http://schemas.microsoft.com/office/powerpoint/2010/main" val="70112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34902" y="766352"/>
            <a:ext cx="9729984" cy="5442859"/>
          </a:xfrm>
          <a:prstGeom prst="rect">
            <a:avLst/>
          </a:prstGeom>
          <a:ln>
            <a:noFill/>
          </a:ln>
          <a:effectLst>
            <a:softEdge rad="112500"/>
          </a:effectLst>
        </p:spPr>
      </p:pic>
      <p:sp>
        <p:nvSpPr>
          <p:cNvPr id="8" name="Right Arrow 7"/>
          <p:cNvSpPr/>
          <p:nvPr/>
        </p:nvSpPr>
        <p:spPr>
          <a:xfrm rot="2808177">
            <a:off x="2266491" y="2997560"/>
            <a:ext cx="1117017" cy="264058"/>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p:cNvSpPr txBox="1"/>
          <p:nvPr/>
        </p:nvSpPr>
        <p:spPr>
          <a:xfrm>
            <a:off x="1195411" y="2231949"/>
            <a:ext cx="2302068"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SITE OF RUPTURE</a:t>
            </a:r>
          </a:p>
        </p:txBody>
      </p:sp>
      <p:sp>
        <p:nvSpPr>
          <p:cNvPr id="38" name="Down Arrow 37"/>
          <p:cNvSpPr/>
          <p:nvPr/>
        </p:nvSpPr>
        <p:spPr>
          <a:xfrm rot="1234922">
            <a:off x="6277371" y="3664608"/>
            <a:ext cx="266385" cy="1189797"/>
          </a:xfrm>
          <a:prstGeom prst="downArrow">
            <a:avLst>
              <a:gd name="adj1" fmla="val 46326"/>
              <a:gd name="adj2" fmla="val 50000"/>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9" name="TextBox 38"/>
          <p:cNvSpPr txBox="1"/>
          <p:nvPr/>
        </p:nvSpPr>
        <p:spPr>
          <a:xfrm>
            <a:off x="6076737" y="3303115"/>
            <a:ext cx="2725939" cy="369332"/>
          </a:xfrm>
          <a:prstGeom prst="rect">
            <a:avLst/>
          </a:prstGeom>
          <a:noFill/>
        </p:spPr>
        <p:txBody>
          <a:bodyPr wrap="none" rtlCol="0">
            <a:spAutoFit/>
          </a:bodyPr>
          <a:lstStyle/>
          <a:p>
            <a:r>
              <a:rPr lang="en-IN" b="1" dirty="0">
                <a:solidFill>
                  <a:schemeClr val="bg1"/>
                </a:solidFill>
                <a:latin typeface="Times New Roman" panose="02020603050405020304" pitchFamily="18" charset="0"/>
                <a:cs typeface="Times New Roman" panose="02020603050405020304" pitchFamily="18" charset="0"/>
              </a:rPr>
              <a:t>BICORNUATE UTERUS</a:t>
            </a:r>
          </a:p>
        </p:txBody>
      </p:sp>
    </p:spTree>
    <p:extLst>
      <p:ext uri="{BB962C8B-B14F-4D97-AF65-F5344CB8AC3E}">
        <p14:creationId xmlns:p14="http://schemas.microsoft.com/office/powerpoint/2010/main" val="3481862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696686" y="1357539"/>
            <a:ext cx="10515600" cy="4351338"/>
          </a:xfrm>
        </p:spPr>
        <p:txBody>
          <a:bodyPr>
            <a:normAutofit/>
          </a:bodyPr>
          <a:lstStyle/>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r>
              <a:rPr lang="en-IN" sz="2400" dirty="0">
                <a:latin typeface="Times New Roman" panose="02020603050405020304" pitchFamily="18" charset="0"/>
                <a:cs typeface="Times New Roman" panose="02020603050405020304" pitchFamily="18" charset="0"/>
              </a:rPr>
              <a:t>Here was a case where there was a dilemma of deciphering the cause of the hemoperitoneum at 15 weeks of gestation, known to be a safe period in pregnancy. </a:t>
            </a:r>
          </a:p>
          <a:p>
            <a:pPr marL="0" indent="0">
              <a:buNone/>
            </a:pPr>
            <a:r>
              <a:rPr lang="en-IN" sz="2400" dirty="0">
                <a:latin typeface="Times New Roman" panose="02020603050405020304" pitchFamily="18" charset="0"/>
                <a:cs typeface="Times New Roman" panose="02020603050405020304" pitchFamily="18" charset="0"/>
              </a:rPr>
              <a:t>Commonest cause of hemoperitoneum in 1</a:t>
            </a:r>
            <a:r>
              <a:rPr lang="en-IN" sz="2400" baseline="30000" dirty="0">
                <a:latin typeface="Times New Roman" panose="02020603050405020304" pitchFamily="18" charset="0"/>
                <a:cs typeface="Times New Roman" panose="02020603050405020304" pitchFamily="18" charset="0"/>
              </a:rPr>
              <a:t>st</a:t>
            </a:r>
            <a:r>
              <a:rPr lang="en-IN" sz="2400" dirty="0">
                <a:latin typeface="Times New Roman" panose="02020603050405020304" pitchFamily="18" charset="0"/>
                <a:cs typeface="Times New Roman" panose="02020603050405020304" pitchFamily="18" charset="0"/>
              </a:rPr>
              <a:t> trimester is ectopic pregnancy and rupture of uterus in latter half of pregnancy. </a:t>
            </a:r>
          </a:p>
          <a:p>
            <a:pPr marL="0" indent="0">
              <a:buNone/>
            </a:pPr>
            <a:r>
              <a:rPr lang="en-IN" sz="2400" dirty="0">
                <a:latin typeface="Times New Roman" panose="02020603050405020304" pitchFamily="18" charset="0"/>
                <a:cs typeface="Times New Roman" panose="02020603050405020304" pitchFamily="18" charset="0"/>
              </a:rPr>
              <a:t>Some reported causes of </a:t>
            </a:r>
            <a:r>
              <a:rPr lang="en-IN" sz="2400" dirty="0" err="1">
                <a:latin typeface="Times New Roman" panose="02020603050405020304" pitchFamily="18" charset="0"/>
                <a:cs typeface="Times New Roman" panose="02020603050405020304" pitchFamily="18" charset="0"/>
              </a:rPr>
              <a:t>hemoperitoneum</a:t>
            </a:r>
            <a:r>
              <a:rPr lang="en-IN" sz="2400" dirty="0">
                <a:latin typeface="Times New Roman" panose="02020603050405020304" pitchFamily="18" charset="0"/>
                <a:cs typeface="Times New Roman" panose="02020603050405020304" pitchFamily="18" charset="0"/>
              </a:rPr>
              <a:t> in the mid trimester are</a:t>
            </a:r>
          </a:p>
          <a:p>
            <a:pPr marL="457200" indent="-457200">
              <a:buFont typeface="+mj-lt"/>
              <a:buAutoNum type="arabicPeriod"/>
            </a:pPr>
            <a:r>
              <a:rPr lang="en-IN" sz="2400" dirty="0">
                <a:latin typeface="Times New Roman" panose="02020603050405020304" pitchFamily="18" charset="0"/>
                <a:cs typeface="Times New Roman" panose="02020603050405020304" pitchFamily="18" charset="0"/>
              </a:rPr>
              <a:t>Endometriosis</a:t>
            </a:r>
          </a:p>
          <a:p>
            <a:pPr marL="457200" indent="-457200">
              <a:buFont typeface="+mj-lt"/>
              <a:buAutoNum type="arabicPeriod"/>
            </a:pPr>
            <a:r>
              <a:rPr lang="en-IN" sz="2400" dirty="0">
                <a:latin typeface="Times New Roman" panose="02020603050405020304" pitchFamily="18" charset="0"/>
                <a:cs typeface="Times New Roman" panose="02020603050405020304" pitchFamily="18" charset="0"/>
              </a:rPr>
              <a:t>Organ rupture due to Trauma</a:t>
            </a:r>
          </a:p>
          <a:p>
            <a:pPr marL="457200" indent="-457200">
              <a:buFont typeface="+mj-lt"/>
              <a:buAutoNum type="arabicPeriod"/>
            </a:pPr>
            <a:r>
              <a:rPr lang="en-IN" sz="2400" dirty="0">
                <a:latin typeface="Times New Roman" panose="02020603050405020304" pitchFamily="18" charset="0"/>
                <a:cs typeface="Times New Roman" panose="02020603050405020304" pitchFamily="18" charset="0"/>
              </a:rPr>
              <a:t>Vessel rupture</a:t>
            </a:r>
          </a:p>
          <a:p>
            <a:pPr marL="457200" indent="-457200">
              <a:buFont typeface="+mj-lt"/>
              <a:buAutoNum type="arabicPeriod"/>
            </a:pPr>
            <a:r>
              <a:rPr lang="en-IN" sz="2400" dirty="0">
                <a:latin typeface="Times New Roman" panose="02020603050405020304" pitchFamily="18" charset="0"/>
                <a:cs typeface="Times New Roman" panose="02020603050405020304" pitchFamily="18" charset="0"/>
              </a:rPr>
              <a:t>Placenta </a:t>
            </a:r>
            <a:r>
              <a:rPr lang="en-IN" sz="2400" dirty="0" err="1">
                <a:latin typeface="Times New Roman" panose="02020603050405020304" pitchFamily="18" charset="0"/>
                <a:cs typeface="Times New Roman" panose="02020603050405020304" pitchFamily="18" charset="0"/>
              </a:rPr>
              <a:t>percreta</a:t>
            </a:r>
            <a:endParaRPr lang="en-IN" sz="2400" dirty="0">
              <a:latin typeface="Times New Roman" panose="02020603050405020304" pitchFamily="18"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682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9D37B7-F60E-574D-91E4-6D3B15A05D1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xmlns="" id="{50652088-2A33-7F4C-AC05-3807AE2341B5}"/>
              </a:ext>
            </a:extLst>
          </p:cNvPr>
          <p:cNvSpPr>
            <a:spLocks noGrp="1"/>
          </p:cNvSpPr>
          <p:nvPr>
            <p:ph idx="1"/>
          </p:nvPr>
        </p:nvSpPr>
        <p:spPr/>
        <p:txBody>
          <a:bodyPr>
            <a:normAutofit/>
          </a:bodyPr>
          <a:lstStyle/>
          <a:p>
            <a:r>
              <a:rPr lang="en-US" dirty="0"/>
              <a:t>Hemoperitoneum in absence of evident risk factors is often associated with non- specific signs/symptoms leading to delay in diagnosis</a:t>
            </a:r>
          </a:p>
          <a:p>
            <a:endParaRPr lang="en-US" dirty="0"/>
          </a:p>
          <a:p>
            <a:r>
              <a:rPr lang="en-US" dirty="0"/>
              <a:t>In this case even with normal vital parameters, non specific USG findings, clinically we betted on rupture of uterus  and our hunch was vindicated by the laparotomy.</a:t>
            </a:r>
          </a:p>
          <a:p>
            <a:endParaRPr lang="en-US" dirty="0"/>
          </a:p>
        </p:txBody>
      </p:sp>
    </p:spTree>
    <p:extLst>
      <p:ext uri="{BB962C8B-B14F-4D97-AF65-F5344CB8AC3E}">
        <p14:creationId xmlns:p14="http://schemas.microsoft.com/office/powerpoint/2010/main" val="374728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B742C1-6415-DC4A-B45F-44B83391EB8D}"/>
              </a:ext>
            </a:extLst>
          </p:cNvPr>
          <p:cNvSpPr>
            <a:spLocks noGrp="1"/>
          </p:cNvSpPr>
          <p:nvPr>
            <p:ph type="title"/>
          </p:nvPr>
        </p:nvSpPr>
        <p:spPr/>
        <p:txBody>
          <a:bodyPr/>
          <a:lstStyle/>
          <a:p>
            <a:r>
              <a:rPr lang="en-US" dirty="0"/>
              <a:t>Take home message</a:t>
            </a:r>
          </a:p>
        </p:txBody>
      </p:sp>
      <p:sp>
        <p:nvSpPr>
          <p:cNvPr id="3" name="Content Placeholder 2">
            <a:extLst>
              <a:ext uri="{FF2B5EF4-FFF2-40B4-BE49-F238E27FC236}">
                <a16:creationId xmlns:a16="http://schemas.microsoft.com/office/drawing/2014/main" xmlns="" id="{64EF5938-2F69-B34E-A032-9FF82CAC3AEB}"/>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b="1" i="1" dirty="0">
                <a:solidFill>
                  <a:srgbClr val="FFC000"/>
                </a:solidFill>
              </a:rPr>
              <a:t>“</a:t>
            </a:r>
            <a:r>
              <a:rPr lang="en-IN" b="1" i="1">
                <a:solidFill>
                  <a:srgbClr val="FFC000"/>
                </a:solidFill>
                <a:latin typeface="Times New Roman" panose="02020603050405020304" pitchFamily="18" charset="0"/>
                <a:cs typeface="Times New Roman" panose="02020603050405020304" pitchFamily="18" charset="0"/>
              </a:rPr>
              <a:t>Clinical </a:t>
            </a:r>
            <a:r>
              <a:rPr lang="en-IN" b="1" i="1" smtClean="0">
                <a:solidFill>
                  <a:srgbClr val="FFC000"/>
                </a:solidFill>
                <a:latin typeface="Times New Roman" panose="02020603050405020304" pitchFamily="18" charset="0"/>
                <a:cs typeface="Times New Roman" panose="02020603050405020304" pitchFamily="18" charset="0"/>
              </a:rPr>
              <a:t>diagnosis </a:t>
            </a:r>
            <a:r>
              <a:rPr lang="en-IN" b="1" i="1" dirty="0">
                <a:solidFill>
                  <a:srgbClr val="FFC000"/>
                </a:solidFill>
                <a:latin typeface="Times New Roman" panose="02020603050405020304" pitchFamily="18" charset="0"/>
                <a:cs typeface="Times New Roman" panose="02020603050405020304" pitchFamily="18" charset="0"/>
              </a:rPr>
              <a:t>still holds a very important place in sieving through the maze of differential diagnosis and zeroing down to the final diagnosis</a:t>
            </a:r>
            <a:r>
              <a:rPr lang="en-US" b="1" i="1" dirty="0">
                <a:solidFill>
                  <a:srgbClr val="FFC000"/>
                </a:solidFill>
              </a:rPr>
              <a:t>”</a:t>
            </a:r>
          </a:p>
          <a:p>
            <a:pPr marL="0" indent="0">
              <a:buNone/>
            </a:pPr>
            <a:endParaRPr lang="en-US" dirty="0"/>
          </a:p>
        </p:txBody>
      </p:sp>
    </p:spTree>
    <p:extLst>
      <p:ext uri="{BB962C8B-B14F-4D97-AF65-F5344CB8AC3E}">
        <p14:creationId xmlns:p14="http://schemas.microsoft.com/office/powerpoint/2010/main" val="179682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166C95-BDAD-48EA-BAB9-CF52C9F5ACE3}"/>
              </a:ext>
            </a:extLst>
          </p:cNvPr>
          <p:cNvSpPr>
            <a:spLocks noGrp="1"/>
          </p:cNvSpPr>
          <p:nvPr>
            <p:ph type="title"/>
          </p:nvPr>
        </p:nvSpPr>
        <p:spPr>
          <a:xfrm>
            <a:off x="467139" y="1590261"/>
            <a:ext cx="10515600" cy="4320209"/>
          </a:xfrm>
        </p:spPr>
        <p:txBody>
          <a:bodyPr>
            <a:normAutofit/>
          </a:bodyPr>
          <a:lstStyle/>
          <a:p>
            <a:pPr algn="ctr"/>
            <a:r>
              <a:rPr lang="en-US" sz="9600" dirty="0">
                <a:latin typeface="Monotype Corsiva" panose="03010101010201010101" pitchFamily="66" charset="0"/>
              </a:rPr>
              <a:t>THANK YOU</a:t>
            </a:r>
          </a:p>
        </p:txBody>
      </p:sp>
    </p:spTree>
    <p:extLst>
      <p:ext uri="{BB962C8B-B14F-4D97-AF65-F5344CB8AC3E}">
        <p14:creationId xmlns:p14="http://schemas.microsoft.com/office/powerpoint/2010/main" val="566177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0F4A2C-84DF-464E-B264-1D92F01C6F93}"/>
              </a:ext>
            </a:extLst>
          </p:cNvPr>
          <p:cNvSpPr>
            <a:spLocks noGrp="1"/>
          </p:cNvSpPr>
          <p:nvPr>
            <p:ph type="title"/>
          </p:nvPr>
        </p:nvSpPr>
        <p:spPr/>
        <p:txBody>
          <a:bodyPr/>
          <a:lstStyle/>
          <a:p>
            <a:r>
              <a:rPr lang="en-US" dirty="0"/>
              <a:t>AIM OF PRESENTING THIS CASE</a:t>
            </a:r>
          </a:p>
        </p:txBody>
      </p:sp>
      <p:sp>
        <p:nvSpPr>
          <p:cNvPr id="4" name="Content Placeholder 3">
            <a:extLst>
              <a:ext uri="{FF2B5EF4-FFF2-40B4-BE49-F238E27FC236}">
                <a16:creationId xmlns:a16="http://schemas.microsoft.com/office/drawing/2014/main" xmlns="" id="{F4C04C50-F0CD-6C4B-B86B-408B561AB779}"/>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Selecting a case for presentation to a mixed audience and not </a:t>
            </a:r>
            <a:r>
              <a:rPr lang="en-US" sz="3200" dirty="0" err="1">
                <a:latin typeface="Times New Roman" panose="02020603050405020304" pitchFamily="18" charset="0"/>
                <a:cs typeface="Times New Roman" panose="02020603050405020304" pitchFamily="18" charset="0"/>
              </a:rPr>
              <a:t>speciality</a:t>
            </a:r>
            <a:r>
              <a:rPr lang="en-US" sz="3200" dirty="0">
                <a:latin typeface="Times New Roman" panose="02020603050405020304" pitchFamily="18" charset="0"/>
                <a:cs typeface="Times New Roman" panose="02020603050405020304" pitchFamily="18" charset="0"/>
              </a:rPr>
              <a:t> specific, is always a difficult task.</a:t>
            </a:r>
          </a:p>
          <a:p>
            <a:r>
              <a:rPr lang="en-US" sz="3200" dirty="0">
                <a:latin typeface="Times New Roman" panose="02020603050405020304" pitchFamily="18" charset="0"/>
                <a:cs typeface="Times New Roman" panose="02020603050405020304" pitchFamily="18" charset="0"/>
              </a:rPr>
              <a:t>Keeping this in mind I chose this case not to highlight a rare case or any management marvel in </a:t>
            </a:r>
            <a:r>
              <a:rPr lang="en-US" sz="3200" dirty="0" err="1">
                <a:latin typeface="Times New Roman" panose="02020603050405020304" pitchFamily="18" charset="0"/>
                <a:cs typeface="Times New Roman" panose="02020603050405020304" pitchFamily="18" charset="0"/>
              </a:rPr>
              <a:t>obstetrics,but</a:t>
            </a:r>
            <a:r>
              <a:rPr lang="en-US" sz="3200" dirty="0">
                <a:latin typeface="Times New Roman" panose="02020603050405020304" pitchFamily="18" charset="0"/>
                <a:cs typeface="Times New Roman" panose="02020603050405020304" pitchFamily="18" charset="0"/>
              </a:rPr>
              <a:t> just to stress on an age old teaching: </a:t>
            </a:r>
          </a:p>
          <a:p>
            <a:pPr marL="0" indent="0">
              <a:buNone/>
            </a:pPr>
            <a:r>
              <a:rPr lang="en-US" sz="3200" dirty="0">
                <a:latin typeface="Times New Roman" panose="02020603050405020304" pitchFamily="18" charset="0"/>
                <a:cs typeface="Times New Roman" panose="02020603050405020304" pitchFamily="18" charset="0"/>
              </a:rPr>
              <a:t> </a:t>
            </a:r>
            <a:r>
              <a:rPr lang="en-US" sz="3200" dirty="0">
                <a:solidFill>
                  <a:srgbClr val="FFC000"/>
                </a:solidFill>
                <a:latin typeface="Times New Roman" panose="02020603050405020304" pitchFamily="18" charset="0"/>
                <a:cs typeface="Times New Roman" panose="02020603050405020304" pitchFamily="18" charset="0"/>
              </a:rPr>
              <a:t>“Clinical impression reigns supreme in a diagnostic work up”</a:t>
            </a:r>
          </a:p>
        </p:txBody>
      </p:sp>
    </p:spTree>
    <p:extLst>
      <p:ext uri="{BB962C8B-B14F-4D97-AF65-F5344CB8AC3E}">
        <p14:creationId xmlns:p14="http://schemas.microsoft.com/office/powerpoint/2010/main" val="792890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10131425" cy="1456267"/>
          </a:xfrm>
        </p:spPr>
        <p:txBody>
          <a:bodyPr>
            <a:normAutofit/>
          </a:bodyPr>
          <a:lstStyle/>
          <a:p>
            <a:pPr algn="ctr"/>
            <a:r>
              <a:rPr lang="en-US" sz="4800" dirty="0">
                <a:latin typeface="Times New Roman" panose="02020603050405020304" pitchFamily="18" charset="0"/>
                <a:cs typeface="Times New Roman" panose="02020603050405020304" pitchFamily="18" charset="0"/>
              </a:rPr>
              <a:t>CASE REPORT </a:t>
            </a:r>
            <a:endParaRPr lang="en-IN"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90753" y="1292773"/>
            <a:ext cx="9561785" cy="5202620"/>
          </a:xfrm>
        </p:spPr>
        <p:txBody>
          <a:bodyPr>
            <a:normAutofit fontScale="70000" lnSpcReduction="20000"/>
          </a:bodyPr>
          <a:lstStyle/>
          <a:p>
            <a:pPr algn="just"/>
            <a:r>
              <a:rPr lang="en-US" sz="3200" dirty="0">
                <a:latin typeface="Times New Roman" panose="02020603050405020304" pitchFamily="18" charset="0"/>
                <a:cs typeface="Times New Roman" panose="02020603050405020304" pitchFamily="18" charset="0"/>
              </a:rPr>
              <a:t>25 year old G3P2L2 with 3 months of amenorrhea reported to </a:t>
            </a:r>
            <a:r>
              <a:rPr lang="en-US" sz="3200" dirty="0" err="1">
                <a:latin typeface="Times New Roman" panose="02020603050405020304" pitchFamily="18" charset="0"/>
                <a:cs typeface="Times New Roman" panose="02020603050405020304" pitchFamily="18" charset="0"/>
              </a:rPr>
              <a:t>labour</a:t>
            </a:r>
            <a:r>
              <a:rPr lang="en-US" sz="3200" dirty="0">
                <a:latin typeface="Times New Roman" panose="02020603050405020304" pitchFamily="18" charset="0"/>
                <a:cs typeface="Times New Roman" panose="02020603050405020304" pitchFamily="18" charset="0"/>
              </a:rPr>
              <a:t> room at 18:00 </a:t>
            </a:r>
            <a:r>
              <a:rPr lang="en-US" sz="3200" dirty="0" err="1">
                <a:latin typeface="Times New Roman" panose="02020603050405020304" pitchFamily="18" charset="0"/>
                <a:cs typeface="Times New Roman" panose="02020603050405020304" pitchFamily="18" charset="0"/>
              </a:rPr>
              <a:t>hrs</a:t>
            </a:r>
            <a:r>
              <a:rPr lang="en-US" sz="3200" dirty="0">
                <a:latin typeface="Times New Roman" panose="02020603050405020304" pitchFamily="18" charset="0"/>
                <a:cs typeface="Times New Roman" panose="02020603050405020304" pitchFamily="18" charset="0"/>
              </a:rPr>
              <a:t> with complaints of </a:t>
            </a:r>
          </a:p>
          <a:p>
            <a:pPr algn="just"/>
            <a:endParaRPr lang="en-US" sz="3200" dirty="0">
              <a:latin typeface="Times New Roman" panose="02020603050405020304" pitchFamily="18" charset="0"/>
              <a:cs typeface="Times New Roman" panose="02020603050405020304" pitchFamily="18" charset="0"/>
            </a:endParaRPr>
          </a:p>
          <a:p>
            <a:pPr lvl="1" algn="just"/>
            <a:r>
              <a:rPr lang="en-US" sz="3200" dirty="0">
                <a:latin typeface="Times New Roman" panose="02020603050405020304" pitchFamily="18" charset="0"/>
                <a:cs typeface="Times New Roman" panose="02020603050405020304" pitchFamily="18" charset="0"/>
              </a:rPr>
              <a:t>H/o blunt trauma on the abdomen 15 days back followed by diffuse pain, she got an USG done after the trauma which showed no obvious abnormality*.</a:t>
            </a:r>
          </a:p>
          <a:p>
            <a:pPr lvl="1" algn="just"/>
            <a:r>
              <a:rPr lang="en-US" sz="3200" dirty="0">
                <a:latin typeface="Times New Roman" panose="02020603050405020304" pitchFamily="18" charset="0"/>
                <a:cs typeface="Times New Roman" panose="02020603050405020304" pitchFamily="18" charset="0"/>
              </a:rPr>
              <a:t>Breathlessness on exertion and unable to pass urine since 9 </a:t>
            </a:r>
            <a:r>
              <a:rPr lang="en-US" sz="3200" dirty="0" smtClean="0">
                <a:latin typeface="Times New Roman" panose="02020603050405020304" pitchFamily="18" charset="0"/>
                <a:cs typeface="Times New Roman" panose="02020603050405020304" pitchFamily="18" charset="0"/>
              </a:rPr>
              <a:t>hours.**</a:t>
            </a:r>
            <a:endParaRPr lang="en-US" sz="3200" dirty="0">
              <a:latin typeface="Times New Roman" panose="02020603050405020304" pitchFamily="18" charset="0"/>
              <a:cs typeface="Times New Roman" panose="02020603050405020304" pitchFamily="18" charset="0"/>
            </a:endParaRPr>
          </a:p>
          <a:p>
            <a:pPr lvl="1" algn="just"/>
            <a:r>
              <a:rPr lang="en-US" sz="3300" dirty="0">
                <a:latin typeface="Times New Roman" panose="02020603050405020304" pitchFamily="18" charset="0"/>
                <a:cs typeface="Times New Roman" panose="02020603050405020304" pitchFamily="18" charset="0"/>
              </a:rPr>
              <a:t>No h/o nausea or vomiting</a:t>
            </a:r>
          </a:p>
          <a:p>
            <a:pPr lvl="1" algn="just"/>
            <a:r>
              <a:rPr lang="en-US" sz="3300" dirty="0">
                <a:latin typeface="Times New Roman" panose="02020603050405020304" pitchFamily="18" charset="0"/>
                <a:cs typeface="Times New Roman" panose="02020603050405020304" pitchFamily="18" charset="0"/>
              </a:rPr>
              <a:t>Bowel – constipated, last stool passed on the previous </a:t>
            </a:r>
            <a:r>
              <a:rPr lang="en-US" sz="3300" dirty="0" smtClean="0">
                <a:latin typeface="Times New Roman" panose="02020603050405020304" pitchFamily="18" charset="0"/>
                <a:cs typeface="Times New Roman" panose="02020603050405020304" pitchFamily="18" charset="0"/>
              </a:rPr>
              <a:t>night</a:t>
            </a:r>
            <a:endParaRPr lang="en-US" sz="3300" dirty="0">
              <a:latin typeface="Times New Roman" panose="02020603050405020304" pitchFamily="18" charset="0"/>
              <a:cs typeface="Times New Roman" panose="02020603050405020304" pitchFamily="18" charset="0"/>
            </a:endParaRPr>
          </a:p>
          <a:p>
            <a:pPr marL="457200" lvl="1" indent="0" algn="just">
              <a:buNone/>
            </a:pPr>
            <a:endParaRPr lang="en-US" sz="3300" dirty="0">
              <a:latin typeface="Times New Roman" panose="02020603050405020304" pitchFamily="18" charset="0"/>
              <a:cs typeface="Times New Roman" panose="02020603050405020304" pitchFamily="18" charset="0"/>
            </a:endParaRPr>
          </a:p>
          <a:p>
            <a:pPr marL="457200" lvl="1" indent="0" algn="just">
              <a:buNone/>
            </a:pPr>
            <a:endParaRPr lang="en-US" sz="3300" dirty="0">
              <a:latin typeface="Times New Roman" panose="02020603050405020304" pitchFamily="18" charset="0"/>
              <a:cs typeface="Times New Roman" panose="02020603050405020304" pitchFamily="18" charset="0"/>
            </a:endParaRPr>
          </a:p>
          <a:p>
            <a:pPr lvl="1" algn="just"/>
            <a:endParaRPr lang="en-US" sz="3300" dirty="0">
              <a:latin typeface="Times New Roman" panose="02020603050405020304" pitchFamily="18" charset="0"/>
              <a:cs typeface="Times New Roman" panose="02020603050405020304" pitchFamily="18" charset="0"/>
            </a:endParaRPr>
          </a:p>
          <a:p>
            <a:pPr marL="457200" lvl="1" indent="0" algn="just">
              <a:buNone/>
            </a:pPr>
            <a:r>
              <a:rPr lang="en-US" sz="2600" dirty="0">
                <a:latin typeface="Times New Roman" panose="02020603050405020304" pitchFamily="18" charset="0"/>
                <a:cs typeface="Times New Roman" panose="02020603050405020304" pitchFamily="18" charset="0"/>
              </a:rPr>
              <a:t>* USG report : SLIUG of 15 weeks of gestation.</a:t>
            </a:r>
          </a:p>
          <a:p>
            <a:pPr marL="457200" lvl="1" indent="0" algn="just">
              <a:buNone/>
            </a:pPr>
            <a:r>
              <a:rPr lang="en-US" dirty="0">
                <a:latin typeface="Times New Roman" panose="02020603050405020304" pitchFamily="18" charset="0"/>
                <a:cs typeface="Times New Roman" panose="02020603050405020304" pitchFamily="18" charset="0"/>
              </a:rPr>
              <a:t> </a:t>
            </a:r>
          </a:p>
          <a:p>
            <a:pPr marL="457200" lvl="1" indent="0" algn="just">
              <a:buNone/>
            </a:pPr>
            <a:r>
              <a:rPr lang="en-US" sz="2600" dirty="0">
                <a:latin typeface="Times New Roman" panose="02020603050405020304" pitchFamily="18" charset="0"/>
                <a:cs typeface="Times New Roman" panose="02020603050405020304" pitchFamily="18" charset="0"/>
              </a:rPr>
              <a:t>**bladder catheterized – 1000ml urine drained – catheter left in situ</a:t>
            </a:r>
          </a:p>
          <a:p>
            <a:pPr marL="0" indent="0" algn="just">
              <a:buNone/>
            </a:pPr>
            <a:r>
              <a:rPr lang="en-US" dirty="0">
                <a:latin typeface="Times New Roman" panose="02020603050405020304" pitchFamily="18" charset="0"/>
                <a:cs typeface="Times New Roman" panose="02020603050405020304" pitchFamily="18" charset="0"/>
              </a:rPr>
              <a:t>	</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2627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41BC370-96DB-D149-A23A-2016AE712F68}"/>
              </a:ext>
            </a:extLst>
          </p:cNvPr>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Past menstrual history :- Regular cycles </a:t>
            </a:r>
          </a:p>
          <a:p>
            <a:pPr marL="0" indent="0">
              <a:buNone/>
            </a:pPr>
            <a:r>
              <a:rPr lang="en-US" dirty="0">
                <a:latin typeface="Times New Roman" panose="02020603050405020304" pitchFamily="18" charset="0"/>
                <a:cs typeface="Times New Roman" panose="02020603050405020304" pitchFamily="18" charset="0"/>
              </a:rPr>
              <a:t>	LMP :- 5/1/2020</a:t>
            </a:r>
          </a:p>
          <a:p>
            <a:pPr marL="0" indent="0">
              <a:buNone/>
            </a:pPr>
            <a:r>
              <a:rPr lang="en-US" dirty="0">
                <a:latin typeface="Times New Roman" panose="02020603050405020304" pitchFamily="18" charset="0"/>
                <a:cs typeface="Times New Roman" panose="02020603050405020304" pitchFamily="18" charset="0"/>
              </a:rPr>
              <a:t>	BD :- 15.3weeks</a:t>
            </a:r>
          </a:p>
          <a:p>
            <a:pPr marL="0" indent="0">
              <a:buNone/>
            </a:pPr>
            <a:r>
              <a:rPr lang="en-US" dirty="0">
                <a:latin typeface="Times New Roman" panose="02020603050405020304" pitchFamily="18" charset="0"/>
                <a:cs typeface="Times New Roman" panose="02020603050405020304" pitchFamily="18" charset="0"/>
              </a:rPr>
              <a:t>	By her 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USG done at 14.1weeks, her gestational age 15.1 weeks</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Obstetric history :- </a:t>
            </a:r>
          </a:p>
          <a:p>
            <a:pPr marL="0" indent="0">
              <a:buNone/>
            </a:pPr>
            <a:r>
              <a:rPr lang="en-US" dirty="0">
                <a:latin typeface="Times New Roman" panose="02020603050405020304" pitchFamily="18" charset="0"/>
                <a:cs typeface="Times New Roman" panose="02020603050405020304" pitchFamily="18" charset="0"/>
              </a:rPr>
              <a:t>	  - Previous 2 full term normal deliveries with out any complications</a:t>
            </a:r>
          </a:p>
          <a:p>
            <a:r>
              <a:rPr lang="en-US" dirty="0">
                <a:latin typeface="Times New Roman" panose="02020603050405020304" pitchFamily="18" charset="0"/>
                <a:cs typeface="Times New Roman" panose="02020603050405020304" pitchFamily="18" charset="0"/>
              </a:rPr>
              <a:t>No significant past, personal and family history.</a:t>
            </a:r>
            <a:endParaRPr lang="en-IN"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6001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On examination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GC – </a:t>
            </a:r>
            <a:r>
              <a:rPr lang="en-US" sz="2800" dirty="0">
                <a:latin typeface="Times New Roman" panose="02020603050405020304" pitchFamily="18" charset="0"/>
                <a:cs typeface="Times New Roman" panose="02020603050405020304" pitchFamily="18" charset="0"/>
              </a:rPr>
              <a:t>The most striking feature was the </a:t>
            </a:r>
            <a:r>
              <a:rPr lang="en-US" sz="2800" dirty="0">
                <a:solidFill>
                  <a:srgbClr val="FFC000"/>
                </a:solidFill>
                <a:latin typeface="Times New Roman" panose="02020603050405020304" pitchFamily="18" charset="0"/>
                <a:cs typeface="Times New Roman" panose="02020603050405020304" pitchFamily="18" charset="0"/>
              </a:rPr>
              <a:t>significant pallor</a:t>
            </a:r>
            <a:r>
              <a:rPr lang="en-US" sz="2800" dirty="0">
                <a:latin typeface="Times New Roman" panose="02020603050405020304" pitchFamily="18" charset="0"/>
                <a:cs typeface="Times New Roman" panose="02020603050405020304" pitchFamily="18" charset="0"/>
              </a:rPr>
              <a:t> .</a:t>
            </a:r>
          </a:p>
          <a:p>
            <a:pPr marL="457200" lvl="1" indent="0">
              <a:buNone/>
            </a:pPr>
            <a:endParaRPr lang="en-US" sz="20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VITAL PARAMETERS – on admission</a:t>
            </a:r>
            <a:endParaRPr lang="en-US" sz="24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	Pulse – 90 bpm</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	Blood pressure – 110/80 mmHg</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	Respiratory rate – 20 / minute</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	Temperature – 98.1℉ </a:t>
            </a: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	SPO</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 98% on room air</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192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
            <a:ext cx="10131425" cy="1062446"/>
          </a:xfrm>
        </p:spPr>
        <p:txBody>
          <a:bodyPr/>
          <a:lstStyle/>
          <a:p>
            <a:r>
              <a:rPr lang="en-IN" dirty="0"/>
              <a:t>Systemic Examination</a:t>
            </a:r>
          </a:p>
        </p:txBody>
      </p:sp>
      <p:sp>
        <p:nvSpPr>
          <p:cNvPr id="3" name="Content Placeholder 2"/>
          <p:cNvSpPr>
            <a:spLocks noGrp="1"/>
          </p:cNvSpPr>
          <p:nvPr>
            <p:ph idx="1"/>
          </p:nvPr>
        </p:nvSpPr>
        <p:spPr>
          <a:xfrm>
            <a:off x="685799" y="1075699"/>
            <a:ext cx="10131426" cy="4850673"/>
          </a:xfrm>
        </p:spPr>
        <p:txBody>
          <a:bodyPr>
            <a:normAutofit fontScale="92500" lnSpcReduction="20000"/>
          </a:bodyPr>
          <a:lstStyle/>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Cardiovascular examination:- </a:t>
            </a:r>
            <a:r>
              <a:rPr lang="en-IN" sz="2400" dirty="0">
                <a:latin typeface="Times New Roman" panose="02020603050405020304" pitchFamily="18" charset="0"/>
                <a:cs typeface="Times New Roman" panose="02020603050405020304" pitchFamily="18" charset="0"/>
              </a:rPr>
              <a:t>S1 and S2 heard. No added sounds.</a:t>
            </a:r>
          </a:p>
          <a:p>
            <a:r>
              <a:rPr lang="en-US" sz="2400" dirty="0">
                <a:latin typeface="Times New Roman" panose="02020603050405020304" pitchFamily="18" charset="0"/>
                <a:cs typeface="Times New Roman" panose="02020603050405020304" pitchFamily="18" charset="0"/>
              </a:rPr>
              <a:t>Respiratory examination :- Bilateral air entry equal.</a:t>
            </a:r>
          </a:p>
          <a:p>
            <a:r>
              <a:rPr lang="en-US" sz="2400" dirty="0">
                <a:latin typeface="Times New Roman" panose="02020603050405020304" pitchFamily="18" charset="0"/>
                <a:cs typeface="Times New Roman" panose="02020603050405020304" pitchFamily="18" charset="0"/>
              </a:rPr>
              <a:t>Per abdominal Examination:-</a:t>
            </a:r>
          </a:p>
          <a:p>
            <a:pPr lvl="1"/>
            <a:r>
              <a:rPr lang="en-US" sz="2000" dirty="0">
                <a:latin typeface="Times New Roman" panose="02020603050405020304" pitchFamily="18" charset="0"/>
                <a:cs typeface="Times New Roman" panose="02020603050405020304" pitchFamily="18" charset="0"/>
              </a:rPr>
              <a:t>Inspection:- No obvious abnormality</a:t>
            </a:r>
          </a:p>
          <a:p>
            <a:pPr lvl="1"/>
            <a:r>
              <a:rPr lang="en-US" sz="2000" dirty="0">
                <a:latin typeface="Times New Roman" panose="02020603050405020304" pitchFamily="18" charset="0"/>
                <a:cs typeface="Times New Roman" panose="02020603050405020304" pitchFamily="18" charset="0"/>
              </a:rPr>
              <a:t>Palpation :- Diffuse tenderness all over abdomen </a:t>
            </a:r>
          </a:p>
          <a:p>
            <a:pPr marL="457200" lvl="1" indent="0">
              <a:buNone/>
            </a:pPr>
            <a:r>
              <a:rPr lang="en-US" sz="2000" dirty="0">
                <a:latin typeface="Times New Roman" panose="02020603050405020304" pitchFamily="18" charset="0"/>
                <a:cs typeface="Times New Roman" panose="02020603050405020304" pitchFamily="18" charset="0"/>
              </a:rPr>
              <a:t>                       Rebound tenderness +</a:t>
            </a:r>
          </a:p>
          <a:p>
            <a:pPr marL="457200" lvl="1" indent="0">
              <a:buNone/>
            </a:pPr>
            <a:r>
              <a:rPr lang="en-US" sz="2000" dirty="0">
                <a:latin typeface="Times New Roman" panose="02020603050405020304" pitchFamily="18" charset="0"/>
                <a:cs typeface="Times New Roman" panose="02020603050405020304" pitchFamily="18" charset="0"/>
              </a:rPr>
              <a:t>                       because of the tenderness and voluntary guarding , uterine height </a:t>
            </a:r>
          </a:p>
          <a:p>
            <a:pPr marL="457200" lvl="1" indent="0">
              <a:buNone/>
            </a:pPr>
            <a:r>
              <a:rPr lang="en-US" sz="2000" dirty="0">
                <a:latin typeface="Times New Roman" panose="02020603050405020304" pitchFamily="18" charset="0"/>
                <a:cs typeface="Times New Roman" panose="02020603050405020304" pitchFamily="18" charset="0"/>
              </a:rPr>
              <a:t>                       could not be properly assessed</a:t>
            </a:r>
          </a:p>
          <a:p>
            <a:pPr lvl="1"/>
            <a:r>
              <a:rPr lang="en-US" sz="2000" dirty="0">
                <a:latin typeface="Times New Roman" panose="02020603050405020304" pitchFamily="18" charset="0"/>
                <a:cs typeface="Times New Roman" panose="02020603050405020304" pitchFamily="18" charset="0"/>
              </a:rPr>
              <a:t>Auscultation : Bowel sounds sluggish </a:t>
            </a:r>
          </a:p>
          <a:p>
            <a:r>
              <a:rPr lang="en-US" sz="2400" dirty="0">
                <a:latin typeface="Times New Roman" panose="02020603050405020304" pitchFamily="18" charset="0"/>
                <a:cs typeface="Times New Roman" panose="02020603050405020304" pitchFamily="18" charset="0"/>
              </a:rPr>
              <a:t>Per speculum examination :- Cervix and vagina healthy, No bleeding </a:t>
            </a:r>
          </a:p>
          <a:p>
            <a:r>
              <a:rPr lang="en-US" sz="2400" dirty="0">
                <a:latin typeface="Times New Roman" panose="02020603050405020304" pitchFamily="18" charset="0"/>
                <a:cs typeface="Times New Roman" panose="02020603050405020304" pitchFamily="18" charset="0"/>
              </a:rPr>
              <a:t>Per Vaginal examination :- Uterus around 14-16 </a:t>
            </a:r>
            <a:r>
              <a:rPr lang="en-US" sz="2400" dirty="0" smtClean="0">
                <a:latin typeface="Times New Roman" panose="02020603050405020304" pitchFamily="18" charset="0"/>
                <a:cs typeface="Times New Roman" panose="02020603050405020304" pitchFamily="18" charset="0"/>
              </a:rPr>
              <a:t>weeks, no significant </a:t>
            </a:r>
            <a:r>
              <a:rPr lang="en-US" sz="2400" dirty="0" err="1" smtClean="0">
                <a:latin typeface="Times New Roman" panose="02020603050405020304" pitchFamily="18" charset="0"/>
                <a:cs typeface="Times New Roman" panose="02020603050405020304" pitchFamily="18" charset="0"/>
              </a:rPr>
              <a:t>forniceal</a:t>
            </a:r>
            <a:r>
              <a:rPr lang="en-US" sz="2400" dirty="0" smtClean="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tenderness</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457200" lvl="1" indent="0">
              <a:buNone/>
            </a:pPr>
            <a:endParaRPr lang="en-US" sz="2000" dirty="0">
              <a:latin typeface="Times New Roman" panose="02020603050405020304" pitchFamily="18" charset="0"/>
              <a:cs typeface="Times New Roman" panose="02020603050405020304" pitchFamily="18" charset="0"/>
            </a:endParaRPr>
          </a:p>
          <a:p>
            <a:pPr marL="457200" lvl="1"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129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Laboratory Investigations</a:t>
            </a:r>
            <a:br>
              <a:rPr lang="en-US" dirty="0">
                <a:latin typeface="Times New Roman" panose="02020603050405020304" pitchFamily="18" charset="0"/>
                <a:cs typeface="Times New Roman" panose="02020603050405020304" pitchFamily="18" charset="0"/>
              </a:rPr>
            </a:br>
            <a:endParaRPr lang="en-IN" dirty="0"/>
          </a:p>
        </p:txBody>
      </p:sp>
      <p:sp>
        <p:nvSpPr>
          <p:cNvPr id="3" name="Content Placeholder 2"/>
          <p:cNvSpPr>
            <a:spLocks noGrp="1"/>
          </p:cNvSpPr>
          <p:nvPr>
            <p:ph idx="1"/>
          </p:nvPr>
        </p:nvSpPr>
        <p:spPr/>
        <p:txBody>
          <a:bodyPr>
            <a:normAutofit/>
          </a:bodyPr>
          <a:lstStyle/>
          <a:p>
            <a:pPr lvl="1"/>
            <a:endParaRPr lang="en-US" sz="2000" dirty="0">
              <a:latin typeface="Times New Roman" panose="02020603050405020304" pitchFamily="18" charset="0"/>
              <a:cs typeface="Times New Roman" panose="02020603050405020304" pitchFamily="18" charset="0"/>
            </a:endParaRPr>
          </a:p>
          <a:p>
            <a:pPr lvl="1"/>
            <a:r>
              <a:rPr lang="en-US" dirty="0" err="1">
                <a:solidFill>
                  <a:srgbClr val="FFC000"/>
                </a:solidFill>
                <a:latin typeface="Times New Roman" panose="02020603050405020304" pitchFamily="18" charset="0"/>
                <a:cs typeface="Times New Roman" panose="02020603050405020304" pitchFamily="18" charset="0"/>
              </a:rPr>
              <a:t>Haemoglobin</a:t>
            </a:r>
            <a:r>
              <a:rPr lang="en-US" dirty="0">
                <a:solidFill>
                  <a:srgbClr val="FFC000"/>
                </a:solidFill>
                <a:latin typeface="Times New Roman" panose="02020603050405020304" pitchFamily="18" charset="0"/>
                <a:cs typeface="Times New Roman" panose="02020603050405020304" pitchFamily="18" charset="0"/>
              </a:rPr>
              <a:t> – 6.3gm%</a:t>
            </a:r>
          </a:p>
          <a:p>
            <a:pPr lvl="1"/>
            <a:r>
              <a:rPr lang="en-US" dirty="0">
                <a:latin typeface="Times New Roman" panose="02020603050405020304" pitchFamily="18" charset="0"/>
                <a:cs typeface="Times New Roman" panose="02020603050405020304" pitchFamily="18" charset="0"/>
              </a:rPr>
              <a:t>TLC – 14500 (N-88, L-8, M-3, E-1)</a:t>
            </a:r>
          </a:p>
          <a:p>
            <a:pPr lvl="1"/>
            <a:r>
              <a:rPr lang="en-US" dirty="0">
                <a:latin typeface="Times New Roman" panose="02020603050405020304" pitchFamily="18" charset="0"/>
                <a:cs typeface="Times New Roman" panose="02020603050405020304" pitchFamily="18" charset="0"/>
              </a:rPr>
              <a:t>Platelet count – 2.10lakh/mm3 </a:t>
            </a:r>
          </a:p>
          <a:p>
            <a:pPr lvl="1"/>
            <a:r>
              <a:rPr lang="en-US" dirty="0">
                <a:latin typeface="Times New Roman" panose="02020603050405020304" pitchFamily="18" charset="0"/>
                <a:cs typeface="Times New Roman" panose="02020603050405020304" pitchFamily="18" charset="0"/>
              </a:rPr>
              <a:t>Urine RE/ME – No abnormality detected</a:t>
            </a:r>
          </a:p>
          <a:p>
            <a:pPr lvl="1"/>
            <a:r>
              <a:rPr lang="en-US" dirty="0">
                <a:latin typeface="Times New Roman" panose="02020603050405020304" pitchFamily="18" charset="0"/>
                <a:cs typeface="Times New Roman" panose="02020603050405020304" pitchFamily="18" charset="0"/>
              </a:rPr>
              <a:t>Renal function test – WNL </a:t>
            </a:r>
          </a:p>
          <a:p>
            <a:pPr lvl="1"/>
            <a:r>
              <a:rPr lang="en-US" dirty="0">
                <a:latin typeface="Times New Roman" panose="02020603050405020304" pitchFamily="18" charset="0"/>
                <a:cs typeface="Times New Roman" panose="02020603050405020304" pitchFamily="18" charset="0"/>
              </a:rPr>
              <a:t>LFT - WNL</a:t>
            </a:r>
          </a:p>
          <a:p>
            <a:pPr lvl="1"/>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462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1"/>
            <a:ext cx="10131425" cy="1130300"/>
          </a:xfrm>
        </p:spPr>
        <p:txBody>
          <a:bodyPr/>
          <a:lstStyle/>
          <a:p>
            <a:pPr algn="ctr"/>
            <a:r>
              <a:rPr lang="en-IN" dirty="0">
                <a:latin typeface="Times New Roman" panose="02020603050405020304" pitchFamily="18" charset="0"/>
                <a:cs typeface="Times New Roman" panose="02020603050405020304" pitchFamily="18" charset="0"/>
              </a:rPr>
              <a:t>Clinical Impression</a:t>
            </a:r>
          </a:p>
        </p:txBody>
      </p:sp>
      <p:sp>
        <p:nvSpPr>
          <p:cNvPr id="3" name="Content Placeholder 2"/>
          <p:cNvSpPr>
            <a:spLocks noGrp="1"/>
          </p:cNvSpPr>
          <p:nvPr>
            <p:ph idx="1"/>
          </p:nvPr>
        </p:nvSpPr>
        <p:spPr>
          <a:xfrm>
            <a:off x="685799" y="990600"/>
            <a:ext cx="10131425" cy="5537200"/>
          </a:xfrm>
        </p:spPr>
        <p:txBody>
          <a:bodyPr>
            <a:normAutofit fontScale="92500" lnSpcReduction="10000"/>
          </a:bodyPr>
          <a:lstStyle/>
          <a:p>
            <a:pPr>
              <a:lnSpc>
                <a:spcPct val="150000"/>
              </a:lnSpc>
            </a:pPr>
            <a:r>
              <a:rPr lang="en-IN" sz="2400" dirty="0">
                <a:latin typeface="Times New Roman" panose="02020603050405020304" pitchFamily="18" charset="0"/>
                <a:cs typeface="Times New Roman" panose="02020603050405020304" pitchFamily="18" charset="0"/>
              </a:rPr>
              <a:t>From the above clinical findings of  rebound tenderness with severe pallor and a Hb of 6.3 G% the first impression was that this was a case  of </a:t>
            </a:r>
            <a:r>
              <a:rPr lang="en-IN" sz="2400" dirty="0">
                <a:solidFill>
                  <a:srgbClr val="FFC000"/>
                </a:solidFill>
                <a:latin typeface="Times New Roman" panose="02020603050405020304" pitchFamily="18" charset="0"/>
                <a:cs typeface="Times New Roman" panose="02020603050405020304" pitchFamily="18" charset="0"/>
              </a:rPr>
              <a:t>HEMOPERITONEUM</a:t>
            </a:r>
            <a:r>
              <a:rPr lang="en-IN" sz="2400" dirty="0">
                <a:latin typeface="Times New Roman" panose="02020603050405020304" pitchFamily="18" charset="0"/>
                <a:cs typeface="Times New Roman" panose="02020603050405020304" pitchFamily="18" charset="0"/>
              </a:rPr>
              <a:t> </a:t>
            </a:r>
          </a:p>
          <a:p>
            <a:pPr>
              <a:lnSpc>
                <a:spcPct val="150000"/>
              </a:lnSpc>
            </a:pPr>
            <a:r>
              <a:rPr lang="en-IN" sz="2400" b="1" dirty="0">
                <a:latin typeface="Times New Roman" panose="02020603050405020304" pitchFamily="18" charset="0"/>
                <a:cs typeface="Times New Roman" panose="02020603050405020304" pitchFamily="18" charset="0"/>
              </a:rPr>
              <a:t>But our main concern at this point was what could be the CAUSE of hemoperitoneum in mid pregnancy ????? </a:t>
            </a:r>
          </a:p>
          <a:p>
            <a:pPr>
              <a:lnSpc>
                <a:spcPct val="150000"/>
              </a:lnSpc>
            </a:pPr>
            <a:r>
              <a:rPr lang="en-IN" sz="2400" dirty="0">
                <a:latin typeface="Times New Roman" panose="02020603050405020304" pitchFamily="18" charset="0"/>
                <a:cs typeface="Times New Roman" panose="02020603050405020304" pitchFamily="18" charset="0"/>
              </a:rPr>
              <a:t>Could it be</a:t>
            </a:r>
          </a:p>
          <a:p>
            <a:pPr lvl="1">
              <a:lnSpc>
                <a:spcPct val="150000"/>
              </a:lnSpc>
            </a:pPr>
            <a:r>
              <a:rPr lang="en-IN" sz="2200" dirty="0">
                <a:latin typeface="Times New Roman" panose="02020603050405020304" pitchFamily="18" charset="0"/>
                <a:cs typeface="Times New Roman" panose="02020603050405020304" pitchFamily="18" charset="0"/>
              </a:rPr>
              <a:t>Pregnancy related – Ectopic ( Unlikely at this gestation), Traumatic rupture of uterus (Then why reporting after 15 days)    OR was it a</a:t>
            </a:r>
          </a:p>
          <a:p>
            <a:pPr lvl="1">
              <a:lnSpc>
                <a:spcPct val="150000"/>
              </a:lnSpc>
            </a:pPr>
            <a:r>
              <a:rPr lang="en-IN" sz="2200" dirty="0">
                <a:latin typeface="Times New Roman" panose="02020603050405020304" pitchFamily="18" charset="0"/>
                <a:cs typeface="Times New Roman" panose="02020603050405020304" pitchFamily="18" charset="0"/>
              </a:rPr>
              <a:t>Surgical </a:t>
            </a:r>
            <a:r>
              <a:rPr lang="en-IN" sz="2200" dirty="0" err="1">
                <a:latin typeface="Times New Roman" panose="02020603050405020304" pitchFamily="18" charset="0"/>
                <a:cs typeface="Times New Roman" panose="02020603050405020304" pitchFamily="18" charset="0"/>
              </a:rPr>
              <a:t>etiology</a:t>
            </a:r>
            <a:endParaRPr lang="en-IN" sz="2200" dirty="0">
              <a:latin typeface="Times New Roman" panose="02020603050405020304" pitchFamily="18" charset="0"/>
              <a:cs typeface="Times New Roman" panose="02020603050405020304" pitchFamily="18" charset="0"/>
            </a:endParaRPr>
          </a:p>
          <a:p>
            <a:pPr>
              <a:lnSpc>
                <a:spcPct val="150000"/>
              </a:lnSpc>
            </a:pPr>
            <a:r>
              <a:rPr lang="en-IN" sz="2600" dirty="0">
                <a:latin typeface="Times New Roman" panose="02020603050405020304" pitchFamily="18" charset="0"/>
                <a:cs typeface="Times New Roman" panose="02020603050405020304" pitchFamily="18" charset="0"/>
              </a:rPr>
              <a:t>So the next step was to extend our clinical hand and look for fresh ultrasonography findings</a:t>
            </a:r>
          </a:p>
          <a:p>
            <a:pPr>
              <a:lnSpc>
                <a:spcPct val="200000"/>
              </a:lnSpc>
            </a:pPr>
            <a:endParaRPr lang="en-IN" sz="2600" dirty="0">
              <a:latin typeface="Times New Roman" panose="02020603050405020304" pitchFamily="18" charset="0"/>
              <a:cs typeface="Times New Roman" panose="02020603050405020304" pitchFamily="18" charset="0"/>
            </a:endParaRPr>
          </a:p>
          <a:p>
            <a:pPr lvl="1">
              <a:lnSpc>
                <a:spcPct val="200000"/>
              </a:lnSpc>
            </a:pPr>
            <a:endParaRPr lang="en-IN" sz="2200" dirty="0">
              <a:latin typeface="Times New Roman" panose="02020603050405020304" pitchFamily="18" charset="0"/>
              <a:cs typeface="Times New Roman" panose="02020603050405020304" pitchFamily="18" charset="0"/>
            </a:endParaRPr>
          </a:p>
          <a:p>
            <a:pPr>
              <a:lnSpc>
                <a:spcPct val="200000"/>
              </a:lnSpc>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3265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CCBE9D-05CD-4746-BBD9-E27ED9F2BDEC}"/>
              </a:ext>
            </a:extLst>
          </p:cNvPr>
          <p:cNvSpPr>
            <a:spLocks noGrp="1"/>
          </p:cNvSpPr>
          <p:nvPr>
            <p:ph type="title"/>
          </p:nvPr>
        </p:nvSpPr>
        <p:spPr/>
        <p:txBody>
          <a:bodyPr/>
          <a:lstStyle/>
          <a:p>
            <a:r>
              <a:rPr lang="en-US" dirty="0"/>
              <a:t>First USG in our hospital</a:t>
            </a:r>
          </a:p>
        </p:txBody>
      </p:sp>
      <p:sp>
        <p:nvSpPr>
          <p:cNvPr id="3" name="Content Placeholder 2">
            <a:extLst>
              <a:ext uri="{FF2B5EF4-FFF2-40B4-BE49-F238E27FC236}">
                <a16:creationId xmlns:a16="http://schemas.microsoft.com/office/drawing/2014/main" xmlns="" id="{6E32196C-2B5A-464F-B685-3D9D7268DB44}"/>
              </a:ext>
            </a:extLst>
          </p:cNvPr>
          <p:cNvSpPr>
            <a:spLocks noGrp="1"/>
          </p:cNvSpPr>
          <p:nvPr>
            <p:ph idx="1"/>
          </p:nvPr>
        </p:nvSpPr>
        <p:spPr/>
        <p:txBody>
          <a:bodyPr>
            <a:normAutofit fontScale="92500" lnSpcReduction="10000"/>
          </a:bodyPr>
          <a:lstStyle/>
          <a:p>
            <a:r>
              <a:rPr lang="en-US" dirty="0"/>
              <a:t>USG was done first by resident on call and his impression was:</a:t>
            </a:r>
          </a:p>
          <a:p>
            <a:pPr marL="0" indent="0">
              <a:buNone/>
            </a:pPr>
            <a:r>
              <a:rPr lang="en-US" dirty="0"/>
              <a:t>    “Single intrauterine viable pregnancy of 15.1 weeks, Liver &amp; Spleen </a:t>
            </a:r>
          </a:p>
          <a:p>
            <a:pPr marL="0" indent="0">
              <a:buNone/>
            </a:pPr>
            <a:r>
              <a:rPr lang="en-US" dirty="0"/>
              <a:t>      WNL”</a:t>
            </a:r>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r>
              <a:rPr lang="en-US" dirty="0"/>
              <a:t>*In the meantime we had already sent a call for the </a:t>
            </a:r>
            <a:r>
              <a:rPr lang="en-US" dirty="0" smtClean="0"/>
              <a:t>surgical resident </a:t>
            </a:r>
            <a:r>
              <a:rPr lang="en-US" dirty="0"/>
              <a:t>for review to exclude any surgical cause</a:t>
            </a:r>
          </a:p>
          <a:p>
            <a:pPr marL="0" indent="0">
              <a:buNone/>
            </a:pPr>
            <a:r>
              <a:rPr lang="en-US" dirty="0"/>
              <a:t>      </a:t>
            </a:r>
          </a:p>
        </p:txBody>
      </p:sp>
    </p:spTree>
    <p:extLst>
      <p:ext uri="{BB962C8B-B14F-4D97-AF65-F5344CB8AC3E}">
        <p14:creationId xmlns:p14="http://schemas.microsoft.com/office/powerpoint/2010/main" val="1262759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11597</TotalTime>
  <Words>941</Words>
  <Application>Microsoft Office PowerPoint</Application>
  <PresentationFormat>Custom</PresentationFormat>
  <Paragraphs>135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CASE OF HEMO-PERITONEUM – A DIAGNOSTIC DILEMMA</vt:lpstr>
      <vt:lpstr>AIM OF PRESENTING THIS CASE</vt:lpstr>
      <vt:lpstr>CASE REPORT </vt:lpstr>
      <vt:lpstr>PowerPoint Presentation</vt:lpstr>
      <vt:lpstr>On examination</vt:lpstr>
      <vt:lpstr>Systemic Examination</vt:lpstr>
      <vt:lpstr>Laboratory Investigations </vt:lpstr>
      <vt:lpstr>Clinical Impression</vt:lpstr>
      <vt:lpstr>First USG in our hospital</vt:lpstr>
      <vt:lpstr>COULD IT BE A CASE OF UTERINE RUPTURE? </vt:lpstr>
      <vt:lpstr>The second ultrasound</vt:lpstr>
      <vt:lpstr>PowerPoint Presentation</vt:lpstr>
      <vt:lpstr>INTRA-OPERATIVE FINDINGS</vt:lpstr>
      <vt:lpstr>PowerPoint Presentation</vt:lpstr>
      <vt:lpstr>DISCUSSION</vt:lpstr>
      <vt:lpstr>Conclusion</vt:lpstr>
      <vt:lpstr>Take home message</vt:lpstr>
      <vt:lpstr>THANK YOU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RARE CASE OF UTERINE RUPTURE IN BICORNUATE UTERUS AT 16WEEKS OF GESTATION</dc:title>
  <dc:creator>HP</dc:creator>
  <cp:lastModifiedBy>seema.jamnik</cp:lastModifiedBy>
  <cp:revision>97</cp:revision>
  <dcterms:created xsi:type="dcterms:W3CDTF">2020-05-20T05:05:27Z</dcterms:created>
  <dcterms:modified xsi:type="dcterms:W3CDTF">2020-12-30T10:17:53Z</dcterms:modified>
</cp:coreProperties>
</file>