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38"/>
  </p:notesMasterIdLst>
  <p:sldIdLst>
    <p:sldId id="256" r:id="rId2"/>
    <p:sldId id="257" r:id="rId3"/>
    <p:sldId id="301" r:id="rId4"/>
    <p:sldId id="308" r:id="rId5"/>
    <p:sldId id="302" r:id="rId6"/>
    <p:sldId id="303" r:id="rId7"/>
    <p:sldId id="327" r:id="rId8"/>
    <p:sldId id="341" r:id="rId9"/>
    <p:sldId id="291" r:id="rId10"/>
    <p:sldId id="284" r:id="rId11"/>
    <p:sldId id="342" r:id="rId12"/>
    <p:sldId id="314" r:id="rId13"/>
    <p:sldId id="310" r:id="rId14"/>
    <p:sldId id="304" r:id="rId15"/>
    <p:sldId id="311" r:id="rId16"/>
    <p:sldId id="312" r:id="rId17"/>
    <p:sldId id="316" r:id="rId18"/>
    <p:sldId id="317" r:id="rId19"/>
    <p:sldId id="339" r:id="rId20"/>
    <p:sldId id="276" r:id="rId21"/>
    <p:sldId id="330" r:id="rId22"/>
    <p:sldId id="333" r:id="rId23"/>
    <p:sldId id="259" r:id="rId24"/>
    <p:sldId id="260" r:id="rId25"/>
    <p:sldId id="261" r:id="rId26"/>
    <p:sldId id="321" r:id="rId27"/>
    <p:sldId id="299" r:id="rId28"/>
    <p:sldId id="318" r:id="rId29"/>
    <p:sldId id="319" r:id="rId30"/>
    <p:sldId id="334" r:id="rId31"/>
    <p:sldId id="325" r:id="rId32"/>
    <p:sldId id="336" r:id="rId33"/>
    <p:sldId id="323" r:id="rId34"/>
    <p:sldId id="337" r:id="rId35"/>
    <p:sldId id="324" r:id="rId36"/>
    <p:sldId id="32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linance" initials="R" lastIdx="1" clrIdx="0">
    <p:extLst>
      <p:ext uri="{19B8F6BF-5375-455C-9EA6-DF929625EA0E}">
        <p15:presenceInfo xmlns:p15="http://schemas.microsoft.com/office/powerpoint/2012/main" xmlns="" userId="Relinan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53" autoAdjust="0"/>
    <p:restoredTop sz="94660"/>
  </p:normalViewPr>
  <p:slideViewPr>
    <p:cSldViewPr snapToGrid="0">
      <p:cViewPr>
        <p:scale>
          <a:sx n="75" d="100"/>
          <a:sy n="75" d="100"/>
        </p:scale>
        <p:origin x="-1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E0E6B-08F3-457F-83E2-C491011D4B65}" type="datetimeFigureOut">
              <a:rPr lang="en-IN" smtClean="0"/>
              <a:t>30-12-2020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97D81-8B06-48AB-A73F-BD3CB9553C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6302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97D81-8B06-48AB-A73F-BD3CB9553CA2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447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97D81-8B06-48AB-A73F-BD3CB9553CA2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5210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c53c7eb6bc8a044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c53c7eb6bc8a044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76B04-0D8A-4F2C-8CA5-1CAB07C79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BD59F8C-9383-4B5A-AA30-C4DF418D8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45454E-3892-4753-ADFC-497748475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4078-F6C7-4273-8AC5-F4E891BBCFCC}" type="datetimeFigureOut">
              <a:rPr lang="en-IN" smtClean="0"/>
              <a:t>30-12-2020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135942-A95D-4D17-B449-7AA45E7D6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B4F562-9041-4CF2-A96C-1EC56C4F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EBBB-449A-4841-8827-BAD24B9377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2121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1CD78F-1F0E-4154-86B9-ACA6353EA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8CC806-2500-41FD-9186-B8E59C447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D19FB0-EF7F-4E00-877D-5EBAE1104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4078-F6C7-4273-8AC5-F4E891BBCFCC}" type="datetimeFigureOut">
              <a:rPr lang="en-IN" smtClean="0"/>
              <a:t>30-12-2020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EA7BFD-11CD-45F4-B40F-05551B67F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729BA6-77D2-4B34-AC74-F5A63570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EBBB-449A-4841-8827-BAD24B9377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242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54C6EA4-102B-4DC8-B9AA-716EF3CF0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C8AE607-01D1-40D1-A1B5-2C26508E3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925DCC-F54B-4DAB-A097-1C3A8B3C1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4078-F6C7-4273-8AC5-F4E891BBCFCC}" type="datetimeFigureOut">
              <a:rPr lang="en-IN" smtClean="0"/>
              <a:t>30-12-2020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E9BB04-08EF-44CC-8C8A-6298EFE3B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16DA66-9EA0-441F-A0D4-549D7BF9D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EBBB-449A-4841-8827-BAD24B9377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742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10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137BA6-CA9B-4F08-8054-50AF22B57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F46806-9428-4A1F-90D4-427698AF7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F3CAA5-1C12-4FEF-B1D7-E8FF4630C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4078-F6C7-4273-8AC5-F4E891BBCFCC}" type="datetimeFigureOut">
              <a:rPr lang="en-IN" smtClean="0"/>
              <a:t>30-12-2020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7C382F-58F8-4CED-AEF1-CB496616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525311-D959-49D6-ACF1-F142A9DD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EBBB-449A-4841-8827-BAD24B9377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039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9D40CD-97B9-4D03-9BC8-3EE6CA1FB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661F0D-B1D7-4886-95B8-70FDEE655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1738B9-0DD3-408B-9FE3-67C1EE50C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4078-F6C7-4273-8AC5-F4E891BBCFCC}" type="datetimeFigureOut">
              <a:rPr lang="en-IN" smtClean="0"/>
              <a:t>30-12-2020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2615F4-5CE5-4850-B3C5-FAB48C17C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B90C9E-227C-45C2-A462-52444A70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EBBB-449A-4841-8827-BAD24B9377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566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1503F2-D4D0-4EA2-905D-23DE39563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A2CB09-F1B6-47C6-83F1-FB0AAB121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BAF4B3-E83B-4DC2-A99B-422351582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66C3F31-F6BA-4385-B3E4-C94B39BD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4078-F6C7-4273-8AC5-F4E891BBCFCC}" type="datetimeFigureOut">
              <a:rPr lang="en-IN" smtClean="0"/>
              <a:t>30-12-2020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CB00CB-3D0A-4A47-822D-B9B2946A0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A44D38-1A4E-4600-9DD9-680A5268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EBBB-449A-4841-8827-BAD24B9377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658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0C4CAC-5758-4FB8-9035-63877A483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AF01CD-856A-41CA-9ED7-E848CEF87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F0340E-E2C2-4C07-97B8-30EAC6A16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7B64C82-5AB9-43BC-AC5C-18FEC378F2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7FCA300-BC68-4996-A8AE-FACF5497F3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1634136-5A84-4EB0-A013-C1868592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4078-F6C7-4273-8AC5-F4E891BBCFCC}" type="datetimeFigureOut">
              <a:rPr lang="en-IN" smtClean="0"/>
              <a:t>30-12-2020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5CC3495-E043-4A68-AB9A-445BC2E22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141D057-DE2A-4D30-8D63-87FBF89E4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EBBB-449A-4841-8827-BAD24B9377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940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CA2BCA-ABD7-4722-8998-50F8721E1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A1C7C8-E7C0-44F7-935B-E9F16DA0F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4078-F6C7-4273-8AC5-F4E891BBCFCC}" type="datetimeFigureOut">
              <a:rPr lang="en-IN" smtClean="0"/>
              <a:t>30-12-2020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9A1AF70-4D7D-493C-89AA-35E149573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0FCC371-4639-4C08-B7DA-6ED69EF71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EBBB-449A-4841-8827-BAD24B9377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22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53678A2-85A8-4A28-BF92-26802EDB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4078-F6C7-4273-8AC5-F4E891BBCFCC}" type="datetimeFigureOut">
              <a:rPr lang="en-IN" smtClean="0"/>
              <a:t>30-12-2020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EE4D4DD-F465-4EE6-915B-217E64100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0460936-7880-489C-A571-A4CEBBD5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EBBB-449A-4841-8827-BAD24B9377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239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CE61E5-3857-46EA-BC22-32B16DD1B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79A622-22AE-439D-AA2C-BEB61C57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5F12C03-6FBC-4259-B7AE-4972AE8B0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61B472E-D747-41B3-8632-6DD91816F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4078-F6C7-4273-8AC5-F4E891BBCFCC}" type="datetimeFigureOut">
              <a:rPr lang="en-IN" smtClean="0"/>
              <a:t>30-12-2020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A9D6E8-7478-4FCA-8A71-FF3015198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182AA6-C716-4227-AF4E-DF1D2EB2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EBBB-449A-4841-8827-BAD24B9377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475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27B406-471D-4298-BC32-2C9DB30DB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4FB1000-4EAB-4A70-ADA2-4F4913B256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B7C219-94EA-4EFD-86CC-580650F76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F17310-C93E-4B81-A1D7-D2A0BDD3A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4078-F6C7-4273-8AC5-F4E891BBCFCC}" type="datetimeFigureOut">
              <a:rPr lang="en-IN" smtClean="0"/>
              <a:t>30-12-2020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7862DE-72D0-44B3-8238-05F1A757F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5A150C-4C61-4903-934C-B2F7F828E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EBBB-449A-4841-8827-BAD24B9377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753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2BB0959-F8C7-480D-ACA8-BE8EC0AC9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4ECB5F-7F8D-43B4-986F-F63E4510C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FCBCF0-8089-478F-BEF0-5B31C8D93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F4078-F6C7-4273-8AC5-F4E891BBCFCC}" type="datetimeFigureOut">
              <a:rPr lang="en-IN" smtClean="0"/>
              <a:t>30-12-2020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BBB22C-437B-4804-B976-82B79CE7E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BDF690-D209-4285-A71A-EEAECFC44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7EBBB-449A-4841-8827-BAD24B93774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239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7D4C340-7AF5-412F-AB26-C9F61758D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49407"/>
            <a:ext cx="12171680" cy="6982928"/>
          </a:xfrm>
          <a:prstGeom prst="rect">
            <a:avLst/>
          </a:prstGeom>
          <a:effectLst>
            <a:glow rad="127000">
              <a:schemeClr val="accent1">
                <a:alpha val="42000"/>
              </a:schemeClr>
            </a:glow>
            <a:outerShdw blurRad="50800" dist="50800" dir="5400000" sx="96000" sy="96000" algn="ctr" rotWithShape="0">
              <a:srgbClr val="000000">
                <a:alpha val="0"/>
              </a:srgbClr>
            </a:outerShdw>
            <a:reflection stA="36000" endPos="65000" dist="508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97D02-FD32-494F-A95E-F7863AC0D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4560" y="71120"/>
            <a:ext cx="7437120" cy="2206838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INCIDENCE,OUTCOME AND CHALLENGES IN HIGH RISK PREGNANCY – AN INSIGHT DURING COVID PANDEMIC </a:t>
            </a:r>
            <a:endParaRPr lang="en-IN" sz="36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00924F9-9EE0-4B47-9CBE-9F4E0E029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7705" y="5682315"/>
            <a:ext cx="4094480" cy="1126278"/>
          </a:xfrm>
          <a:solidFill>
            <a:schemeClr val="tx1"/>
          </a:solidFill>
        </p:spPr>
        <p:txBody>
          <a:bodyPr>
            <a:normAutofit fontScale="47500" lnSpcReduction="20000"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BY: DR.BHARGAVI N.(JR-3)</a:t>
            </a: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DR.SHAYARI JAIN(JR-3)</a:t>
            </a: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MEENAL PATVEKAR(HOU)</a:t>
            </a: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UNIT 3 OBGY</a:t>
            </a:r>
            <a:endParaRPr lang="en-IN" sz="3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xmlns="" id="{5AAF5F9B-E24B-48F0-BB7F-8116B0B2E2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xmlns="" id="{DD93CB5C-9137-4592-A24C-6C70CAF140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65220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5A3521-1A0B-431D-83AB-16D25F601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50" y="1792760"/>
            <a:ext cx="4872990" cy="48161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C2C3BD-5E70-454C-9C4F-A434CBFEA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622" y="368458"/>
            <a:ext cx="7324898" cy="1325563"/>
          </a:xfrm>
        </p:spPr>
        <p:txBody>
          <a:bodyPr>
            <a:normAutofit/>
          </a:bodyPr>
          <a:lstStyle/>
          <a:p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 AND RESULTS </a:t>
            </a:r>
            <a:endParaRPr lang="en-IN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509B2E-F8FF-46F3-8118-B6911C399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" y="1792760"/>
            <a:ext cx="4872990" cy="482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3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3FFD24-D8EE-45FF-9003-A00D81FB2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3862" y="232293"/>
            <a:ext cx="10046563" cy="1118587"/>
          </a:xfrm>
        </p:spPr>
        <p:txBody>
          <a:bodyPr>
            <a:normAutofit/>
          </a:bodyPr>
          <a:lstStyle/>
          <a:p>
            <a:pPr algn="l"/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INCIDENCE</a:t>
            </a:r>
            <a:endParaRPr lang="en-IN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E08DEC-046C-47A7-AADC-35EA6F388063}"/>
              </a:ext>
            </a:extLst>
          </p:cNvPr>
          <p:cNvSpPr txBox="1"/>
          <p:nvPr/>
        </p:nvSpPr>
        <p:spPr>
          <a:xfrm>
            <a:off x="548641" y="3429000"/>
            <a:ext cx="99092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percentage of high risk pregnancies dealt during the COVID times was: </a:t>
            </a:r>
            <a:r>
              <a:rPr lang="en-IN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49.54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63D034C-3D51-4590-A8B4-93CBE3BBD5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09775"/>
            <a:ext cx="9144000" cy="3248025"/>
          </a:xfrm>
        </p:spPr>
        <p:txBody>
          <a:bodyPr/>
          <a:lstStyle/>
          <a:p>
            <a:endParaRPr lang="en-IN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24E716D8-8DF5-4453-9D82-7522849A3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860395"/>
              </p:ext>
            </p:extLst>
          </p:nvPr>
        </p:nvGraphicFramePr>
        <p:xfrm>
          <a:off x="1524000" y="2009775"/>
          <a:ext cx="9144001" cy="324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023">
                  <a:extLst>
                    <a:ext uri="{9D8B030D-6E8A-4147-A177-3AD203B41FA5}">
                      <a16:colId xmlns:a16="http://schemas.microsoft.com/office/drawing/2014/main" xmlns="" val="1358811110"/>
                    </a:ext>
                  </a:extLst>
                </a:gridCol>
                <a:gridCol w="3119489">
                  <a:extLst>
                    <a:ext uri="{9D8B030D-6E8A-4147-A177-3AD203B41FA5}">
                      <a16:colId xmlns:a16="http://schemas.microsoft.com/office/drawing/2014/main" xmlns="" val="3498638041"/>
                    </a:ext>
                  </a:extLst>
                </a:gridCol>
                <a:gridCol w="3119489">
                  <a:extLst>
                    <a:ext uri="{9D8B030D-6E8A-4147-A177-3AD203B41FA5}">
                      <a16:colId xmlns:a16="http://schemas.microsoft.com/office/drawing/2014/main" xmlns="" val="791601323"/>
                    </a:ext>
                  </a:extLst>
                </a:gridCol>
              </a:tblGrid>
              <a:tr h="162401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NO. OF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HIGH RISK CASES</a:t>
                      </a:r>
                    </a:p>
                    <a:p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8915552"/>
                  </a:ext>
                </a:extLst>
              </a:tr>
              <a:tr h="162401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49.54%</a:t>
                      </a:r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0286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957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6DEAC4FB-0D7D-412E-90D0-17FF8CA26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757895"/>
              </p:ext>
            </p:extLst>
          </p:nvPr>
        </p:nvGraphicFramePr>
        <p:xfrm>
          <a:off x="723899" y="1666874"/>
          <a:ext cx="9515473" cy="420052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163421">
                  <a:extLst>
                    <a:ext uri="{9D8B030D-6E8A-4147-A177-3AD203B41FA5}">
                      <a16:colId xmlns:a16="http://schemas.microsoft.com/office/drawing/2014/main" xmlns="" val="1932623659"/>
                    </a:ext>
                  </a:extLst>
                </a:gridCol>
                <a:gridCol w="2450684">
                  <a:extLst>
                    <a:ext uri="{9D8B030D-6E8A-4147-A177-3AD203B41FA5}">
                      <a16:colId xmlns:a16="http://schemas.microsoft.com/office/drawing/2014/main" xmlns="" val="348979952"/>
                    </a:ext>
                  </a:extLst>
                </a:gridCol>
                <a:gridCol w="2450684">
                  <a:extLst>
                    <a:ext uri="{9D8B030D-6E8A-4147-A177-3AD203B41FA5}">
                      <a16:colId xmlns:a16="http://schemas.microsoft.com/office/drawing/2014/main" xmlns="" val="2098260217"/>
                    </a:ext>
                  </a:extLst>
                </a:gridCol>
                <a:gridCol w="2450684">
                  <a:extLst>
                    <a:ext uri="{9D8B030D-6E8A-4147-A177-3AD203B41FA5}">
                      <a16:colId xmlns:a16="http://schemas.microsoft.com/office/drawing/2014/main" xmlns="" val="2243048993"/>
                    </a:ext>
                  </a:extLst>
                </a:gridCol>
              </a:tblGrid>
              <a:tr h="1479962">
                <a:tc>
                  <a:txBody>
                    <a:bodyPr/>
                    <a:lstStyle/>
                    <a:p>
                      <a:r>
                        <a:rPr lang="en-I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Total(n=444)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high risk factor</a:t>
                      </a:r>
                      <a:endParaRPr lang="en-I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&gt;2 high risk  factor</a:t>
                      </a:r>
                      <a:endParaRPr lang="en-I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&gt;3 high risk factor</a:t>
                      </a:r>
                      <a:endParaRPr lang="en-I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8027191"/>
                  </a:ext>
                </a:extLst>
              </a:tr>
              <a:tr h="183651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risk pregnancies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(n=220)</a:t>
                      </a:r>
                    </a:p>
                    <a:p>
                      <a:endParaRPr lang="en-I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en-I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en-I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7493974"/>
                  </a:ext>
                </a:extLst>
              </a:tr>
              <a:tr h="88405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</a:t>
                      </a:r>
                      <a:endParaRPr lang="en-I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51.81 %</a:t>
                      </a:r>
                      <a:endParaRPr lang="en-I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37.27%</a:t>
                      </a:r>
                      <a:endParaRPr lang="en-I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10.9%</a:t>
                      </a:r>
                      <a:endParaRPr lang="en-I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50610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7F16FB-C110-4C34-844F-C089B5171ABC}"/>
              </a:ext>
            </a:extLst>
          </p:cNvPr>
          <p:cNvSpPr txBox="1"/>
          <p:nvPr/>
        </p:nvSpPr>
        <p:spPr>
          <a:xfrm>
            <a:off x="548640" y="5588000"/>
            <a:ext cx="816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.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91B3AFD1-B7DA-49DC-9DC2-BD3088863A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C94844-C343-476A-9B4C-695D70678BF3}"/>
              </a:ext>
            </a:extLst>
          </p:cNvPr>
          <p:cNvSpPr txBox="1"/>
          <p:nvPr/>
        </p:nvSpPr>
        <p:spPr>
          <a:xfrm flipH="1">
            <a:off x="1012054" y="177553"/>
            <a:ext cx="8345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RISK FACTORS</a:t>
            </a:r>
            <a:endParaRPr lang="en-IN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000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F0347E8-6AB6-413D-93BC-FB4E64706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107" y="1624587"/>
            <a:ext cx="1932371" cy="646331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Fear factor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24CE543-8FCD-457F-9D1A-72FB9CF3C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987" y="1144427"/>
            <a:ext cx="5133408" cy="28186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2136AEE-A274-4EBF-91B2-DF70E4EA24C0}"/>
              </a:ext>
            </a:extLst>
          </p:cNvPr>
          <p:cNvSpPr txBox="1"/>
          <p:nvPr/>
        </p:nvSpPr>
        <p:spPr>
          <a:xfrm>
            <a:off x="195309" y="4314548"/>
            <a:ext cx="4816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Disrupted antenatal check ups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46A2087-28D4-4C1F-82CF-80533A925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446" y="4021579"/>
            <a:ext cx="5133408" cy="27520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1B5B4A5-9CE3-4107-8A76-6820B55DF488}"/>
              </a:ext>
            </a:extLst>
          </p:cNvPr>
          <p:cNvSpPr txBox="1"/>
          <p:nvPr/>
        </p:nvSpPr>
        <p:spPr>
          <a:xfrm>
            <a:off x="195309" y="0"/>
            <a:ext cx="115498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- INCREASED INCIDENCE OF HIGH RISK PREGNANCIES</a:t>
            </a:r>
          </a:p>
        </p:txBody>
      </p:sp>
    </p:spTree>
    <p:extLst>
      <p:ext uri="{BB962C8B-B14F-4D97-AF65-F5344CB8AC3E}">
        <p14:creationId xmlns:p14="http://schemas.microsoft.com/office/powerpoint/2010/main" val="3718532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6C33A10-FD37-403E-88E6-D35824818CBF}"/>
              </a:ext>
            </a:extLst>
          </p:cNvPr>
          <p:cNvSpPr txBox="1"/>
          <p:nvPr/>
        </p:nvSpPr>
        <p:spPr>
          <a:xfrm>
            <a:off x="101600" y="106680"/>
            <a:ext cx="77018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Lockdown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transport facility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16CA81-D77A-4142-96A4-1B6CDB6EF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786048"/>
            <a:ext cx="5648959" cy="3328752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xmlns="" id="{542BF717-340F-4923-A52E-E9B695723E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935B4DD-FD46-4048-8671-67508F14E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376" y="4287520"/>
            <a:ext cx="5660983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3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626A75-48EC-4F6F-8B4F-CC9A5F7A8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747395"/>
            <a:ext cx="4403047" cy="566293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Closing down of peripheral hospitals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Unwilling to get admitted</a:t>
            </a:r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B0C12BD-7148-4C95-9330-80B6A4BC2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69215"/>
            <a:ext cx="4851400" cy="33597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F55944-C12C-40FC-804B-DB5CB37FA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607" y="3578860"/>
            <a:ext cx="5563340" cy="312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38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D8319B-5A0D-4E2B-B006-173FAB657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520" y="374687"/>
            <a:ext cx="6878320" cy="6055360"/>
          </a:xfrm>
        </p:spPr>
        <p:txBody>
          <a:bodyPr/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Unaffordability and inability to access healthcare facility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universal screening guidelines</a:t>
            </a:r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D4BCAAD-CDDD-4FA7-87CF-FF46EE94A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609" y="1858588"/>
            <a:ext cx="60007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06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4C5A26C-0920-4FF6-8A4D-9A3C1AE84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141009"/>
            <a:ext cx="6741280" cy="100282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IN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risk pregnancies include: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E1A9BA-97D3-4436-BE92-27722733E8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1" t="25283" r="11999" b="-5301"/>
          <a:stretch/>
        </p:blipFill>
        <p:spPr>
          <a:xfrm>
            <a:off x="5593080" y="4494013"/>
            <a:ext cx="4046220" cy="23044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7A29CA3-F412-47F4-B7A3-E669162AAE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63" y="1202847"/>
            <a:ext cx="4400717" cy="26166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47E6BB3-5BE6-4B2D-A1F6-E9BBCC3D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80" y="815537"/>
            <a:ext cx="3610687" cy="30039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71D5D2C-279E-4E59-A362-4E1D820E18D1}"/>
              </a:ext>
            </a:extLst>
          </p:cNvPr>
          <p:cNvSpPr txBox="1"/>
          <p:nvPr/>
        </p:nvSpPr>
        <p:spPr>
          <a:xfrm>
            <a:off x="5578670" y="4065666"/>
            <a:ext cx="258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ABRUPTION PLACENTA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C6C8601-B648-4C98-AD8F-ABD9B5B51761}"/>
              </a:ext>
            </a:extLst>
          </p:cNvPr>
          <p:cNvSpPr txBox="1"/>
          <p:nvPr/>
        </p:nvSpPr>
        <p:spPr>
          <a:xfrm>
            <a:off x="5859223" y="774500"/>
            <a:ext cx="125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ANEMIA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AF3F969-155F-46A2-BC81-E122B09648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338" y="823782"/>
            <a:ext cx="3093601" cy="30039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00F3A57-A1FF-4A5F-9139-9EACDBF91E59}"/>
              </a:ext>
            </a:extLst>
          </p:cNvPr>
          <p:cNvSpPr txBox="1"/>
          <p:nvPr/>
        </p:nvSpPr>
        <p:spPr>
          <a:xfrm>
            <a:off x="8493760" y="822960"/>
            <a:ext cx="134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IUGR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36AEC3D-0EAE-414F-8303-50F7A41DE5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41" y="4494013"/>
            <a:ext cx="4150360" cy="20142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8F4291-30F3-4B9D-BEBC-87FC8CA8B999}"/>
              </a:ext>
            </a:extLst>
          </p:cNvPr>
          <p:cNvSpPr txBox="1"/>
          <p:nvPr/>
        </p:nvSpPr>
        <p:spPr>
          <a:xfrm>
            <a:off x="1438275" y="4065666"/>
            <a:ext cx="153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PRECLAMPSIA</a:t>
            </a:r>
            <a:endParaRPr lang="en-IN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7324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D74D8940-39FD-4346-9EFF-28BD060B9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344223"/>
              </p:ext>
            </p:extLst>
          </p:nvPr>
        </p:nvGraphicFramePr>
        <p:xfrm>
          <a:off x="1455544" y="1029539"/>
          <a:ext cx="8128000" cy="4177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9092">
                  <a:extLst>
                    <a:ext uri="{9D8B030D-6E8A-4147-A177-3AD203B41FA5}">
                      <a16:colId xmlns:a16="http://schemas.microsoft.com/office/drawing/2014/main" xmlns="" val="2468473761"/>
                    </a:ext>
                  </a:extLst>
                </a:gridCol>
                <a:gridCol w="2748908">
                  <a:extLst>
                    <a:ext uri="{9D8B030D-6E8A-4147-A177-3AD203B41FA5}">
                      <a16:colId xmlns:a16="http://schemas.microsoft.com/office/drawing/2014/main" xmlns="" val="2194509238"/>
                    </a:ext>
                  </a:extLst>
                </a:gridCol>
              </a:tblGrid>
              <a:tr h="663734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RISK FACTOR </a:t>
                      </a:r>
                    </a:p>
                    <a:p>
                      <a:r>
                        <a:rPr lang="en-IN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(Total=220)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</a:t>
                      </a:r>
                    </a:p>
                    <a:p>
                      <a:r>
                        <a:rPr lang="en-I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(DR. DY PATIL-UNIT3)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4089327"/>
                  </a:ext>
                </a:extLst>
              </a:tr>
              <a:tr h="398425"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ANEMIA(n=70)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31.81%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0104463"/>
                  </a:ext>
                </a:extLst>
              </a:tr>
              <a:tr h="398425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HYPERTENSION IN PREGNANCY(n=41)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18.63%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4294376"/>
                  </a:ext>
                </a:extLst>
              </a:tr>
              <a:tr h="398425"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PREVIOUS LSCS(n=38)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17.27%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1044988"/>
                  </a:ext>
                </a:extLst>
              </a:tr>
              <a:tr h="398425"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IUGR(n=36)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2531413"/>
                  </a:ext>
                </a:extLst>
              </a:tr>
              <a:tr h="636146"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PRETERM ( n=34)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15.45%</a:t>
                      </a:r>
                    </a:p>
                    <a:p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1343165"/>
                  </a:ext>
                </a:extLst>
              </a:tr>
              <a:tr h="636146"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ABRUPTION(n=25)</a:t>
                      </a:r>
                    </a:p>
                    <a:p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2253198"/>
                  </a:ext>
                </a:extLst>
              </a:tr>
              <a:tr h="636146"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GESTATIONAL DIABETES</a:t>
                      </a:r>
                    </a:p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(n=5)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2.27%</a:t>
                      </a:r>
                    </a:p>
                    <a:p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45580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B57CD8-C2CD-45CD-A9A7-5FB354697FA5}"/>
              </a:ext>
            </a:extLst>
          </p:cNvPr>
          <p:cNvSpPr txBox="1"/>
          <p:nvPr/>
        </p:nvSpPr>
        <p:spPr>
          <a:xfrm>
            <a:off x="1455544" y="5086906"/>
            <a:ext cx="8221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Anemia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being the single highest factor associated with patients who delivered in our institution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882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690F53E6-04BD-42AE-A957-D55AC6836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293269"/>
              </p:ext>
            </p:extLst>
          </p:nvPr>
        </p:nvGraphicFramePr>
        <p:xfrm>
          <a:off x="838200" y="1825625"/>
          <a:ext cx="8306796" cy="2162782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390712">
                  <a:extLst>
                    <a:ext uri="{9D8B030D-6E8A-4147-A177-3AD203B41FA5}">
                      <a16:colId xmlns:a16="http://schemas.microsoft.com/office/drawing/2014/main" xmlns="" val="559663297"/>
                    </a:ext>
                  </a:extLst>
                </a:gridCol>
                <a:gridCol w="2958042">
                  <a:extLst>
                    <a:ext uri="{9D8B030D-6E8A-4147-A177-3AD203B41FA5}">
                      <a16:colId xmlns:a16="http://schemas.microsoft.com/office/drawing/2014/main" xmlns="" val="804578815"/>
                    </a:ext>
                  </a:extLst>
                </a:gridCol>
                <a:gridCol w="2958042">
                  <a:extLst>
                    <a:ext uri="{9D8B030D-6E8A-4147-A177-3AD203B41FA5}">
                      <a16:colId xmlns:a16="http://schemas.microsoft.com/office/drawing/2014/main" xmlns="" val="1042418043"/>
                    </a:ext>
                  </a:extLst>
                </a:gridCol>
              </a:tblGrid>
              <a:tr h="974062"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TOTAL(n=220)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6057849"/>
                  </a:ext>
                </a:extLst>
              </a:tr>
              <a:tr h="987591"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MATERNAL MORBIDITY</a:t>
                      </a:r>
                    </a:p>
                    <a:p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756642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58359C1E-9597-4080-B06B-33DDCC529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883931"/>
              </p:ext>
            </p:extLst>
          </p:nvPr>
        </p:nvGraphicFramePr>
        <p:xfrm>
          <a:off x="838200" y="3787278"/>
          <a:ext cx="8306796" cy="98759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390712">
                  <a:extLst>
                    <a:ext uri="{9D8B030D-6E8A-4147-A177-3AD203B41FA5}">
                      <a16:colId xmlns:a16="http://schemas.microsoft.com/office/drawing/2014/main" xmlns="" val="3778567124"/>
                    </a:ext>
                  </a:extLst>
                </a:gridCol>
                <a:gridCol w="2958042">
                  <a:extLst>
                    <a:ext uri="{9D8B030D-6E8A-4147-A177-3AD203B41FA5}">
                      <a16:colId xmlns:a16="http://schemas.microsoft.com/office/drawing/2014/main" xmlns="" val="3741594673"/>
                    </a:ext>
                  </a:extLst>
                </a:gridCol>
                <a:gridCol w="2958042">
                  <a:extLst>
                    <a:ext uri="{9D8B030D-6E8A-4147-A177-3AD203B41FA5}">
                      <a16:colId xmlns:a16="http://schemas.microsoft.com/office/drawing/2014/main" xmlns="" val="2906420592"/>
                    </a:ext>
                  </a:extLst>
                </a:gridCol>
              </a:tblGrid>
              <a:tr h="987591">
                <a:tc>
                  <a:txBody>
                    <a:bodyPr/>
                    <a:lstStyle/>
                    <a:p>
                      <a:r>
                        <a:rPr lang="en-IN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MATERNAL MORTALITY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184133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2947DB-5533-442A-B07C-00AA799CAA96}"/>
              </a:ext>
            </a:extLst>
          </p:cNvPr>
          <p:cNvSpPr txBox="1"/>
          <p:nvPr/>
        </p:nvSpPr>
        <p:spPr>
          <a:xfrm>
            <a:off x="838200" y="443883"/>
            <a:ext cx="5163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MATERNAL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OUTCOME</a:t>
            </a:r>
            <a:endParaRPr lang="en-IN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42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ED09EC7-7ED6-4446-8CE9-06400B239B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8"/>
          <a:stretch/>
        </p:blipFill>
        <p:spPr>
          <a:xfrm>
            <a:off x="8745220" y="2500480"/>
            <a:ext cx="3332480" cy="37955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C6CBBA-2DFB-44C0-9123-0A2788A23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480" y="123825"/>
            <a:ext cx="9144000" cy="752476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IN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AF70CE6-D9DF-437D-8DB3-2197F55D9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231" y="1212626"/>
            <a:ext cx="11391899" cy="4876558"/>
          </a:xfrm>
        </p:spPr>
        <p:txBody>
          <a:bodyPr>
            <a:norm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novel corona virus-19</a:t>
            </a:r>
          </a:p>
          <a:p>
            <a:pPr marL="342900" indent="-342900" algn="l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Infectious disease causing pneumonia and severe respiratory illness</a:t>
            </a:r>
          </a:p>
          <a:p>
            <a:pPr marL="342900" indent="-342900" algn="l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SARS Covid-19: RNA Virus</a:t>
            </a:r>
          </a:p>
          <a:p>
            <a:pPr marL="342900" indent="-342900" algn="l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identified in Wuhan city, China </a:t>
            </a:r>
          </a:p>
          <a:p>
            <a:pPr marL="342900" indent="-342900" algn="l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Emerged as an outbreak towards the end of 2019.</a:t>
            </a:r>
          </a:p>
          <a:p>
            <a:pPr marL="342900" indent="-342900" algn="l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Declared as a global pandemic by WHO on 11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March 2020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n-US" sz="1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66191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 idx="4294967295"/>
          </p:nvPr>
        </p:nvSpPr>
        <p:spPr>
          <a:xfrm>
            <a:off x="1831112" y="0"/>
            <a:ext cx="10067925" cy="7635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Maternal Outcome</a:t>
            </a:r>
            <a:endParaRPr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7" name="Google Shape;97;p19"/>
          <p:cNvGraphicFramePr/>
          <p:nvPr>
            <p:extLst>
              <p:ext uri="{D42A27DB-BD31-4B8C-83A1-F6EECF244321}">
                <p14:modId xmlns:p14="http://schemas.microsoft.com/office/powerpoint/2010/main" val="2860972090"/>
              </p:ext>
            </p:extLst>
          </p:nvPr>
        </p:nvGraphicFramePr>
        <p:xfrm>
          <a:off x="668137" y="879281"/>
          <a:ext cx="9646863" cy="576536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2121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73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173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Maternal complications</a:t>
                      </a:r>
                      <a:endParaRPr sz="24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Number(n=195)</a:t>
                      </a:r>
                      <a:endParaRPr sz="24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</a:t>
                      </a:r>
                      <a:endParaRPr sz="24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609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Injectable iron</a:t>
                      </a: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47.6%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609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Blood transfusion</a:t>
                      </a:r>
                      <a:endParaRPr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23.3%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609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Febrile Morbidity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10.2%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609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Wound Infection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5.45%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xmlns="" val="828016973"/>
                  </a:ext>
                </a:extLst>
              </a:tr>
              <a:tr h="8360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Diminished vision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0.9%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xmlns="" val="2364831391"/>
                  </a:ext>
                </a:extLst>
              </a:tr>
              <a:tr h="83609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Acute Renal Failure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0.45%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xmlns="" val="362145016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F37F200-FC3D-4971-9600-FF69F66E25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348" r="238" b="9399"/>
          <a:stretch/>
        </p:blipFill>
        <p:spPr>
          <a:xfrm>
            <a:off x="0" y="1209585"/>
            <a:ext cx="4457700" cy="2986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87DFF0-F7C9-453A-A35C-927B1A3F4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3950" y="590550"/>
            <a:ext cx="9144000" cy="581025"/>
          </a:xfrm>
        </p:spPr>
        <p:txBody>
          <a:bodyPr>
            <a:normAutofit fontScale="90000"/>
          </a:bodyPr>
          <a:lstStyle/>
          <a:p>
            <a:r>
              <a:rPr lang="en-IN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FEBRILE MORBIDITY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F768941C-242F-4938-B001-AEE3A0B2BA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270872"/>
              </p:ext>
            </p:extLst>
          </p:nvPr>
        </p:nvGraphicFramePr>
        <p:xfrm>
          <a:off x="2774952" y="3910055"/>
          <a:ext cx="7397748" cy="2770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5916">
                  <a:extLst>
                    <a:ext uri="{9D8B030D-6E8A-4147-A177-3AD203B41FA5}">
                      <a16:colId xmlns:a16="http://schemas.microsoft.com/office/drawing/2014/main" xmlns="" val="3113512747"/>
                    </a:ext>
                  </a:extLst>
                </a:gridCol>
                <a:gridCol w="2465916">
                  <a:extLst>
                    <a:ext uri="{9D8B030D-6E8A-4147-A177-3AD203B41FA5}">
                      <a16:colId xmlns:a16="http://schemas.microsoft.com/office/drawing/2014/main" xmlns="" val="4143070525"/>
                    </a:ext>
                  </a:extLst>
                </a:gridCol>
                <a:gridCol w="2465916">
                  <a:extLst>
                    <a:ext uri="{9D8B030D-6E8A-4147-A177-3AD203B41FA5}">
                      <a16:colId xmlns:a16="http://schemas.microsoft.com/office/drawing/2014/main" xmlns="" val="4071698823"/>
                    </a:ext>
                  </a:extLst>
                </a:gridCol>
              </a:tblGrid>
              <a:tr h="923583"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ISOLATED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n=45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2198979"/>
                  </a:ext>
                </a:extLst>
              </a:tr>
              <a:tr h="9235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 suspect </a:t>
                      </a:r>
                      <a:endParaRPr lang="en-IN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I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6.7%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7217435"/>
                  </a:ext>
                </a:extLst>
              </a:tr>
              <a:tr h="923583"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 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119614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AAA9ACA-2D4A-4CDC-BD0D-D86E7A286A83}"/>
              </a:ext>
            </a:extLst>
          </p:cNvPr>
          <p:cNvSpPr txBox="1"/>
          <p:nvPr/>
        </p:nvSpPr>
        <p:spPr>
          <a:xfrm>
            <a:off x="4572000" y="1758345"/>
            <a:ext cx="6581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Isolated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Symptomatic treatment was given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 19  RT-PCR , D-Dimer , Serum Ferritin , Fever profile sent.</a:t>
            </a:r>
          </a:p>
        </p:txBody>
      </p:sp>
    </p:spTree>
    <p:extLst>
      <p:ext uri="{BB962C8B-B14F-4D97-AF65-F5344CB8AC3E}">
        <p14:creationId xmlns:p14="http://schemas.microsoft.com/office/powerpoint/2010/main" val="1680512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EEB002-4935-4531-9F9B-E985FE633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615" y="371476"/>
            <a:ext cx="9144000" cy="590550"/>
          </a:xfrm>
        </p:spPr>
        <p:txBody>
          <a:bodyPr>
            <a:normAutofit/>
          </a:bodyPr>
          <a:lstStyle/>
          <a:p>
            <a:pPr algn="l"/>
            <a:r>
              <a:rPr lang="en-IN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FETAL OUTCOME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2EDED762-7711-4E53-A88E-3121F4964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014084"/>
              </p:ext>
            </p:extLst>
          </p:nvPr>
        </p:nvGraphicFramePr>
        <p:xfrm>
          <a:off x="1829385" y="1623595"/>
          <a:ext cx="8306796" cy="495614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390712">
                  <a:extLst>
                    <a:ext uri="{9D8B030D-6E8A-4147-A177-3AD203B41FA5}">
                      <a16:colId xmlns:a16="http://schemas.microsoft.com/office/drawing/2014/main" xmlns="" val="2536185704"/>
                    </a:ext>
                  </a:extLst>
                </a:gridCol>
                <a:gridCol w="2958042">
                  <a:extLst>
                    <a:ext uri="{9D8B030D-6E8A-4147-A177-3AD203B41FA5}">
                      <a16:colId xmlns:a16="http://schemas.microsoft.com/office/drawing/2014/main" xmlns="" val="1265808213"/>
                    </a:ext>
                  </a:extLst>
                </a:gridCol>
                <a:gridCol w="2958042">
                  <a:extLst>
                    <a:ext uri="{9D8B030D-6E8A-4147-A177-3AD203B41FA5}">
                      <a16:colId xmlns:a16="http://schemas.microsoft.com/office/drawing/2014/main" xmlns="" val="14739481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PERINATAL MORBIDITY</a:t>
                      </a:r>
                    </a:p>
                    <a:p>
                      <a:endParaRPr lang="en-I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8723263"/>
                  </a:ext>
                </a:extLst>
              </a:tr>
              <a:tr h="38058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PRETERM</a:t>
                      </a:r>
                      <a:endParaRPr lang="en-I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I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15.6%</a:t>
                      </a:r>
                      <a:endParaRPr lang="en-I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6449886"/>
                  </a:ext>
                </a:extLst>
              </a:tr>
              <a:tr h="55041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IUGR</a:t>
                      </a:r>
                      <a:endParaRPr lang="en-I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I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4.09%</a:t>
                      </a:r>
                      <a:endParaRPr lang="en-I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9142528"/>
                  </a:ext>
                </a:extLst>
              </a:tr>
              <a:tr h="55041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FETAL DISTRESS</a:t>
                      </a:r>
                      <a:endParaRPr lang="en-I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I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2.7%</a:t>
                      </a:r>
                      <a:endParaRPr lang="en-I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2299004"/>
                  </a:ext>
                </a:extLst>
              </a:tr>
              <a:tr h="54153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MECONIUM STAINED LIQOUR</a:t>
                      </a:r>
                      <a:endParaRPr lang="en-I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I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2.7%</a:t>
                      </a:r>
                      <a:endParaRPr lang="en-I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2105735"/>
                  </a:ext>
                </a:extLst>
              </a:tr>
              <a:tr h="54153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PERINATAL HYPOXIA</a:t>
                      </a:r>
                      <a:endParaRPr lang="en-I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I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2.2%</a:t>
                      </a:r>
                      <a:endParaRPr lang="en-I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183657"/>
                  </a:ext>
                </a:extLst>
              </a:tr>
              <a:tr h="54153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INTRA UTERINE DEATHS</a:t>
                      </a:r>
                      <a:endParaRPr lang="en-IN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IN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11.36%</a:t>
                      </a:r>
                      <a:endParaRPr lang="en-IN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0941005"/>
                  </a:ext>
                </a:extLst>
              </a:tr>
              <a:tr h="461145">
                <a:tc>
                  <a:txBody>
                    <a:bodyPr/>
                    <a:lstStyle/>
                    <a:p>
                      <a:r>
                        <a:rPr lang="en-IN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PERINATAL MORTALITY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937963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E98CD470-7F44-46E8-BA7C-914F1118D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113834"/>
              </p:ext>
            </p:extLst>
          </p:nvPr>
        </p:nvGraphicFramePr>
        <p:xfrm>
          <a:off x="1829385" y="1207364"/>
          <a:ext cx="8306796" cy="41623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390712">
                  <a:extLst>
                    <a:ext uri="{9D8B030D-6E8A-4147-A177-3AD203B41FA5}">
                      <a16:colId xmlns:a16="http://schemas.microsoft.com/office/drawing/2014/main" xmlns="" val="4282536442"/>
                    </a:ext>
                  </a:extLst>
                </a:gridCol>
                <a:gridCol w="2958042">
                  <a:extLst>
                    <a:ext uri="{9D8B030D-6E8A-4147-A177-3AD203B41FA5}">
                      <a16:colId xmlns:a16="http://schemas.microsoft.com/office/drawing/2014/main" xmlns="" val="2603765715"/>
                    </a:ext>
                  </a:extLst>
                </a:gridCol>
                <a:gridCol w="2958042">
                  <a:extLst>
                    <a:ext uri="{9D8B030D-6E8A-4147-A177-3AD203B41FA5}">
                      <a16:colId xmlns:a16="http://schemas.microsoft.com/office/drawing/2014/main" xmlns="" val="3957227319"/>
                    </a:ext>
                  </a:extLst>
                </a:gridCol>
              </a:tblGrid>
              <a:tr h="416231"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TOTAL(n=220)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5920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800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0CAC6E-AC7F-4B65-8907-B1659FA68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067"/>
            <a:ext cx="10515600" cy="742949"/>
          </a:xfrm>
        </p:spPr>
        <p:txBody>
          <a:bodyPr>
            <a:normAutofit/>
          </a:bodyPr>
          <a:lstStyle/>
          <a:p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FACED BY OBSTETERICIAN</a:t>
            </a:r>
            <a:endParaRPr lang="en-IN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EDEF3A-492A-4CC6-BC37-4D2167DE7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206" y="1652269"/>
            <a:ext cx="8341994" cy="48094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availability of information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lack of knowledge of pathogenesis it was not clearly understood about the virus and its mode of spread.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Researchers were in the nascent stage , the clinical trials were inconclusive.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various consequences and complications  of the virus were unknown ,hence affecting the treatment of the disease.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7D7C3AC-807B-445E-B230-006DF485A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231" y="2794634"/>
            <a:ext cx="3106178" cy="28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69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AF32C0-B6C0-436B-87A1-13BA9B04F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266"/>
            <a:ext cx="10515600" cy="877696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Shortage of resources</a:t>
            </a:r>
            <a:endParaRPr lang="en-I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F60F06-2087-4BD0-BBBF-22BC60E86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110962"/>
            <a:ext cx="7482840" cy="51374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provision of protective gears like PPE kits ,hand sanitizers, face shields and N95 masks for the protection of health workers.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discomfort wearing  the PPE kits for 24 hours during delivery was another problem faced by all of us.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availability of equipment like thermal guns to detect temperature and pulse oximetry to monitor spo2.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isolation wards for COVID suspects.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42D72A-259F-4224-A69E-36DE7397E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840" y="1209992"/>
            <a:ext cx="370840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86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001F23-69FC-4B21-8BF5-77B3C2B1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306"/>
            <a:ext cx="10515600" cy="783771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of manpower</a:t>
            </a:r>
            <a:endParaRPr lang="en-I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A90927-76B7-45F7-A517-F4CA9E011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351" y="1341120"/>
            <a:ext cx="10515600" cy="42164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Doctors , nursing staff and para medical staff lesser in number as they were being recruited to other wards.</a:t>
            </a:r>
          </a:p>
          <a:p>
            <a:pPr>
              <a:lnSpc>
                <a:spcPct val="120000"/>
              </a:lnSpc>
            </a:pP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constant fear of contracting the disease </a:t>
            </a:r>
          </a:p>
          <a:p>
            <a:pPr>
              <a:lnSpc>
                <a:spcPct val="120000"/>
              </a:lnSpc>
            </a:pP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Underprotection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health workers</a:t>
            </a:r>
          </a:p>
          <a:p>
            <a:pPr>
              <a:lnSpc>
                <a:spcPct val="120000"/>
              </a:lnSpc>
            </a:pP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lockdown in the containment zones.</a:t>
            </a:r>
          </a:p>
          <a:p>
            <a:pPr>
              <a:lnSpc>
                <a:spcPct val="120000"/>
              </a:lnSpc>
            </a:pP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0CCB2C-2FE1-406C-B0D5-92DB7621C3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7"/>
          <a:stretch/>
        </p:blipFill>
        <p:spPr>
          <a:xfrm>
            <a:off x="7782560" y="2252524"/>
            <a:ext cx="4062095" cy="27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14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EF6F990-5670-4B7F-8DAA-F3A4552D2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6777"/>
            <a:ext cx="8239125" cy="6005196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Dealing with high risk pregnancies like anemia, preterm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preclampsia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eclampsia with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availability of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SICU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NICU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and blood products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affording patients for the same added to the already worsened situation.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9A3504C-351D-4BA6-9860-BBDA31B62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204" y="1323239"/>
            <a:ext cx="3748394" cy="22375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7D33DA-CA9B-42A8-9B30-B8D11872B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372" y="3837606"/>
            <a:ext cx="3729226" cy="223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48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61" y="1036308"/>
            <a:ext cx="3919894" cy="5321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COUNSELLING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37E7F8-994D-4533-AA18-D18E2765024C}"/>
              </a:ext>
            </a:extLst>
          </p:cNvPr>
          <p:cNvSpPr txBox="1"/>
          <p:nvPr/>
        </p:nvSpPr>
        <p:spPr>
          <a:xfrm>
            <a:off x="1473200" y="243840"/>
            <a:ext cx="7305040" cy="66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EAEDA6-CF85-49FE-BAB4-0446AD8DE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1" y="1700528"/>
            <a:ext cx="5506720" cy="4588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DCC9CC-8928-474C-BAF6-565C852043CA}"/>
              </a:ext>
            </a:extLst>
          </p:cNvPr>
          <p:cNvSpPr txBox="1"/>
          <p:nvPr/>
        </p:nvSpPr>
        <p:spPr>
          <a:xfrm>
            <a:off x="6048000" y="1178525"/>
            <a:ext cx="3919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I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1B2D1B1-9CC9-4C00-AE05-CD33E4027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734" y="1678293"/>
            <a:ext cx="5216946" cy="462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50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6658E3-2E6C-4F5C-8225-F50A73135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80" y="2346960"/>
            <a:ext cx="3251200" cy="3291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5E3904F-C1FD-45BE-9C70-5ACB353A3027}"/>
              </a:ext>
            </a:extLst>
          </p:cNvPr>
          <p:cNvSpPr txBox="1"/>
          <p:nvPr/>
        </p:nvSpPr>
        <p:spPr>
          <a:xfrm>
            <a:off x="8096594" y="1219200"/>
            <a:ext cx="341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AFFORDABILITY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92FD23-F449-45D3-95CA-58B8228939C3}"/>
              </a:ext>
            </a:extLst>
          </p:cNvPr>
          <p:cNvSpPr txBox="1"/>
          <p:nvPr/>
        </p:nvSpPr>
        <p:spPr>
          <a:xfrm>
            <a:off x="1320800" y="1219200"/>
            <a:ext cx="477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AND RETESTING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111985B-300A-45D0-905C-15970879A6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60" y="1680865"/>
            <a:ext cx="4775200" cy="24948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3ACC34C-D448-4326-9E52-CA1203277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960" y="4637426"/>
            <a:ext cx="3322320" cy="212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07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7BBB424-7EDB-4D8C-AD1C-2E38A9F68EB4}"/>
              </a:ext>
            </a:extLst>
          </p:cNvPr>
          <p:cNvSpPr txBox="1"/>
          <p:nvPr/>
        </p:nvSpPr>
        <p:spPr>
          <a:xfrm>
            <a:off x="1259840" y="1097280"/>
            <a:ext cx="251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STIGMA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C6513D-E546-441E-A2AF-E81159AB2D87}"/>
              </a:ext>
            </a:extLst>
          </p:cNvPr>
          <p:cNvSpPr txBox="1"/>
          <p:nvPr/>
        </p:nvSpPr>
        <p:spPr>
          <a:xfrm>
            <a:off x="8016240" y="1168400"/>
            <a:ext cx="269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A835F85-5382-4954-B4B1-F18053B73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40" y="1899920"/>
            <a:ext cx="3291840" cy="304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2E6659D-BB0B-4A16-8301-39E5664FB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1984057"/>
            <a:ext cx="3291840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5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8C8391-AB5C-4D65-8FC9-8A44F0055B94}"/>
              </a:ext>
            </a:extLst>
          </p:cNvPr>
          <p:cNvSpPr txBox="1"/>
          <p:nvPr/>
        </p:nvSpPr>
        <p:spPr>
          <a:xfrm>
            <a:off x="238243" y="1116771"/>
            <a:ext cx="1171551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Globally – 48.3 million positive cases 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 - 8.36 million till date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Maharashtra-1.7 million at present 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Fatality 1.75 million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Pregnant women affected in India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19,560</a:t>
            </a:r>
          </a:p>
          <a:p>
            <a:pPr>
              <a:lnSpc>
                <a:spcPct val="2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F7ED19-FE89-4416-B754-E17CE631B490}"/>
              </a:ext>
            </a:extLst>
          </p:cNvPr>
          <p:cNvSpPr txBox="1"/>
          <p:nvPr/>
        </p:nvSpPr>
        <p:spPr>
          <a:xfrm>
            <a:off x="447040" y="233680"/>
            <a:ext cx="708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PRESENT SCENARIO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BF7EF95-2241-4BB6-9F2D-232EABD9F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4" y="769610"/>
            <a:ext cx="5524383" cy="531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14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BB8CD9-C54B-4369-B4DE-7739C04B9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274724"/>
            <a:ext cx="3381375" cy="31783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02CA79C-6275-4C75-830D-9C8BF51E1757}"/>
              </a:ext>
            </a:extLst>
          </p:cNvPr>
          <p:cNvSpPr txBox="1"/>
          <p:nvPr/>
        </p:nvSpPr>
        <p:spPr>
          <a:xfrm>
            <a:off x="504825" y="1104900"/>
            <a:ext cx="50387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Initially hospital management took decision and most of the problems solved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Guidelines and protocols established by the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 of the patients 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BC8D2F-58B8-4398-8C03-E65EDAA27FAC}"/>
              </a:ext>
            </a:extLst>
          </p:cNvPr>
          <p:cNvSpPr txBox="1"/>
          <p:nvPr/>
        </p:nvSpPr>
        <p:spPr>
          <a:xfrm>
            <a:off x="2590800" y="219075"/>
            <a:ext cx="468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F016E08-ED73-4A79-A940-54A98835DB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55" b="27354"/>
          <a:stretch/>
        </p:blipFill>
        <p:spPr>
          <a:xfrm>
            <a:off x="6343650" y="1117435"/>
            <a:ext cx="4086225" cy="2079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EC8DC20-6A98-48E8-AABF-CAAD5FE09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231" y="4146262"/>
            <a:ext cx="4086225" cy="22288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369DED4-700E-47CC-B330-2A9A9A2A4B11}"/>
              </a:ext>
            </a:extLst>
          </p:cNvPr>
          <p:cNvSpPr txBox="1"/>
          <p:nvPr/>
        </p:nvSpPr>
        <p:spPr>
          <a:xfrm>
            <a:off x="2751831" y="4883718"/>
            <a:ext cx="3181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SAMPLE SCREENING QUESTIONNAIRE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2D91288-4DEE-4A69-AD25-4BE46E398179}"/>
              </a:ext>
            </a:extLst>
          </p:cNvPr>
          <p:cNvSpPr txBox="1"/>
          <p:nvPr/>
        </p:nvSpPr>
        <p:spPr>
          <a:xfrm>
            <a:off x="10106025" y="1705063"/>
            <a:ext cx="2076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TEMPERATURE CHECK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A94AFB2-DDD9-4824-AB44-E430CB588194}"/>
              </a:ext>
            </a:extLst>
          </p:cNvPr>
          <p:cNvSpPr txBox="1"/>
          <p:nvPr/>
        </p:nvSpPr>
        <p:spPr>
          <a:xfrm>
            <a:off x="9729787" y="3867686"/>
            <a:ext cx="254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SPO2 MONITORING</a:t>
            </a:r>
          </a:p>
        </p:txBody>
      </p:sp>
    </p:spTree>
    <p:extLst>
      <p:ext uri="{BB962C8B-B14F-4D97-AF65-F5344CB8AC3E}">
        <p14:creationId xmlns:p14="http://schemas.microsoft.com/office/powerpoint/2010/main" val="1383017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3BF35C0-AFE5-40E4-999D-F0B3FB0AE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213" y="238125"/>
            <a:ext cx="6691314" cy="498157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Staggering of patients in OPD was recommended</a:t>
            </a:r>
          </a:p>
          <a:p>
            <a:pPr algn="l"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Limiting the number of relatives in the OPD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Distancing strictly followed</a:t>
            </a:r>
          </a:p>
          <a:p>
            <a:pPr algn="l"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 sanitization was made a must for all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5426F8-EF86-4800-B17E-B754FF673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12" y="3171825"/>
            <a:ext cx="5805488" cy="3686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7DB5FCD-0651-408B-9750-B0E140AF7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013" y="133352"/>
            <a:ext cx="5143500" cy="313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80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B55CA84-2E37-4778-9E88-FA297C3D2A6C}"/>
              </a:ext>
            </a:extLst>
          </p:cNvPr>
          <p:cNvSpPr txBox="1"/>
          <p:nvPr/>
        </p:nvSpPr>
        <p:spPr>
          <a:xfrm>
            <a:off x="723901" y="542925"/>
            <a:ext cx="5276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Doctors were given face shields and gowns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Isolation wards were set up.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76199AD-C724-4269-8775-C1C4F88B2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924" y="123824"/>
            <a:ext cx="4600575" cy="6334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EF4BB4-C07C-45F5-A4ED-E1E764CA4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59" y="2991774"/>
            <a:ext cx="6232124" cy="378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91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0A468C-4C8F-45AB-BA5F-1ABE0AF66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" t="642" r="14017"/>
          <a:stretch/>
        </p:blipFill>
        <p:spPr>
          <a:xfrm>
            <a:off x="5614055" y="1229060"/>
            <a:ext cx="5712542" cy="45645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5996EF-810F-4F8D-92FA-6891CBBBA308}"/>
              </a:ext>
            </a:extLst>
          </p:cNvPr>
          <p:cNvSpPr txBox="1"/>
          <p:nvPr/>
        </p:nvSpPr>
        <p:spPr>
          <a:xfrm>
            <a:off x="-173378" y="372038"/>
            <a:ext cx="7527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  <a:p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241A3E-65B2-41E9-8D1B-38E1F2343204}"/>
              </a:ext>
            </a:extLst>
          </p:cNvPr>
          <p:cNvSpPr txBox="1"/>
          <p:nvPr/>
        </p:nvSpPr>
        <p:spPr>
          <a:xfrm rot="10800000" flipV="1">
            <a:off x="2371725" y="3763921"/>
            <a:ext cx="478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52D16F-27DA-47FA-BFCA-71B4823CDC58}"/>
              </a:ext>
            </a:extLst>
          </p:cNvPr>
          <p:cNvSpPr txBox="1"/>
          <p:nvPr/>
        </p:nvSpPr>
        <p:spPr>
          <a:xfrm>
            <a:off x="466852" y="763099"/>
            <a:ext cx="595170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incidence of high risk pregnancies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Rise in maternal morbidity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Perinatal morbidity and mortality took a high toll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Rise in the number of “near miss” situations observed.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69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E1AB2E-209D-4240-B17F-3E1521DA4131}"/>
              </a:ext>
            </a:extLst>
          </p:cNvPr>
          <p:cNvSpPr txBox="1"/>
          <p:nvPr/>
        </p:nvSpPr>
        <p:spPr>
          <a:xfrm>
            <a:off x="1917945" y="4847393"/>
            <a:ext cx="7962901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Breathe, trust, let go and keep moving on, delivering miracles became the main motto then.”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FD23BF6-587D-44C0-8F91-7D67D0B1B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319" y="322644"/>
            <a:ext cx="8830448" cy="492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31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A67CA1C-24B1-4ED2-A158-1194E558B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71247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27CFD6-F846-426B-9308-0EC9598AB228}"/>
              </a:ext>
            </a:extLst>
          </p:cNvPr>
          <p:cNvSpPr txBox="1"/>
          <p:nvPr/>
        </p:nvSpPr>
        <p:spPr>
          <a:xfrm>
            <a:off x="7258050" y="200026"/>
            <a:ext cx="4371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TEAM UNIT-3 OBGY IN ACTION</a:t>
            </a:r>
            <a:endParaRPr lang="en-IN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E2AE707-1F80-4637-A4A7-CBCC0F2ECB71}"/>
              </a:ext>
            </a:extLst>
          </p:cNvPr>
          <p:cNvSpPr txBox="1"/>
          <p:nvPr/>
        </p:nvSpPr>
        <p:spPr>
          <a:xfrm>
            <a:off x="7562850" y="1695450"/>
            <a:ext cx="41624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Meenal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Patvekar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(HOU)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Yogesh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Thawal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(AP)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Shriraj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Katakdhond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Asst.Prof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Prashant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Suryarao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Asst. Prof.)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 Dipak 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Asst. Prof.)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Bhargavi N.(JR-3)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Shayari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Jain( JR-3)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Nidhi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Praharaju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(JR-2)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Sailaja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(JR-2)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Khumujam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(JR-2)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Avisha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Malu(JR-1)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Dhanalaxmi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Kale(JR-1)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Divyasree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V.K.(JR-1)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Komal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Khemchandani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JR-1)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337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E4B5ECB-99CE-4C52-A7ED-DA4DF18869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2" t="21099" r="17625" b="-2"/>
          <a:stretch/>
        </p:blipFill>
        <p:spPr>
          <a:xfrm>
            <a:off x="485775" y="3209925"/>
            <a:ext cx="5514975" cy="36307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8BC20A9-19A8-4EC7-BE57-383D41B64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76" y="2686050"/>
            <a:ext cx="5246432" cy="41545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959BE7E-FC3A-4AFC-B038-5CE92021C45F}"/>
              </a:ext>
            </a:extLst>
          </p:cNvPr>
          <p:cNvSpPr txBox="1"/>
          <p:nvPr/>
        </p:nvSpPr>
        <p:spPr>
          <a:xfrm>
            <a:off x="2933699" y="723900"/>
            <a:ext cx="6943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ARE IN THIS TOGETHER – AND WE WILL GET THROUGH THIS,TOGETHER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23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7508CF-901C-4081-B9E1-5A2F08757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142241"/>
            <a:ext cx="7914640" cy="762000"/>
          </a:xfrm>
        </p:spPr>
        <p:txBody>
          <a:bodyPr>
            <a:normAutofit/>
          </a:bodyPr>
          <a:lstStyle/>
          <a:p>
            <a:pPr algn="l"/>
            <a:r>
              <a:rPr lang="en-IN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 19 AND PREGNANCY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87F5E366-4CF5-46F2-B694-7E2A9814B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1808480"/>
            <a:ext cx="6786880" cy="45212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dirty="0"/>
              <a:t>Any pregnancy can be challenging.  </a:t>
            </a:r>
          </a:p>
          <a:p>
            <a:pPr algn="l"/>
            <a:r>
              <a:rPr lang="en-IN" dirty="0"/>
              <a:t>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dirty="0"/>
              <a:t>Limited evidence available about the effect of COVID 19 on pregnancy</a:t>
            </a:r>
          </a:p>
          <a:p>
            <a:pPr algn="l"/>
            <a:r>
              <a:rPr lang="en-IN" dirty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dirty="0"/>
              <a:t>Pregnant women listed under the moderate risk group.(ICMR guidelines)</a:t>
            </a:r>
          </a:p>
          <a:p>
            <a:pPr algn="l"/>
            <a:endParaRPr lang="en-I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dirty="0"/>
              <a:t>Maximum risk of affection during last trimester 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1C08628-1B4A-4D99-908A-31B8D745C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05280"/>
            <a:ext cx="4572000" cy="452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6B8F2C0-9B25-4B6F-8463-F94087689DCE}"/>
              </a:ext>
            </a:extLst>
          </p:cNvPr>
          <p:cNvSpPr txBox="1"/>
          <p:nvPr/>
        </p:nvSpPr>
        <p:spPr>
          <a:xfrm>
            <a:off x="497150" y="5504154"/>
            <a:ext cx="70399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(Government  of  India,  Ministry  of  Health  &amp;  Family  Welfare,  Directorate  General </a:t>
            </a:r>
            <a:r>
              <a:rPr lang="en-US" sz="1200" i="1" dirty="0">
                <a:solidFill>
                  <a:srgbClr val="222222"/>
                </a:solidFill>
                <a:latin typeface="Arial" panose="020B0604020202020204" pitchFamily="34" charset="0"/>
              </a:rPr>
              <a:t>of 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Health  Services  (EMR  Division).  Revised  Guidelines  on  Clinical  Management  of COVID19.  [Online]  March  31,  2020.  Accessed  on  April  5,  2020.)</a:t>
            </a:r>
            <a:r>
              <a:rPr lang="en-US" sz="1200" i="1" dirty="0"/>
              <a:t/>
            </a:r>
            <a:br>
              <a:rPr lang="en-US" sz="1200" i="1" dirty="0"/>
            </a:br>
            <a:endParaRPr lang="en-IN" sz="1200" i="1" dirty="0"/>
          </a:p>
        </p:txBody>
      </p:sp>
    </p:spTree>
    <p:extLst>
      <p:ext uri="{BB962C8B-B14F-4D97-AF65-F5344CB8AC3E}">
        <p14:creationId xmlns:p14="http://schemas.microsoft.com/office/powerpoint/2010/main" val="362392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BCB7AF0-D3EB-4451-A2E4-75D6C0178DD5}"/>
              </a:ext>
            </a:extLst>
          </p:cNvPr>
          <p:cNvSpPr txBox="1"/>
          <p:nvPr/>
        </p:nvSpPr>
        <p:spPr>
          <a:xfrm>
            <a:off x="0" y="417251"/>
            <a:ext cx="769694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risk pregnancies - defined to be a situation in which mother or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foetus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neonate are at a high risk of mortality or morbidity.</a:t>
            </a:r>
            <a:r>
              <a:rPr lang="en-IN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</a:p>
          <a:p>
            <a:r>
              <a:rPr lang="en-IN" sz="1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(.</a:t>
            </a:r>
            <a:r>
              <a:rPr lang="en-IN" sz="1200" b="1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Moosazadeh</a:t>
            </a:r>
            <a:r>
              <a:rPr lang="en-IN" sz="12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M, </a:t>
            </a:r>
            <a:r>
              <a:rPr lang="en-IN" sz="1200" b="1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Naghibi</a:t>
            </a:r>
            <a:r>
              <a:rPr lang="en-IN" sz="12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SA, </a:t>
            </a:r>
            <a:r>
              <a:rPr lang="en-IN" sz="1200" b="1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Khosravi</a:t>
            </a:r>
            <a:r>
              <a:rPr lang="en-IN" sz="12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S, </a:t>
            </a:r>
            <a:r>
              <a:rPr lang="en-IN" sz="1200" b="1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Afshari</a:t>
            </a:r>
            <a:r>
              <a:rPr lang="en-IN" sz="12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M, </a:t>
            </a:r>
            <a:r>
              <a:rPr lang="en-IN" sz="1200" b="1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Afsargharehbagh</a:t>
            </a:r>
            <a:r>
              <a:rPr lang="en-IN" sz="12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R. Outcomes of High-Risk Pregnancies in Northern Iran: Multivariate Logistic Regression Model. Iranian Journal of Health Sciences. 2015;3(4):40-6.</a:t>
            </a:r>
            <a:r>
              <a:rPr lang="en-IN" sz="1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N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risk conditions include-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Anemia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Preterm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 mellitus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 partum hemorrhage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IUGR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LSCS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Greater level of attention and monitoring required in such cases.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53C7F2-E034-49F7-998B-BC5F0B316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2797322"/>
            <a:ext cx="4257040" cy="35882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D14938D-C188-43FA-BE13-13C7354A2B4D}"/>
              </a:ext>
            </a:extLst>
          </p:cNvPr>
          <p:cNvSpPr txBox="1"/>
          <p:nvPr/>
        </p:nvSpPr>
        <p:spPr>
          <a:xfrm>
            <a:off x="363985" y="149270"/>
            <a:ext cx="10244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 19-HIGH RISK PREGNANCY</a:t>
            </a:r>
            <a:endParaRPr lang="en-IN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594E2A8-0CE3-41DE-89F4-783BE146EC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" t="4955" r="6233"/>
          <a:stretch/>
        </p:blipFill>
        <p:spPr>
          <a:xfrm>
            <a:off x="8861983" y="3500024"/>
            <a:ext cx="2179474" cy="200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53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0D361C-3249-45AD-AB0B-55D2AD904D5B}"/>
              </a:ext>
            </a:extLst>
          </p:cNvPr>
          <p:cNvSpPr txBox="1"/>
          <p:nvPr/>
        </p:nvSpPr>
        <p:spPr>
          <a:xfrm>
            <a:off x="125827" y="0"/>
            <a:ext cx="11392678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PREGNANT WOMEN FACE SPECIAL RISK DURING COVID-19?</a:t>
            </a:r>
          </a:p>
          <a:p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Pregnancy- immunocompromised and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hypercoaguable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on pulmonary system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Severe lung infection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Affecting pulmonary function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Reduced oxygen supply to the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foetus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on coagulation pathway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Thromboembolism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Cerebrovascular accidents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DIC.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4544EB7-3341-4A4B-9A21-5730ADE27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2448560"/>
            <a:ext cx="5698516" cy="41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24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CEA899-DD87-495F-BB48-F23C67784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05" y="190501"/>
            <a:ext cx="10838895" cy="781049"/>
          </a:xfrm>
        </p:spPr>
        <p:txBody>
          <a:bodyPr>
            <a:normAutofit/>
          </a:bodyPr>
          <a:lstStyle/>
          <a:p>
            <a:r>
              <a:rPr lang="en-IN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RISK PREGNANCY-INCIDENCE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9B7169-48E6-4947-9D78-D7907C3C4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6" y="1185861"/>
            <a:ext cx="6028954" cy="5259327"/>
          </a:xfrm>
        </p:spPr>
        <p:txBody>
          <a:bodyPr>
            <a:norm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India, 20-30 % pregnancies belong to the high risk category. </a:t>
            </a:r>
          </a:p>
          <a:p>
            <a:pPr marL="0" indent="0">
              <a:buNone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Jaideep KC, Prashant D, </a:t>
            </a:r>
            <a:r>
              <a:rPr lang="en-IN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Girija</a:t>
            </a:r>
            <a:r>
              <a:rPr lang="en-I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Prevalence of high risk among pregnant women attending antenatal clinic in rural field practice area of Jawaharlal Nehru Medical College, </a:t>
            </a:r>
            <a:r>
              <a:rPr lang="en-IN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Belgavi</a:t>
            </a:r>
            <a:r>
              <a:rPr lang="en-I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Karnataka, India. Int J Community Med Public Health 2017;4:1257-9.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risk pregnancies are patients who have the probability of having a grave, and unpropitious or untimely outcome either in the mother or in the baby. </a:t>
            </a:r>
          </a:p>
          <a:p>
            <a:pPr marL="0" indent="0"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AA87957-6F02-4260-8F0E-DA9B60C5B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186" y="1185861"/>
            <a:ext cx="4352666" cy="370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43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35404B-47C3-493D-BA60-1FD8116C9F3D}"/>
              </a:ext>
            </a:extLst>
          </p:cNvPr>
          <p:cNvSpPr txBox="1"/>
          <p:nvPr/>
        </p:nvSpPr>
        <p:spPr>
          <a:xfrm>
            <a:off x="701336" y="368424"/>
            <a:ext cx="10156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INCIDENCE, MATERNAL AND PERINATAL OUTCOME </a:t>
            </a:r>
          </a:p>
          <a:p>
            <a:pPr algn="ctr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CHALLENGES IN HIGH RISK PREGNANCY</a:t>
            </a:r>
            <a:endParaRPr lang="en-IN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CAB3E5C-D7A4-4787-88F6-B970C4D31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981" y="1766658"/>
            <a:ext cx="7799588" cy="478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97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7553" y="300089"/>
            <a:ext cx="11598846" cy="6065200"/>
          </a:xfrm>
        </p:spPr>
        <p:txBody>
          <a:bodyPr/>
          <a:lstStyle/>
          <a:p>
            <a:pPr marL="152396" indent="0">
              <a:buNone/>
            </a:pP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396" indent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To evaluate the incidence, maternal and perinatal outcome of High Risk Pregnancies during the Covid-19 Pandemic.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was conducted in DR. D. Y. Patil Medical Hospital </a:t>
            </a:r>
          </a:p>
          <a:p>
            <a:pPr marL="152396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Research Centre , Pune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total of 444 samples were collected </a:t>
            </a:r>
          </a:p>
          <a:p>
            <a:pPr marL="152396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Period : 1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April – 30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September 2020 on going study……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396" indent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Inclusion criteria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Patients with high risk factors who attended OPD and came to</a:t>
            </a:r>
          </a:p>
          <a:p>
            <a:pPr marL="152396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room for delivery.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396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41549B1-A088-4F29-8B03-A372E55F19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t="6322" r="10633" b="8046"/>
          <a:stretch/>
        </p:blipFill>
        <p:spPr>
          <a:xfrm>
            <a:off x="8651487" y="2197222"/>
            <a:ext cx="3362960" cy="30276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A0F8DC-3128-40FF-A048-10B62E67F088}"/>
              </a:ext>
            </a:extLst>
          </p:cNvPr>
          <p:cNvSpPr txBox="1"/>
          <p:nvPr/>
        </p:nvSpPr>
        <p:spPr>
          <a:xfrm>
            <a:off x="5575177" y="269881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8D89F83-A872-4630-A74A-96024EFC0AB4}"/>
              </a:ext>
            </a:extLst>
          </p:cNvPr>
          <p:cNvSpPr txBox="1"/>
          <p:nvPr/>
        </p:nvSpPr>
        <p:spPr>
          <a:xfrm>
            <a:off x="3222594" y="300089"/>
            <a:ext cx="159798" cy="412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8364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1257</Words>
  <Application>Microsoft Office PowerPoint</Application>
  <PresentationFormat>Custom</PresentationFormat>
  <Paragraphs>361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INCIDENCE,OUTCOME AND CHALLENGES IN HIGH RISK PREGNANCY – AN INSIGHT DURING COVID PANDEMIC </vt:lpstr>
      <vt:lpstr>INTRODUCTION</vt:lpstr>
      <vt:lpstr>PowerPoint Presentation</vt:lpstr>
      <vt:lpstr>COVID 19 AND PREGNANCY</vt:lpstr>
      <vt:lpstr>PowerPoint Presentation</vt:lpstr>
      <vt:lpstr>PowerPoint Presentation</vt:lpstr>
      <vt:lpstr>HIGH RISK PREGNANCY-INCIDENCE</vt:lpstr>
      <vt:lpstr>PowerPoint Presentation</vt:lpstr>
      <vt:lpstr>PowerPoint Presentation</vt:lpstr>
      <vt:lpstr>OBSERVATIONS AND RESULTS </vt:lpstr>
      <vt:lpstr>INCIDENCE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Maternal Outcome</vt:lpstr>
      <vt:lpstr>FEBRILE MORBIDITY</vt:lpstr>
      <vt:lpstr>FETAL OUTCOME</vt:lpstr>
      <vt:lpstr>CHALLENGES FACED BY OBSTETERICIAN</vt:lpstr>
      <vt:lpstr>Shortage of resources</vt:lpstr>
      <vt:lpstr>Role of manpower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FACED IN THE MANAGEMENT OF HIGH RISK PREGNANCY DURING COVID PANDEMIC IN A TEACHING HOSPITAL IN HYBRID SET UP</dc:title>
  <dc:creator>Relinance</dc:creator>
  <cp:lastModifiedBy>seema.jamnik</cp:lastModifiedBy>
  <cp:revision>284</cp:revision>
  <dcterms:created xsi:type="dcterms:W3CDTF">2020-10-09T06:24:46Z</dcterms:created>
  <dcterms:modified xsi:type="dcterms:W3CDTF">2020-12-30T10:05:38Z</dcterms:modified>
</cp:coreProperties>
</file>