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c:style val="2"/>
  <c:chart>
    <c:title>
      <c:tx>
        <c:rich>
          <a:bodyPr rot="0"/>
          <a:lstStyle/>
          <a:p>
            <a:pPr>
              <a:defRPr sz="2200" b="1" i="0" u="none" strike="noStrike">
                <a:solidFill>
                  <a:srgbClr val="404040"/>
                </a:solidFill>
                <a:latin typeface="Calibri"/>
              </a:defRPr>
            </a:pPr>
            <a:r>
              <a:rPr sz="2200" b="1" i="0" u="none" strike="noStrike">
                <a:solidFill>
                  <a:srgbClr val="404040"/>
                </a:solidFill>
                <a:latin typeface="Calibri"/>
              </a:rPr>
              <a:t>BEFORE</a:t>
            </a:r>
          </a:p>
        </c:rich>
      </c:tx>
      <c:layout>
        <c:manualLayout>
          <c:xMode val="edge"/>
          <c:yMode val="edge"/>
          <c:x val="0.235544"/>
          <c:y val="0"/>
          <c:w val="0.15337999999999999"/>
          <c:h val="0.11970699999999999"/>
        </c:manualLayout>
      </c:layout>
      <c:overlay val="1"/>
      <c:spPr>
        <a:noFill/>
        <a:effectLst/>
      </c:spPr>
    </c:title>
    <c:autoTitleDeleted val="0"/>
    <c:plotArea>
      <c:layout>
        <c:manualLayout>
          <c:layoutTarget val="inner"/>
          <c:xMode val="edge"/>
          <c:yMode val="edge"/>
          <c:x val="6.7385E-2"/>
          <c:y val="0.11970699999999999"/>
          <c:w val="0.489699"/>
          <c:h val="0.76131199999999999"/>
        </c:manualLayout>
      </c:layout>
      <c:pieChart>
        <c:varyColors val="0"/>
        <c:ser>
          <c:idx val="0"/>
          <c:order val="0"/>
          <c:tx>
            <c:strRef>
              <c:f>Sheet1!$A$2</c:f>
              <c:strCache>
                <c:ptCount val="1"/>
                <c:pt idx="0">
                  <c:v>BEFORE</c:v>
                </c:pt>
              </c:strCache>
            </c:strRef>
          </c:tx>
          <c:spPr>
            <a:solidFill>
              <a:schemeClr val="accent1"/>
            </a:solidFill>
            <a:ln w="12700" cap="flat">
              <a:noFill/>
              <a:miter lim="400000"/>
            </a:ln>
            <a:effectLst>
              <a:outerShdw blurRad="254000" algn="tl">
                <a:srgbClr val="000000">
                  <a:alpha val="20000"/>
                </a:srgbClr>
              </a:outerShdw>
            </a:effectLst>
          </c:spPr>
          <c:explosion val="1"/>
          <c:dPt>
            <c:idx val="0"/>
            <c:bubble3D val="0"/>
          </c:dPt>
          <c:dPt>
            <c:idx val="1"/>
            <c:bubble3D val="0"/>
            <c:explosion val="0"/>
            <c:spPr>
              <a:solidFill>
                <a:schemeClr val="accent2"/>
              </a:solidFill>
              <a:ln w="12700" cap="flat">
                <a:noFill/>
                <a:miter lim="400000"/>
              </a:ln>
              <a:effectLst>
                <a:outerShdw blurRad="254000" algn="tl">
                  <a:srgbClr val="000000">
                    <a:alpha val="20000"/>
                  </a:srgbClr>
                </a:outerShdw>
              </a:effectLst>
            </c:spPr>
          </c:dPt>
          <c:dPt>
            <c:idx val="2"/>
            <c:bubble3D val="0"/>
            <c:spPr>
              <a:solidFill>
                <a:schemeClr val="accent3"/>
              </a:solidFill>
              <a:ln w="12700" cap="flat">
                <a:noFill/>
                <a:miter lim="400000"/>
              </a:ln>
              <a:effectLst>
                <a:outerShdw blurRad="254000" algn="tl">
                  <a:srgbClr val="000000">
                    <a:alpha val="20000"/>
                  </a:srgbClr>
                </a:outerShdw>
              </a:effectLst>
            </c:spPr>
          </c:dPt>
          <c:dLbls>
            <c:dLbl>
              <c:idx val="2"/>
              <c:dLblPos val="outEnd"/>
              <c:showLegendKey val="0"/>
              <c:showVal val="0"/>
              <c:showCatName val="0"/>
              <c:showSerName val="0"/>
              <c:showPercent val="1"/>
              <c:showBubbleSize val="0"/>
            </c:dLbl>
            <c:numFmt formatCode="0%" sourceLinked="0"/>
            <c:txPr>
              <a:bodyPr/>
              <a:lstStyle/>
              <a:p>
                <a:pPr>
                  <a:defRPr sz="2000" b="1" i="0" u="none" strike="noStrike">
                    <a:solidFill>
                      <a:srgbClr val="FFFFFF"/>
                    </a:solidFill>
                    <a:latin typeface="Calibri"/>
                  </a:defRPr>
                </a:pPr>
                <a:endParaRPr lang="en-US"/>
              </a:p>
            </c:txPr>
            <c:dLblPos val="ctr"/>
            <c:showLegendKey val="0"/>
            <c:showVal val="0"/>
            <c:showCatName val="0"/>
            <c:showSerName val="0"/>
            <c:showPercent val="1"/>
            <c:showBubbleSize val="0"/>
            <c:showLeaderLines val="1"/>
            <c:leaderLines>
              <c:spPr>
                <a:ln w="9525" cap="flat">
                  <a:solidFill>
                    <a:srgbClr val="808080"/>
                  </a:solidFill>
                  <a:prstDash val="solid"/>
                  <a:round/>
                </a:ln>
                <a:effectLst/>
              </c:spPr>
            </c:leaderLines>
          </c:dLbls>
          <c:cat>
            <c:strRef>
              <c:f>Sheet1!$B$1:$D$1</c:f>
              <c:strCache>
                <c:ptCount val="3"/>
                <c:pt idx="0">
                  <c:v>GESTATIONAL HYPERTENSION</c:v>
                </c:pt>
                <c:pt idx="1">
                  <c:v>PRE-ECLAMPSIA</c:v>
                </c:pt>
                <c:pt idx="2">
                  <c:v>ECLAMPSIA</c:v>
                </c:pt>
              </c:strCache>
            </c:strRef>
          </c:cat>
          <c:val>
            <c:numRef>
              <c:f>Sheet1!$B$2:$D$2</c:f>
              <c:numCache>
                <c:formatCode>General</c:formatCode>
                <c:ptCount val="3"/>
                <c:pt idx="0">
                  <c:v>67.5</c:v>
                </c:pt>
                <c:pt idx="1">
                  <c:v>32.5</c:v>
                </c:pt>
                <c:pt idx="2">
                  <c:v>2</c:v>
                </c:pt>
              </c:numCache>
            </c:numRef>
          </c:val>
        </c:ser>
        <c:dLbls>
          <c:showLegendKey val="0"/>
          <c:showVal val="0"/>
          <c:showCatName val="0"/>
          <c:showSerName val="0"/>
          <c:showPercent val="0"/>
          <c:showBubbleSize val="0"/>
          <c:showLeaderLines val="1"/>
        </c:dLbls>
        <c:firstSliceAng val="0"/>
      </c:pieChart>
      <c:spPr>
        <a:noFill/>
        <a:ln w="12700" cap="flat">
          <a:noFill/>
          <a:miter lim="400000"/>
        </a:ln>
        <a:effectLst/>
      </c:spPr>
    </c:plotArea>
    <c:legend>
      <c:legendPos val="r"/>
      <c:layout>
        <c:manualLayout>
          <c:xMode val="edge"/>
          <c:yMode val="edge"/>
          <c:x val="0.58398000000000005"/>
          <c:y val="0.34947099999999998"/>
          <c:w val="0.41602"/>
          <c:h val="0.15784000000000001"/>
        </c:manualLayout>
      </c:layout>
      <c:overlay val="1"/>
      <c:spPr>
        <a:solidFill>
          <a:srgbClr val="F2F2F2">
            <a:alpha val="39000"/>
          </a:srgbClr>
        </a:solidFill>
        <a:ln w="12700" cap="flat">
          <a:noFill/>
          <a:miter lim="400000"/>
        </a:ln>
        <a:effectLst/>
      </c:spPr>
      <c:txPr>
        <a:bodyPr rot="0"/>
        <a:lstStyle/>
        <a:p>
          <a:pPr>
            <a:defRPr sz="1100" b="0" i="0" u="none" strike="noStrike">
              <a:solidFill>
                <a:srgbClr val="404040"/>
              </a:solidFill>
              <a:latin typeface="Calibri"/>
            </a:defRPr>
          </a:pPr>
          <a:endParaRPr lang="en-US"/>
        </a:p>
      </c:txPr>
    </c:legend>
    <c:plotVisOnly val="1"/>
    <c:dispBlanksAs val="gap"/>
    <c:showDLblsOverMax val="1"/>
  </c:chart>
  <c:spPr>
    <a:gradFill flip="none" rotWithShape="1">
      <a:gsLst>
        <a:gs pos="0">
          <a:srgbClr val="FFFFFF"/>
        </a:gs>
        <a:gs pos="39000">
          <a:srgbClr val="FFFFFF"/>
        </a:gs>
        <a:gs pos="100000">
          <a:srgbClr val="BFBFBF"/>
        </a:gs>
      </a:gsLst>
      <a:path path="circle">
        <a:fillToRect l="37721" t="-19636" r="62278" b="119636"/>
      </a:path>
    </a:gradFill>
    <a:ln w="12700" cap="flat">
      <a:solidFill>
        <a:srgbClr val="BFBFBF"/>
      </a:solidFill>
      <a:prstDash val="solid"/>
      <a:round/>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0"/>
  <c:style val="2"/>
  <c:chart>
    <c:title>
      <c:tx>
        <c:rich>
          <a:bodyPr rot="0"/>
          <a:lstStyle/>
          <a:p>
            <a:pPr>
              <a:defRPr sz="2200" b="1" i="0" u="none" strike="noStrike">
                <a:solidFill>
                  <a:srgbClr val="404040"/>
                </a:solidFill>
                <a:latin typeface="Calibri"/>
              </a:defRPr>
            </a:pPr>
            <a:r>
              <a:rPr sz="2200" b="1" i="0" u="none" strike="noStrike">
                <a:solidFill>
                  <a:srgbClr val="404040"/>
                </a:solidFill>
                <a:latin typeface="Calibri"/>
              </a:rPr>
              <a:t>DURING</a:t>
            </a:r>
          </a:p>
        </c:rich>
      </c:tx>
      <c:layout>
        <c:manualLayout>
          <c:xMode val="edge"/>
          <c:yMode val="edge"/>
          <c:x val="0.17951700000000001"/>
          <c:y val="0"/>
          <c:w val="0.166904"/>
          <c:h val="0.129468"/>
        </c:manualLayout>
      </c:layout>
      <c:overlay val="1"/>
      <c:spPr>
        <a:noFill/>
        <a:effectLst/>
      </c:spPr>
    </c:title>
    <c:autoTitleDeleted val="0"/>
    <c:plotArea>
      <c:layout>
        <c:manualLayout>
          <c:layoutTarget val="inner"/>
          <c:xMode val="edge"/>
          <c:yMode val="edge"/>
          <c:x val="5.0000000000000001E-3"/>
          <c:y val="0.129468"/>
          <c:w val="0.52593800000000002"/>
          <c:h val="0.85803200000000002"/>
        </c:manualLayout>
      </c:layout>
      <c:pieChart>
        <c:varyColors val="0"/>
        <c:ser>
          <c:idx val="0"/>
          <c:order val="0"/>
          <c:tx>
            <c:strRef>
              <c:f>Sheet1!$A$2</c:f>
              <c:strCache>
                <c:ptCount val="1"/>
                <c:pt idx="0">
                  <c:v>Sales</c:v>
                </c:pt>
              </c:strCache>
            </c:strRef>
          </c:tx>
          <c:spPr>
            <a:solidFill>
              <a:schemeClr val="accent1"/>
            </a:solidFill>
            <a:ln w="12700" cap="flat">
              <a:noFill/>
              <a:miter lim="400000"/>
            </a:ln>
            <a:effectLst>
              <a:outerShdw blurRad="254000" algn="tl">
                <a:srgbClr val="000000">
                  <a:alpha val="20000"/>
                </a:srgbClr>
              </a:outerShdw>
            </a:effectLst>
          </c:spPr>
          <c:dPt>
            <c:idx val="0"/>
            <c:bubble3D val="0"/>
          </c:dPt>
          <c:dPt>
            <c:idx val="1"/>
            <c:bubble3D val="0"/>
            <c:spPr>
              <a:solidFill>
                <a:schemeClr val="accent2"/>
              </a:solidFill>
              <a:ln w="12700" cap="flat">
                <a:noFill/>
                <a:miter lim="400000"/>
              </a:ln>
              <a:effectLst>
                <a:outerShdw blurRad="254000" algn="tl">
                  <a:srgbClr val="000000">
                    <a:alpha val="20000"/>
                  </a:srgbClr>
                </a:outerShdw>
              </a:effectLst>
            </c:spPr>
          </c:dPt>
          <c:dPt>
            <c:idx val="2"/>
            <c:bubble3D val="0"/>
            <c:spPr>
              <a:solidFill>
                <a:schemeClr val="accent3"/>
              </a:solidFill>
              <a:ln w="12700" cap="flat">
                <a:noFill/>
                <a:miter lim="400000"/>
              </a:ln>
              <a:effectLst>
                <a:outerShdw blurRad="254000" algn="tl">
                  <a:srgbClr val="000000">
                    <a:alpha val="20000"/>
                  </a:srgbClr>
                </a:outerShdw>
              </a:effectLst>
            </c:spPr>
          </c:dPt>
          <c:dLbls>
            <c:dLbl>
              <c:idx val="2"/>
              <c:dLblPos val="inEnd"/>
              <c:showLegendKey val="0"/>
              <c:showVal val="0"/>
              <c:showCatName val="0"/>
              <c:showSerName val="0"/>
              <c:showPercent val="1"/>
              <c:showBubbleSize val="0"/>
            </c:dLbl>
            <c:numFmt formatCode="0%" sourceLinked="0"/>
            <c:txPr>
              <a:bodyPr/>
              <a:lstStyle/>
              <a:p>
                <a:pPr>
                  <a:defRPr sz="2000" b="1" i="0" u="none" strike="noStrike">
                    <a:solidFill>
                      <a:srgbClr val="FFFFFF"/>
                    </a:solidFill>
                    <a:latin typeface="Calibri"/>
                  </a:defRPr>
                </a:pPr>
                <a:endParaRPr lang="en-US"/>
              </a:p>
            </c:txPr>
            <c:dLblPos val="ctr"/>
            <c:showLegendKey val="0"/>
            <c:showVal val="0"/>
            <c:showCatName val="0"/>
            <c:showSerName val="0"/>
            <c:showPercent val="1"/>
            <c:showBubbleSize val="0"/>
            <c:showLeaderLines val="0"/>
          </c:dLbls>
          <c:cat>
            <c:strRef>
              <c:f>Sheet1!$B$1:$D$1</c:f>
              <c:strCache>
                <c:ptCount val="3"/>
                <c:pt idx="0">
                  <c:v>GESTATIONAL HYPERTENSION</c:v>
                </c:pt>
                <c:pt idx="1">
                  <c:v>PRE-ECLAMPSIA</c:v>
                </c:pt>
                <c:pt idx="2">
                  <c:v>ECLAMPSIA</c:v>
                </c:pt>
              </c:strCache>
            </c:strRef>
          </c:cat>
          <c:val>
            <c:numRef>
              <c:f>Sheet1!$B$2:$D$2</c:f>
              <c:numCache>
                <c:formatCode>General</c:formatCode>
                <c:ptCount val="3"/>
                <c:pt idx="0">
                  <c:v>32</c:v>
                </c:pt>
                <c:pt idx="1">
                  <c:v>45.1</c:v>
                </c:pt>
                <c:pt idx="2">
                  <c:v>6.4</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r"/>
      <c:layout>
        <c:manualLayout>
          <c:xMode val="edge"/>
          <c:yMode val="edge"/>
          <c:x val="0.57045100000000004"/>
          <c:y val="0.394758"/>
          <c:w val="0.42954900000000001"/>
          <c:h val="0.16867099999999999"/>
        </c:manualLayout>
      </c:layout>
      <c:overlay val="1"/>
      <c:spPr>
        <a:solidFill>
          <a:srgbClr val="F2F2F2">
            <a:alpha val="39000"/>
          </a:srgbClr>
        </a:solidFill>
        <a:ln w="12700" cap="flat">
          <a:noFill/>
          <a:miter lim="400000"/>
        </a:ln>
        <a:effectLst/>
      </c:spPr>
      <c:txPr>
        <a:bodyPr rot="0"/>
        <a:lstStyle/>
        <a:p>
          <a:pPr>
            <a:defRPr sz="1100" b="0" i="0" u="none" strike="noStrike">
              <a:solidFill>
                <a:srgbClr val="404040"/>
              </a:solidFill>
              <a:latin typeface="Calibri"/>
            </a:defRPr>
          </a:pPr>
          <a:endParaRPr lang="en-US"/>
        </a:p>
      </c:txPr>
    </c:legend>
    <c:plotVisOnly val="1"/>
    <c:dispBlanksAs val="gap"/>
    <c:showDLblsOverMax val="1"/>
  </c:chart>
  <c:spPr>
    <a:gradFill flip="none" rotWithShape="1">
      <a:gsLst>
        <a:gs pos="0">
          <a:srgbClr val="FFFFFF"/>
        </a:gs>
        <a:gs pos="39000">
          <a:srgbClr val="FFFFFF"/>
        </a:gs>
        <a:gs pos="100000">
          <a:srgbClr val="BFBFBF"/>
        </a:gs>
      </a:gsLst>
      <a:path path="circle">
        <a:fillToRect l="37721" t="-19636" r="62278" b="119636"/>
      </a:path>
    </a:gradFill>
    <a:ln w="12700" cap="flat">
      <a:solidFill>
        <a:srgbClr val="BFBFBF"/>
      </a:solidFill>
      <a:prstDash val="solid"/>
      <a:round/>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0"/>
  <c:style val="2"/>
  <c:chart>
    <c:autoTitleDeleted val="1"/>
    <c:plotArea>
      <c:layout>
        <c:manualLayout>
          <c:layoutTarget val="inner"/>
          <c:xMode val="edge"/>
          <c:yMode val="edge"/>
          <c:x val="1.2926399999999999E-2"/>
          <c:y val="3.6629700000000001E-2"/>
          <c:w val="0.982074"/>
          <c:h val="0.90355700000000005"/>
        </c:manualLayout>
      </c:layout>
      <c:barChart>
        <c:barDir val="col"/>
        <c:grouping val="clustered"/>
        <c:varyColors val="0"/>
        <c:ser>
          <c:idx val="0"/>
          <c:order val="0"/>
          <c:tx>
            <c:strRef>
              <c:f>Sheet1!$B$1</c:f>
              <c:strCache>
                <c:ptCount val="1"/>
                <c:pt idx="0">
                  <c:v>Series 1</c:v>
                </c:pt>
              </c:strCache>
            </c:strRef>
          </c:tx>
          <c:spPr>
            <a:solidFill>
              <a:schemeClr val="accent2"/>
            </a:solidFill>
            <a:ln w="12700" cap="flat">
              <a:noFill/>
              <a:miter lim="400000"/>
            </a:ln>
            <a:effectLst/>
          </c:spPr>
          <c:invertIfNegative val="0"/>
          <c:dLbls>
            <c:numFmt formatCode="0%" sourceLinked="0"/>
            <c:txPr>
              <a:bodyPr/>
              <a:lstStyle/>
              <a:p>
                <a:pPr>
                  <a:defRPr sz="1000" b="0" i="0" u="none" strike="noStrike">
                    <a:solidFill>
                      <a:srgbClr val="808080"/>
                    </a:solidFill>
                    <a:latin typeface="Calibri"/>
                  </a:defRPr>
                </a:pPr>
                <a:endParaRPr lang="en-US"/>
              </a:p>
            </c:txPr>
            <c:dLblPos val="outEnd"/>
            <c:showLegendKey val="0"/>
            <c:showVal val="1"/>
            <c:showCatName val="0"/>
            <c:showSerName val="0"/>
            <c:showPercent val="0"/>
            <c:showBubbleSize val="0"/>
            <c:showLeaderLines val="0"/>
          </c:dLbls>
          <c:trendline>
            <c:spPr>
              <a:ln w="19050" cap="rnd">
                <a:solidFill>
                  <a:schemeClr val="accent2"/>
                </a:solidFill>
                <a:prstDash val="sysDash"/>
                <a:miter lim="800000"/>
              </a:ln>
              <a:effectLst/>
            </c:spPr>
            <c:trendlineType val="linear"/>
            <c:dispRSqr val="0"/>
            <c:dispEq val="0"/>
          </c:trendline>
          <c:cat>
            <c:strRef>
              <c:f>Sheet1!$A$2:$A$3</c:f>
              <c:strCache>
                <c:ptCount val="2"/>
                <c:pt idx="0">
                  <c:v>before</c:v>
                </c:pt>
                <c:pt idx="1">
                  <c:v>during</c:v>
                </c:pt>
              </c:strCache>
            </c:strRef>
          </c:cat>
          <c:val>
            <c:numRef>
              <c:f>Sheet1!$B$2:$B$3</c:f>
              <c:numCache>
                <c:formatCode>General</c:formatCode>
                <c:ptCount val="2"/>
                <c:pt idx="0">
                  <c:v>0.43</c:v>
                </c:pt>
                <c:pt idx="1">
                  <c:v>0.78</c:v>
                </c:pt>
              </c:numCache>
            </c:numRef>
          </c:val>
        </c:ser>
        <c:dLbls>
          <c:showLegendKey val="0"/>
          <c:showVal val="0"/>
          <c:showCatName val="0"/>
          <c:showSerName val="0"/>
          <c:showPercent val="0"/>
          <c:showBubbleSize val="0"/>
        </c:dLbls>
        <c:gapWidth val="444"/>
        <c:overlap val="-90"/>
        <c:axId val="25753856"/>
        <c:axId val="25440256"/>
      </c:barChart>
      <c:catAx>
        <c:axId val="25753856"/>
        <c:scaling>
          <c:orientation val="minMax"/>
        </c:scaling>
        <c:delete val="0"/>
        <c:axPos val="b"/>
        <c:majorGridlines>
          <c:spPr>
            <a:ln w="12700" cap="flat">
              <a:solidFill>
                <a:srgbClr val="D9D9D9"/>
              </a:solidFill>
              <a:prstDash val="solid"/>
              <a:round/>
            </a:ln>
          </c:spPr>
        </c:majorGridlines>
        <c:numFmt formatCode="General" sourceLinked="0"/>
        <c:majorTickMark val="none"/>
        <c:minorTickMark val="none"/>
        <c:tickLblPos val="low"/>
        <c:spPr>
          <a:ln w="12700" cap="flat">
            <a:solidFill>
              <a:srgbClr val="888888"/>
            </a:solidFill>
            <a:prstDash val="solid"/>
            <a:miter lim="800000"/>
          </a:ln>
        </c:spPr>
        <c:txPr>
          <a:bodyPr rot="0"/>
          <a:lstStyle/>
          <a:p>
            <a:pPr>
              <a:defRPr sz="1000" b="0" i="0" u="none" strike="noStrike">
                <a:solidFill>
                  <a:srgbClr val="595959"/>
                </a:solidFill>
                <a:latin typeface="Calibri"/>
              </a:defRPr>
            </a:pPr>
            <a:endParaRPr lang="en-US"/>
          </a:p>
        </c:txPr>
        <c:crossAx val="25440256"/>
        <c:crosses val="autoZero"/>
        <c:auto val="1"/>
        <c:lblAlgn val="ctr"/>
        <c:lblOffset val="100"/>
        <c:noMultiLvlLbl val="1"/>
      </c:catAx>
      <c:valAx>
        <c:axId val="25440256"/>
        <c:scaling>
          <c:orientation val="minMax"/>
        </c:scaling>
        <c:delete val="0"/>
        <c:axPos val="l"/>
        <c:numFmt formatCode="0%" sourceLinked="0"/>
        <c:majorTickMark val="none"/>
        <c:minorTickMark val="none"/>
        <c:tickLblPos val="none"/>
        <c:spPr>
          <a:ln w="12700" cap="flat">
            <a:noFill/>
            <a:prstDash val="solid"/>
            <a:miter lim="800000"/>
          </a:ln>
        </c:spPr>
        <c:txPr>
          <a:bodyPr rot="0"/>
          <a:lstStyle/>
          <a:p>
            <a:pPr>
              <a:defRPr sz="1000" b="0" i="0" u="none" strike="noStrike">
                <a:solidFill>
                  <a:srgbClr val="000000"/>
                </a:solidFill>
                <a:latin typeface="Calibri"/>
              </a:defRPr>
            </a:pPr>
            <a:endParaRPr lang="en-US"/>
          </a:p>
        </c:txPr>
        <c:crossAx val="25753856"/>
        <c:crosses val="autoZero"/>
        <c:crossBetween val="between"/>
        <c:majorUnit val="0.2"/>
        <c:minorUnit val="0.1"/>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roundedCorners val="0"/>
  <c:style val="2"/>
  <c:chart>
    <c:autoTitleDeleted val="1"/>
    <c:plotArea>
      <c:layout>
        <c:manualLayout>
          <c:layoutTarget val="inner"/>
          <c:xMode val="edge"/>
          <c:yMode val="edge"/>
          <c:x val="1.2926399999999999E-2"/>
          <c:y val="3.6382900000000003E-2"/>
          <c:w val="0.982074"/>
          <c:h val="0.90412199999999998"/>
        </c:manualLayout>
      </c:layout>
      <c:barChart>
        <c:barDir val="col"/>
        <c:grouping val="clustered"/>
        <c:varyColors val="0"/>
        <c:ser>
          <c:idx val="0"/>
          <c:order val="0"/>
          <c:tx>
            <c:strRef>
              <c:f>Sheet1!$B$1</c:f>
              <c:strCache>
                <c:ptCount val="1"/>
                <c:pt idx="0">
                  <c:v>Series 1</c:v>
                </c:pt>
              </c:strCache>
            </c:strRef>
          </c:tx>
          <c:spPr>
            <a:solidFill>
              <a:schemeClr val="accent1"/>
            </a:solidFill>
            <a:ln w="12700" cap="flat">
              <a:noFill/>
              <a:miter lim="400000"/>
            </a:ln>
            <a:effectLst/>
          </c:spPr>
          <c:invertIfNegative val="0"/>
          <c:dLbls>
            <c:numFmt formatCode="0%" sourceLinked="0"/>
            <c:txPr>
              <a:bodyPr/>
              <a:lstStyle/>
              <a:p>
                <a:pPr>
                  <a:defRPr sz="1000" b="0" i="0" u="none" strike="noStrike">
                    <a:solidFill>
                      <a:srgbClr val="808080"/>
                    </a:solidFill>
                    <a:latin typeface="Calibri"/>
                  </a:defRPr>
                </a:pPr>
                <a:endParaRPr lang="en-US"/>
              </a:p>
            </c:txPr>
            <c:dLblPos val="outEnd"/>
            <c:showLegendKey val="0"/>
            <c:showVal val="1"/>
            <c:showCatName val="0"/>
            <c:showSerName val="0"/>
            <c:showPercent val="0"/>
            <c:showBubbleSize val="0"/>
            <c:showLeaderLines val="0"/>
          </c:dLbls>
          <c:trendline>
            <c:spPr>
              <a:ln w="19050" cap="rnd">
                <a:solidFill>
                  <a:schemeClr val="accent1"/>
                </a:solidFill>
                <a:prstDash val="sysDash"/>
                <a:miter lim="800000"/>
              </a:ln>
              <a:effectLst/>
            </c:spPr>
            <c:trendlineType val="linear"/>
            <c:dispRSqr val="0"/>
            <c:dispEq val="0"/>
          </c:trendline>
          <c:cat>
            <c:strRef>
              <c:f>Sheet1!$A$2:$A$3</c:f>
              <c:strCache>
                <c:ptCount val="2"/>
                <c:pt idx="0">
                  <c:v>before</c:v>
                </c:pt>
                <c:pt idx="1">
                  <c:v>during</c:v>
                </c:pt>
              </c:strCache>
            </c:strRef>
          </c:cat>
          <c:val>
            <c:numRef>
              <c:f>Sheet1!$B$2:$B$3</c:f>
              <c:numCache>
                <c:formatCode>General</c:formatCode>
                <c:ptCount val="2"/>
                <c:pt idx="0">
                  <c:v>0.16</c:v>
                </c:pt>
                <c:pt idx="1">
                  <c:v>0.375</c:v>
                </c:pt>
              </c:numCache>
            </c:numRef>
          </c:val>
        </c:ser>
        <c:dLbls>
          <c:showLegendKey val="0"/>
          <c:showVal val="0"/>
          <c:showCatName val="0"/>
          <c:showSerName val="0"/>
          <c:showPercent val="0"/>
          <c:showBubbleSize val="0"/>
        </c:dLbls>
        <c:gapWidth val="444"/>
        <c:overlap val="-90"/>
        <c:axId val="25482368"/>
        <c:axId val="25483904"/>
      </c:barChart>
      <c:catAx>
        <c:axId val="25482368"/>
        <c:scaling>
          <c:orientation val="minMax"/>
        </c:scaling>
        <c:delete val="0"/>
        <c:axPos val="b"/>
        <c:majorGridlines>
          <c:spPr>
            <a:ln w="12700" cap="flat">
              <a:solidFill>
                <a:srgbClr val="D9D9D9"/>
              </a:solidFill>
              <a:prstDash val="solid"/>
              <a:round/>
            </a:ln>
          </c:spPr>
        </c:majorGridlines>
        <c:numFmt formatCode="General" sourceLinked="0"/>
        <c:majorTickMark val="none"/>
        <c:minorTickMark val="none"/>
        <c:tickLblPos val="low"/>
        <c:spPr>
          <a:ln w="12700" cap="flat">
            <a:solidFill>
              <a:srgbClr val="888888"/>
            </a:solidFill>
            <a:prstDash val="solid"/>
            <a:miter lim="800000"/>
          </a:ln>
        </c:spPr>
        <c:txPr>
          <a:bodyPr rot="0"/>
          <a:lstStyle/>
          <a:p>
            <a:pPr>
              <a:defRPr sz="1000" b="0" i="0" u="none" strike="noStrike">
                <a:solidFill>
                  <a:srgbClr val="595959"/>
                </a:solidFill>
                <a:latin typeface="Calibri"/>
              </a:defRPr>
            </a:pPr>
            <a:endParaRPr lang="en-US"/>
          </a:p>
        </c:txPr>
        <c:crossAx val="25483904"/>
        <c:crosses val="autoZero"/>
        <c:auto val="1"/>
        <c:lblAlgn val="ctr"/>
        <c:lblOffset val="100"/>
        <c:noMultiLvlLbl val="1"/>
      </c:catAx>
      <c:valAx>
        <c:axId val="25483904"/>
        <c:scaling>
          <c:orientation val="minMax"/>
        </c:scaling>
        <c:delete val="0"/>
        <c:axPos val="l"/>
        <c:numFmt formatCode="0%" sourceLinked="0"/>
        <c:majorTickMark val="none"/>
        <c:minorTickMark val="none"/>
        <c:tickLblPos val="none"/>
        <c:spPr>
          <a:ln w="12700" cap="flat">
            <a:noFill/>
            <a:prstDash val="solid"/>
            <a:miter lim="800000"/>
          </a:ln>
        </c:spPr>
        <c:txPr>
          <a:bodyPr rot="0"/>
          <a:lstStyle/>
          <a:p>
            <a:pPr>
              <a:defRPr sz="1000" b="0" i="0" u="none" strike="noStrike">
                <a:solidFill>
                  <a:srgbClr val="000000"/>
                </a:solidFill>
                <a:latin typeface="Calibri"/>
              </a:defRPr>
            </a:pPr>
            <a:endParaRPr lang="en-US"/>
          </a:p>
        </c:txPr>
        <c:crossAx val="25482368"/>
        <c:crosses val="autoZero"/>
        <c:crossBetween val="between"/>
        <c:majorUnit val="0.1"/>
        <c:minorUnit val="0.0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roundedCorners val="0"/>
  <c:style val="2"/>
  <c:chart>
    <c:autoTitleDeleted val="1"/>
    <c:plotArea>
      <c:layout>
        <c:manualLayout>
          <c:layoutTarget val="inner"/>
          <c:xMode val="edge"/>
          <c:yMode val="edge"/>
          <c:x val="3.7525900000000001E-2"/>
          <c:y val="3.9882800000000003E-2"/>
          <c:w val="0.95747400000000005"/>
          <c:h val="0.88549199999999995"/>
        </c:manualLayout>
      </c:layout>
      <c:lineChart>
        <c:grouping val="standard"/>
        <c:varyColors val="0"/>
        <c:ser>
          <c:idx val="0"/>
          <c:order val="0"/>
          <c:tx>
            <c:strRef>
              <c:f>Sheet1!$B$1</c:f>
              <c:strCache>
                <c:ptCount val="1"/>
                <c:pt idx="0">
                  <c:v>Column3</c:v>
                </c:pt>
              </c:strCache>
            </c:strRef>
          </c:tx>
          <c:spPr>
            <a:ln w="31750" cap="rnd">
              <a:solidFill>
                <a:schemeClr val="accent1"/>
              </a:solidFill>
              <a:prstDash val="solid"/>
              <a:round/>
            </a:ln>
            <a:effectLst/>
          </c:spPr>
          <c:marker>
            <c:symbol val="circle"/>
            <c:size val="15"/>
            <c:spPr>
              <a:solidFill>
                <a:schemeClr val="accent1"/>
              </a:solidFill>
              <a:ln w="12700" cap="flat">
                <a:noFill/>
                <a:miter lim="400000"/>
              </a:ln>
              <a:effectLst/>
            </c:spPr>
          </c:marker>
          <c:dLbls>
            <c:numFmt formatCode="0" sourceLinked="0"/>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dLbls>
          <c:cat>
            <c:strRef>
              <c:f>Sheet1!$A$2:$A$12</c:f>
              <c:strCache>
                <c:ptCount val="11"/>
                <c:pt idx="0">
                  <c:v>dec-19</c:v>
                </c:pt>
                <c:pt idx="1">
                  <c:v>jan-20</c:v>
                </c:pt>
                <c:pt idx="2">
                  <c:v>feb-20</c:v>
                </c:pt>
                <c:pt idx="3">
                  <c:v>mar-20</c:v>
                </c:pt>
                <c:pt idx="4">
                  <c:v>apr-20</c:v>
                </c:pt>
                <c:pt idx="5">
                  <c:v>may-20</c:v>
                </c:pt>
                <c:pt idx="6">
                  <c:v>jun-20</c:v>
                </c:pt>
                <c:pt idx="7">
                  <c:v>jul-20</c:v>
                </c:pt>
                <c:pt idx="8">
                  <c:v>aug-20</c:v>
                </c:pt>
                <c:pt idx="9">
                  <c:v>sep-20</c:v>
                </c:pt>
              </c:strCache>
            </c:strRef>
          </c:cat>
          <c:val>
            <c:numRef>
              <c:f>Sheet1!$B$2:$B$12</c:f>
              <c:numCache>
                <c:formatCode>General</c:formatCode>
                <c:ptCount val="10"/>
                <c:pt idx="0">
                  <c:v>41</c:v>
                </c:pt>
                <c:pt idx="1">
                  <c:v>42</c:v>
                </c:pt>
                <c:pt idx="2">
                  <c:v>26</c:v>
                </c:pt>
                <c:pt idx="3">
                  <c:v>33</c:v>
                </c:pt>
                <c:pt idx="4">
                  <c:v>71</c:v>
                </c:pt>
                <c:pt idx="5">
                  <c:v>98</c:v>
                </c:pt>
                <c:pt idx="6">
                  <c:v>89</c:v>
                </c:pt>
                <c:pt idx="7">
                  <c:v>76</c:v>
                </c:pt>
                <c:pt idx="8">
                  <c:v>96</c:v>
                </c:pt>
                <c:pt idx="9">
                  <c:v>109</c:v>
                </c:pt>
              </c:numCache>
            </c:numRef>
          </c:val>
          <c:smooth val="0"/>
        </c:ser>
        <c:dLbls>
          <c:showLegendKey val="0"/>
          <c:showVal val="0"/>
          <c:showCatName val="0"/>
          <c:showSerName val="0"/>
          <c:showPercent val="0"/>
          <c:showBubbleSize val="0"/>
        </c:dLbls>
        <c:marker val="1"/>
        <c:smooth val="0"/>
        <c:axId val="25062400"/>
        <c:axId val="25068288"/>
      </c:lineChart>
      <c:catAx>
        <c:axId val="25062400"/>
        <c:scaling>
          <c:orientation val="minMax"/>
        </c:scaling>
        <c:delete val="0"/>
        <c:axPos val="b"/>
        <c:numFmt formatCode="General" sourceLinked="0"/>
        <c:majorTickMark val="out"/>
        <c:minorTickMark val="none"/>
        <c:tickLblPos val="low"/>
        <c:spPr>
          <a:ln w="19050" cap="flat">
            <a:solidFill>
              <a:srgbClr val="404040"/>
            </a:solidFill>
            <a:prstDash val="solid"/>
            <a:round/>
          </a:ln>
        </c:spPr>
        <c:txPr>
          <a:bodyPr rot="0"/>
          <a:lstStyle/>
          <a:p>
            <a:pPr>
              <a:defRPr sz="1100" b="0" i="0" u="none" strike="noStrike">
                <a:solidFill>
                  <a:srgbClr val="404040"/>
                </a:solidFill>
                <a:latin typeface="Calibri"/>
              </a:defRPr>
            </a:pPr>
            <a:endParaRPr lang="en-US"/>
          </a:p>
        </c:txPr>
        <c:crossAx val="25068288"/>
        <c:crosses val="autoZero"/>
        <c:auto val="1"/>
        <c:lblAlgn val="ctr"/>
        <c:lblOffset val="100"/>
        <c:noMultiLvlLbl val="1"/>
      </c:catAx>
      <c:valAx>
        <c:axId val="25068288"/>
        <c:scaling>
          <c:orientation val="minMax"/>
        </c:scaling>
        <c:delete val="0"/>
        <c:axPos val="l"/>
        <c:majorGridlines>
          <c:spPr>
            <a:ln w="12700" cap="flat">
              <a:solidFill>
                <a:srgbClr val="666666">
                  <a:alpha val="39000"/>
                </a:srgbClr>
              </a:solidFill>
              <a:prstDash val="solid"/>
              <a:round/>
            </a:ln>
          </c:spPr>
        </c:majorGridlines>
        <c:numFmt formatCode="0" sourceLinked="0"/>
        <c:majorTickMark val="none"/>
        <c:minorTickMark val="none"/>
        <c:tickLblPos val="nextTo"/>
        <c:spPr>
          <a:ln w="19050" cap="flat">
            <a:noFill/>
            <a:prstDash val="solid"/>
            <a:round/>
          </a:ln>
        </c:spPr>
        <c:txPr>
          <a:bodyPr rot="0"/>
          <a:lstStyle/>
          <a:p>
            <a:pPr>
              <a:defRPr sz="1100" b="0" i="0" u="none" strike="noStrike">
                <a:solidFill>
                  <a:srgbClr val="404040"/>
                </a:solidFill>
                <a:latin typeface="Calibri"/>
              </a:defRPr>
            </a:pPr>
            <a:endParaRPr lang="en-US"/>
          </a:p>
        </c:txPr>
        <c:crossAx val="25062400"/>
        <c:crosses val="autoZero"/>
        <c:crossBetween val="between"/>
        <c:majorUnit val="27.5"/>
        <c:minorUnit val="13.75"/>
      </c:valAx>
      <c:spPr>
        <a:noFill/>
        <a:ln w="12700" cap="flat">
          <a:noFill/>
          <a:miter lim="400000"/>
        </a:ln>
        <a:effectLst/>
      </c:spPr>
    </c:plotArea>
    <c:plotVisOnly val="1"/>
    <c:dispBlanksAs val="gap"/>
    <c:showDLblsOverMax val="1"/>
  </c:chart>
  <c:spPr>
    <a:gradFill flip="none" rotWithShape="1">
      <a:gsLst>
        <a:gs pos="0">
          <a:srgbClr val="FFFFFF"/>
        </a:gs>
        <a:gs pos="39000">
          <a:srgbClr val="FFFFFF"/>
        </a:gs>
        <a:gs pos="100000">
          <a:srgbClr val="BFBFBF"/>
        </a:gs>
      </a:gsLst>
      <a:path path="circle">
        <a:fillToRect l="37721" t="-19636" r="62278" b="119636"/>
      </a:path>
    </a:gradFill>
    <a:ln w="12700" cap="flat">
      <a:solidFill>
        <a:srgbClr val="BFBFBF"/>
      </a:solidFill>
      <a:prstDash val="solid"/>
      <a:round/>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roundedCorners val="0"/>
  <c:style val="2"/>
  <c:chart>
    <c:autoTitleDeleted val="1"/>
    <c:plotArea>
      <c:layout>
        <c:manualLayout>
          <c:layoutTarget val="inner"/>
          <c:xMode val="edge"/>
          <c:yMode val="edge"/>
          <c:x val="5.5285099999999997E-2"/>
          <c:y val="3.96105E-2"/>
          <c:w val="0.92998400000000003"/>
          <c:h val="0.89761500000000005"/>
        </c:manualLayout>
      </c:layout>
      <c:barChart>
        <c:barDir val="bar"/>
        <c:grouping val="clustered"/>
        <c:varyColors val="0"/>
        <c:ser>
          <c:idx val="0"/>
          <c:order val="0"/>
          <c:tx>
            <c:strRef>
              <c:f>Sheet1!$B$1</c:f>
              <c:strCache>
                <c:ptCount val="1"/>
                <c:pt idx="0">
                  <c:v>Series 1</c:v>
                </c:pt>
              </c:strCache>
            </c:strRef>
          </c:tx>
          <c:spPr>
            <a:solidFill>
              <a:schemeClr val="accent1"/>
            </a:solidFill>
            <a:ln w="12700" cap="flat">
              <a:noFill/>
              <a:miter lim="400000"/>
            </a:ln>
            <a:effectLst/>
          </c:spPr>
          <c:invertIfNegative val="0"/>
          <c:dLbls>
            <c:numFmt formatCode="0%" sourceLinked="0"/>
            <c:txPr>
              <a:bodyPr/>
              <a:lstStyle/>
              <a:p>
                <a:pPr>
                  <a:defRPr sz="1100" b="0" i="0" u="none" strike="noStrike">
                    <a:solidFill>
                      <a:srgbClr val="404040"/>
                    </a:solidFill>
                    <a:latin typeface="Calibri"/>
                  </a:defRPr>
                </a:pPr>
                <a:endParaRPr lang="en-US"/>
              </a:p>
            </c:txPr>
            <c:dLblPos val="outEnd"/>
            <c:showLegendKey val="0"/>
            <c:showVal val="1"/>
            <c:showCatName val="0"/>
            <c:showSerName val="0"/>
            <c:showPercent val="0"/>
            <c:showBubbleSize val="0"/>
            <c:showLeaderLines val="0"/>
          </c:dLbls>
          <c:trendline>
            <c:spPr>
              <a:ln w="19050" cap="rnd">
                <a:solidFill>
                  <a:schemeClr val="accent1"/>
                </a:solidFill>
                <a:prstDash val="sysDot"/>
                <a:miter lim="800000"/>
              </a:ln>
              <a:effectLst/>
            </c:spPr>
            <c:trendlineType val="linear"/>
            <c:dispRSqr val="0"/>
            <c:dispEq val="0"/>
          </c:trendline>
          <c:cat>
            <c:strRef>
              <c:f>Sheet1!$A$2:$A$3</c:f>
              <c:strCache>
                <c:ptCount val="2"/>
                <c:pt idx="0">
                  <c:v>before</c:v>
                </c:pt>
                <c:pt idx="1">
                  <c:v>during</c:v>
                </c:pt>
              </c:strCache>
            </c:strRef>
          </c:cat>
          <c:val>
            <c:numRef>
              <c:f>Sheet1!$B$2:$B$3</c:f>
              <c:numCache>
                <c:formatCode>General</c:formatCode>
                <c:ptCount val="2"/>
                <c:pt idx="0">
                  <c:v>7.0000000000000007E-2</c:v>
                </c:pt>
                <c:pt idx="1">
                  <c:v>0.33</c:v>
                </c:pt>
              </c:numCache>
            </c:numRef>
          </c:val>
        </c:ser>
        <c:dLbls>
          <c:showLegendKey val="0"/>
          <c:showVal val="0"/>
          <c:showCatName val="0"/>
          <c:showSerName val="0"/>
          <c:showPercent val="0"/>
          <c:showBubbleSize val="0"/>
        </c:dLbls>
        <c:gapWidth val="182"/>
        <c:axId val="25134976"/>
        <c:axId val="25136512"/>
      </c:barChart>
      <c:catAx>
        <c:axId val="25134976"/>
        <c:scaling>
          <c:orientation val="maxMin"/>
        </c:scaling>
        <c:delete val="0"/>
        <c:axPos val="l"/>
        <c:numFmt formatCode="General" sourceLinked="0"/>
        <c:majorTickMark val="none"/>
        <c:minorTickMark val="none"/>
        <c:tickLblPos val="nextTo"/>
        <c:spPr>
          <a:ln w="12700" cap="flat">
            <a:solidFill>
              <a:srgbClr val="D9D9D9"/>
            </a:solidFill>
            <a:prstDash val="solid"/>
            <a:round/>
          </a:ln>
        </c:spPr>
        <c:txPr>
          <a:bodyPr rot="0"/>
          <a:lstStyle/>
          <a:p>
            <a:pPr>
              <a:defRPr sz="1100" b="0" i="0" u="none" strike="noStrike">
                <a:solidFill>
                  <a:srgbClr val="595959"/>
                </a:solidFill>
                <a:latin typeface="Calibri"/>
              </a:defRPr>
            </a:pPr>
            <a:endParaRPr lang="en-US"/>
          </a:p>
        </c:txPr>
        <c:crossAx val="25136512"/>
        <c:crosses val="autoZero"/>
        <c:auto val="1"/>
        <c:lblAlgn val="ctr"/>
        <c:lblOffset val="100"/>
        <c:noMultiLvlLbl val="1"/>
      </c:catAx>
      <c:valAx>
        <c:axId val="25136512"/>
        <c:scaling>
          <c:orientation val="minMax"/>
        </c:scaling>
        <c:delete val="0"/>
        <c:axPos val="t"/>
        <c:majorGridlines>
          <c:spPr>
            <a:ln w="12700" cap="flat">
              <a:solidFill>
                <a:srgbClr val="D9D9D9"/>
              </a:solidFill>
              <a:prstDash val="solid"/>
              <a:round/>
            </a:ln>
          </c:spPr>
        </c:majorGridlines>
        <c:numFmt formatCode="0%" sourceLinked="0"/>
        <c:majorTickMark val="none"/>
        <c:minorTickMark val="none"/>
        <c:tickLblPos val="high"/>
        <c:spPr>
          <a:ln w="12700" cap="flat">
            <a:noFill/>
            <a:prstDash val="solid"/>
            <a:round/>
          </a:ln>
        </c:spPr>
        <c:txPr>
          <a:bodyPr rot="0"/>
          <a:lstStyle/>
          <a:p>
            <a:pPr>
              <a:defRPr sz="1100" b="0" i="0" u="none" strike="noStrike">
                <a:solidFill>
                  <a:srgbClr val="595959"/>
                </a:solidFill>
                <a:latin typeface="Calibri"/>
              </a:defRPr>
            </a:pPr>
            <a:endParaRPr lang="en-US"/>
          </a:p>
        </c:txPr>
        <c:crossAx val="25134976"/>
        <c:crosses val="autoZero"/>
        <c:crossBetween val="between"/>
        <c:majorUnit val="0.1"/>
        <c:minorUnit val="0.0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roundedCorners val="0"/>
  <c:style val="2"/>
  <c:chart>
    <c:autoTitleDeleted val="1"/>
    <c:plotArea>
      <c:layout>
        <c:manualLayout>
          <c:layoutTarget val="inner"/>
          <c:xMode val="edge"/>
          <c:yMode val="edge"/>
          <c:x val="5.5298600000000003E-2"/>
          <c:y val="3.9521300000000002E-2"/>
          <c:w val="0.92119200000000001"/>
          <c:h val="0.89781699999999998"/>
        </c:manualLayout>
      </c:layout>
      <c:barChart>
        <c:barDir val="bar"/>
        <c:grouping val="clustered"/>
        <c:varyColors val="0"/>
        <c:ser>
          <c:idx val="0"/>
          <c:order val="0"/>
          <c:tx>
            <c:strRef>
              <c:f>Sheet1!$B$1</c:f>
              <c:strCache>
                <c:ptCount val="1"/>
                <c:pt idx="0">
                  <c:v>Series 1</c:v>
                </c:pt>
              </c:strCache>
            </c:strRef>
          </c:tx>
          <c:spPr>
            <a:solidFill>
              <a:schemeClr val="accent2"/>
            </a:solidFill>
            <a:ln w="12700" cap="flat">
              <a:noFill/>
              <a:miter lim="400000"/>
            </a:ln>
            <a:effectLst/>
          </c:spPr>
          <c:invertIfNegative val="0"/>
          <c:dLbls>
            <c:numFmt formatCode="0.00%" sourceLinked="0"/>
            <c:txPr>
              <a:bodyPr/>
              <a:lstStyle/>
              <a:p>
                <a:pPr>
                  <a:defRPr sz="1100" b="0" i="0" u="none" strike="noStrike">
                    <a:solidFill>
                      <a:srgbClr val="404040"/>
                    </a:solidFill>
                    <a:latin typeface="Calibri"/>
                  </a:defRPr>
                </a:pPr>
                <a:endParaRPr lang="en-US"/>
              </a:p>
            </c:txPr>
            <c:dLblPos val="outEnd"/>
            <c:showLegendKey val="0"/>
            <c:showVal val="1"/>
            <c:showCatName val="0"/>
            <c:showSerName val="0"/>
            <c:showPercent val="0"/>
            <c:showBubbleSize val="0"/>
            <c:showLeaderLines val="0"/>
          </c:dLbls>
          <c:trendline>
            <c:spPr>
              <a:ln w="19050" cap="rnd">
                <a:solidFill>
                  <a:schemeClr val="accent2"/>
                </a:solidFill>
                <a:prstDash val="sysDot"/>
                <a:miter lim="800000"/>
              </a:ln>
              <a:effectLst/>
            </c:spPr>
            <c:trendlineType val="linear"/>
            <c:dispRSqr val="0"/>
            <c:dispEq val="0"/>
          </c:trendline>
          <c:cat>
            <c:strRef>
              <c:f>Sheet1!$A$2:$A$3</c:f>
              <c:strCache>
                <c:ptCount val="2"/>
                <c:pt idx="0">
                  <c:v>before</c:v>
                </c:pt>
                <c:pt idx="1">
                  <c:v>during</c:v>
                </c:pt>
              </c:strCache>
            </c:strRef>
          </c:cat>
          <c:val>
            <c:numRef>
              <c:f>Sheet1!$B$2:$B$3</c:f>
              <c:numCache>
                <c:formatCode>General</c:formatCode>
                <c:ptCount val="2"/>
                <c:pt idx="0">
                  <c:v>1.0800000000000001E-2</c:v>
                </c:pt>
                <c:pt idx="1">
                  <c:v>4.8899999999999999E-2</c:v>
                </c:pt>
              </c:numCache>
            </c:numRef>
          </c:val>
        </c:ser>
        <c:dLbls>
          <c:showLegendKey val="0"/>
          <c:showVal val="0"/>
          <c:showCatName val="0"/>
          <c:showSerName val="0"/>
          <c:showPercent val="0"/>
          <c:showBubbleSize val="0"/>
        </c:dLbls>
        <c:gapWidth val="182"/>
        <c:axId val="25501056"/>
        <c:axId val="25531520"/>
      </c:barChart>
      <c:catAx>
        <c:axId val="25501056"/>
        <c:scaling>
          <c:orientation val="maxMin"/>
        </c:scaling>
        <c:delete val="0"/>
        <c:axPos val="l"/>
        <c:numFmt formatCode="General" sourceLinked="0"/>
        <c:majorTickMark val="none"/>
        <c:minorTickMark val="none"/>
        <c:tickLblPos val="nextTo"/>
        <c:spPr>
          <a:ln w="12700" cap="flat">
            <a:solidFill>
              <a:srgbClr val="D9D9D9"/>
            </a:solidFill>
            <a:prstDash val="solid"/>
            <a:round/>
          </a:ln>
        </c:spPr>
        <c:txPr>
          <a:bodyPr rot="0"/>
          <a:lstStyle/>
          <a:p>
            <a:pPr>
              <a:defRPr sz="1100" b="0" i="0" u="none" strike="noStrike">
                <a:solidFill>
                  <a:srgbClr val="595959"/>
                </a:solidFill>
                <a:latin typeface="Calibri"/>
              </a:defRPr>
            </a:pPr>
            <a:endParaRPr lang="en-US"/>
          </a:p>
        </c:txPr>
        <c:crossAx val="25531520"/>
        <c:crosses val="autoZero"/>
        <c:auto val="1"/>
        <c:lblAlgn val="ctr"/>
        <c:lblOffset val="100"/>
        <c:noMultiLvlLbl val="1"/>
      </c:catAx>
      <c:valAx>
        <c:axId val="25531520"/>
        <c:scaling>
          <c:orientation val="minMax"/>
        </c:scaling>
        <c:delete val="0"/>
        <c:axPos val="t"/>
        <c:majorGridlines>
          <c:spPr>
            <a:ln w="12700" cap="flat">
              <a:solidFill>
                <a:srgbClr val="D9D9D9"/>
              </a:solidFill>
              <a:prstDash val="solid"/>
              <a:round/>
            </a:ln>
          </c:spPr>
        </c:majorGridlines>
        <c:numFmt formatCode="0.00%" sourceLinked="0"/>
        <c:majorTickMark val="none"/>
        <c:minorTickMark val="none"/>
        <c:tickLblPos val="high"/>
        <c:spPr>
          <a:ln w="12700" cap="flat">
            <a:noFill/>
            <a:prstDash val="solid"/>
            <a:round/>
          </a:ln>
        </c:spPr>
        <c:txPr>
          <a:bodyPr rot="0"/>
          <a:lstStyle/>
          <a:p>
            <a:pPr>
              <a:defRPr sz="1100" b="0" i="0" u="none" strike="noStrike">
                <a:solidFill>
                  <a:srgbClr val="595959"/>
                </a:solidFill>
                <a:latin typeface="Calibri"/>
              </a:defRPr>
            </a:pPr>
            <a:endParaRPr lang="en-US"/>
          </a:p>
        </c:txPr>
        <c:crossAx val="25501056"/>
        <c:crosses val="autoZero"/>
        <c:crossBetween val="between"/>
        <c:majorUnit val="1.2500000000000001E-2"/>
        <c:minorUnit val="6.2500000000000003E-3"/>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roundedCorners val="0"/>
  <c:style val="2"/>
  <c:chart>
    <c:autoTitleDeleted val="1"/>
    <c:plotArea>
      <c:layout>
        <c:manualLayout>
          <c:layoutTarget val="inner"/>
          <c:xMode val="edge"/>
          <c:yMode val="edge"/>
          <c:x val="3.0629E-2"/>
          <c:y val="3.3298500000000002E-2"/>
          <c:w val="0.96437099999999998"/>
          <c:h val="0.90233300000000005"/>
        </c:manualLayout>
      </c:layout>
      <c:lineChart>
        <c:grouping val="standard"/>
        <c:varyColors val="0"/>
        <c:ser>
          <c:idx val="0"/>
          <c:order val="0"/>
          <c:tx>
            <c:strRef>
              <c:f>Sheet1!$B$1</c:f>
              <c:strCache>
                <c:ptCount val="1"/>
                <c:pt idx="0">
                  <c:v>Column3</c:v>
                </c:pt>
              </c:strCache>
            </c:strRef>
          </c:tx>
          <c:spPr>
            <a:ln w="31750" cap="rnd">
              <a:solidFill>
                <a:schemeClr val="accent2"/>
              </a:solidFill>
              <a:prstDash val="solid"/>
              <a:round/>
            </a:ln>
            <a:effectLst/>
          </c:spPr>
          <c:marker>
            <c:symbol val="circle"/>
            <c:size val="15"/>
            <c:spPr>
              <a:solidFill>
                <a:schemeClr val="accent2"/>
              </a:solidFill>
              <a:ln w="12700" cap="flat">
                <a:noFill/>
                <a:miter lim="400000"/>
              </a:ln>
              <a:effectLst/>
            </c:spPr>
          </c:marker>
          <c:dLbls>
            <c:numFmt formatCode="0" sourceLinked="0"/>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dLbls>
          <c:cat>
            <c:strRef>
              <c:f>Sheet1!$A$2:$A$11</c:f>
              <c:strCache>
                <c:ptCount val="10"/>
                <c:pt idx="0">
                  <c:v>DEC 19</c:v>
                </c:pt>
                <c:pt idx="1">
                  <c:v>JAN 20</c:v>
                </c:pt>
                <c:pt idx="2">
                  <c:v>FEB 20</c:v>
                </c:pt>
                <c:pt idx="3">
                  <c:v>MAR 20</c:v>
                </c:pt>
                <c:pt idx="4">
                  <c:v>APR 20</c:v>
                </c:pt>
                <c:pt idx="5">
                  <c:v>MAY 20</c:v>
                </c:pt>
                <c:pt idx="6">
                  <c:v>JUN 20</c:v>
                </c:pt>
                <c:pt idx="7">
                  <c:v>JUL 20</c:v>
                </c:pt>
                <c:pt idx="8">
                  <c:v>AUG 20</c:v>
                </c:pt>
                <c:pt idx="9">
                  <c:v>SEP 20</c:v>
                </c:pt>
              </c:strCache>
            </c:strRef>
          </c:cat>
          <c:val>
            <c:numRef>
              <c:f>Sheet1!$B$2:$B$11</c:f>
              <c:numCache>
                <c:formatCode>General</c:formatCode>
                <c:ptCount val="10"/>
                <c:pt idx="0">
                  <c:v>7</c:v>
                </c:pt>
                <c:pt idx="1">
                  <c:v>3</c:v>
                </c:pt>
                <c:pt idx="2">
                  <c:v>1</c:v>
                </c:pt>
                <c:pt idx="3">
                  <c:v>2</c:v>
                </c:pt>
                <c:pt idx="4">
                  <c:v>11</c:v>
                </c:pt>
                <c:pt idx="5">
                  <c:v>9</c:v>
                </c:pt>
                <c:pt idx="6">
                  <c:v>10</c:v>
                </c:pt>
                <c:pt idx="7">
                  <c:v>5</c:v>
                </c:pt>
                <c:pt idx="8">
                  <c:v>12</c:v>
                </c:pt>
                <c:pt idx="9">
                  <c:v>17</c:v>
                </c:pt>
              </c:numCache>
            </c:numRef>
          </c:val>
          <c:smooth val="0"/>
        </c:ser>
        <c:ser>
          <c:idx val="1"/>
          <c:order val="1"/>
          <c:tx>
            <c:strRef>
              <c:f>Sheet1!$C$1</c:f>
              <c:strCache>
                <c:ptCount val="1"/>
                <c:pt idx="0">
                  <c:v>Column2</c:v>
                </c:pt>
              </c:strCache>
            </c:strRef>
          </c:tx>
          <c:spPr>
            <a:ln w="31750" cap="rnd">
              <a:solidFill>
                <a:schemeClr val="accent4"/>
              </a:solidFill>
              <a:prstDash val="solid"/>
              <a:round/>
            </a:ln>
            <a:effectLst/>
          </c:spPr>
          <c:marker>
            <c:symbol val="circle"/>
            <c:size val="15"/>
            <c:spPr>
              <a:solidFill>
                <a:schemeClr val="accent4"/>
              </a:solidFill>
              <a:ln w="12700" cap="flat">
                <a:noFill/>
                <a:miter lim="400000"/>
              </a:ln>
              <a:effectLst/>
            </c:spPr>
          </c:marker>
          <c:dLbls>
            <c:numFmt formatCode="0" sourceLinked="0"/>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dLbls>
          <c:cat>
            <c:strRef>
              <c:f>Sheet1!$A$2:$A$11</c:f>
              <c:strCache>
                <c:ptCount val="10"/>
                <c:pt idx="0">
                  <c:v>DEC 19</c:v>
                </c:pt>
                <c:pt idx="1">
                  <c:v>JAN 20</c:v>
                </c:pt>
                <c:pt idx="2">
                  <c:v>FEB 20</c:v>
                </c:pt>
                <c:pt idx="3">
                  <c:v>MAR 20</c:v>
                </c:pt>
                <c:pt idx="4">
                  <c:v>APR 20</c:v>
                </c:pt>
                <c:pt idx="5">
                  <c:v>MAY 20</c:v>
                </c:pt>
                <c:pt idx="6">
                  <c:v>JUN 20</c:v>
                </c:pt>
                <c:pt idx="7">
                  <c:v>JUL 20</c:v>
                </c:pt>
                <c:pt idx="8">
                  <c:v>AUG 20</c:v>
                </c:pt>
                <c:pt idx="9">
                  <c:v>SEP 20</c:v>
                </c:pt>
              </c:strCache>
            </c:strRef>
          </c:cat>
          <c:val>
            <c:numRef>
              <c:f>Sheet1!$C$2:$C$11</c:f>
            </c:numRef>
          </c:val>
          <c:smooth val="0"/>
        </c:ser>
        <c:ser>
          <c:idx val="2"/>
          <c:order val="2"/>
          <c:tx>
            <c:strRef>
              <c:f>Sheet1!$D$1</c:f>
              <c:strCache>
                <c:ptCount val="1"/>
                <c:pt idx="0">
                  <c:v>Column1</c:v>
                </c:pt>
              </c:strCache>
            </c:strRef>
          </c:tx>
          <c:spPr>
            <a:ln w="31750" cap="rnd">
              <a:solidFill>
                <a:schemeClr val="accent6"/>
              </a:solidFill>
              <a:prstDash val="solid"/>
              <a:round/>
            </a:ln>
            <a:effectLst/>
          </c:spPr>
          <c:marker>
            <c:symbol val="circle"/>
            <c:size val="15"/>
            <c:spPr>
              <a:solidFill>
                <a:schemeClr val="accent6"/>
              </a:solidFill>
              <a:ln w="12700" cap="flat">
                <a:noFill/>
                <a:miter lim="400000"/>
              </a:ln>
              <a:effectLst/>
            </c:spPr>
          </c:marker>
          <c:dLbls>
            <c:numFmt formatCode="0" sourceLinked="0"/>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dLbls>
          <c:cat>
            <c:strRef>
              <c:f>Sheet1!$A$2:$A$11</c:f>
              <c:strCache>
                <c:ptCount val="10"/>
                <c:pt idx="0">
                  <c:v>DEC 19</c:v>
                </c:pt>
                <c:pt idx="1">
                  <c:v>JAN 20</c:v>
                </c:pt>
                <c:pt idx="2">
                  <c:v>FEB 20</c:v>
                </c:pt>
                <c:pt idx="3">
                  <c:v>MAR 20</c:v>
                </c:pt>
                <c:pt idx="4">
                  <c:v>APR 20</c:v>
                </c:pt>
                <c:pt idx="5">
                  <c:v>MAY 20</c:v>
                </c:pt>
                <c:pt idx="6">
                  <c:v>JUN 20</c:v>
                </c:pt>
                <c:pt idx="7">
                  <c:v>JUL 20</c:v>
                </c:pt>
                <c:pt idx="8">
                  <c:v>AUG 20</c:v>
                </c:pt>
                <c:pt idx="9">
                  <c:v>SEP 20</c:v>
                </c:pt>
              </c:strCache>
            </c:strRef>
          </c:cat>
          <c:val>
            <c:numRef>
              <c:f>Sheet1!$D$2:$D$11</c:f>
            </c:numRef>
          </c:val>
          <c:smooth val="0"/>
        </c:ser>
        <c:dLbls>
          <c:showLegendKey val="0"/>
          <c:showVal val="0"/>
          <c:showCatName val="0"/>
          <c:showSerName val="0"/>
          <c:showPercent val="0"/>
          <c:showBubbleSize val="0"/>
        </c:dLbls>
        <c:marker val="1"/>
        <c:smooth val="0"/>
        <c:axId val="25646208"/>
        <c:axId val="25647744"/>
      </c:lineChart>
      <c:catAx>
        <c:axId val="25646208"/>
        <c:scaling>
          <c:orientation val="minMax"/>
        </c:scaling>
        <c:delete val="0"/>
        <c:axPos val="b"/>
        <c:numFmt formatCode="General" sourceLinked="0"/>
        <c:majorTickMark val="out"/>
        <c:minorTickMark val="none"/>
        <c:tickLblPos val="low"/>
        <c:spPr>
          <a:ln w="19050" cap="flat">
            <a:solidFill>
              <a:srgbClr val="404040"/>
            </a:solidFill>
            <a:prstDash val="solid"/>
            <a:round/>
          </a:ln>
        </c:spPr>
        <c:txPr>
          <a:bodyPr rot="0"/>
          <a:lstStyle/>
          <a:p>
            <a:pPr>
              <a:defRPr sz="1100" b="0" i="0" u="none" strike="noStrike">
                <a:solidFill>
                  <a:srgbClr val="404040"/>
                </a:solidFill>
                <a:latin typeface="Calibri"/>
              </a:defRPr>
            </a:pPr>
            <a:endParaRPr lang="en-US"/>
          </a:p>
        </c:txPr>
        <c:crossAx val="25647744"/>
        <c:crosses val="autoZero"/>
        <c:auto val="1"/>
        <c:lblAlgn val="ctr"/>
        <c:lblOffset val="100"/>
        <c:noMultiLvlLbl val="1"/>
      </c:catAx>
      <c:valAx>
        <c:axId val="25647744"/>
        <c:scaling>
          <c:orientation val="minMax"/>
        </c:scaling>
        <c:delete val="0"/>
        <c:axPos val="l"/>
        <c:majorGridlines>
          <c:spPr>
            <a:ln w="12700" cap="flat">
              <a:solidFill>
                <a:srgbClr val="666666">
                  <a:alpha val="39000"/>
                </a:srgbClr>
              </a:solidFill>
              <a:prstDash val="solid"/>
              <a:round/>
            </a:ln>
          </c:spPr>
        </c:majorGridlines>
        <c:numFmt formatCode="0" sourceLinked="0"/>
        <c:majorTickMark val="none"/>
        <c:minorTickMark val="none"/>
        <c:tickLblPos val="nextTo"/>
        <c:spPr>
          <a:ln w="19050" cap="flat">
            <a:noFill/>
            <a:prstDash val="solid"/>
            <a:round/>
          </a:ln>
        </c:spPr>
        <c:txPr>
          <a:bodyPr rot="0"/>
          <a:lstStyle/>
          <a:p>
            <a:pPr>
              <a:defRPr sz="1100" b="0" i="0" u="none" strike="noStrike">
                <a:solidFill>
                  <a:srgbClr val="404040"/>
                </a:solidFill>
                <a:latin typeface="Calibri"/>
              </a:defRPr>
            </a:pPr>
            <a:endParaRPr lang="en-US"/>
          </a:p>
        </c:txPr>
        <c:crossAx val="25646208"/>
        <c:crosses val="autoZero"/>
        <c:crossBetween val="between"/>
        <c:majorUnit val="4.5"/>
        <c:minorUnit val="2.25"/>
      </c:valAx>
      <c:spPr>
        <a:noFill/>
        <a:ln w="12700" cap="flat">
          <a:noFill/>
          <a:miter lim="400000"/>
        </a:ln>
        <a:effectLst/>
      </c:spPr>
    </c:plotArea>
    <c:plotVisOnly val="1"/>
    <c:dispBlanksAs val="gap"/>
    <c:showDLblsOverMax val="1"/>
  </c:chart>
  <c:spPr>
    <a:gradFill flip="none" rotWithShape="1">
      <a:gsLst>
        <a:gs pos="0">
          <a:srgbClr val="FFFFFF"/>
        </a:gs>
        <a:gs pos="39000">
          <a:srgbClr val="FFFFFF"/>
        </a:gs>
        <a:gs pos="100000">
          <a:srgbClr val="BFBFBF"/>
        </a:gs>
      </a:gsLst>
      <a:path path="circle">
        <a:fillToRect l="37721" t="-19636" r="62278" b="119636"/>
      </a:path>
    </a:gradFill>
    <a:ln w="12700" cap="flat">
      <a:solidFill>
        <a:srgbClr val="BFBFBF"/>
      </a:solidFill>
      <a:prstDash val="solid"/>
      <a:round/>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2404988"/>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9"/>
          </a:xfrm>
          <a:prstGeom prst="rect">
            <a:avLst/>
          </a:prstGeom>
        </p:spPr>
        <p:txBody>
          <a:bodyPr/>
          <a:lstStyle>
            <a:lvl1pPr marL="0" indent="0">
              <a:buSzTx/>
              <a:buFontTx/>
              <a:buNone/>
              <a:defRPr sz="2400">
                <a:solidFill>
                  <a:srgbClr val="888888"/>
                </a:solidFill>
              </a:defRPr>
            </a:lvl1pPr>
            <a:lvl2pPr marL="0" indent="0">
              <a:buSzTx/>
              <a:buFontTx/>
              <a:buNone/>
              <a:defRPr sz="2400">
                <a:solidFill>
                  <a:srgbClr val="888888"/>
                </a:solidFill>
              </a:defRPr>
            </a:lvl2pPr>
            <a:lvl3pPr marL="0" indent="0">
              <a:buSzTx/>
              <a:buFontTx/>
              <a:buNone/>
              <a:defRPr sz="2400">
                <a:solidFill>
                  <a:srgbClr val="888888"/>
                </a:solidFill>
              </a:defRPr>
            </a:lvl3pPr>
            <a:lvl4pPr marL="0" indent="0">
              <a:buSzTx/>
              <a:buFontTx/>
              <a:buNone/>
              <a:defRPr sz="2400">
                <a:solidFill>
                  <a:srgbClr val="888888"/>
                </a:solidFill>
              </a:defRPr>
            </a:lvl4pPr>
            <a:lvl5pPr marL="0" indent="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0" cy="823914"/>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0" y="1681163"/>
            <a:ext cx="5183188"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7" y="2057400"/>
            <a:ext cx="3932238"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5"/>
            <a:ext cx="6172202" cy="4873625"/>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80147" y="6404293"/>
            <a:ext cx="273654" cy="269239"/>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Picture 4" descr="Picture 4"/>
          <p:cNvPicPr>
            <a:picLocks noChangeAspect="1"/>
          </p:cNvPicPr>
          <p:nvPr/>
        </p:nvPicPr>
        <p:blipFill>
          <a:blip r:embed="rId2">
            <a:extLst/>
          </a:blip>
          <a:stretch>
            <a:fillRect/>
          </a:stretch>
        </p:blipFill>
        <p:spPr>
          <a:xfrm>
            <a:off x="9525" y="7867"/>
            <a:ext cx="2132011" cy="2162176"/>
          </a:xfrm>
          <a:prstGeom prst="rect">
            <a:avLst/>
          </a:prstGeom>
          <a:ln w="12700">
            <a:miter lim="400000"/>
          </a:ln>
        </p:spPr>
      </p:pic>
      <p:sp>
        <p:nvSpPr>
          <p:cNvPr id="95" name="Title 1"/>
          <p:cNvSpPr txBox="1">
            <a:spLocks noGrp="1"/>
          </p:cNvSpPr>
          <p:nvPr>
            <p:ph type="ctrTitle"/>
          </p:nvPr>
        </p:nvSpPr>
        <p:spPr>
          <a:xfrm>
            <a:off x="1771650" y="1088955"/>
            <a:ext cx="8648700" cy="2162176"/>
          </a:xfrm>
          <a:prstGeom prst="rect">
            <a:avLst/>
          </a:prstGeom>
        </p:spPr>
        <p:txBody>
          <a:bodyPr/>
          <a:lstStyle>
            <a:lvl1pPr defTabSz="841247">
              <a:defRPr sz="4900">
                <a:solidFill>
                  <a:srgbClr val="0056D6"/>
                </a:solidFill>
              </a:defRPr>
            </a:lvl1pPr>
          </a:lstStyle>
          <a:p>
            <a:r>
              <a:t>IMPACT OF COVID-19 LOCKDOWN ON OBSTETRIC OUTCOME</a:t>
            </a:r>
          </a:p>
        </p:txBody>
      </p:sp>
      <p:sp>
        <p:nvSpPr>
          <p:cNvPr id="96" name="Subtitle 2"/>
          <p:cNvSpPr txBox="1">
            <a:spLocks noGrp="1"/>
          </p:cNvSpPr>
          <p:nvPr>
            <p:ph type="subTitle" sz="quarter" idx="1"/>
          </p:nvPr>
        </p:nvSpPr>
        <p:spPr>
          <a:xfrm>
            <a:off x="9524" y="4025177"/>
            <a:ext cx="9692060" cy="1494121"/>
          </a:xfrm>
          <a:prstGeom prst="rect">
            <a:avLst/>
          </a:prstGeom>
        </p:spPr>
        <p:txBody>
          <a:bodyPr/>
          <a:lstStyle/>
          <a:p>
            <a:pPr defTabSz="905255">
              <a:lnSpc>
                <a:spcPct val="81000"/>
              </a:lnSpc>
              <a:spcBef>
                <a:spcPts val="900"/>
              </a:spcBef>
              <a:defRPr sz="2700"/>
            </a:pPr>
            <a:r>
              <a:rPr>
                <a:solidFill>
                  <a:srgbClr val="7A219E"/>
                </a:solidFill>
              </a:rPr>
              <a:t>Dr.Nandini Bhosgi</a:t>
            </a:r>
            <a:r>
              <a:t> </a:t>
            </a:r>
          </a:p>
          <a:p>
            <a:pPr defTabSz="905255">
              <a:lnSpc>
                <a:spcPct val="81000"/>
              </a:lnSpc>
              <a:spcBef>
                <a:spcPts val="900"/>
              </a:spcBef>
              <a:defRPr sz="2700">
                <a:solidFill>
                  <a:srgbClr val="0056D6"/>
                </a:solidFill>
              </a:defRPr>
            </a:pPr>
            <a:r>
              <a:t>Under the guidance of </a:t>
            </a:r>
            <a:r>
              <a:rPr>
                <a:solidFill>
                  <a:srgbClr val="7A219E"/>
                </a:solidFill>
              </a:rPr>
              <a:t>DR. VIDYA GAIKWAD</a:t>
            </a:r>
            <a:r>
              <a:t> </a:t>
            </a:r>
          </a:p>
          <a:p>
            <a:pPr defTabSz="905255">
              <a:lnSpc>
                <a:spcPct val="81000"/>
              </a:lnSpc>
              <a:spcBef>
                <a:spcPts val="900"/>
              </a:spcBef>
              <a:defRPr sz="2700">
                <a:solidFill>
                  <a:srgbClr val="0056D6"/>
                </a:solidFill>
              </a:defRPr>
            </a:pPr>
            <a:r>
              <a:t>PROF and HOU DEPT. OF OBGY UNIT II</a:t>
            </a:r>
          </a:p>
        </p:txBody>
      </p:sp>
      <p:pic>
        <p:nvPicPr>
          <p:cNvPr id="97" name="Picture 5" descr="Picture 5"/>
          <p:cNvPicPr>
            <a:picLocks noChangeAspect="1"/>
          </p:cNvPicPr>
          <p:nvPr/>
        </p:nvPicPr>
        <p:blipFill>
          <a:blip r:embed="rId2">
            <a:extLst/>
          </a:blip>
          <a:stretch>
            <a:fillRect/>
          </a:stretch>
        </p:blipFill>
        <p:spPr>
          <a:xfrm>
            <a:off x="8337643" y="3246366"/>
            <a:ext cx="3600452" cy="3611634"/>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Majority of patients did not receive ANC care for consecutive 4-5 months, so presented late with complications…"/>
          <p:cNvSpPr txBox="1">
            <a:spLocks noGrp="1"/>
          </p:cNvSpPr>
          <p:nvPr>
            <p:ph type="body" idx="1"/>
          </p:nvPr>
        </p:nvSpPr>
        <p:spPr>
          <a:xfrm>
            <a:off x="264023" y="370304"/>
            <a:ext cx="11802195" cy="6117392"/>
          </a:xfrm>
          <a:prstGeom prst="rect">
            <a:avLst/>
          </a:prstGeom>
        </p:spPr>
        <p:txBody>
          <a:bodyPr anchor="ctr"/>
          <a:lstStyle/>
          <a:p>
            <a:pPr defTabSz="795527">
              <a:spcBef>
                <a:spcPts val="800"/>
              </a:spcBef>
              <a:defRPr sz="2436">
                <a:solidFill>
                  <a:srgbClr val="000000"/>
                </a:solidFill>
              </a:defRPr>
            </a:pPr>
            <a:r>
              <a:t> </a:t>
            </a:r>
            <a:r>
              <a:rPr>
                <a:solidFill>
                  <a:srgbClr val="7A219E"/>
                </a:solidFill>
              </a:rPr>
              <a:t>Majority of patients did not receive ANC care for consecutive 4 months, so presented late with complications </a:t>
            </a:r>
          </a:p>
          <a:p>
            <a:pPr marL="244240" indent="-244240" defTabSz="795527">
              <a:spcBef>
                <a:spcPts val="800"/>
              </a:spcBef>
              <a:buSzPct val="100000"/>
              <a:buChar char="•"/>
              <a:defRPr sz="2436">
                <a:solidFill>
                  <a:srgbClr val="7A219E"/>
                </a:solidFill>
              </a:defRPr>
            </a:pPr>
            <a:r>
              <a:t>Abruptio placentae -9</a:t>
            </a:r>
          </a:p>
          <a:p>
            <a:pPr marL="244240" indent="-244240" defTabSz="795527">
              <a:spcBef>
                <a:spcPts val="800"/>
              </a:spcBef>
              <a:buSzPct val="100000"/>
              <a:buChar char="•"/>
              <a:defRPr sz="2436">
                <a:solidFill>
                  <a:srgbClr val="7A219E"/>
                </a:solidFill>
              </a:defRPr>
            </a:pPr>
            <a:r>
              <a:t>Impending eclampsia -4</a:t>
            </a:r>
          </a:p>
          <a:p>
            <a:pPr marL="244240" indent="-244240" defTabSz="795527">
              <a:spcBef>
                <a:spcPts val="800"/>
              </a:spcBef>
              <a:buSzPct val="100000"/>
              <a:buChar char="•"/>
              <a:defRPr sz="2436">
                <a:solidFill>
                  <a:srgbClr val="7A219E"/>
                </a:solidFill>
              </a:defRPr>
            </a:pPr>
            <a:r>
              <a:t>Eclampsia -5</a:t>
            </a:r>
          </a:p>
          <a:p>
            <a:pPr marL="244240" indent="-244240" defTabSz="795527">
              <a:spcBef>
                <a:spcPts val="800"/>
              </a:spcBef>
              <a:buSzPct val="100000"/>
              <a:buChar char="•"/>
              <a:defRPr sz="2436">
                <a:solidFill>
                  <a:srgbClr val="7A219E"/>
                </a:solidFill>
              </a:defRPr>
            </a:pPr>
            <a:r>
              <a:t>Eclampsia with massive intra cerebral haemorrhage -1</a:t>
            </a:r>
          </a:p>
          <a:p>
            <a:pPr defTabSz="795527">
              <a:spcBef>
                <a:spcPts val="800"/>
              </a:spcBef>
              <a:defRPr sz="2436">
                <a:solidFill>
                  <a:srgbClr val="7A219E"/>
                </a:solidFill>
              </a:defRPr>
            </a:pPr>
            <a:endParaRPr/>
          </a:p>
          <a:p>
            <a:pPr defTabSz="795527">
              <a:spcBef>
                <a:spcPts val="800"/>
              </a:spcBef>
              <a:defRPr sz="2436">
                <a:solidFill>
                  <a:srgbClr val="7A219E"/>
                </a:solidFill>
              </a:defRPr>
            </a:pPr>
            <a:endParaRPr/>
          </a:p>
          <a:p>
            <a:pPr defTabSz="795527">
              <a:spcBef>
                <a:spcPts val="800"/>
              </a:spcBef>
              <a:defRPr sz="1740">
                <a:solidFill>
                  <a:srgbClr val="669D34"/>
                </a:solidFill>
              </a:defRPr>
            </a:pPr>
            <a:r>
              <a:t>With most of ambulance services diverted to covid19 related activities and suspension of transportation facilities.women in labour found it increasingly difficult to access maternal health service, and ignored impending  warning symptoms of eclampsia.</a:t>
            </a:r>
          </a:p>
          <a:p>
            <a:pPr defTabSz="795527">
              <a:spcBef>
                <a:spcPts val="800"/>
              </a:spcBef>
              <a:defRPr sz="1740">
                <a:solidFill>
                  <a:srgbClr val="000000"/>
                </a:solidFill>
              </a:defRPr>
            </a:pPr>
            <a:r>
              <a:rPr>
                <a:solidFill>
                  <a:srgbClr val="669D34"/>
                </a:solidFill>
              </a:rPr>
              <a:t>Therefore severe preeclampsia cases increased three times during lockdown</a:t>
            </a:r>
          </a:p>
          <a:p>
            <a:pPr marL="244240" indent="-244240" defTabSz="795527">
              <a:spcBef>
                <a:spcPts val="800"/>
              </a:spcBef>
              <a:buSzPct val="100000"/>
              <a:buChar char="•"/>
              <a:defRPr sz="2436">
                <a:solidFill>
                  <a:srgbClr val="000000"/>
                </a:solidFill>
              </a:defRPr>
            </a:pPr>
            <a:endParaRPr>
              <a:solidFill>
                <a:srgbClr val="669D34"/>
              </a:solidFill>
            </a:endParaRPr>
          </a:p>
          <a:p>
            <a:pPr marL="244240" indent="-244240" defTabSz="795527">
              <a:spcBef>
                <a:spcPts val="800"/>
              </a:spcBef>
              <a:buSzPct val="100000"/>
              <a:buChar char="•"/>
              <a:defRPr sz="2436">
                <a:solidFill>
                  <a:srgbClr val="000000"/>
                </a:solidFill>
              </a:defRPr>
            </a:pPr>
            <a:endParaRPr>
              <a:solidFill>
                <a:srgbClr val="669D34"/>
              </a:solidFill>
            </a:endParaRPr>
          </a:p>
          <a:p>
            <a:pPr defTabSz="795527">
              <a:spcBef>
                <a:spcPts val="800"/>
              </a:spcBef>
              <a:defRPr sz="2436">
                <a:solidFill>
                  <a:srgbClr val="000000"/>
                </a:solidFill>
              </a:defRPr>
            </a:pPr>
            <a:r>
              <a:t>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itle 1"/>
          <p:cNvSpPr txBox="1">
            <a:spLocks noGrp="1"/>
          </p:cNvSpPr>
          <p:nvPr>
            <p:ph type="title"/>
          </p:nvPr>
        </p:nvSpPr>
        <p:spPr>
          <a:xfrm>
            <a:off x="1066799" y="561975"/>
            <a:ext cx="10067926" cy="704850"/>
          </a:xfrm>
          <a:prstGeom prst="rect">
            <a:avLst/>
          </a:prstGeom>
        </p:spPr>
        <p:txBody>
          <a:bodyPr/>
          <a:lstStyle>
            <a:lvl1pPr algn="ctr">
              <a:defRPr>
                <a:solidFill>
                  <a:srgbClr val="0056D6"/>
                </a:solidFill>
              </a:defRPr>
            </a:lvl1pPr>
          </a:lstStyle>
          <a:p>
            <a:r>
              <a:t>HYPERTENSIVE DISORDERS IN PREGNANCY</a:t>
            </a:r>
          </a:p>
        </p:txBody>
      </p:sp>
      <p:graphicFrame>
        <p:nvGraphicFramePr>
          <p:cNvPr id="127" name="Content Placeholder 9"/>
          <p:cNvGraphicFramePr/>
          <p:nvPr/>
        </p:nvGraphicFramePr>
        <p:xfrm>
          <a:off x="442900" y="2119267"/>
          <a:ext cx="5891784" cy="372855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8" name="Content Placeholder 6"/>
          <p:cNvGraphicFramePr/>
          <p:nvPr/>
        </p:nvGraphicFramePr>
        <p:xfrm>
          <a:off x="6187640" y="2119267"/>
          <a:ext cx="5706217" cy="344745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itle 1"/>
          <p:cNvSpPr txBox="1">
            <a:spLocks noGrp="1"/>
          </p:cNvSpPr>
          <p:nvPr>
            <p:ph type="title"/>
          </p:nvPr>
        </p:nvSpPr>
        <p:spPr>
          <a:prstGeom prst="rect">
            <a:avLst/>
          </a:prstGeom>
        </p:spPr>
        <p:txBody>
          <a:bodyPr/>
          <a:lstStyle>
            <a:lvl1pPr algn="ctr">
              <a:defRPr b="1">
                <a:solidFill>
                  <a:srgbClr val="0056D6"/>
                </a:solidFill>
                <a:latin typeface="Carlito"/>
                <a:ea typeface="Carlito"/>
                <a:cs typeface="Carlito"/>
                <a:sym typeface="Carlito"/>
              </a:defRPr>
            </a:lvl1pPr>
          </a:lstStyle>
          <a:p>
            <a:r>
              <a:t>ANEMIA</a:t>
            </a:r>
          </a:p>
        </p:txBody>
      </p:sp>
      <p:sp>
        <p:nvSpPr>
          <p:cNvPr id="131" name="Content Placeholder 2"/>
          <p:cNvSpPr txBox="1">
            <a:spLocks noGrp="1"/>
          </p:cNvSpPr>
          <p:nvPr>
            <p:ph type="body" idx="1"/>
          </p:nvPr>
        </p:nvSpPr>
        <p:spPr>
          <a:prstGeom prst="rect">
            <a:avLst/>
          </a:prstGeom>
        </p:spPr>
        <p:txBody>
          <a:bodyPr/>
          <a:lstStyle/>
          <a:p>
            <a:pPr marL="0" indent="0">
              <a:buSzTx/>
              <a:buNone/>
              <a:defRPr>
                <a:solidFill>
                  <a:srgbClr val="7A219E"/>
                </a:solidFill>
              </a:defRPr>
            </a:pPr>
            <a:r>
              <a:t>NUMBER OF CASES OF ANEMIA IN LOCKDOWN = 394</a:t>
            </a:r>
          </a:p>
          <a:p>
            <a:pPr marL="0" indent="0">
              <a:buSzTx/>
              <a:buNone/>
              <a:defRPr>
                <a:solidFill>
                  <a:srgbClr val="7A219E"/>
                </a:solidFill>
              </a:defRPr>
            </a:pPr>
            <a:r>
              <a:t>Mild (Hb 10-10.9) - 204</a:t>
            </a:r>
          </a:p>
          <a:p>
            <a:pPr marL="0" indent="0">
              <a:buSzTx/>
              <a:buNone/>
              <a:defRPr>
                <a:solidFill>
                  <a:srgbClr val="7A219E"/>
                </a:solidFill>
              </a:defRPr>
            </a:pPr>
            <a:r>
              <a:t>Moderate (Hb 7-9.9)- 109</a:t>
            </a:r>
          </a:p>
          <a:p>
            <a:pPr marL="0" indent="0">
              <a:buSzTx/>
              <a:buNone/>
              <a:defRPr>
                <a:solidFill>
                  <a:srgbClr val="7A219E"/>
                </a:solidFill>
              </a:defRPr>
            </a:pPr>
            <a:r>
              <a:t>Severe(Hb &lt;7 ) -9</a:t>
            </a:r>
          </a:p>
          <a:p>
            <a:pPr marL="0" indent="0">
              <a:buSzTx/>
              <a:buNone/>
              <a:defRPr>
                <a:solidFill>
                  <a:srgbClr val="7A219E"/>
                </a:solidFill>
              </a:defRPr>
            </a:pPr>
            <a:r>
              <a:t>Very Severe (Hb &lt;4) -2</a:t>
            </a:r>
          </a:p>
          <a:p>
            <a:pPr marL="0" indent="0">
              <a:buSzTx/>
              <a:buNone/>
              <a:defRPr sz="2600">
                <a:solidFill>
                  <a:srgbClr val="7A219E"/>
                </a:solidFill>
              </a:defRPr>
            </a:pPr>
            <a:r>
              <a:t>Anaemia is a indirect cause of maternal morbidity and mortality leading to other obstetric complications.</a:t>
            </a:r>
          </a:p>
          <a:p>
            <a:pPr marL="0" indent="0">
              <a:buSzTx/>
              <a:buNone/>
              <a:defRPr sz="2600">
                <a:solidFill>
                  <a:srgbClr val="7A219E"/>
                </a:solidFill>
              </a:defRPr>
            </a:pPr>
            <a:r>
              <a:t>During the period of lockdown we encountered more cases of moderate and severe anaemia.</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itle 1"/>
          <p:cNvSpPr txBox="1">
            <a:spLocks noGrp="1"/>
          </p:cNvSpPr>
          <p:nvPr>
            <p:ph type="title"/>
          </p:nvPr>
        </p:nvSpPr>
        <p:spPr>
          <a:xfrm>
            <a:off x="1066799" y="561972"/>
            <a:ext cx="10077451" cy="1438278"/>
          </a:xfrm>
          <a:prstGeom prst="rect">
            <a:avLst/>
          </a:prstGeom>
        </p:spPr>
        <p:txBody>
          <a:bodyPr/>
          <a:lstStyle/>
          <a:p>
            <a:pPr algn="ctr"/>
            <a:r>
              <a:rPr b="1">
                <a:solidFill>
                  <a:srgbClr val="0056D6"/>
                </a:solidFill>
                <a:latin typeface="Carlito"/>
                <a:ea typeface="Carlito"/>
                <a:cs typeface="Carlito"/>
                <a:sym typeface="Carlito"/>
              </a:rPr>
              <a:t>ANEMIA</a:t>
            </a:r>
            <a:r>
              <a:t> </a:t>
            </a:r>
            <a:br/>
            <a:endParaRPr/>
          </a:p>
        </p:txBody>
      </p:sp>
      <p:graphicFrame>
        <p:nvGraphicFramePr>
          <p:cNvPr id="134" name="Content Placeholder 8"/>
          <p:cNvGraphicFramePr/>
          <p:nvPr/>
        </p:nvGraphicFramePr>
        <p:xfrm>
          <a:off x="1104899" y="2012949"/>
          <a:ext cx="9824877" cy="41605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itle 1"/>
          <p:cNvSpPr txBox="1">
            <a:spLocks noGrp="1"/>
          </p:cNvSpPr>
          <p:nvPr>
            <p:ph type="title"/>
          </p:nvPr>
        </p:nvSpPr>
        <p:spPr>
          <a:xfrm>
            <a:off x="1057274" y="561975"/>
            <a:ext cx="10077451" cy="1428750"/>
          </a:xfrm>
          <a:prstGeom prst="rect">
            <a:avLst/>
          </a:prstGeom>
        </p:spPr>
        <p:txBody>
          <a:bodyPr/>
          <a:lstStyle/>
          <a:p>
            <a:pPr algn="ctr" defTabSz="676655">
              <a:defRPr sz="3256" b="1">
                <a:solidFill>
                  <a:srgbClr val="0056D6"/>
                </a:solidFill>
                <a:latin typeface="Carlito"/>
                <a:ea typeface="Carlito"/>
                <a:cs typeface="Carlito"/>
                <a:sym typeface="Carlito"/>
              </a:defRPr>
            </a:pPr>
            <a:r>
              <a:t>PRETERM LABOR</a:t>
            </a:r>
          </a:p>
          <a:p>
            <a:pPr defTabSz="676655">
              <a:defRPr sz="3256">
                <a:solidFill>
                  <a:srgbClr val="7A219E"/>
                </a:solidFill>
              </a:defRPr>
            </a:pPr>
            <a:r>
              <a:t>NUMBER OF CASES OF PRETERM LABOUR DURING LOCKDOWN = 192</a:t>
            </a:r>
          </a:p>
        </p:txBody>
      </p:sp>
      <p:graphicFrame>
        <p:nvGraphicFramePr>
          <p:cNvPr id="137" name="Content Placeholder 5"/>
          <p:cNvGraphicFramePr/>
          <p:nvPr/>
        </p:nvGraphicFramePr>
        <p:xfrm>
          <a:off x="1095374" y="2012949"/>
          <a:ext cx="9824877" cy="41887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ontent Placeholder 2"/>
          <p:cNvSpPr txBox="1">
            <a:spLocks noGrp="1"/>
          </p:cNvSpPr>
          <p:nvPr>
            <p:ph type="body" sz="half" idx="1"/>
          </p:nvPr>
        </p:nvSpPr>
        <p:spPr>
          <a:xfrm>
            <a:off x="838199" y="231592"/>
            <a:ext cx="10515602" cy="1810191"/>
          </a:xfrm>
          <a:prstGeom prst="rect">
            <a:avLst/>
          </a:prstGeom>
        </p:spPr>
        <p:txBody>
          <a:bodyPr/>
          <a:lstStyle/>
          <a:p>
            <a:pPr marL="0" indent="0">
              <a:buSzTx/>
              <a:buNone/>
              <a:defRPr cap="all">
                <a:solidFill>
                  <a:srgbClr val="0056D6"/>
                </a:solidFill>
              </a:defRPr>
            </a:pPr>
            <a:r>
              <a:t>Number of Nicu admissions before lockdown ( DEC 19 - March 20 ) = 142</a:t>
            </a:r>
          </a:p>
          <a:p>
            <a:pPr marL="0" indent="0">
              <a:buSzTx/>
              <a:buNone/>
              <a:defRPr>
                <a:solidFill>
                  <a:srgbClr val="0056D6"/>
                </a:solidFill>
              </a:defRPr>
            </a:pPr>
            <a:r>
              <a:t>NUMBER OF NICU ADMISSIONS  DURING LOCKDOWN (APRIL - JULY 20 ) = 334</a:t>
            </a:r>
          </a:p>
        </p:txBody>
      </p:sp>
      <p:graphicFrame>
        <p:nvGraphicFramePr>
          <p:cNvPr id="140" name="Content Placeholder 5"/>
          <p:cNvGraphicFramePr/>
          <p:nvPr/>
        </p:nvGraphicFramePr>
        <p:xfrm>
          <a:off x="827831" y="2010949"/>
          <a:ext cx="9828763" cy="41396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itle 1"/>
          <p:cNvSpPr txBox="1">
            <a:spLocks noGrp="1"/>
          </p:cNvSpPr>
          <p:nvPr>
            <p:ph type="title"/>
          </p:nvPr>
        </p:nvSpPr>
        <p:spPr>
          <a:xfrm>
            <a:off x="1066799" y="561972"/>
            <a:ext cx="10077451" cy="1438278"/>
          </a:xfrm>
          <a:prstGeom prst="rect">
            <a:avLst/>
          </a:prstGeom>
        </p:spPr>
        <p:txBody>
          <a:bodyPr/>
          <a:lstStyle/>
          <a:p>
            <a:pPr algn="ctr"/>
            <a:r>
              <a:rPr>
                <a:solidFill>
                  <a:srgbClr val="0056D6"/>
                </a:solidFill>
              </a:rPr>
              <a:t>POST-TERM DELIVERY</a:t>
            </a:r>
            <a:r>
              <a:t> </a:t>
            </a:r>
            <a:br/>
            <a:endParaRPr/>
          </a:p>
        </p:txBody>
      </p:sp>
      <p:graphicFrame>
        <p:nvGraphicFramePr>
          <p:cNvPr id="143" name="Content Placeholder 5"/>
          <p:cNvGraphicFramePr/>
          <p:nvPr/>
        </p:nvGraphicFramePr>
        <p:xfrm>
          <a:off x="1117451" y="2000250"/>
          <a:ext cx="9921528" cy="4168085"/>
        </p:xfrm>
        <a:graphic>
          <a:graphicData uri="http://schemas.openxmlformats.org/drawingml/2006/chart">
            <c:chart xmlns:c="http://schemas.openxmlformats.org/drawingml/2006/chart" xmlns:r="http://schemas.openxmlformats.org/officeDocument/2006/relationships" r:id="rId2"/>
          </a:graphicData>
        </a:graphic>
      </p:graphicFrame>
      <p:sp>
        <p:nvSpPr>
          <p:cNvPr id="144" name="NUMBER OF  POST TERM DELIVERIES DURING LOCKDOWN (APRIL - JULY 20 ) = 159"/>
          <p:cNvSpPr txBox="1"/>
          <p:nvPr/>
        </p:nvSpPr>
        <p:spPr>
          <a:xfrm>
            <a:off x="412223" y="1160781"/>
            <a:ext cx="11238395" cy="839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nSpc>
                <a:spcPct val="90000"/>
              </a:lnSpc>
              <a:spcBef>
                <a:spcPts val="1000"/>
              </a:spcBef>
              <a:defRPr sz="2600">
                <a:solidFill>
                  <a:srgbClr val="7A219E"/>
                </a:solidFill>
              </a:defRPr>
            </a:lvl1pPr>
          </a:lstStyle>
          <a:p>
            <a:r>
              <a:t>NUMBER OF  POST TERM DELIVERIES DURING LOCKDOWN (APRIL - JULY 20 ) = 159</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ontent Placeholder 2"/>
          <p:cNvSpPr txBox="1">
            <a:spLocks noGrp="1"/>
          </p:cNvSpPr>
          <p:nvPr>
            <p:ph type="body" idx="1"/>
          </p:nvPr>
        </p:nvSpPr>
        <p:spPr>
          <a:prstGeom prst="rect">
            <a:avLst/>
          </a:prstGeom>
        </p:spPr>
        <p:txBody>
          <a:bodyPr/>
          <a:lstStyle/>
          <a:p>
            <a:pPr>
              <a:defRPr>
                <a:solidFill>
                  <a:srgbClr val="7A219E"/>
                </a:solidFill>
              </a:defRPr>
            </a:pPr>
            <a:r>
              <a:t>NUMBER OF PROLONGED LABOUR CASES = 6</a:t>
            </a:r>
          </a:p>
          <a:p>
            <a:pPr>
              <a:defRPr>
                <a:solidFill>
                  <a:srgbClr val="7A219E"/>
                </a:solidFill>
              </a:defRPr>
            </a:pPr>
            <a:r>
              <a:t>NUMBER OF OBSTRUCTED LABOUR CASES = 3</a:t>
            </a:r>
          </a:p>
          <a:p>
            <a:pPr marL="0" indent="0">
              <a:buSzTx/>
              <a:buNone/>
              <a:defRPr sz="2600" i="1">
                <a:solidFill>
                  <a:srgbClr val="669D34"/>
                </a:solidFill>
                <a:latin typeface="+mj-lt"/>
                <a:ea typeface="+mj-ea"/>
                <a:cs typeface="+mj-cs"/>
                <a:sym typeface="Helvetica"/>
              </a:defRPr>
            </a:pPr>
            <a:endParaRPr/>
          </a:p>
          <a:p>
            <a:pPr marL="0" indent="0">
              <a:buSzTx/>
              <a:buNone/>
              <a:defRPr sz="2600" i="1">
                <a:solidFill>
                  <a:srgbClr val="669D34"/>
                </a:solidFill>
                <a:latin typeface="+mj-lt"/>
                <a:ea typeface="+mj-ea"/>
                <a:cs typeface="+mj-cs"/>
                <a:sym typeface="Helvetica"/>
              </a:defRPr>
            </a:pPr>
            <a:r>
              <a:t>Non availability of adequate ambulance for covering maternity services led to the delay in reaching health care facility.</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itle 1"/>
          <p:cNvSpPr txBox="1">
            <a:spLocks noGrp="1"/>
          </p:cNvSpPr>
          <p:nvPr>
            <p:ph type="title"/>
          </p:nvPr>
        </p:nvSpPr>
        <p:spPr>
          <a:xfrm>
            <a:off x="1066799" y="561972"/>
            <a:ext cx="10077451" cy="1438278"/>
          </a:xfrm>
          <a:prstGeom prst="rect">
            <a:avLst/>
          </a:prstGeom>
        </p:spPr>
        <p:txBody>
          <a:bodyPr/>
          <a:lstStyle>
            <a:lvl1pPr algn="ctr">
              <a:defRPr b="1">
                <a:solidFill>
                  <a:srgbClr val="0056D6"/>
                </a:solidFill>
                <a:latin typeface="Carlito"/>
                <a:ea typeface="Carlito"/>
                <a:cs typeface="Carlito"/>
                <a:sym typeface="Carlito"/>
              </a:defRPr>
            </a:lvl1pPr>
          </a:lstStyle>
          <a:p>
            <a:r>
              <a:t>POST PARTUM HAEMORRHAGE</a:t>
            </a:r>
          </a:p>
        </p:txBody>
      </p:sp>
      <p:sp>
        <p:nvSpPr>
          <p:cNvPr id="149" name="Content Placeholder 2"/>
          <p:cNvSpPr txBox="1">
            <a:spLocks noGrp="1"/>
          </p:cNvSpPr>
          <p:nvPr>
            <p:ph type="body" idx="1"/>
          </p:nvPr>
        </p:nvSpPr>
        <p:spPr>
          <a:xfrm>
            <a:off x="1066800" y="2000248"/>
            <a:ext cx="10077451" cy="4295777"/>
          </a:xfrm>
          <a:prstGeom prst="rect">
            <a:avLst/>
          </a:prstGeom>
        </p:spPr>
        <p:txBody>
          <a:bodyPr/>
          <a:lstStyle/>
          <a:p>
            <a:pPr marL="0" indent="0">
              <a:buSzTx/>
              <a:buNone/>
              <a:defRPr>
                <a:solidFill>
                  <a:srgbClr val="7A219E"/>
                </a:solidFill>
              </a:defRPr>
            </a:pPr>
            <a:r>
              <a:t>TOTAL NUMBER OF PPH CASES ENCOUNTERED DURING LOCKDOWN (APRIL - JULY 20 ) = 14</a:t>
            </a:r>
          </a:p>
          <a:p>
            <a:pPr marL="0" indent="0">
              <a:buSzTx/>
              <a:buNone/>
              <a:defRPr>
                <a:solidFill>
                  <a:srgbClr val="7A219E"/>
                </a:solidFill>
              </a:defRPr>
            </a:pPr>
            <a:endParaRPr/>
          </a:p>
          <a:p>
            <a:pPr marL="0" indent="0">
              <a:buSzTx/>
              <a:buNone/>
              <a:defRPr>
                <a:solidFill>
                  <a:srgbClr val="7A219E"/>
                </a:solidFill>
              </a:defRPr>
            </a:pPr>
            <a:r>
              <a:t>Out of this 5 cases were delivered in our unit and 9 were referred from outside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itle 1"/>
          <p:cNvSpPr txBox="1">
            <a:spLocks noGrp="1"/>
          </p:cNvSpPr>
          <p:nvPr>
            <p:ph type="title"/>
          </p:nvPr>
        </p:nvSpPr>
        <p:spPr>
          <a:xfrm>
            <a:off x="1066800" y="561975"/>
            <a:ext cx="10077450" cy="1409700"/>
          </a:xfrm>
          <a:prstGeom prst="rect">
            <a:avLst/>
          </a:prstGeom>
        </p:spPr>
        <p:txBody>
          <a:bodyPr/>
          <a:lstStyle/>
          <a:p>
            <a:pPr algn="ctr"/>
            <a:r>
              <a:rPr b="1">
                <a:solidFill>
                  <a:srgbClr val="0056D6"/>
                </a:solidFill>
                <a:latin typeface="Carlito"/>
                <a:ea typeface="Carlito"/>
                <a:cs typeface="Carlito"/>
                <a:sym typeface="Carlito"/>
              </a:rPr>
              <a:t>POST PARTUM HAEMORRHAGE</a:t>
            </a:r>
            <a:r>
              <a:t/>
            </a:r>
            <a:br/>
            <a:endParaRPr/>
          </a:p>
        </p:txBody>
      </p:sp>
      <p:graphicFrame>
        <p:nvGraphicFramePr>
          <p:cNvPr id="152" name="Content Placeholder 5"/>
          <p:cNvGraphicFramePr/>
          <p:nvPr/>
        </p:nvGraphicFramePr>
        <p:xfrm>
          <a:off x="1107925" y="2000249"/>
          <a:ext cx="9919103" cy="417749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 name="Picture 5" descr="Picture 5"/>
          <p:cNvPicPr>
            <a:picLocks noChangeAspect="1"/>
          </p:cNvPicPr>
          <p:nvPr/>
        </p:nvPicPr>
        <p:blipFill>
          <a:blip r:embed="rId2">
            <a:extLst/>
          </a:blip>
          <a:stretch>
            <a:fillRect/>
          </a:stretch>
        </p:blipFill>
        <p:spPr>
          <a:xfrm>
            <a:off x="-3" y="-33866"/>
            <a:ext cx="12192002" cy="5689602"/>
          </a:xfrm>
          <a:prstGeom prst="rect">
            <a:avLst/>
          </a:prstGeom>
          <a:ln w="12700">
            <a:miter lim="400000"/>
          </a:ln>
        </p:spPr>
      </p:pic>
      <p:sp>
        <p:nvSpPr>
          <p:cNvPr id="100" name="Title 1"/>
          <p:cNvSpPr txBox="1">
            <a:spLocks noGrp="1"/>
          </p:cNvSpPr>
          <p:nvPr>
            <p:ph type="title"/>
          </p:nvPr>
        </p:nvSpPr>
        <p:spPr>
          <a:xfrm>
            <a:off x="1066800" y="552447"/>
            <a:ext cx="10067925" cy="1438278"/>
          </a:xfrm>
          <a:prstGeom prst="rect">
            <a:avLst/>
          </a:prstGeom>
        </p:spPr>
        <p:txBody>
          <a:bodyPr/>
          <a:lstStyle>
            <a:lvl1pPr algn="ctr">
              <a:defRPr>
                <a:solidFill>
                  <a:srgbClr val="FFFFFF"/>
                </a:solidFill>
              </a:defRPr>
            </a:lvl1pPr>
          </a:lstStyle>
          <a:p>
            <a:r>
              <a:t> IMPACT OF COVID-19</a:t>
            </a:r>
          </a:p>
        </p:txBody>
      </p:sp>
      <p:sp>
        <p:nvSpPr>
          <p:cNvPr id="101" name="Content Placeholder 2"/>
          <p:cNvSpPr txBox="1">
            <a:spLocks noGrp="1"/>
          </p:cNvSpPr>
          <p:nvPr>
            <p:ph type="body" sz="quarter" idx="1"/>
          </p:nvPr>
        </p:nvSpPr>
        <p:spPr>
          <a:xfrm>
            <a:off x="-2" y="5689601"/>
            <a:ext cx="12192003" cy="1168400"/>
          </a:xfrm>
          <a:prstGeom prst="rect">
            <a:avLst/>
          </a:prstGeom>
        </p:spPr>
        <p:txBody>
          <a:bodyPr/>
          <a:lstStyle/>
          <a:p>
            <a:pPr marL="0" indent="0">
              <a:lnSpc>
                <a:spcPct val="72000"/>
              </a:lnSpc>
              <a:buSzTx/>
              <a:buNone/>
              <a:defRPr sz="1800">
                <a:latin typeface="Arial"/>
                <a:ea typeface="Arial"/>
                <a:cs typeface="Arial"/>
                <a:sym typeface="Arial"/>
              </a:defRPr>
            </a:pPr>
            <a:r>
              <a:t>Covid -19, discovered in Wuhan, China, in December 2019, affected 195 countries worldwide, 7.5 million affected,1.3 million dead. Pandemic status declared by WHO on 11</a:t>
            </a:r>
            <a:r>
              <a:rPr baseline="30000"/>
              <a:t>th </a:t>
            </a:r>
            <a:r>
              <a:t>march 2020.India reported its First Positive case of the novel coronavirus (nCov) from Kerala on 30</a:t>
            </a:r>
            <a:r>
              <a:rPr baseline="30000"/>
              <a:t>th</a:t>
            </a:r>
            <a:r>
              <a:t> January 2020.GOI declared nationwide lockdown on 24</a:t>
            </a:r>
            <a:r>
              <a:rPr baseline="30000"/>
              <a:t>th</a:t>
            </a:r>
            <a:r>
              <a:t> March, when number of confirmed positive cases was 500, as a preventive measure against the spread of COVID 19 Pandemic in India.</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itle 1"/>
          <p:cNvSpPr txBox="1">
            <a:spLocks noGrp="1"/>
          </p:cNvSpPr>
          <p:nvPr>
            <p:ph type="title"/>
          </p:nvPr>
        </p:nvSpPr>
        <p:spPr>
          <a:prstGeom prst="rect">
            <a:avLst/>
          </a:prstGeom>
        </p:spPr>
        <p:txBody>
          <a:bodyPr/>
          <a:lstStyle>
            <a:lvl1pPr algn="ctr">
              <a:defRPr b="1">
                <a:solidFill>
                  <a:srgbClr val="0056D6"/>
                </a:solidFill>
                <a:latin typeface="Carlito"/>
                <a:ea typeface="Carlito"/>
                <a:cs typeface="Carlito"/>
                <a:sym typeface="Carlito"/>
              </a:defRPr>
            </a:lvl1pPr>
          </a:lstStyle>
          <a:p>
            <a:r>
              <a:t>INTRA UTERINE FETAL DEMISE / STILL BIRTH</a:t>
            </a:r>
          </a:p>
        </p:txBody>
      </p:sp>
      <p:sp>
        <p:nvSpPr>
          <p:cNvPr id="155" name="Content Placeholder 2"/>
          <p:cNvSpPr txBox="1">
            <a:spLocks noGrp="1"/>
          </p:cNvSpPr>
          <p:nvPr>
            <p:ph type="body" idx="1"/>
          </p:nvPr>
        </p:nvSpPr>
        <p:spPr>
          <a:prstGeom prst="rect">
            <a:avLst/>
          </a:prstGeom>
        </p:spPr>
        <p:txBody>
          <a:bodyPr anchor="ctr"/>
          <a:lstStyle/>
          <a:p>
            <a:pPr>
              <a:defRPr>
                <a:solidFill>
                  <a:srgbClr val="7A219E"/>
                </a:solidFill>
              </a:defRPr>
            </a:pPr>
            <a:r>
              <a:t>NUMBER OF IUFD CASES IN OBGY DEPT SINCE LOCKDOWN = 64</a:t>
            </a:r>
          </a:p>
          <a:p>
            <a:pPr>
              <a:defRPr>
                <a:solidFill>
                  <a:srgbClr val="7A219E"/>
                </a:solidFill>
              </a:defRPr>
            </a:pPr>
            <a:r>
              <a:t>COVID-19 POSITIVE - 23 (35%)</a:t>
            </a:r>
          </a:p>
          <a:p>
            <a:pPr>
              <a:defRPr>
                <a:solidFill>
                  <a:srgbClr val="7A219E"/>
                </a:solidFill>
              </a:defRPr>
            </a:pPr>
            <a:r>
              <a:t>COVID -19 NEGATIVE - 8 (12%)</a:t>
            </a:r>
          </a:p>
          <a:p>
            <a:pPr>
              <a:defRPr>
                <a:solidFill>
                  <a:srgbClr val="7A219E"/>
                </a:solidFill>
              </a:defRPr>
            </a:pPr>
            <a:r>
              <a:t>COVID-19 STATUS UNKNOWN- 33 (51%)</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itle 1"/>
          <p:cNvSpPr txBox="1">
            <a:spLocks noGrp="1"/>
          </p:cNvSpPr>
          <p:nvPr>
            <p:ph type="title"/>
          </p:nvPr>
        </p:nvSpPr>
        <p:spPr>
          <a:xfrm>
            <a:off x="1057275" y="561976"/>
            <a:ext cx="10067926" cy="704852"/>
          </a:xfrm>
          <a:prstGeom prst="rect">
            <a:avLst/>
          </a:prstGeom>
        </p:spPr>
        <p:txBody>
          <a:bodyPr/>
          <a:lstStyle>
            <a:lvl1pPr algn="ctr"/>
          </a:lstStyle>
          <a:p>
            <a:r>
              <a:t>INTRA UTERINE FETAL DEMISE</a:t>
            </a:r>
          </a:p>
        </p:txBody>
      </p:sp>
      <p:graphicFrame>
        <p:nvGraphicFramePr>
          <p:cNvPr id="158" name="Content Placeholder 5"/>
          <p:cNvGraphicFramePr/>
          <p:nvPr/>
        </p:nvGraphicFramePr>
        <p:xfrm>
          <a:off x="1116730" y="1266825"/>
          <a:ext cx="9841635" cy="495818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TILL BIRTH AND COVID-19"/>
          <p:cNvSpPr txBox="1">
            <a:spLocks noGrp="1"/>
          </p:cNvSpPr>
          <p:nvPr>
            <p:ph type="title"/>
          </p:nvPr>
        </p:nvSpPr>
        <p:spPr>
          <a:xfrm>
            <a:off x="243210" y="457198"/>
            <a:ext cx="11270843" cy="1010814"/>
          </a:xfrm>
          <a:prstGeom prst="rect">
            <a:avLst/>
          </a:prstGeom>
        </p:spPr>
        <p:txBody>
          <a:bodyPr anchor="ctr"/>
          <a:lstStyle/>
          <a:p>
            <a:pPr algn="ctr">
              <a:defRPr sz="4200" b="1">
                <a:solidFill>
                  <a:srgbClr val="0056D6"/>
                </a:solidFill>
                <a:latin typeface="Carlito"/>
                <a:ea typeface="Carlito"/>
                <a:cs typeface="Carlito"/>
                <a:sym typeface="Carlito"/>
              </a:defRPr>
            </a:pPr>
            <a:r>
              <a:t>STILL BIRTH AND COVID-19</a:t>
            </a:r>
            <a:r>
              <a:rPr sz="3200"/>
              <a:t> </a:t>
            </a:r>
          </a:p>
        </p:txBody>
      </p:sp>
      <p:sp>
        <p:nvSpPr>
          <p:cNvPr id="161" name="Reports also warned that COVID-19 pandemic could exacerbate the still births issue due to restrictions on health services…"/>
          <p:cNvSpPr txBox="1">
            <a:spLocks noGrp="1"/>
          </p:cNvSpPr>
          <p:nvPr>
            <p:ph type="body" sz="half" idx="1"/>
          </p:nvPr>
        </p:nvSpPr>
        <p:spPr>
          <a:xfrm>
            <a:off x="243211" y="1550441"/>
            <a:ext cx="4662557" cy="5169515"/>
          </a:xfrm>
          <a:prstGeom prst="rect">
            <a:avLst/>
          </a:prstGeom>
        </p:spPr>
        <p:txBody>
          <a:bodyPr/>
          <a:lstStyle/>
          <a:p>
            <a:pPr marL="220578" indent="-220578">
              <a:buSzPct val="100000"/>
              <a:buChar char="•"/>
              <a:defRPr sz="2200">
                <a:solidFill>
                  <a:srgbClr val="7A219E"/>
                </a:solidFill>
              </a:defRPr>
            </a:pPr>
            <a:r>
              <a:t>Reports also warned that COVID-19 pandemic could exacerbate the still births issue due to restrictions on health services </a:t>
            </a:r>
          </a:p>
          <a:p>
            <a:pPr marL="220578" indent="-220578">
              <a:buSzPct val="100000"/>
              <a:buChar char="•"/>
              <a:defRPr sz="2200">
                <a:solidFill>
                  <a:srgbClr val="7A219E"/>
                </a:solidFill>
              </a:defRPr>
            </a:pPr>
            <a:r>
              <a:t>A 50% reduction in health care services due to pandemic could cause increase in the number of still births by 11.1%.</a:t>
            </a:r>
          </a:p>
          <a:p>
            <a:pPr marL="220578" indent="-220578">
              <a:buSzPct val="100000"/>
              <a:buChar char="•"/>
              <a:defRPr sz="2200">
                <a:solidFill>
                  <a:srgbClr val="7A219E"/>
                </a:solidFill>
              </a:defRPr>
            </a:pPr>
            <a:r>
              <a:t>Pregnancy itself is a hyper coagulable state,COVID 19 infection leads to vascular thrombosis which may ? Cause uterine-placental insufficiency.</a:t>
            </a:r>
          </a:p>
        </p:txBody>
      </p:sp>
      <p:pic>
        <p:nvPicPr>
          <p:cNvPr id="162" name="Image" descr="Image"/>
          <p:cNvPicPr>
            <a:picLocks noChangeAspect="1"/>
          </p:cNvPicPr>
          <p:nvPr/>
        </p:nvPicPr>
        <p:blipFill>
          <a:blip r:embed="rId2">
            <a:extLst/>
          </a:blip>
          <a:stretch>
            <a:fillRect/>
          </a:stretch>
        </p:blipFill>
        <p:spPr>
          <a:xfrm>
            <a:off x="5649143" y="1468010"/>
            <a:ext cx="5648164" cy="5334377"/>
          </a:xfrm>
          <a:prstGeom prst="rect">
            <a:avLst/>
          </a:prstGeom>
          <a:ln w="12700">
            <a:miter lim="400000"/>
          </a:ln>
        </p:spPr>
      </p:pic>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CONCLUSION"/>
          <p:cNvSpPr txBox="1">
            <a:spLocks noGrp="1"/>
          </p:cNvSpPr>
          <p:nvPr>
            <p:ph type="title"/>
          </p:nvPr>
        </p:nvSpPr>
        <p:spPr>
          <a:xfrm>
            <a:off x="838200" y="115001"/>
            <a:ext cx="10515601" cy="1230681"/>
          </a:xfrm>
          <a:prstGeom prst="rect">
            <a:avLst/>
          </a:prstGeom>
        </p:spPr>
        <p:txBody>
          <a:bodyPr/>
          <a:lstStyle/>
          <a:p>
            <a:pPr algn="ctr">
              <a:defRPr b="1">
                <a:latin typeface="Carlito"/>
                <a:ea typeface="Carlito"/>
                <a:cs typeface="Carlito"/>
                <a:sym typeface="Carlito"/>
              </a:defRPr>
            </a:pPr>
            <a:r>
              <a:rPr>
                <a:solidFill>
                  <a:srgbClr val="0056D6"/>
                </a:solidFill>
              </a:rPr>
              <a:t>CONCLUSION</a:t>
            </a:r>
            <a:r>
              <a:t> </a:t>
            </a:r>
          </a:p>
        </p:txBody>
      </p:sp>
      <p:sp>
        <p:nvSpPr>
          <p:cNvPr id="165" name="Patients could not avail the health care facilities due to lockdown restrictions during the 4 months from April to July 2020…"/>
          <p:cNvSpPr txBox="1">
            <a:spLocks noGrp="1"/>
          </p:cNvSpPr>
          <p:nvPr>
            <p:ph type="body" idx="1"/>
          </p:nvPr>
        </p:nvSpPr>
        <p:spPr>
          <a:xfrm>
            <a:off x="320687" y="1121232"/>
            <a:ext cx="11550626" cy="5486992"/>
          </a:xfrm>
          <a:prstGeom prst="rect">
            <a:avLst/>
          </a:prstGeom>
        </p:spPr>
        <p:txBody>
          <a:bodyPr/>
          <a:lstStyle/>
          <a:p>
            <a:pPr marL="0" indent="0" algn="ctr">
              <a:buSzTx/>
              <a:buNone/>
              <a:defRPr>
                <a:solidFill>
                  <a:srgbClr val="7A219E"/>
                </a:solidFill>
              </a:defRPr>
            </a:pPr>
            <a:r>
              <a:t>Patients could not avail the health care facilities due to lockdown restrictions during the 4 months from April to July 2020</a:t>
            </a:r>
          </a:p>
          <a:p>
            <a:pPr marL="0" indent="0" algn="ctr">
              <a:buSzTx/>
              <a:buNone/>
              <a:defRPr>
                <a:solidFill>
                  <a:srgbClr val="7A219E"/>
                </a:solidFill>
              </a:defRPr>
            </a:pPr>
            <a:r>
              <a:t>Hence we encountered many high risk cases in large numbers as compared to before lockdown, like anaemia, severe pre eclampsia, eclampsia, Fetal growth restriction , Intra uterine fetal demise.</a:t>
            </a:r>
          </a:p>
          <a:p>
            <a:pPr marL="0" indent="0" algn="ctr">
              <a:buSzTx/>
              <a:buNone/>
              <a:defRPr>
                <a:solidFill>
                  <a:srgbClr val="7A219E"/>
                </a:solidFill>
              </a:defRPr>
            </a:pPr>
            <a:r>
              <a:t>Most of these complications could have been prevented / detected / treated at early stage and thus highlighting the importance of systematic supervision of pregnant women in antenatal period and preventing maternal and perinatal morbidity and mortality</a:t>
            </a:r>
          </a:p>
          <a:p>
            <a:pPr marL="0" indent="0" algn="ctr">
              <a:buSzTx/>
              <a:buNone/>
            </a:pPr>
            <a:endParaRPr/>
          </a:p>
          <a:p>
            <a:pPr marL="0" indent="0" algn="ctr">
              <a:buSzTx/>
              <a:buNone/>
              <a:defRPr b="1">
                <a:solidFill>
                  <a:srgbClr val="0056D6"/>
                </a:solidFill>
                <a:latin typeface="+mj-lt"/>
                <a:ea typeface="+mj-ea"/>
                <a:cs typeface="+mj-cs"/>
                <a:sym typeface="Helvetica"/>
              </a:defRPr>
            </a:pPr>
            <a:r>
              <a:t>~THANK YOU~</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 name="Picture 2" descr="Picture 2"/>
          <p:cNvPicPr>
            <a:picLocks noChangeAspect="1"/>
          </p:cNvPicPr>
          <p:nvPr/>
        </p:nvPicPr>
        <p:blipFill>
          <a:blip r:embed="rId2">
            <a:extLst/>
          </a:blip>
          <a:stretch>
            <a:fillRect/>
          </a:stretch>
        </p:blipFill>
        <p:spPr>
          <a:xfrm>
            <a:off x="1781175" y="561975"/>
            <a:ext cx="8639175" cy="5753100"/>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itle 1"/>
          <p:cNvSpPr txBox="1">
            <a:spLocks noGrp="1"/>
          </p:cNvSpPr>
          <p:nvPr>
            <p:ph type="title"/>
          </p:nvPr>
        </p:nvSpPr>
        <p:spPr>
          <a:xfrm>
            <a:off x="1057274" y="552447"/>
            <a:ext cx="10077451" cy="1438278"/>
          </a:xfrm>
          <a:prstGeom prst="rect">
            <a:avLst/>
          </a:prstGeom>
        </p:spPr>
        <p:txBody>
          <a:bodyPr/>
          <a:lstStyle>
            <a:lvl1pPr algn="ctr">
              <a:defRPr b="1">
                <a:solidFill>
                  <a:srgbClr val="0056D6"/>
                </a:solidFill>
                <a:latin typeface="Carlito"/>
                <a:ea typeface="Carlito"/>
                <a:cs typeface="Carlito"/>
                <a:sym typeface="Carlito"/>
              </a:defRPr>
            </a:lvl1pPr>
          </a:lstStyle>
          <a:p>
            <a:r>
              <a:t>LOCKDOWN</a:t>
            </a:r>
          </a:p>
        </p:txBody>
      </p:sp>
      <p:sp>
        <p:nvSpPr>
          <p:cNvPr id="104" name="Content Placeholder 2"/>
          <p:cNvSpPr txBox="1">
            <a:spLocks noGrp="1"/>
          </p:cNvSpPr>
          <p:nvPr>
            <p:ph type="body" idx="1"/>
          </p:nvPr>
        </p:nvSpPr>
        <p:spPr>
          <a:xfrm>
            <a:off x="1066800" y="2000248"/>
            <a:ext cx="10067926" cy="4305304"/>
          </a:xfrm>
          <a:prstGeom prst="rect">
            <a:avLst/>
          </a:prstGeom>
        </p:spPr>
        <p:txBody>
          <a:bodyPr anchor="ctr"/>
          <a:lstStyle/>
          <a:p>
            <a:pPr marL="0" indent="0" algn="ctr">
              <a:lnSpc>
                <a:spcPct val="150000"/>
              </a:lnSpc>
              <a:buSzTx/>
              <a:buNone/>
              <a:defRPr>
                <a:solidFill>
                  <a:srgbClr val="7A219E"/>
                </a:solidFill>
              </a:defRPr>
            </a:pPr>
            <a:r>
              <a:t>Limiting movement of the entire population as a preventive measure against the spread of COVID-19 pandemic </a:t>
            </a:r>
          </a:p>
          <a:p>
            <a:pPr marL="0" indent="0" algn="ctr">
              <a:lnSpc>
                <a:spcPct val="150000"/>
              </a:lnSpc>
              <a:buSzTx/>
              <a:buNone/>
              <a:defRPr>
                <a:solidFill>
                  <a:srgbClr val="7A219E"/>
                </a:solidFill>
              </a:defRPr>
            </a:pPr>
            <a:r>
              <a:t>In India lockdown was imposed by GOI from </a:t>
            </a:r>
          </a:p>
          <a:p>
            <a:pPr marL="0" indent="0" algn="ctr">
              <a:lnSpc>
                <a:spcPct val="150000"/>
              </a:lnSpc>
              <a:buSzTx/>
              <a:buNone/>
              <a:defRPr>
                <a:solidFill>
                  <a:srgbClr val="7A219E"/>
                </a:solidFill>
              </a:defRPr>
            </a:pPr>
            <a:r>
              <a:t>23 March to 30 July</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itle 1"/>
          <p:cNvSpPr txBox="1">
            <a:spLocks noGrp="1"/>
          </p:cNvSpPr>
          <p:nvPr>
            <p:ph type="title"/>
          </p:nvPr>
        </p:nvSpPr>
        <p:spPr>
          <a:xfrm>
            <a:off x="1057274" y="552447"/>
            <a:ext cx="10077451" cy="1438278"/>
          </a:xfrm>
          <a:prstGeom prst="rect">
            <a:avLst/>
          </a:prstGeom>
        </p:spPr>
        <p:txBody>
          <a:bodyPr/>
          <a:lstStyle>
            <a:lvl1pPr algn="ctr">
              <a:defRPr b="1">
                <a:solidFill>
                  <a:srgbClr val="0056D6"/>
                </a:solidFill>
                <a:latin typeface="Carlito"/>
                <a:ea typeface="Carlito"/>
                <a:cs typeface="Carlito"/>
                <a:sym typeface="Carlito"/>
              </a:defRPr>
            </a:lvl1pPr>
          </a:lstStyle>
          <a:p>
            <a:r>
              <a:t>ANTENATAL CARE</a:t>
            </a:r>
          </a:p>
        </p:txBody>
      </p:sp>
      <p:sp>
        <p:nvSpPr>
          <p:cNvPr id="107" name="Content Placeholder 2"/>
          <p:cNvSpPr txBox="1">
            <a:spLocks noGrp="1"/>
          </p:cNvSpPr>
          <p:nvPr>
            <p:ph type="body" idx="1"/>
          </p:nvPr>
        </p:nvSpPr>
        <p:spPr>
          <a:xfrm>
            <a:off x="1057274" y="1990724"/>
            <a:ext cx="10067926" cy="4286252"/>
          </a:xfrm>
          <a:prstGeom prst="rect">
            <a:avLst/>
          </a:prstGeom>
        </p:spPr>
        <p:txBody>
          <a:bodyPr/>
          <a:lstStyle/>
          <a:p>
            <a:pPr marL="0" indent="0" algn="ctr" defTabSz="777240">
              <a:lnSpc>
                <a:spcPct val="150000"/>
              </a:lnSpc>
              <a:spcBef>
                <a:spcPts val="800"/>
              </a:spcBef>
              <a:buSzTx/>
              <a:buNone/>
              <a:defRPr sz="2300">
                <a:solidFill>
                  <a:srgbClr val="7A219E"/>
                </a:solidFill>
              </a:defRPr>
            </a:pPr>
            <a:r>
              <a:t>Systematic supervision of a woman during pregnancy to detect any complication / adverse event during pregnancy at the earliest</a:t>
            </a:r>
          </a:p>
          <a:p>
            <a:pPr marL="0" indent="0" algn="ctr" defTabSz="777240">
              <a:lnSpc>
                <a:spcPct val="150000"/>
              </a:lnSpc>
              <a:spcBef>
                <a:spcPts val="800"/>
              </a:spcBef>
              <a:buSzTx/>
              <a:buNone/>
              <a:defRPr sz="2300" b="1" u="sng">
                <a:solidFill>
                  <a:srgbClr val="0056D6"/>
                </a:solidFill>
                <a:latin typeface="+mj-lt"/>
                <a:ea typeface="+mj-ea"/>
                <a:cs typeface="+mj-cs"/>
                <a:sym typeface="Helvetica"/>
              </a:defRPr>
            </a:pPr>
            <a:r>
              <a:t>Aims</a:t>
            </a:r>
          </a:p>
          <a:p>
            <a:pPr marL="194310" indent="-194310" defTabSz="777240">
              <a:lnSpc>
                <a:spcPct val="150000"/>
              </a:lnSpc>
              <a:spcBef>
                <a:spcPts val="800"/>
              </a:spcBef>
              <a:defRPr sz="2300">
                <a:solidFill>
                  <a:srgbClr val="7A219E"/>
                </a:solidFill>
              </a:defRPr>
            </a:pPr>
            <a:r>
              <a:t>To screen the high risk antenatal cases</a:t>
            </a:r>
          </a:p>
          <a:p>
            <a:pPr marL="194310" indent="-194310" defTabSz="777240">
              <a:lnSpc>
                <a:spcPct val="150000"/>
              </a:lnSpc>
              <a:spcBef>
                <a:spcPts val="800"/>
              </a:spcBef>
              <a:defRPr sz="2300">
                <a:solidFill>
                  <a:srgbClr val="7A219E"/>
                </a:solidFill>
              </a:defRPr>
            </a:pPr>
            <a:r>
              <a:t>To prevent / detect / treat at the earliest any complication during pregnancy </a:t>
            </a:r>
          </a:p>
          <a:p>
            <a:pPr marL="194310" indent="-194310" defTabSz="777240">
              <a:lnSpc>
                <a:spcPct val="150000"/>
              </a:lnSpc>
              <a:spcBef>
                <a:spcPts val="800"/>
              </a:spcBef>
              <a:defRPr sz="2300">
                <a:solidFill>
                  <a:srgbClr val="7A219E"/>
                </a:solidFill>
              </a:defRPr>
            </a:pPr>
            <a:r>
              <a:t>To ensure continued risk assessment during pregnancy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IMPACT OF LOCKDOWN ON ANTENATAL CARE"/>
          <p:cNvSpPr txBox="1">
            <a:spLocks noGrp="1"/>
          </p:cNvSpPr>
          <p:nvPr>
            <p:ph type="ctrTitle"/>
          </p:nvPr>
        </p:nvSpPr>
        <p:spPr>
          <a:xfrm>
            <a:off x="474601" y="346094"/>
            <a:ext cx="11149358" cy="921319"/>
          </a:xfrm>
          <a:prstGeom prst="rect">
            <a:avLst/>
          </a:prstGeom>
        </p:spPr>
        <p:txBody>
          <a:bodyPr anchor="ctr"/>
          <a:lstStyle>
            <a:lvl1pPr>
              <a:defRPr sz="4000" b="1">
                <a:solidFill>
                  <a:schemeClr val="accent1"/>
                </a:solidFill>
                <a:latin typeface="Carlito"/>
                <a:ea typeface="Carlito"/>
                <a:cs typeface="Carlito"/>
                <a:sym typeface="Carlito"/>
              </a:defRPr>
            </a:lvl1pPr>
          </a:lstStyle>
          <a:p>
            <a:r>
              <a:t>IMPACT OF LOCKDOWN ON ANTENATAL CARE</a:t>
            </a:r>
          </a:p>
        </p:txBody>
      </p:sp>
      <p:sp>
        <p:nvSpPr>
          <p:cNvPr id="110" name="SMALL HOSPITALS CLOSED…"/>
          <p:cNvSpPr txBox="1">
            <a:spLocks noGrp="1"/>
          </p:cNvSpPr>
          <p:nvPr>
            <p:ph type="subTitle" idx="1"/>
          </p:nvPr>
        </p:nvSpPr>
        <p:spPr>
          <a:xfrm>
            <a:off x="474601" y="1267412"/>
            <a:ext cx="11149358" cy="5262605"/>
          </a:xfrm>
          <a:prstGeom prst="rect">
            <a:avLst/>
          </a:prstGeom>
        </p:spPr>
        <p:txBody>
          <a:bodyPr anchor="ctr"/>
          <a:lstStyle/>
          <a:p>
            <a:pPr marL="249381" indent="-249381" algn="l">
              <a:buSzPct val="100000"/>
              <a:buFont typeface="Arial"/>
              <a:buChar char="•"/>
              <a:defRPr>
                <a:solidFill>
                  <a:srgbClr val="7A219E"/>
                </a:solidFill>
              </a:defRPr>
            </a:pPr>
            <a:r>
              <a:t>SMALL HOSPITALS CLOSED</a:t>
            </a:r>
          </a:p>
          <a:p>
            <a:pPr marL="249381" indent="-249381" algn="l">
              <a:buSzPct val="100000"/>
              <a:buFont typeface="Arial"/>
              <a:buChar char="•"/>
              <a:defRPr>
                <a:solidFill>
                  <a:srgbClr val="7A219E"/>
                </a:solidFill>
              </a:defRPr>
            </a:pPr>
            <a:r>
              <a:t>NO ACCESS TO TRANSPORT/ NO TIMELY ACCESS TO EMERGENCY OBSTETRIC CARE</a:t>
            </a:r>
          </a:p>
          <a:p>
            <a:pPr marL="249381" indent="-249381" algn="l">
              <a:buSzPct val="100000"/>
              <a:buFont typeface="Arial"/>
              <a:buChar char="•"/>
              <a:defRPr>
                <a:solidFill>
                  <a:srgbClr val="7A219E"/>
                </a:solidFill>
              </a:defRPr>
            </a:pPr>
            <a:r>
              <a:t>FEAR OF COVID 19 INFECTION DURING HOSPITAL VISIT</a:t>
            </a:r>
          </a:p>
          <a:p>
            <a:pPr algn="l">
              <a:buFont typeface="Arial"/>
              <a:defRPr sz="2200">
                <a:solidFill>
                  <a:schemeClr val="accent1"/>
                </a:solidFill>
              </a:defRPr>
            </a:pPr>
            <a:endParaRPr/>
          </a:p>
          <a:p>
            <a:pPr algn="l">
              <a:buFont typeface="Arial"/>
              <a:defRPr sz="2200">
                <a:solidFill>
                  <a:schemeClr val="accent1"/>
                </a:solidFill>
              </a:defRPr>
            </a:pPr>
            <a:endParaRPr/>
          </a:p>
          <a:p>
            <a:pPr algn="l">
              <a:buFont typeface="Arial"/>
              <a:defRPr sz="2200" i="1">
                <a:solidFill>
                  <a:srgbClr val="669D34"/>
                </a:solidFill>
                <a:latin typeface="+mj-lt"/>
                <a:ea typeface="+mj-ea"/>
                <a:cs typeface="+mj-cs"/>
                <a:sym typeface="Helvetica"/>
              </a:defRPr>
            </a:pPr>
            <a:r>
              <a:rPr sz="2400" b="1" cap="all"/>
              <a:t>late presentation of high risk ANTENATAL cases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Double-tap to edit"/>
          <p:cNvSpPr txBox="1">
            <a:spLocks noGrp="1"/>
          </p:cNvSpPr>
          <p:nvPr>
            <p:ph type="subTitle" idx="1"/>
          </p:nvPr>
        </p:nvSpPr>
        <p:spPr>
          <a:xfrm>
            <a:off x="1524000" y="240631"/>
            <a:ext cx="9144000" cy="6376738"/>
          </a:xfrm>
          <a:prstGeom prst="rect">
            <a:avLst/>
          </a:prstGeom>
        </p:spPr>
        <p:txBody>
          <a:bodyPr/>
          <a:lstStyle/>
          <a:p>
            <a:pPr>
              <a:defRPr>
                <a:solidFill>
                  <a:schemeClr val="accent1"/>
                </a:solidFill>
              </a:defRPr>
            </a:pPr>
            <a:endParaRPr/>
          </a:p>
          <a:p>
            <a:pPr marL="240631" indent="-240631" algn="l">
              <a:buSzPct val="100000"/>
              <a:buChar char="•"/>
              <a:defRPr cap="all">
                <a:solidFill>
                  <a:srgbClr val="7A219E"/>
                </a:solidFill>
              </a:defRPr>
            </a:pPr>
            <a:r>
              <a:t>Lack of access to right nutrition</a:t>
            </a:r>
          </a:p>
          <a:p>
            <a:pPr marL="240631" indent="-240631" algn="l">
              <a:buSzPct val="100000"/>
              <a:buChar char="•"/>
              <a:defRPr>
                <a:solidFill>
                  <a:srgbClr val="7A219E"/>
                </a:solidFill>
              </a:defRPr>
            </a:pPr>
            <a:r>
              <a:rPr cap="all"/>
              <a:t>Loss of family wages</a:t>
            </a:r>
          </a:p>
          <a:p>
            <a:pPr algn="l">
              <a:defRPr>
                <a:solidFill>
                  <a:schemeClr val="accent1"/>
                </a:solidFill>
              </a:defRPr>
            </a:pPr>
            <a:endParaRPr>
              <a:solidFill>
                <a:srgbClr val="000000"/>
              </a:solidFill>
            </a:endParaRPr>
          </a:p>
          <a:p>
            <a:pPr algn="l">
              <a:defRPr sz="2200"/>
            </a:pPr>
            <a:r>
              <a:t> </a:t>
            </a:r>
            <a:r>
              <a:rPr b="1" i="1" cap="all">
                <a:solidFill>
                  <a:srgbClr val="669D34"/>
                </a:solidFill>
                <a:latin typeface="+mj-lt"/>
                <a:ea typeface="+mj-ea"/>
                <a:cs typeface="+mj-cs"/>
                <a:sym typeface="Helvetica"/>
              </a:rPr>
              <a:t>lead to increase incidence of Anemia &amp; its related complication during pregnancy</a:t>
            </a:r>
          </a:p>
          <a:p>
            <a:pPr algn="l">
              <a:lnSpc>
                <a:spcPct val="50000"/>
              </a:lnSpc>
              <a:defRPr sz="2200" i="1">
                <a:solidFill>
                  <a:srgbClr val="669D34"/>
                </a:solidFill>
                <a:latin typeface="+mj-lt"/>
                <a:ea typeface="+mj-ea"/>
                <a:cs typeface="+mj-cs"/>
                <a:sym typeface="Helvetica"/>
              </a:defRPr>
            </a:pPr>
            <a:r>
              <a:t>1) Preterm delivery </a:t>
            </a:r>
          </a:p>
          <a:p>
            <a:pPr algn="l">
              <a:lnSpc>
                <a:spcPct val="50000"/>
              </a:lnSpc>
              <a:defRPr i="1">
                <a:solidFill>
                  <a:srgbClr val="669D34"/>
                </a:solidFill>
                <a:latin typeface="+mj-lt"/>
                <a:ea typeface="+mj-ea"/>
                <a:cs typeface="+mj-cs"/>
                <a:sym typeface="Helvetica"/>
              </a:defRPr>
            </a:pPr>
            <a:r>
              <a:t>                                                                                                 </a:t>
            </a:r>
          </a:p>
          <a:p>
            <a:pPr algn="l">
              <a:lnSpc>
                <a:spcPct val="50000"/>
              </a:lnSpc>
              <a:defRPr sz="2200" i="1">
                <a:solidFill>
                  <a:srgbClr val="669D34"/>
                </a:solidFill>
                <a:latin typeface="+mj-lt"/>
                <a:ea typeface="+mj-ea"/>
                <a:cs typeface="+mj-cs"/>
                <a:sym typeface="Helvetica"/>
              </a:defRPr>
            </a:pPr>
            <a:r>
              <a:t>2) preeclampsia and it’s related complications like placental abruption</a:t>
            </a:r>
          </a:p>
          <a:p>
            <a:pPr algn="l">
              <a:lnSpc>
                <a:spcPct val="50000"/>
              </a:lnSpc>
              <a:defRPr sz="2200" i="1">
                <a:solidFill>
                  <a:srgbClr val="669D34"/>
                </a:solidFill>
                <a:latin typeface="+mj-lt"/>
                <a:ea typeface="+mj-ea"/>
                <a:cs typeface="+mj-cs"/>
                <a:sym typeface="Helvetica"/>
              </a:defRPr>
            </a:pPr>
            <a:endParaRPr/>
          </a:p>
          <a:p>
            <a:pPr algn="l">
              <a:lnSpc>
                <a:spcPct val="50000"/>
              </a:lnSpc>
              <a:defRPr sz="2200" i="1">
                <a:solidFill>
                  <a:srgbClr val="669D34"/>
                </a:solidFill>
                <a:latin typeface="+mj-lt"/>
                <a:ea typeface="+mj-ea"/>
                <a:cs typeface="+mj-cs"/>
                <a:sym typeface="Helvetica"/>
              </a:defRPr>
            </a:pPr>
            <a:r>
              <a:t>3) Fetal growth restriction &amp; Intra uterine fetal demise </a:t>
            </a:r>
          </a:p>
          <a:p>
            <a:pPr algn="l">
              <a:lnSpc>
                <a:spcPct val="50000"/>
              </a:lnSpc>
              <a:defRPr sz="2200">
                <a:solidFill>
                  <a:schemeClr val="accent1"/>
                </a:solidFill>
              </a:defRPr>
            </a:pPr>
            <a:endParaRPr>
              <a:solidFill>
                <a:srgbClr val="000000"/>
              </a:solidFill>
            </a:endParaRPr>
          </a:p>
          <a:p>
            <a:pPr algn="l">
              <a:lnSpc>
                <a:spcPct val="50000"/>
              </a:lnSpc>
              <a:defRPr sz="2000">
                <a:solidFill>
                  <a:srgbClr val="0056D6"/>
                </a:solidFill>
              </a:defRPr>
            </a:pPr>
            <a:endParaRPr>
              <a:solidFill>
                <a:srgbClr val="000000"/>
              </a:solidFill>
            </a:endParaRPr>
          </a:p>
          <a:p>
            <a:pPr algn="l">
              <a:lnSpc>
                <a:spcPct val="100000"/>
              </a:lnSpc>
              <a:defRPr sz="2000" b="1" i="1">
                <a:solidFill>
                  <a:srgbClr val="0056D6"/>
                </a:solidFill>
                <a:latin typeface="+mj-lt"/>
                <a:ea typeface="+mj-ea"/>
                <a:cs typeface="+mj-cs"/>
                <a:sym typeface="Helvetica"/>
              </a:defRPr>
            </a:pPr>
            <a:r>
              <a:t>REDUCTION IN HEALTH SERVICES DURING LOCKDOWN AND OVERBURDENING OF MIDWIVES AND HEALTH WORKERS WITH COVID19 DUTIES DISRUPTED THE MEDICAL SUPPLIES AFFECTING THE MATERNAL CARE</a:t>
            </a:r>
          </a:p>
        </p:txBody>
      </p:sp>
      <p:sp>
        <p:nvSpPr>
          <p:cNvPr id="113" name="Drawing"/>
          <p:cNvSpPr/>
          <p:nvPr/>
        </p:nvSpPr>
        <p:spPr>
          <a:xfrm>
            <a:off x="1444411" y="5124803"/>
            <a:ext cx="36248" cy="22201"/>
          </a:xfrm>
          <a:custGeom>
            <a:avLst/>
            <a:gdLst/>
            <a:ahLst/>
            <a:cxnLst>
              <a:cxn ang="0">
                <a:pos x="wd2" y="hd2"/>
              </a:cxn>
              <a:cxn ang="5400000">
                <a:pos x="wd2" y="hd2"/>
              </a:cxn>
              <a:cxn ang="10800000">
                <a:pos x="wd2" y="hd2"/>
              </a:cxn>
              <a:cxn ang="16200000">
                <a:pos x="wd2" y="hd2"/>
              </a:cxn>
            </a:cxnLst>
            <a:rect l="0" t="0" r="r" b="b"/>
            <a:pathLst>
              <a:path w="20424" h="20015" extrusionOk="0">
                <a:moveTo>
                  <a:pt x="12324" y="12960"/>
                </a:moveTo>
                <a:cubicBezTo>
                  <a:pt x="5574" y="17280"/>
                  <a:pt x="-1176" y="21600"/>
                  <a:pt x="174" y="19440"/>
                </a:cubicBezTo>
                <a:cubicBezTo>
                  <a:pt x="1524" y="17280"/>
                  <a:pt x="10974" y="8640"/>
                  <a:pt x="20424" y="0"/>
                </a:cubicBezTo>
                <a:close/>
              </a:path>
            </a:pathLst>
          </a:custGeom>
          <a:solidFill>
            <a:srgbClr val="FCD02F"/>
          </a:solidFill>
          <a:ln w="12700">
            <a:miter lim="400000"/>
          </a:ln>
        </p:spPr>
        <p:txBody>
          <a:bodyPr lIns="45718" tIns="45718" rIns="45718" bIns="45718"/>
          <a:lstStyle/>
          <a:p>
            <a:endParaRPr/>
          </a:p>
        </p:txBody>
      </p:sp>
      <p:sp>
        <p:nvSpPr>
          <p:cNvPr id="114" name="Drawing"/>
          <p:cNvSpPr/>
          <p:nvPr/>
        </p:nvSpPr>
        <p:spPr>
          <a:xfrm>
            <a:off x="6401176" y="5527312"/>
            <a:ext cx="24594" cy="57502"/>
          </a:xfrm>
          <a:custGeom>
            <a:avLst/>
            <a:gdLst/>
            <a:ahLst/>
            <a:cxnLst>
              <a:cxn ang="0">
                <a:pos x="wd2" y="hd2"/>
              </a:cxn>
              <a:cxn ang="5400000">
                <a:pos x="wd2" y="hd2"/>
              </a:cxn>
              <a:cxn ang="10800000">
                <a:pos x="wd2" y="hd2"/>
              </a:cxn>
              <a:cxn ang="16200000">
                <a:pos x="wd2" y="hd2"/>
              </a:cxn>
            </a:cxnLst>
            <a:rect l="0" t="0" r="r" b="b"/>
            <a:pathLst>
              <a:path w="20157" h="21600" extrusionOk="0">
                <a:moveTo>
                  <a:pt x="2484" y="21600"/>
                </a:moveTo>
                <a:cubicBezTo>
                  <a:pt x="521" y="17100"/>
                  <a:pt x="-1443" y="12600"/>
                  <a:pt x="1502" y="9000"/>
                </a:cubicBezTo>
                <a:cubicBezTo>
                  <a:pt x="4448" y="5400"/>
                  <a:pt x="12302" y="2700"/>
                  <a:pt x="20157" y="0"/>
                </a:cubicBezTo>
                <a:close/>
              </a:path>
            </a:pathLst>
          </a:custGeom>
          <a:solidFill>
            <a:srgbClr val="FCD02F"/>
          </a:solidFill>
          <a:ln w="12700">
            <a:miter lim="400000"/>
          </a:ln>
        </p:spPr>
        <p:txBody>
          <a:bodyPr lIns="45718" tIns="45718" rIns="45718" bIns="45718"/>
          <a:lstStyle/>
          <a:p>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otal number of deliveries during lockdown in OBGY department (all 5 units) -…"/>
          <p:cNvSpPr txBox="1">
            <a:spLocks noGrp="1"/>
          </p:cNvSpPr>
          <p:nvPr>
            <p:ph type="body" idx="1"/>
          </p:nvPr>
        </p:nvSpPr>
        <p:spPr>
          <a:xfrm>
            <a:off x="428502" y="194025"/>
            <a:ext cx="11334996" cy="6663974"/>
          </a:xfrm>
          <a:prstGeom prst="rect">
            <a:avLst/>
          </a:prstGeom>
        </p:spPr>
        <p:txBody>
          <a:bodyPr anchor="ctr"/>
          <a:lstStyle/>
          <a:p>
            <a:pPr marL="0" indent="0" algn="ctr">
              <a:buSzTx/>
              <a:buNone/>
              <a:defRPr sz="3000">
                <a:solidFill>
                  <a:srgbClr val="0056D6"/>
                </a:solidFill>
              </a:defRPr>
            </a:pPr>
            <a:r>
              <a:t>Total number of deliveries during lockdown (April-July20)in OBGY department (all 5 units) - 1567</a:t>
            </a:r>
          </a:p>
          <a:p>
            <a:pPr marL="0" indent="0" algn="ctr">
              <a:buSzTx/>
              <a:buNone/>
              <a:defRPr sz="3000">
                <a:solidFill>
                  <a:srgbClr val="0056D6"/>
                </a:solidFill>
              </a:defRPr>
            </a:pPr>
            <a:endParaRPr/>
          </a:p>
          <a:p>
            <a:pPr marL="0" indent="0" algn="ctr">
              <a:buSzTx/>
              <a:buNone/>
              <a:defRPr sz="3000">
                <a:solidFill>
                  <a:srgbClr val="0056D6"/>
                </a:solidFill>
              </a:defRPr>
            </a:pPr>
            <a:r>
              <a:t>Total number of deliveries during lockdown - 602(in unit 2)</a:t>
            </a:r>
          </a:p>
          <a:p>
            <a:pPr marL="0" indent="0" algn="ctr">
              <a:buSzTx/>
              <a:buNone/>
              <a:defRPr sz="3000">
                <a:solidFill>
                  <a:srgbClr val="0056D6"/>
                </a:solidFill>
              </a:defRPr>
            </a:pPr>
            <a:endParaRPr/>
          </a:p>
          <a:p>
            <a:pPr marL="0" indent="0" algn="ctr">
              <a:buSzTx/>
              <a:buNone/>
              <a:defRPr sz="3000">
                <a:solidFill>
                  <a:srgbClr val="0056D6"/>
                </a:solidFill>
              </a:defRPr>
            </a:pPr>
            <a:r>
              <a:t>Number of High risk cases in the period of lockdown (April - July 20) - 506(in unit 2)</a:t>
            </a:r>
          </a:p>
          <a:p>
            <a:pPr marL="0" indent="0" algn="ctr">
              <a:buSzTx/>
              <a:buNone/>
              <a:defRPr sz="3000">
                <a:solidFill>
                  <a:srgbClr val="0056D6"/>
                </a:solidFill>
              </a:defRPr>
            </a:pPr>
            <a:endParaRPr/>
          </a:p>
          <a:p>
            <a:pPr marL="0" indent="0" algn="ctr">
              <a:buSzTx/>
              <a:buNone/>
              <a:defRPr sz="3000">
                <a:solidFill>
                  <a:srgbClr val="0056D6"/>
                </a:solidFill>
              </a:defRPr>
            </a:pPr>
            <a:r>
              <a:t>84% of total deliveries were high risk antenatal cases admitted for delivery during the period of lockdown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itle 1"/>
          <p:cNvSpPr txBox="1">
            <a:spLocks noGrp="1"/>
          </p:cNvSpPr>
          <p:nvPr>
            <p:ph type="title"/>
          </p:nvPr>
        </p:nvSpPr>
        <p:spPr>
          <a:xfrm>
            <a:off x="1057275" y="137901"/>
            <a:ext cx="10067926" cy="1584545"/>
          </a:xfrm>
          <a:prstGeom prst="rect">
            <a:avLst/>
          </a:prstGeom>
        </p:spPr>
        <p:txBody>
          <a:bodyPr/>
          <a:lstStyle>
            <a:lvl1pPr algn="ctr" defTabSz="758951">
              <a:defRPr sz="3600" b="1">
                <a:solidFill>
                  <a:srgbClr val="0056D6"/>
                </a:solidFill>
                <a:latin typeface="Carlito"/>
                <a:ea typeface="Carlito"/>
                <a:cs typeface="Carlito"/>
                <a:sym typeface="Carlito"/>
              </a:defRPr>
            </a:lvl1pPr>
          </a:lstStyle>
          <a:p>
            <a:r>
              <a:t>HIGH-RISK/ PREGNANCY COMPLICATIONS WHICH WE ENCOUNTERED IN OUR UNIT DURING THE PERIOD OF LOCKDOWN- APRIL TO JULY(4MONTHS)</a:t>
            </a:r>
          </a:p>
        </p:txBody>
      </p:sp>
      <p:sp>
        <p:nvSpPr>
          <p:cNvPr id="119" name="Content Placeholder 3"/>
          <p:cNvSpPr txBox="1">
            <a:spLocks noGrp="1"/>
          </p:cNvSpPr>
          <p:nvPr>
            <p:ph type="body" idx="1"/>
          </p:nvPr>
        </p:nvSpPr>
        <p:spPr>
          <a:xfrm>
            <a:off x="503824" y="1348684"/>
            <a:ext cx="11184353" cy="5400166"/>
          </a:xfrm>
          <a:prstGeom prst="rect">
            <a:avLst/>
          </a:prstGeom>
        </p:spPr>
        <p:txBody>
          <a:bodyPr/>
          <a:lstStyle/>
          <a:p>
            <a:pPr marL="0" indent="0">
              <a:buSzTx/>
              <a:buNone/>
              <a:defRPr sz="3000"/>
            </a:pPr>
            <a:endParaRPr/>
          </a:p>
          <a:p>
            <a:pPr>
              <a:defRPr>
                <a:solidFill>
                  <a:srgbClr val="7A219E"/>
                </a:solidFill>
              </a:defRPr>
            </a:pPr>
            <a:r>
              <a:t>HYPERTENSIVE DISORDERS IN PREGNANCY</a:t>
            </a:r>
          </a:p>
          <a:p>
            <a:pPr>
              <a:defRPr>
                <a:solidFill>
                  <a:srgbClr val="7A219E"/>
                </a:solidFill>
              </a:defRPr>
            </a:pPr>
            <a:r>
              <a:t>ANEMIA IN PREGNANCY</a:t>
            </a:r>
          </a:p>
          <a:p>
            <a:pPr>
              <a:defRPr>
                <a:solidFill>
                  <a:srgbClr val="7A219E"/>
                </a:solidFill>
              </a:defRPr>
            </a:pPr>
            <a:r>
              <a:t>ANTE PARTUM HAEMORRHAGE</a:t>
            </a:r>
          </a:p>
          <a:p>
            <a:pPr>
              <a:defRPr>
                <a:solidFill>
                  <a:srgbClr val="7A219E"/>
                </a:solidFill>
              </a:defRPr>
            </a:pPr>
            <a:r>
              <a:t>INTRAUTERINE FETAL GROWTH RESTRICTION</a:t>
            </a:r>
          </a:p>
          <a:p>
            <a:pPr>
              <a:defRPr>
                <a:solidFill>
                  <a:srgbClr val="7A219E"/>
                </a:solidFill>
              </a:defRPr>
            </a:pPr>
            <a:r>
              <a:t>PRETERM LABOR </a:t>
            </a:r>
          </a:p>
          <a:p>
            <a:pPr>
              <a:defRPr>
                <a:solidFill>
                  <a:srgbClr val="7A219E"/>
                </a:solidFill>
              </a:defRPr>
            </a:pPr>
            <a:r>
              <a:t>POST PARTUM HAEMORRHAGE</a:t>
            </a:r>
          </a:p>
          <a:p>
            <a:pPr>
              <a:defRPr>
                <a:solidFill>
                  <a:srgbClr val="7A219E"/>
                </a:solidFill>
              </a:defRPr>
            </a:pPr>
            <a:r>
              <a:t>POST-TERM PREGNANCY</a:t>
            </a:r>
          </a:p>
          <a:p>
            <a:pPr>
              <a:defRPr>
                <a:solidFill>
                  <a:srgbClr val="7A219E"/>
                </a:solidFill>
              </a:defRPr>
            </a:pPr>
            <a:r>
              <a:t>INTRAUTERINE FETAL DEMISE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itle 1"/>
          <p:cNvSpPr txBox="1">
            <a:spLocks noGrp="1"/>
          </p:cNvSpPr>
          <p:nvPr>
            <p:ph type="title"/>
          </p:nvPr>
        </p:nvSpPr>
        <p:spPr>
          <a:xfrm>
            <a:off x="198497" y="416884"/>
            <a:ext cx="11795006" cy="1288180"/>
          </a:xfrm>
          <a:prstGeom prst="rect">
            <a:avLst/>
          </a:prstGeom>
        </p:spPr>
        <p:txBody>
          <a:bodyPr/>
          <a:lstStyle/>
          <a:p>
            <a:pPr lvl="6" algn="ctr">
              <a:defRPr>
                <a:solidFill>
                  <a:srgbClr val="0056D6"/>
                </a:solidFill>
              </a:defRPr>
            </a:pPr>
            <a:r>
              <a:t>HYPERTENSIVE DISORDERS IN PREGNANCY </a:t>
            </a:r>
          </a:p>
        </p:txBody>
      </p:sp>
      <p:sp>
        <p:nvSpPr>
          <p:cNvPr id="122" name="Content Placeholder 2"/>
          <p:cNvSpPr txBox="1">
            <a:spLocks noGrp="1"/>
          </p:cNvSpPr>
          <p:nvPr>
            <p:ph type="body" idx="1"/>
          </p:nvPr>
        </p:nvSpPr>
        <p:spPr>
          <a:prstGeom prst="rect">
            <a:avLst/>
          </a:prstGeom>
        </p:spPr>
        <p:txBody>
          <a:bodyPr/>
          <a:lstStyle/>
          <a:p>
            <a:pPr marL="217170" indent="-217170" defTabSz="868680">
              <a:spcBef>
                <a:spcPts val="900"/>
              </a:spcBef>
              <a:defRPr sz="2600">
                <a:solidFill>
                  <a:srgbClr val="7A219E"/>
                </a:solidFill>
              </a:defRPr>
            </a:pPr>
            <a:r>
              <a:t>TOTAL NUMBER OF DELIVERIES IN OUR UNIT DURING LOCKDOWN-602</a:t>
            </a:r>
          </a:p>
          <a:p>
            <a:pPr marL="217170" indent="-217170" defTabSz="868680">
              <a:spcBef>
                <a:spcPts val="900"/>
              </a:spcBef>
              <a:defRPr sz="2600">
                <a:solidFill>
                  <a:srgbClr val="7A219E"/>
                </a:solidFill>
              </a:defRPr>
            </a:pPr>
            <a:r>
              <a:t>NUMBER OF CASES OF HYPERTENSIVE DISORDERS IN PREGNANCY DURING LOCKDOWN=312 (51.8%)</a:t>
            </a:r>
          </a:p>
          <a:p>
            <a:pPr marL="217170" indent="-217170" defTabSz="868680">
              <a:spcBef>
                <a:spcPts val="900"/>
              </a:spcBef>
              <a:defRPr sz="2600">
                <a:solidFill>
                  <a:srgbClr val="7A219E"/>
                </a:solidFill>
              </a:defRPr>
            </a:pPr>
            <a:r>
              <a:t>Gestational hypertension-162</a:t>
            </a:r>
          </a:p>
          <a:p>
            <a:pPr marL="217170" indent="-217170" defTabSz="868680">
              <a:spcBef>
                <a:spcPts val="900"/>
              </a:spcBef>
              <a:defRPr sz="2600">
                <a:solidFill>
                  <a:srgbClr val="7A219E"/>
                </a:solidFill>
              </a:defRPr>
            </a:pPr>
            <a:r>
              <a:t>Pre eclampsia-145</a:t>
            </a:r>
          </a:p>
          <a:p>
            <a:pPr marL="1085850" lvl="2" indent="-217169" defTabSz="868680">
              <a:spcBef>
                <a:spcPts val="400"/>
              </a:spcBef>
              <a:defRPr sz="2200">
                <a:solidFill>
                  <a:srgbClr val="7A219E"/>
                </a:solidFill>
              </a:defRPr>
            </a:pPr>
            <a:r>
              <a:t>Non severe- 96</a:t>
            </a:r>
            <a:endParaRPr sz="1900"/>
          </a:p>
          <a:p>
            <a:pPr marL="1085850" lvl="2" indent="-217169" defTabSz="868680">
              <a:spcBef>
                <a:spcPts val="400"/>
              </a:spcBef>
              <a:defRPr sz="2200">
                <a:solidFill>
                  <a:srgbClr val="7A219E"/>
                </a:solidFill>
              </a:defRPr>
            </a:pPr>
            <a:r>
              <a:t>Severe(Bp &gt;160/110mm of Hg)- 49 </a:t>
            </a:r>
            <a:endParaRPr sz="1900"/>
          </a:p>
          <a:p>
            <a:pPr marL="217170" indent="-217170" defTabSz="868680">
              <a:spcBef>
                <a:spcPts val="900"/>
              </a:spcBef>
              <a:defRPr sz="2600">
                <a:solidFill>
                  <a:srgbClr val="7A219E"/>
                </a:solidFill>
              </a:defRPr>
            </a:pPr>
            <a:r>
              <a:t>Eclampsia- 5</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Custom</PresentationFormat>
  <Paragraphs>116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IMPACT OF COVID-19 LOCKDOWN ON OBSTETRIC OUTCOME</vt:lpstr>
      <vt:lpstr> IMPACT OF COVID-19</vt:lpstr>
      <vt:lpstr>LOCKDOWN</vt:lpstr>
      <vt:lpstr>ANTENATAL CARE</vt:lpstr>
      <vt:lpstr>IMPACT OF LOCKDOWN ON ANTENATAL CARE</vt:lpstr>
      <vt:lpstr>PowerPoint Presentation</vt:lpstr>
      <vt:lpstr>PowerPoint Presentation</vt:lpstr>
      <vt:lpstr>HIGH-RISK/ PREGNANCY COMPLICATIONS WHICH WE ENCOUNTERED IN OUR UNIT DURING THE PERIOD OF LOCKDOWN- APRIL TO JULY(4MONTHS)</vt:lpstr>
      <vt:lpstr>HYPERTENSIVE DISORDERS IN PREGNANCY </vt:lpstr>
      <vt:lpstr>PowerPoint Presentation</vt:lpstr>
      <vt:lpstr>HYPERTENSIVE DISORDERS IN PREGNANCY</vt:lpstr>
      <vt:lpstr>ANEMIA</vt:lpstr>
      <vt:lpstr>ANEMIA  </vt:lpstr>
      <vt:lpstr>PRETERM LABOR NUMBER OF CASES OF PRETERM LABOUR DURING LOCKDOWN = 192</vt:lpstr>
      <vt:lpstr>PowerPoint Presentation</vt:lpstr>
      <vt:lpstr>POST-TERM DELIVERY  </vt:lpstr>
      <vt:lpstr>PowerPoint Presentation</vt:lpstr>
      <vt:lpstr>POST PARTUM HAEMORRHAGE</vt:lpstr>
      <vt:lpstr>POST PARTUM HAEMORRHAGE </vt:lpstr>
      <vt:lpstr>INTRA UTERINE FETAL DEMISE / STILL BIRTH</vt:lpstr>
      <vt:lpstr>INTRA UTERINE FETAL DEMISE</vt:lpstr>
      <vt:lpstr>STILL BIRTH AND COVID-19 </vt:lpstr>
      <vt:lpstr>CONCLUSION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COVID-19 LOCKDOWN ON OBSTETRIC OUTCOME</dc:title>
  <dc:creator>seema.jamnik</dc:creator>
  <cp:lastModifiedBy>seema.jamnik</cp:lastModifiedBy>
  <cp:revision>1</cp:revision>
  <dcterms:modified xsi:type="dcterms:W3CDTF">2020-12-30T10:16:24Z</dcterms:modified>
</cp:coreProperties>
</file>