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57" r:id="rId3"/>
    <p:sldId id="258" r:id="rId4"/>
    <p:sldId id="259" r:id="rId5"/>
    <p:sldId id="260" r:id="rId6"/>
    <p:sldId id="261" r:id="rId7"/>
    <p:sldId id="262" r:id="rId8"/>
    <p:sldId id="346" r:id="rId9"/>
    <p:sldId id="263" r:id="rId10"/>
    <p:sldId id="264" r:id="rId11"/>
    <p:sldId id="344" r:id="rId12"/>
    <p:sldId id="265" r:id="rId13"/>
    <p:sldId id="266" r:id="rId14"/>
    <p:sldId id="267" r:id="rId15"/>
    <p:sldId id="268" r:id="rId16"/>
    <p:sldId id="347" r:id="rId17"/>
    <p:sldId id="269" r:id="rId18"/>
    <p:sldId id="271" r:id="rId19"/>
    <p:sldId id="272" r:id="rId20"/>
    <p:sldId id="273" r:id="rId21"/>
    <p:sldId id="349" r:id="rId22"/>
    <p:sldId id="274" r:id="rId23"/>
    <p:sldId id="275" r:id="rId24"/>
    <p:sldId id="276" r:id="rId25"/>
    <p:sldId id="277" r:id="rId26"/>
    <p:sldId id="278" r:id="rId27"/>
    <p:sldId id="279" r:id="rId28"/>
    <p:sldId id="280" r:id="rId29"/>
    <p:sldId id="282" r:id="rId30"/>
    <p:sldId id="283" r:id="rId31"/>
    <p:sldId id="284" r:id="rId32"/>
    <p:sldId id="286" r:id="rId33"/>
    <p:sldId id="287" r:id="rId34"/>
    <p:sldId id="288" r:id="rId35"/>
    <p:sldId id="289" r:id="rId36"/>
    <p:sldId id="290" r:id="rId37"/>
    <p:sldId id="350" r:id="rId38"/>
    <p:sldId id="291" r:id="rId39"/>
    <p:sldId id="292" r:id="rId40"/>
    <p:sldId id="293" r:id="rId41"/>
    <p:sldId id="294" r:id="rId42"/>
    <p:sldId id="295" r:id="rId43"/>
    <p:sldId id="296" r:id="rId44"/>
    <p:sldId id="297" r:id="rId45"/>
    <p:sldId id="298" r:id="rId46"/>
    <p:sldId id="299" r:id="rId47"/>
    <p:sldId id="300" r:id="rId48"/>
    <p:sldId id="351" r:id="rId49"/>
    <p:sldId id="301" r:id="rId50"/>
    <p:sldId id="302" r:id="rId51"/>
    <p:sldId id="352" r:id="rId52"/>
    <p:sldId id="285" r:id="rId53"/>
    <p:sldId id="304" r:id="rId54"/>
    <p:sldId id="307" r:id="rId55"/>
    <p:sldId id="308" r:id="rId56"/>
    <p:sldId id="305" r:id="rId57"/>
    <p:sldId id="309" r:id="rId58"/>
    <p:sldId id="310" r:id="rId59"/>
    <p:sldId id="353"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56" r:id="rId78"/>
    <p:sldId id="354" r:id="rId79"/>
    <p:sldId id="328" r:id="rId80"/>
    <p:sldId id="329" r:id="rId81"/>
    <p:sldId id="355" r:id="rId82"/>
    <p:sldId id="330" r:id="rId83"/>
    <p:sldId id="332" r:id="rId84"/>
    <p:sldId id="333" r:id="rId85"/>
    <p:sldId id="334" r:id="rId86"/>
    <p:sldId id="335" r:id="rId87"/>
    <p:sldId id="336" r:id="rId88"/>
    <p:sldId id="337" r:id="rId89"/>
    <p:sldId id="338" r:id="rId90"/>
    <p:sldId id="357" r:id="rId91"/>
    <p:sldId id="339" r:id="rId92"/>
    <p:sldId id="340" r:id="rId93"/>
    <p:sldId id="341" r:id="rId94"/>
    <p:sldId id="342" r:id="rId95"/>
    <p:sldId id="343" r:id="rId96"/>
    <p:sldId id="358" r:id="rId97"/>
    <p:sldId id="360" r:id="rId98"/>
    <p:sldId id="359"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86441" autoAdjust="0"/>
  </p:normalViewPr>
  <p:slideViewPr>
    <p:cSldViewPr>
      <p:cViewPr>
        <p:scale>
          <a:sx n="66" d="100"/>
          <a:sy n="66" d="100"/>
        </p:scale>
        <p:origin x="-1500" y="-30"/>
      </p:cViewPr>
      <p:guideLst>
        <p:guide orient="horz" pos="2160"/>
        <p:guide pos="2880"/>
      </p:guideLst>
    </p:cSldViewPr>
  </p:slideViewPr>
  <p:outlineViewPr>
    <p:cViewPr>
      <p:scale>
        <a:sx n="33" d="100"/>
        <a:sy n="33" d="100"/>
      </p:scale>
      <p:origin x="246" y="3999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5B4BD-AD2A-4A6A-8DD8-5C2A589EF2BE}" type="datetimeFigureOut">
              <a:rPr lang="en-US" smtClean="0"/>
              <a:pPr/>
              <a:t>12/8/2018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30BCB-A157-48B6-BB0F-1F76D846F1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Whereas the normal heart usually extracts NE from the arterial blood, in patients with moderate heart failure the coronary sinus NE concentration exceeds the arterial concentration, indicating increased adrenergic stimulation of the heart. </a:t>
            </a:r>
          </a:p>
          <a:p>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*induction is calcium independent</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41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THB is a cofactor for production</a:t>
            </a:r>
            <a:r>
              <a:rPr lang="en-IN" baseline="0" dirty="0" smtClean="0"/>
              <a:t> of NO by NO </a:t>
            </a:r>
            <a:r>
              <a:rPr lang="en-IN" baseline="0" dirty="0" err="1" smtClean="0"/>
              <a:t>synthase</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Increased expression of maladaptive embryonic genes</a:t>
            </a:r>
          </a:p>
          <a:p>
            <a:r>
              <a:rPr lang="en-IN" dirty="0" smtClean="0"/>
              <a:t>Physiologic hypertrophy</a:t>
            </a:r>
            <a:r>
              <a:rPr lang="en-IN" baseline="0" dirty="0" smtClean="0"/>
              <a:t> occurs with exercise.</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56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AGII</a:t>
            </a:r>
            <a:r>
              <a:rPr lang="en-IN" baseline="0" dirty="0" smtClean="0"/>
              <a:t> via </a:t>
            </a:r>
            <a:r>
              <a:rPr lang="en-IN" baseline="0" dirty="0" err="1" smtClean="0"/>
              <a:t>Gpr</a:t>
            </a:r>
            <a:r>
              <a:rPr lang="en-IN" baseline="0" dirty="0" smtClean="0"/>
              <a:t> couples to </a:t>
            </a:r>
            <a:r>
              <a:rPr lang="en-IN" baseline="0" dirty="0" err="1" smtClean="0"/>
              <a:t>phospholipase</a:t>
            </a:r>
            <a:r>
              <a:rPr lang="en-IN" baseline="0" dirty="0" smtClean="0"/>
              <a:t> C and Ca influx channels. PLC activates IP3 and DAG, IP3 stimulates release of intracellular calcium and thereby stimulates </a:t>
            </a:r>
            <a:r>
              <a:rPr lang="en-IN" baseline="0" dirty="0" err="1" smtClean="0"/>
              <a:t>calcineurin</a:t>
            </a:r>
            <a:r>
              <a:rPr lang="en-IN" baseline="0" dirty="0" smtClean="0"/>
              <a:t> and CAMKII, affects gene expression.</a:t>
            </a:r>
          </a:p>
          <a:p>
            <a:r>
              <a:rPr lang="en-IN" baseline="0" dirty="0" smtClean="0"/>
              <a:t>MAPK– </a:t>
            </a:r>
            <a:r>
              <a:rPr lang="en-IN" baseline="0" dirty="0" err="1" smtClean="0"/>
              <a:t>mitogen</a:t>
            </a:r>
            <a:r>
              <a:rPr lang="en-IN" baseline="0" dirty="0" smtClean="0"/>
              <a:t> activated protein </a:t>
            </a:r>
            <a:r>
              <a:rPr lang="en-IN" baseline="0" dirty="0" err="1" smtClean="0"/>
              <a:t>kinase</a:t>
            </a:r>
            <a:endParaRPr lang="en-IN" baseline="0" dirty="0" smtClean="0"/>
          </a:p>
          <a:p>
            <a:r>
              <a:rPr lang="en-IN" baseline="0" dirty="0" smtClean="0"/>
              <a:t>HDAC </a:t>
            </a:r>
            <a:r>
              <a:rPr lang="en-IN" baseline="0" dirty="0" err="1" smtClean="0"/>
              <a:t>histone</a:t>
            </a:r>
            <a:r>
              <a:rPr lang="en-IN" baseline="0" dirty="0" smtClean="0"/>
              <a:t> </a:t>
            </a:r>
            <a:r>
              <a:rPr lang="en-IN" baseline="0" dirty="0" err="1" smtClean="0"/>
              <a:t>deacetylase</a:t>
            </a:r>
            <a:r>
              <a:rPr lang="en-IN" baseline="0" dirty="0" smtClean="0"/>
              <a:t> complexes are negative regulators of gene involved in hypertrophy</a:t>
            </a:r>
          </a:p>
          <a:p>
            <a:r>
              <a:rPr lang="en-IN" baseline="0" dirty="0" smtClean="0"/>
              <a:t>Cytokines and IGF stimulate receptor tyrosine </a:t>
            </a:r>
            <a:r>
              <a:rPr lang="en-IN" baseline="0" dirty="0" err="1" smtClean="0"/>
              <a:t>kinase</a:t>
            </a:r>
            <a:r>
              <a:rPr lang="en-IN" baseline="0" dirty="0" smtClean="0"/>
              <a:t> and activates protein </a:t>
            </a:r>
            <a:r>
              <a:rPr lang="en-IN" baseline="0" dirty="0" err="1" smtClean="0"/>
              <a:t>kinases</a:t>
            </a:r>
            <a:r>
              <a:rPr lang="en-IN" baseline="0" dirty="0" smtClean="0"/>
              <a:t> and modulates gene expression </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59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IN" dirty="0" err="1" smtClean="0"/>
              <a:t>Phosphorylation</a:t>
            </a:r>
            <a:r>
              <a:rPr lang="en-IN" dirty="0" smtClean="0"/>
              <a:t> and destabilisation of </a:t>
            </a:r>
            <a:r>
              <a:rPr lang="en-IN" dirty="0" err="1" smtClean="0"/>
              <a:t>ryanodine</a:t>
            </a:r>
            <a:r>
              <a:rPr lang="en-IN" dirty="0" smtClean="0"/>
              <a:t> receptor</a:t>
            </a:r>
          </a:p>
          <a:p>
            <a:pPr marL="228600" indent="-228600">
              <a:buAutoNum type="arabicParenR"/>
            </a:pPr>
            <a:r>
              <a:rPr lang="en-US" dirty="0" smtClean="0"/>
              <a:t> the presence of </a:t>
            </a:r>
            <a:r>
              <a:rPr lang="en-US" dirty="0" err="1" smtClean="0"/>
              <a:t>microdomains</a:t>
            </a:r>
            <a:r>
              <a:rPr lang="en-US" dirty="0" smtClean="0"/>
              <a:t> in close proximity to the </a:t>
            </a:r>
            <a:r>
              <a:rPr lang="en-US" dirty="0" err="1" smtClean="0"/>
              <a:t>RyR</a:t>
            </a:r>
            <a:r>
              <a:rPr lang="en-US" dirty="0" smtClean="0"/>
              <a:t>, where there is increased PKA </a:t>
            </a:r>
            <a:r>
              <a:rPr lang="en-US" dirty="0" err="1" smtClean="0"/>
              <a:t>phosphorylation</a:t>
            </a:r>
            <a:r>
              <a:rPr lang="en-US" dirty="0" smtClean="0"/>
              <a:t> and more cyclic AMP and decreased activity of the type 4 </a:t>
            </a:r>
            <a:r>
              <a:rPr lang="en-US" dirty="0" err="1" smtClean="0"/>
              <a:t>phosphodiesterase</a:t>
            </a:r>
            <a:r>
              <a:rPr lang="en-US" dirty="0" smtClean="0"/>
              <a:t> (PDE4D3).Drugs with the ability to bind to and stabilize the </a:t>
            </a:r>
            <a:r>
              <a:rPr lang="en-US" dirty="0" err="1" smtClean="0"/>
              <a:t>RyR</a:t>
            </a:r>
            <a:r>
              <a:rPr lang="en-US" dirty="0" smtClean="0"/>
              <a:t> (referred to as RYCALs), such as the </a:t>
            </a:r>
            <a:r>
              <a:rPr lang="en-US" dirty="0" err="1" smtClean="0"/>
              <a:t>diltiazem</a:t>
            </a:r>
            <a:r>
              <a:rPr lang="en-US" dirty="0" smtClean="0"/>
              <a:t> derivative JTV 519, have been shown to attenuate experimental heart failure and are currently being developed as novel therapeutic class drugs in the treatment of heart failure. </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60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GRK2---</a:t>
            </a:r>
            <a:r>
              <a:rPr lang="en-IN" baseline="0" dirty="0" smtClean="0"/>
              <a:t> G-protein coupled receptor </a:t>
            </a:r>
            <a:r>
              <a:rPr lang="en-IN" baseline="0" dirty="0" err="1" smtClean="0"/>
              <a:t>kinase</a:t>
            </a:r>
            <a:r>
              <a:rPr lang="en-IN" baseline="0" dirty="0" smtClean="0"/>
              <a:t> 2</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67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MPTP---</a:t>
            </a:r>
            <a:r>
              <a:rPr lang="en-IN" baseline="0" dirty="0" smtClean="0"/>
              <a:t> mitochondrial permeability transition pore</a:t>
            </a:r>
          </a:p>
          <a:p>
            <a:r>
              <a:rPr lang="en-IN" baseline="0" dirty="0" smtClean="0"/>
              <a:t>Opened by increased Ca, oxidative stress, decreased ATP generation </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72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DISC– death inducing signalling complex</a:t>
            </a:r>
          </a:p>
          <a:p>
            <a:r>
              <a:rPr lang="en-IN" dirty="0" smtClean="0"/>
              <a:t>Apaf1–</a:t>
            </a:r>
            <a:r>
              <a:rPr lang="en-IN" baseline="0" dirty="0" smtClean="0"/>
              <a:t> apoptotic protease activating factor1</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73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1,2,3,5,11</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76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PIP–</a:t>
            </a:r>
            <a:r>
              <a:rPr lang="en-IN" baseline="0" dirty="0" smtClean="0"/>
              <a:t> serum C-terminal peptide  type 1 collagen pro-peptide</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81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t>
            </a:r>
            <a:r>
              <a:rPr lang="en-IN" baseline="0" dirty="0" smtClean="0"/>
              <a:t> ACE inhibitors when are used</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15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MMP–</a:t>
            </a:r>
            <a:r>
              <a:rPr lang="en-IN" baseline="0" dirty="0" smtClean="0"/>
              <a:t> matrix </a:t>
            </a:r>
            <a:r>
              <a:rPr lang="en-IN" baseline="0" dirty="0" err="1" smtClean="0"/>
              <a:t>metalloproteinases</a:t>
            </a:r>
            <a:endParaRPr lang="en-IN" baseline="0" dirty="0" smtClean="0"/>
          </a:p>
          <a:p>
            <a:r>
              <a:rPr lang="en-IN" baseline="0" dirty="0" smtClean="0"/>
              <a:t>TIMP– tissue inhibitors of matrix </a:t>
            </a:r>
            <a:r>
              <a:rPr lang="en-IN" baseline="0" dirty="0" err="1" smtClean="0"/>
              <a:t>metalloproteinases</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88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IN" dirty="0" smtClean="0"/>
              <a:t>LV wall stress = LV pressure * radius/2*</a:t>
            </a:r>
            <a:r>
              <a:rPr lang="en-IN" baseline="0" dirty="0" smtClean="0"/>
              <a:t> LV wall thickness</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90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Myocardial recovery and remission</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95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ASK1---</a:t>
            </a:r>
            <a:r>
              <a:rPr lang="en-IN" baseline="0" dirty="0" smtClean="0"/>
              <a:t> APOPTOSIS SIGNAL REGULATING KINASE 1</a:t>
            </a:r>
          </a:p>
          <a:p>
            <a:r>
              <a:rPr lang="en-IN" baseline="0" dirty="0" smtClean="0"/>
              <a:t>CALCIUM CHANNELS</a:t>
            </a:r>
          </a:p>
          <a:p>
            <a:r>
              <a:rPr lang="en-IN" baseline="0" dirty="0" smtClean="0"/>
              <a:t>CONTRACTION PROTEIN</a:t>
            </a:r>
          </a:p>
          <a:p>
            <a:r>
              <a:rPr lang="en-IN" baseline="0" dirty="0" smtClean="0"/>
              <a:t>INCREASE MMPs</a:t>
            </a:r>
          </a:p>
          <a:p>
            <a:r>
              <a:rPr lang="en-IN" baseline="0" dirty="0" smtClean="0"/>
              <a:t>INCREASED GROWTH AND REMODELLING</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630BCB-A157-48B6-BB0F-1F76D846F121}"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Acts via 3</a:t>
            </a:r>
            <a:r>
              <a:rPr lang="en-IN" baseline="0" dirty="0" smtClean="0"/>
              <a:t> receptors</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1)vasodilator, PGE2 enhances renal sodium excretion and modulates the </a:t>
            </a:r>
            <a:r>
              <a:rPr lang="en-US" dirty="0" err="1" smtClean="0"/>
              <a:t>antidiuretic</a:t>
            </a:r>
            <a:r>
              <a:rPr lang="en-US" dirty="0" smtClean="0"/>
              <a:t> action of AVP.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a:t>
            </a:r>
            <a:r>
              <a:rPr lang="en-US" dirty="0" smtClean="0"/>
              <a:t> once released, these cardiac peptides act on the  kidneys and peripheral circulation to unload the heart, through increased excretion of sodium and water, while inhibiting the release of </a:t>
            </a:r>
            <a:r>
              <a:rPr lang="en-US" dirty="0" err="1" smtClean="0"/>
              <a:t>renin</a:t>
            </a:r>
            <a:r>
              <a:rPr lang="en-US" dirty="0" smtClean="0"/>
              <a:t> and </a:t>
            </a:r>
            <a:r>
              <a:rPr lang="en-US" dirty="0" err="1" smtClean="0"/>
              <a:t>aldosterone</a:t>
            </a:r>
            <a:r>
              <a:rPr lang="en-US" dirty="0" smtClean="0"/>
              <a:t>.</a:t>
            </a:r>
          </a:p>
          <a:p>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Natriuretic</a:t>
            </a:r>
            <a:r>
              <a:rPr lang="en-IN" dirty="0" smtClean="0"/>
              <a:t> peptide receptor C</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*so helps in </a:t>
            </a:r>
            <a:r>
              <a:rPr lang="en-IN" dirty="0" err="1" smtClean="0"/>
              <a:t>Alzeimers</a:t>
            </a:r>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36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Of interest, the vasodilator response can be restored by the administration of L-</a:t>
            </a:r>
            <a:r>
              <a:rPr lang="en-US" dirty="0" err="1" smtClean="0"/>
              <a:t>arginine</a:t>
            </a:r>
            <a:r>
              <a:rPr lang="en-US" dirty="0" smtClean="0"/>
              <a:t>, a precursor of endothelium-derived NO.</a:t>
            </a:r>
          </a:p>
          <a:p>
            <a:endParaRPr lang="en-US" dirty="0"/>
          </a:p>
        </p:txBody>
      </p:sp>
      <p:sp>
        <p:nvSpPr>
          <p:cNvPr id="4" name="Slide Number Placeholder 3"/>
          <p:cNvSpPr>
            <a:spLocks noGrp="1"/>
          </p:cNvSpPr>
          <p:nvPr>
            <p:ph type="sldNum" sz="quarter" idx="10"/>
          </p:nvPr>
        </p:nvSpPr>
        <p:spPr/>
        <p:txBody>
          <a:bodyPr/>
          <a:lstStyle/>
          <a:p>
            <a:fld id="{C4630BCB-A157-48B6-BB0F-1F76D846F121}"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5D4327-2E16-4470-94A6-736A660D5C33}"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D4327-2E16-4470-94A6-736A660D5C33}"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D4327-2E16-4470-94A6-736A660D5C33}"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D4327-2E16-4470-94A6-736A660D5C33}"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D4327-2E16-4470-94A6-736A660D5C33}"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5D4327-2E16-4470-94A6-736A660D5C33}" type="datetimeFigureOut">
              <a:rPr lang="en-US" smtClean="0"/>
              <a:pPr/>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5D4327-2E16-4470-94A6-736A660D5C33}" type="datetimeFigureOut">
              <a:rPr lang="en-US" smtClean="0"/>
              <a:pPr/>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5D4327-2E16-4470-94A6-736A660D5C33}" type="datetimeFigureOut">
              <a:rPr lang="en-US" smtClean="0"/>
              <a:pPr/>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D4327-2E16-4470-94A6-736A660D5C33}" type="datetimeFigureOut">
              <a:rPr lang="en-US" smtClean="0"/>
              <a:pPr/>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D4327-2E16-4470-94A6-736A660D5C33}" type="datetimeFigureOut">
              <a:rPr lang="en-US" smtClean="0"/>
              <a:pPr/>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D4327-2E16-4470-94A6-736A660D5C33}" type="datetimeFigureOut">
              <a:rPr lang="en-US" smtClean="0"/>
              <a:pPr/>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77E03-3123-40EE-BC2D-7ADCDD9C16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D4327-2E16-4470-94A6-736A660D5C33}" type="datetimeFigureOut">
              <a:rPr lang="en-US" smtClean="0"/>
              <a:pPr/>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77E03-3123-40EE-BC2D-7ADCDD9C16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PATHOPHYSIOLOGY OF HEART FAILURE</a:t>
            </a:r>
            <a:endParaRPr lang="en-US" dirty="0"/>
          </a:p>
        </p:txBody>
      </p:sp>
      <p:sp>
        <p:nvSpPr>
          <p:cNvPr id="3" name="Subtitle 2"/>
          <p:cNvSpPr>
            <a:spLocks noGrp="1"/>
          </p:cNvSpPr>
          <p:nvPr>
            <p:ph type="subTitle" idx="1"/>
          </p:nvPr>
        </p:nvSpPr>
        <p:spPr/>
        <p:txBody>
          <a:bodyPr/>
          <a:lstStyle/>
          <a:p>
            <a:r>
              <a:rPr lang="en-IN" dirty="0" smtClean="0">
                <a:solidFill>
                  <a:schemeClr val="tx1"/>
                </a:solidFill>
              </a:rPr>
              <a:t>BY DR SHILPI LAHOTY</a:t>
            </a:r>
          </a:p>
          <a:p>
            <a:r>
              <a:rPr lang="en-IN" dirty="0" smtClean="0">
                <a:solidFill>
                  <a:schemeClr val="tx1"/>
                </a:solidFill>
              </a:rPr>
              <a:t>1</a:t>
            </a:r>
            <a:r>
              <a:rPr lang="en-IN" baseline="30000" dirty="0" smtClean="0">
                <a:solidFill>
                  <a:schemeClr val="tx1"/>
                </a:solidFill>
              </a:rPr>
              <a:t>ST</a:t>
            </a:r>
            <a:r>
              <a:rPr lang="en-IN" dirty="0" smtClean="0">
                <a:solidFill>
                  <a:schemeClr val="tx1"/>
                </a:solidFill>
              </a:rPr>
              <a:t> YEAR CARDIOLOGY RESIDENT</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Autofit/>
          </a:bodyPr>
          <a:lstStyle/>
          <a:p>
            <a:endParaRPr lang="en-US" dirty="0" smtClean="0"/>
          </a:p>
          <a:p>
            <a:r>
              <a:rPr lang="en-US" dirty="0" smtClean="0"/>
              <a:t>As </a:t>
            </a:r>
            <a:r>
              <a:rPr lang="en-US" dirty="0" smtClean="0"/>
              <a:t>a result of the increase in sympathetic tone, there is an increase in circulating levels of NE, a potent adrenergic neurotransmitter. </a:t>
            </a:r>
            <a:endParaRPr lang="en-US" dirty="0" smtClean="0"/>
          </a:p>
          <a:p>
            <a:pPr>
              <a:buNone/>
            </a:pPr>
            <a:endParaRPr lang="en-US" dirty="0" smtClean="0"/>
          </a:p>
          <a:p>
            <a:r>
              <a:rPr lang="en-US" dirty="0" smtClean="0"/>
              <a:t> In patients with advanced heart failure, the circulating levels of NE in resting patients are two to three times those found in normal subjects. Indeed, plasma levels of NE predict mortality in patients with heart failure.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However, as heart failure progresses there is a significant decrease in the myocardial concentration of NE. The mechanism responsible for cardiac NE depletion in severe heart failure is-</a:t>
            </a:r>
          </a:p>
          <a:p>
            <a:pPr>
              <a:buNone/>
            </a:pPr>
            <a:r>
              <a:rPr lang="en-US" dirty="0" smtClean="0"/>
              <a:t>                   1)   an “exhaustion” phenomenon </a:t>
            </a:r>
          </a:p>
          <a:p>
            <a:pPr>
              <a:buNone/>
            </a:pPr>
            <a:r>
              <a:rPr lang="en-US" dirty="0" smtClean="0"/>
              <a:t>                   2) decreased activity of myocardial tyrosine </a:t>
            </a:r>
            <a:r>
              <a:rPr lang="en-US" dirty="0" err="1" smtClean="0"/>
              <a:t>hydroxylase</a:t>
            </a:r>
            <a:r>
              <a:rPr lang="en-US" dirty="0" smtClean="0"/>
              <a:t>, which is the rate-limiting enzyme in the synthesis of NE.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23378" t="16731" r="25152" b="31182"/>
          <a:stretch>
            <a:fillRect/>
          </a:stretch>
        </p:blipFill>
        <p:spPr bwMode="auto">
          <a:xfrm>
            <a:off x="0" y="428604"/>
            <a:ext cx="8929718"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a:bodyPr>
          <a:lstStyle/>
          <a:p>
            <a:pPr algn="ctr">
              <a:buNone/>
            </a:pPr>
            <a:endParaRPr lang="en-US" dirty="0" smtClean="0"/>
          </a:p>
          <a:p>
            <a:pPr algn="ctr">
              <a:buNone/>
            </a:pPr>
            <a:r>
              <a:rPr lang="en-US" dirty="0" smtClean="0"/>
              <a:t>Withdrawal of parasympathetic nerve stimulation </a:t>
            </a:r>
          </a:p>
          <a:p>
            <a:pPr algn="ctr">
              <a:buNone/>
            </a:pPr>
            <a:endParaRPr lang="en-US" dirty="0" smtClean="0"/>
          </a:p>
          <a:p>
            <a:pPr algn="ctr">
              <a:buNone/>
            </a:pPr>
            <a:r>
              <a:rPr lang="en-US" dirty="0" smtClean="0"/>
              <a:t>        1) decreased nitric oxide (NO)</a:t>
            </a:r>
          </a:p>
          <a:p>
            <a:pPr algn="ctr">
              <a:buNone/>
            </a:pPr>
            <a:r>
              <a:rPr lang="en-US" dirty="0" smtClean="0"/>
              <a:t> 2) increased inflammation</a:t>
            </a:r>
          </a:p>
          <a:p>
            <a:pPr algn="ctr">
              <a:buNone/>
            </a:pPr>
            <a:r>
              <a:rPr lang="en-US" dirty="0" smtClean="0"/>
              <a:t>             3) increased sympathetic activity </a:t>
            </a:r>
          </a:p>
          <a:p>
            <a:pPr algn="ctr">
              <a:buNone/>
            </a:pPr>
            <a:endParaRPr lang="en-US" dirty="0"/>
          </a:p>
          <a:p>
            <a:pPr algn="ctr">
              <a:buNone/>
            </a:pPr>
            <a:r>
              <a:rPr lang="en-US" dirty="0" smtClean="0"/>
              <a:t>worsening LV remodeling.</a:t>
            </a:r>
            <a:endParaRPr lang="en-US" dirty="0"/>
          </a:p>
        </p:txBody>
      </p:sp>
      <p:sp>
        <p:nvSpPr>
          <p:cNvPr id="4" name="Down Arrow 3"/>
          <p:cNvSpPr/>
          <p:nvPr/>
        </p:nvSpPr>
        <p:spPr>
          <a:xfrm>
            <a:off x="4500562" y="2143116"/>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500562" y="4500570"/>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IN" dirty="0" smtClean="0"/>
              <a:t>ACTIVATION OF RENIN- ANGIOTENSIN SYSTEM</a:t>
            </a:r>
            <a:endParaRPr lang="en-US" dirty="0"/>
          </a:p>
        </p:txBody>
      </p:sp>
      <p:sp>
        <p:nvSpPr>
          <p:cNvPr id="3" name="Content Placeholder 2"/>
          <p:cNvSpPr>
            <a:spLocks noGrp="1"/>
          </p:cNvSpPr>
          <p:nvPr>
            <p:ph idx="1"/>
          </p:nvPr>
        </p:nvSpPr>
        <p:spPr>
          <a:xfrm>
            <a:off x="0" y="1214422"/>
            <a:ext cx="9144000" cy="5643578"/>
          </a:xfrm>
        </p:spPr>
        <p:txBody>
          <a:bodyPr>
            <a:normAutofit fontScale="92500" lnSpcReduction="20000"/>
          </a:bodyPr>
          <a:lstStyle/>
          <a:p>
            <a:r>
              <a:rPr lang="en-US" dirty="0" smtClean="0"/>
              <a:t>the components of the RAS are activated comparatively later in heart failure.</a:t>
            </a:r>
          </a:p>
          <a:p>
            <a:pPr algn="ctr">
              <a:buNone/>
            </a:pPr>
            <a:r>
              <a:rPr lang="en-US" dirty="0" smtClean="0"/>
              <a:t>Decreased cardiac output</a:t>
            </a:r>
          </a:p>
          <a:p>
            <a:pPr algn="ctr">
              <a:buNone/>
            </a:pPr>
            <a:endParaRPr lang="en-US" dirty="0" smtClean="0"/>
          </a:p>
          <a:p>
            <a:pPr algn="ctr">
              <a:buNone/>
            </a:pPr>
            <a:r>
              <a:rPr lang="en-US" dirty="0" smtClean="0"/>
              <a:t>renal hypo-perfusion</a:t>
            </a:r>
          </a:p>
          <a:p>
            <a:pPr algn="ctr">
              <a:buNone/>
            </a:pPr>
            <a:endParaRPr lang="en-US" dirty="0" smtClean="0"/>
          </a:p>
          <a:p>
            <a:pPr algn="ctr">
              <a:buNone/>
            </a:pPr>
            <a:r>
              <a:rPr lang="en-US" dirty="0" smtClean="0"/>
              <a:t>decreased filtered sodium reaching the macula </a:t>
            </a:r>
            <a:r>
              <a:rPr lang="en-US" dirty="0" err="1" smtClean="0"/>
              <a:t>densa</a:t>
            </a:r>
            <a:r>
              <a:rPr lang="en-US" dirty="0" smtClean="0"/>
              <a:t> in the distal tubule</a:t>
            </a:r>
          </a:p>
          <a:p>
            <a:pPr algn="ctr">
              <a:buNone/>
            </a:pPr>
            <a:endParaRPr lang="en-US" dirty="0" smtClean="0"/>
          </a:p>
          <a:p>
            <a:pPr algn="ctr">
              <a:buNone/>
            </a:pPr>
            <a:r>
              <a:rPr lang="en-US" dirty="0" smtClean="0"/>
              <a:t>Increased sympathetic stimulation of the kidney, leading to increased </a:t>
            </a:r>
            <a:r>
              <a:rPr lang="en-US" dirty="0" err="1" smtClean="0"/>
              <a:t>renin</a:t>
            </a:r>
            <a:r>
              <a:rPr lang="en-US" dirty="0" smtClean="0"/>
              <a:t> release from </a:t>
            </a:r>
            <a:r>
              <a:rPr lang="en-US" dirty="0" err="1" smtClean="0"/>
              <a:t>jutaglomerular</a:t>
            </a:r>
            <a:r>
              <a:rPr lang="en-US" dirty="0" smtClean="0"/>
              <a:t> apparatus</a:t>
            </a:r>
            <a:endParaRPr lang="en-US" dirty="0"/>
          </a:p>
        </p:txBody>
      </p:sp>
      <p:sp>
        <p:nvSpPr>
          <p:cNvPr id="4" name="Down Arrow 3"/>
          <p:cNvSpPr/>
          <p:nvPr/>
        </p:nvSpPr>
        <p:spPr>
          <a:xfrm>
            <a:off x="4429124" y="2643182"/>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29124" y="3500438"/>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429124" y="4786322"/>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8929718" cy="6357982"/>
          </a:xfrm>
        </p:spPr>
        <p:txBody>
          <a:bodyPr>
            <a:normAutofit/>
          </a:bodyPr>
          <a:lstStyle/>
          <a:p>
            <a:r>
              <a:rPr lang="en-IN" dirty="0" smtClean="0"/>
              <a:t>In HF                    ACE mRNA                  are </a:t>
            </a:r>
          </a:p>
          <a:p>
            <a:pPr>
              <a:buNone/>
            </a:pPr>
            <a:r>
              <a:rPr lang="en-IN" dirty="0"/>
              <a:t> </a:t>
            </a:r>
            <a:r>
              <a:rPr lang="en-IN" dirty="0" smtClean="0"/>
              <a:t>                                ACE binding sites       increased in</a:t>
            </a:r>
          </a:p>
          <a:p>
            <a:pPr>
              <a:buNone/>
            </a:pPr>
            <a:r>
              <a:rPr lang="en-IN" dirty="0"/>
              <a:t> </a:t>
            </a:r>
            <a:r>
              <a:rPr lang="en-IN" dirty="0" smtClean="0"/>
              <a:t>                                ACE activity                explanted </a:t>
            </a:r>
          </a:p>
          <a:p>
            <a:pPr>
              <a:buNone/>
            </a:pPr>
            <a:r>
              <a:rPr lang="en-IN" dirty="0"/>
              <a:t> </a:t>
            </a:r>
            <a:r>
              <a:rPr lang="en-IN" dirty="0" smtClean="0"/>
              <a:t>                                                                     heart</a:t>
            </a:r>
          </a:p>
          <a:p>
            <a:r>
              <a:rPr lang="en-IN" dirty="0" smtClean="0"/>
              <a:t>ATII can also be synthesized using </a:t>
            </a:r>
            <a:r>
              <a:rPr lang="en-IN" dirty="0" err="1" smtClean="0"/>
              <a:t>Renin</a:t>
            </a:r>
            <a:r>
              <a:rPr lang="en-IN" dirty="0" smtClean="0"/>
              <a:t> independent pathways:</a:t>
            </a:r>
          </a:p>
          <a:p>
            <a:pPr>
              <a:buNone/>
            </a:pPr>
            <a:r>
              <a:rPr lang="en-IN" dirty="0" smtClean="0"/>
              <a:t>                   </a:t>
            </a:r>
            <a:r>
              <a:rPr lang="en-US" dirty="0" err="1" smtClean="0"/>
              <a:t>angiotensinogen</a:t>
            </a:r>
            <a:r>
              <a:rPr lang="en-US" dirty="0" smtClean="0"/>
              <a:t> </a:t>
            </a:r>
          </a:p>
          <a:p>
            <a:pPr>
              <a:buNone/>
            </a:pPr>
            <a:r>
              <a:rPr lang="en-US" dirty="0" smtClean="0"/>
              <a:t>                                            </a:t>
            </a:r>
            <a:r>
              <a:rPr lang="en-US" dirty="0" err="1" smtClean="0"/>
              <a:t>kallikrein</a:t>
            </a:r>
            <a:r>
              <a:rPr lang="en-US" dirty="0" smtClean="0"/>
              <a:t> and </a:t>
            </a:r>
            <a:r>
              <a:rPr lang="en-US" dirty="0" err="1" smtClean="0"/>
              <a:t>cathepsin</a:t>
            </a:r>
            <a:r>
              <a:rPr lang="en-US" dirty="0" smtClean="0"/>
              <a:t> G</a:t>
            </a:r>
          </a:p>
          <a:p>
            <a:pPr>
              <a:buNone/>
            </a:pPr>
            <a:r>
              <a:rPr lang="en-US" dirty="0" smtClean="0"/>
              <a:t>                        </a:t>
            </a:r>
            <a:r>
              <a:rPr lang="en-US" dirty="0" err="1" smtClean="0"/>
              <a:t>angiotensin</a:t>
            </a:r>
            <a:r>
              <a:rPr lang="en-US" dirty="0" smtClean="0"/>
              <a:t> I </a:t>
            </a:r>
          </a:p>
          <a:p>
            <a:pPr>
              <a:buNone/>
            </a:pPr>
            <a:r>
              <a:rPr lang="en-US" dirty="0" smtClean="0"/>
              <a:t>                                           </a:t>
            </a:r>
            <a:r>
              <a:rPr lang="en-US" dirty="0" err="1" smtClean="0"/>
              <a:t>chymase</a:t>
            </a:r>
            <a:r>
              <a:rPr lang="en-US" dirty="0" smtClean="0"/>
              <a:t>*</a:t>
            </a:r>
          </a:p>
          <a:p>
            <a:pPr>
              <a:buNone/>
            </a:pPr>
            <a:r>
              <a:rPr lang="en-US" dirty="0" smtClean="0"/>
              <a:t>                        </a:t>
            </a:r>
            <a:r>
              <a:rPr lang="en-US" dirty="0" err="1" smtClean="0"/>
              <a:t>angiotensin</a:t>
            </a:r>
            <a:r>
              <a:rPr lang="en-US" dirty="0" smtClean="0"/>
              <a:t> II</a:t>
            </a:r>
            <a:endParaRPr lang="en-US" dirty="0"/>
          </a:p>
        </p:txBody>
      </p:sp>
      <p:sp>
        <p:nvSpPr>
          <p:cNvPr id="4" name="Right Arrow 3"/>
          <p:cNvSpPr/>
          <p:nvPr/>
        </p:nvSpPr>
        <p:spPr>
          <a:xfrm>
            <a:off x="2285984" y="500042"/>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p:cNvSpPr/>
          <p:nvPr/>
        </p:nvSpPr>
        <p:spPr>
          <a:xfrm>
            <a:off x="6072198" y="214290"/>
            <a:ext cx="285752" cy="1714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Down Arrow 5"/>
          <p:cNvSpPr/>
          <p:nvPr/>
        </p:nvSpPr>
        <p:spPr>
          <a:xfrm>
            <a:off x="3071802" y="4429132"/>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071802" y="5500702"/>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23377" t="30936" r="49113" b="10663"/>
          <a:stretch>
            <a:fillRect/>
          </a:stretch>
        </p:blipFill>
        <p:spPr bwMode="auto">
          <a:xfrm>
            <a:off x="142844" y="571480"/>
            <a:ext cx="8858312"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lum bright="14000" contrast="31000"/>
          </a:blip>
          <a:srcRect l="26927" t="38828" r="34026" b="24868"/>
          <a:stretch>
            <a:fillRect/>
          </a:stretch>
        </p:blipFill>
        <p:spPr bwMode="auto">
          <a:xfrm>
            <a:off x="571472" y="571480"/>
            <a:ext cx="7572428"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70000" lnSpcReduction="20000"/>
          </a:bodyPr>
          <a:lstStyle/>
          <a:p>
            <a:pPr>
              <a:buNone/>
            </a:pPr>
            <a:r>
              <a:rPr lang="en-IN" dirty="0" smtClean="0"/>
              <a:t>ANGIOTENSIN II</a:t>
            </a:r>
          </a:p>
          <a:p>
            <a:r>
              <a:rPr lang="en-US" dirty="0" smtClean="0"/>
              <a:t>Sustained expression is maladaptive leading to fibrosis of the heart, kidneys, and other organs. </a:t>
            </a:r>
          </a:p>
          <a:p>
            <a:r>
              <a:rPr lang="en-US" dirty="0" smtClean="0"/>
              <a:t> leads to worsening </a:t>
            </a:r>
            <a:r>
              <a:rPr lang="en-US" dirty="0" err="1" smtClean="0"/>
              <a:t>neurohormonal</a:t>
            </a:r>
            <a:r>
              <a:rPr lang="en-US" dirty="0" smtClean="0"/>
              <a:t> activation by enhancing the release of NE from sympathetic nerve endings </a:t>
            </a:r>
          </a:p>
          <a:p>
            <a:r>
              <a:rPr lang="en-US" dirty="0" smtClean="0"/>
              <a:t> stimulates the </a:t>
            </a:r>
            <a:r>
              <a:rPr lang="en-US" dirty="0" err="1" smtClean="0"/>
              <a:t>zona</a:t>
            </a:r>
            <a:r>
              <a:rPr lang="en-US" dirty="0" smtClean="0"/>
              <a:t> </a:t>
            </a:r>
            <a:r>
              <a:rPr lang="en-US" dirty="0" err="1" smtClean="0"/>
              <a:t>glomerulosa</a:t>
            </a:r>
            <a:r>
              <a:rPr lang="en-US" dirty="0" smtClean="0"/>
              <a:t> of the adrenal cortex to produce </a:t>
            </a:r>
            <a:r>
              <a:rPr lang="en-US" dirty="0" err="1" smtClean="0"/>
              <a:t>aldosterone</a:t>
            </a:r>
            <a:endParaRPr lang="en-US" dirty="0" smtClean="0"/>
          </a:p>
          <a:p>
            <a:endParaRPr lang="en-US" dirty="0" smtClean="0"/>
          </a:p>
          <a:p>
            <a:pPr>
              <a:buNone/>
            </a:pPr>
            <a:r>
              <a:rPr lang="en-US" dirty="0" smtClean="0"/>
              <a:t>                                     sustained expression </a:t>
            </a:r>
          </a:p>
          <a:p>
            <a:pPr>
              <a:buNone/>
            </a:pPr>
            <a:endParaRPr lang="en-US" dirty="0" smtClean="0"/>
          </a:p>
          <a:p>
            <a:pPr>
              <a:buNone/>
            </a:pPr>
            <a:endParaRPr lang="en-US" dirty="0" smtClean="0"/>
          </a:p>
          <a:p>
            <a:pPr>
              <a:buNone/>
            </a:pPr>
            <a:r>
              <a:rPr lang="en-US" dirty="0" smtClean="0"/>
              <a:t>       1)  hypertrophy and fibrosis within the vasculature and the myocardium(contributing to reduced vascular compliance and increased ventricular stiffness)   </a:t>
            </a:r>
          </a:p>
          <a:p>
            <a:pPr>
              <a:buNone/>
            </a:pPr>
            <a:r>
              <a:rPr lang="en-US" dirty="0" smtClean="0"/>
              <a:t>      2)   endothelial cell dysfunction</a:t>
            </a:r>
          </a:p>
          <a:p>
            <a:pPr>
              <a:buNone/>
            </a:pPr>
            <a:r>
              <a:rPr lang="en-US" dirty="0" smtClean="0"/>
              <a:t>      3)  </a:t>
            </a:r>
            <a:r>
              <a:rPr lang="en-US" dirty="0" err="1" smtClean="0"/>
              <a:t>baroreceptor</a:t>
            </a:r>
            <a:r>
              <a:rPr lang="en-US" dirty="0" smtClean="0"/>
              <a:t> dysfunction</a:t>
            </a:r>
          </a:p>
          <a:p>
            <a:pPr>
              <a:buNone/>
            </a:pPr>
            <a:r>
              <a:rPr lang="en-US" dirty="0" smtClean="0"/>
              <a:t>      4)  inhibition of NE uptake</a:t>
            </a:r>
          </a:p>
          <a:p>
            <a:pPr>
              <a:buNone/>
            </a:pPr>
            <a:r>
              <a:rPr lang="en-US" dirty="0" smtClean="0"/>
              <a:t>                           </a:t>
            </a:r>
          </a:p>
          <a:p>
            <a:pPr>
              <a:buNone/>
            </a:pPr>
            <a:r>
              <a:rPr lang="en-US" dirty="0" smtClean="0"/>
              <a:t>                               leads to worsening of heart failure</a:t>
            </a:r>
            <a:endParaRPr lang="en-US" dirty="0"/>
          </a:p>
        </p:txBody>
      </p:sp>
      <p:sp>
        <p:nvSpPr>
          <p:cNvPr id="4" name="Down Arrow 3"/>
          <p:cNvSpPr/>
          <p:nvPr/>
        </p:nvSpPr>
        <p:spPr>
          <a:xfrm>
            <a:off x="3929058" y="2357430"/>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929058" y="3286124"/>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000496" y="5643578"/>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OXIDATIVE STRESS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the heart, the potential sources for ROS include--   </a:t>
            </a:r>
          </a:p>
          <a:p>
            <a:pPr>
              <a:buNone/>
            </a:pPr>
            <a:r>
              <a:rPr lang="en-US" dirty="0" smtClean="0"/>
              <a:t>                                                              mitochondria</a:t>
            </a:r>
          </a:p>
          <a:p>
            <a:pPr>
              <a:buNone/>
            </a:pPr>
            <a:r>
              <a:rPr lang="en-US" dirty="0" smtClean="0"/>
              <a:t>                                                              </a:t>
            </a:r>
            <a:r>
              <a:rPr lang="en-US" dirty="0" err="1" smtClean="0"/>
              <a:t>xanthine</a:t>
            </a:r>
            <a:r>
              <a:rPr lang="en-US" dirty="0" smtClean="0"/>
              <a:t> </a:t>
            </a:r>
            <a:r>
              <a:rPr lang="en-US" dirty="0" err="1" smtClean="0"/>
              <a:t>oxidase</a:t>
            </a:r>
            <a:endParaRPr lang="en-US" dirty="0" smtClean="0"/>
          </a:p>
          <a:p>
            <a:pPr>
              <a:buNone/>
            </a:pPr>
            <a:r>
              <a:rPr lang="en-US" dirty="0" smtClean="0"/>
              <a:t>                                                              NADPH </a:t>
            </a:r>
            <a:r>
              <a:rPr lang="en-US" dirty="0" err="1" smtClean="0"/>
              <a:t>oxidase</a:t>
            </a:r>
            <a:r>
              <a:rPr lang="en-US" dirty="0" smtClean="0"/>
              <a:t> </a:t>
            </a:r>
          </a:p>
          <a:p>
            <a:r>
              <a:rPr lang="en-US" dirty="0" smtClean="0"/>
              <a:t> ROS can modulate the activity of a variety of intracellular proteins and signaling pathways, including essential proteins involved in myocardial excitation-contraction coupling, such as ion channels, </a:t>
            </a:r>
            <a:r>
              <a:rPr lang="en-US" dirty="0" err="1" smtClean="0"/>
              <a:t>sarcoplasmic</a:t>
            </a:r>
            <a:r>
              <a:rPr lang="en-US" dirty="0" smtClean="0"/>
              <a:t> reticulum (SR) calcium release channels, and </a:t>
            </a:r>
            <a:r>
              <a:rPr lang="en-US" dirty="0" err="1" smtClean="0"/>
              <a:t>myofilament</a:t>
            </a:r>
            <a:r>
              <a:rPr lang="en-US" dirty="0" smtClean="0"/>
              <a:t> proteins, as well as signaling pathways that are coupled to </a:t>
            </a:r>
            <a:r>
              <a:rPr lang="en-US" dirty="0" err="1" smtClean="0"/>
              <a:t>myocyte</a:t>
            </a:r>
            <a:r>
              <a:rPr lang="en-US" dirty="0" smtClean="0"/>
              <a:t> growth.</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idx="1"/>
          </p:nvPr>
        </p:nvPicPr>
        <p:blipFill>
          <a:blip r:embed="rId2"/>
          <a:srcRect l="15788" t="34093" r="49312" b="31182"/>
          <a:stretch>
            <a:fillRect/>
          </a:stretch>
        </p:blipFill>
        <p:spPr bwMode="auto">
          <a:xfrm>
            <a:off x="0" y="500042"/>
            <a:ext cx="8858280"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lnSpcReduction="10000"/>
          </a:bodyPr>
          <a:lstStyle/>
          <a:p>
            <a:pPr algn="ctr">
              <a:buNone/>
            </a:pPr>
            <a:r>
              <a:rPr lang="en-IN" dirty="0" smtClean="0"/>
              <a:t>In Heart failure</a:t>
            </a:r>
          </a:p>
          <a:p>
            <a:pPr algn="ctr">
              <a:buNone/>
            </a:pPr>
            <a:endParaRPr lang="en-IN" dirty="0" smtClean="0"/>
          </a:p>
          <a:p>
            <a:pPr algn="ctr">
              <a:buNone/>
            </a:pPr>
            <a:r>
              <a:rPr lang="en-US" dirty="0" smtClean="0"/>
              <a:t> mechanical strain of the myocardium,  </a:t>
            </a:r>
            <a:r>
              <a:rPr lang="en-US" dirty="0" err="1" smtClean="0"/>
              <a:t>neurohormonal</a:t>
            </a:r>
            <a:r>
              <a:rPr lang="en-US" dirty="0" smtClean="0"/>
              <a:t> stimulation and/or inflammatory cytokines are released</a:t>
            </a:r>
          </a:p>
          <a:p>
            <a:pPr algn="ctr">
              <a:buNone/>
            </a:pPr>
            <a:endParaRPr lang="en-US" dirty="0" smtClean="0"/>
          </a:p>
          <a:p>
            <a:pPr algn="ctr">
              <a:buNone/>
            </a:pPr>
            <a:r>
              <a:rPr lang="en-US" dirty="0" smtClean="0"/>
              <a:t>ROS increases due to due to increased production  and also due to decrease anti-oxidant capacity</a:t>
            </a:r>
          </a:p>
          <a:p>
            <a:pPr algn="ctr">
              <a:buNone/>
            </a:pPr>
            <a:endParaRPr lang="en-US" dirty="0" smtClean="0"/>
          </a:p>
          <a:p>
            <a:pPr algn="ctr">
              <a:buNone/>
            </a:pPr>
            <a:r>
              <a:rPr lang="en-US" dirty="0" smtClean="0"/>
              <a:t>contribute to contractile dysfunction in advanced heart failure. </a:t>
            </a:r>
            <a:endParaRPr lang="en-US" dirty="0"/>
          </a:p>
        </p:txBody>
      </p:sp>
      <p:sp>
        <p:nvSpPr>
          <p:cNvPr id="4" name="Down Arrow 3"/>
          <p:cNvSpPr/>
          <p:nvPr/>
        </p:nvSpPr>
        <p:spPr>
          <a:xfrm>
            <a:off x="4357686" y="857232"/>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357686" y="2786058"/>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4429124" y="4714884"/>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l="34026" t="32515" r="39351" b="21711"/>
          <a:stretch>
            <a:fillRect/>
          </a:stretch>
        </p:blipFill>
        <p:spPr bwMode="auto">
          <a:xfrm>
            <a:off x="571472" y="642918"/>
            <a:ext cx="8215370"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a:bodyPr>
          <a:lstStyle/>
          <a:p>
            <a:pPr>
              <a:buNone/>
            </a:pPr>
            <a:r>
              <a:rPr lang="en-US" dirty="0" smtClean="0"/>
              <a:t>ROS   --      1)stimulate </a:t>
            </a:r>
            <a:r>
              <a:rPr lang="en-US" dirty="0" err="1" smtClean="0"/>
              <a:t>myocyte</a:t>
            </a:r>
            <a:r>
              <a:rPr lang="en-US" dirty="0" smtClean="0"/>
              <a:t> hypertrophy</a:t>
            </a:r>
          </a:p>
          <a:p>
            <a:pPr>
              <a:buNone/>
            </a:pPr>
            <a:r>
              <a:rPr lang="en-US" dirty="0" smtClean="0"/>
              <a:t>                   2)re-expression of fetal gene programs   </a:t>
            </a:r>
          </a:p>
          <a:p>
            <a:pPr>
              <a:buNone/>
            </a:pPr>
            <a:r>
              <a:rPr lang="en-US" dirty="0" smtClean="0"/>
              <a:t>                   3)apoptosis</a:t>
            </a:r>
          </a:p>
          <a:p>
            <a:pPr>
              <a:buNone/>
            </a:pPr>
            <a:r>
              <a:rPr lang="en-US" dirty="0" smtClean="0"/>
              <a:t>                   4)modulate fibroblast proliferation and </a:t>
            </a:r>
          </a:p>
          <a:p>
            <a:pPr>
              <a:buNone/>
            </a:pPr>
            <a:r>
              <a:rPr lang="en-US" dirty="0" smtClean="0"/>
              <a:t>                            collagen synthesis.</a:t>
            </a:r>
          </a:p>
          <a:p>
            <a:pPr>
              <a:buNone/>
            </a:pPr>
            <a:r>
              <a:rPr lang="en-US" dirty="0" smtClean="0"/>
              <a:t>                   5)increased MMP abundance and</a:t>
            </a:r>
          </a:p>
          <a:p>
            <a:pPr>
              <a:buNone/>
            </a:pPr>
            <a:r>
              <a:rPr lang="en-US" dirty="0" smtClean="0"/>
              <a:t>                            activation.</a:t>
            </a:r>
          </a:p>
          <a:p>
            <a:pPr>
              <a:buNone/>
            </a:pPr>
            <a:r>
              <a:rPr lang="en-US" dirty="0" smtClean="0"/>
              <a:t>                   6)affect the peripheral vasculature in HF  </a:t>
            </a:r>
          </a:p>
          <a:p>
            <a:pPr>
              <a:buNone/>
            </a:pPr>
            <a:r>
              <a:rPr lang="en-US" dirty="0" smtClean="0"/>
              <a:t>                       by decreasing the bioavailability of NO.</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Neurohormonal</a:t>
            </a:r>
            <a:r>
              <a:rPr lang="en-US" dirty="0" smtClean="0"/>
              <a:t> Alterations of Renal Function </a:t>
            </a:r>
            <a:endParaRPr lang="en-US" dirty="0"/>
          </a:p>
        </p:txBody>
      </p:sp>
      <p:sp>
        <p:nvSpPr>
          <p:cNvPr id="3" name="Content Placeholder 2"/>
          <p:cNvSpPr>
            <a:spLocks noGrp="1"/>
          </p:cNvSpPr>
          <p:nvPr>
            <p:ph idx="1"/>
          </p:nvPr>
        </p:nvSpPr>
        <p:spPr/>
        <p:txBody>
          <a:bodyPr>
            <a:normAutofit/>
          </a:bodyPr>
          <a:lstStyle/>
          <a:p>
            <a:r>
              <a:rPr lang="en-US" dirty="0" smtClean="0"/>
              <a:t> Advancing heart failure </a:t>
            </a:r>
          </a:p>
          <a:p>
            <a:pPr>
              <a:buNone/>
            </a:pPr>
            <a:r>
              <a:rPr lang="en-US" dirty="0" smtClean="0"/>
              <a:t>    “Forward” failure      leading to inadequate renal perfusion as a consequence of impaired cardiac output, or</a:t>
            </a:r>
          </a:p>
          <a:p>
            <a:pPr>
              <a:buNone/>
            </a:pPr>
            <a:r>
              <a:rPr lang="en-US" dirty="0" smtClean="0"/>
              <a:t>   “backward” failure     increased venous pressure favoring transudation of salt and water from the intravascular to the extracellular compartment. </a:t>
            </a:r>
            <a:endParaRPr lang="en-US" dirty="0"/>
          </a:p>
        </p:txBody>
      </p:sp>
      <p:sp>
        <p:nvSpPr>
          <p:cNvPr id="4" name="Right Arrow 3"/>
          <p:cNvSpPr/>
          <p:nvPr/>
        </p:nvSpPr>
        <p:spPr>
          <a:xfrm>
            <a:off x="3929058" y="2428868"/>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000496" y="4000504"/>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929354"/>
          </a:xfrm>
        </p:spPr>
        <p:txBody>
          <a:bodyPr>
            <a:normAutofit fontScale="92500" lnSpcReduction="10000"/>
          </a:bodyPr>
          <a:lstStyle/>
          <a:p>
            <a:pPr algn="ctr">
              <a:buNone/>
            </a:pPr>
            <a:r>
              <a:rPr lang="en-US" dirty="0" smtClean="0"/>
              <a:t>In heart failure</a:t>
            </a:r>
          </a:p>
          <a:p>
            <a:pPr algn="ctr">
              <a:buNone/>
            </a:pPr>
            <a:r>
              <a:rPr lang="en-US" dirty="0" smtClean="0"/>
              <a:t>                    </a:t>
            </a:r>
          </a:p>
          <a:p>
            <a:pPr algn="ctr">
              <a:buNone/>
            </a:pPr>
            <a:r>
              <a:rPr lang="en-US" dirty="0" smtClean="0"/>
              <a:t> inadequate cardiac output </a:t>
            </a:r>
          </a:p>
          <a:p>
            <a:pPr algn="ctr">
              <a:buNone/>
            </a:pPr>
            <a:endParaRPr lang="en-US" dirty="0" smtClean="0"/>
          </a:p>
          <a:p>
            <a:pPr algn="ctr">
              <a:buNone/>
            </a:pPr>
            <a:r>
              <a:rPr lang="en-US" dirty="0" smtClean="0"/>
              <a:t> sensed by </a:t>
            </a:r>
            <a:r>
              <a:rPr lang="en-US" dirty="0" err="1" smtClean="0"/>
              <a:t>baroreceptors</a:t>
            </a:r>
            <a:r>
              <a:rPr lang="en-US" dirty="0" smtClean="0"/>
              <a:t> in the vascular tree leads to a series of compensatory </a:t>
            </a:r>
            <a:r>
              <a:rPr lang="en-US" dirty="0" err="1" smtClean="0"/>
              <a:t>neurohormonal</a:t>
            </a:r>
            <a:r>
              <a:rPr lang="en-US" dirty="0" smtClean="0"/>
              <a:t> </a:t>
            </a:r>
            <a:r>
              <a:rPr lang="en-US" dirty="0" err="1" smtClean="0"/>
              <a:t>adapations</a:t>
            </a:r>
            <a:endParaRPr lang="en-US" dirty="0" smtClean="0"/>
          </a:p>
          <a:p>
            <a:pPr algn="ctr">
              <a:buNone/>
            </a:pPr>
            <a:endParaRPr lang="en-US" dirty="0" smtClean="0"/>
          </a:p>
          <a:p>
            <a:pPr algn="ctr">
              <a:buNone/>
            </a:pPr>
            <a:r>
              <a:rPr lang="en-US" dirty="0" smtClean="0"/>
              <a:t>The loss of inhibitory input from arterial or cardiopulmonary </a:t>
            </a:r>
            <a:r>
              <a:rPr lang="en-US" dirty="0" err="1" smtClean="0"/>
              <a:t>baroreceptor</a:t>
            </a:r>
            <a:r>
              <a:rPr lang="en-US" dirty="0" smtClean="0"/>
              <a:t> reflexes leads to sustained activation of the sympathetic nervous and the </a:t>
            </a:r>
            <a:r>
              <a:rPr lang="en-US" dirty="0" err="1" smtClean="0"/>
              <a:t>renin-angiotensin</a:t>
            </a:r>
            <a:r>
              <a:rPr lang="en-US" dirty="0" smtClean="0"/>
              <a:t> systems. </a:t>
            </a:r>
          </a:p>
          <a:p>
            <a:endParaRPr lang="en-US" dirty="0"/>
          </a:p>
        </p:txBody>
      </p:sp>
      <p:sp>
        <p:nvSpPr>
          <p:cNvPr id="4" name="Down Arrow 3"/>
          <p:cNvSpPr/>
          <p:nvPr/>
        </p:nvSpPr>
        <p:spPr>
          <a:xfrm>
            <a:off x="4357686" y="1142984"/>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357686" y="4071942"/>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4357686" y="2214554"/>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r>
              <a:rPr lang="en-IN" dirty="0" smtClean="0"/>
              <a:t>So, an implantable </a:t>
            </a:r>
            <a:r>
              <a:rPr lang="en-IN" dirty="0" err="1" smtClean="0"/>
              <a:t>barostimulation</a:t>
            </a:r>
            <a:r>
              <a:rPr lang="en-IN" dirty="0" smtClean="0"/>
              <a:t> device that activates the carotid </a:t>
            </a:r>
            <a:r>
              <a:rPr lang="en-IN" dirty="0" err="1" smtClean="0"/>
              <a:t>baroreceptors</a:t>
            </a:r>
            <a:r>
              <a:rPr lang="en-IN" dirty="0" smtClean="0"/>
              <a:t> to decrease sympathetic activity and increase </a:t>
            </a:r>
            <a:r>
              <a:rPr lang="en-IN" dirty="0" err="1" smtClean="0"/>
              <a:t>vagal</a:t>
            </a:r>
            <a:r>
              <a:rPr lang="en-IN" dirty="0" smtClean="0"/>
              <a:t> tone can improve quality of life and exercise capacity in patients with symptomatic HF.</a:t>
            </a:r>
          </a:p>
          <a:p>
            <a:r>
              <a:rPr lang="en-IN" dirty="0" smtClean="0"/>
              <a:t>IN </a:t>
            </a:r>
            <a:r>
              <a:rPr lang="en-IN" dirty="0" smtClean="0"/>
              <a:t>HF     activation </a:t>
            </a:r>
            <a:r>
              <a:rPr lang="en-IN" dirty="0" smtClean="0"/>
              <a:t>of SNS and RAS  </a:t>
            </a:r>
            <a:r>
              <a:rPr lang="en-IN" dirty="0" smtClean="0"/>
              <a:t>  leading </a:t>
            </a:r>
            <a:r>
              <a:rPr lang="en-IN" dirty="0" smtClean="0"/>
              <a:t>to vasoconstriction and thereby decreasing RBF and blunting of renal responsiveness to </a:t>
            </a:r>
            <a:r>
              <a:rPr lang="en-IN" dirty="0" err="1" smtClean="0"/>
              <a:t>natriuretic</a:t>
            </a:r>
            <a:r>
              <a:rPr lang="en-IN" dirty="0" smtClean="0"/>
              <a:t> peptides</a:t>
            </a:r>
            <a:r>
              <a:rPr lang="en-IN" dirty="0" smtClean="0"/>
              <a:t>.</a:t>
            </a:r>
            <a:endParaRPr lang="en-IN" dirty="0" smtClean="0"/>
          </a:p>
        </p:txBody>
      </p:sp>
      <p:sp>
        <p:nvSpPr>
          <p:cNvPr id="4" name="Right Arrow 3"/>
          <p:cNvSpPr/>
          <p:nvPr/>
        </p:nvSpPr>
        <p:spPr>
          <a:xfrm>
            <a:off x="1928794" y="3571876"/>
            <a:ext cx="14287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  </a:t>
            </a:r>
            <a:endParaRPr lang="en-US" dirty="0"/>
          </a:p>
        </p:txBody>
      </p:sp>
      <p:sp>
        <p:nvSpPr>
          <p:cNvPr id="5" name="Right Arrow 4"/>
          <p:cNvSpPr/>
          <p:nvPr/>
        </p:nvSpPr>
        <p:spPr>
          <a:xfrm>
            <a:off x="6572264" y="3571876"/>
            <a:ext cx="14287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86544"/>
          </a:xfrm>
        </p:spPr>
        <p:txBody>
          <a:bodyPr>
            <a:normAutofit/>
          </a:bodyPr>
          <a:lstStyle/>
          <a:p>
            <a:r>
              <a:rPr lang="en-IN" dirty="0" smtClean="0"/>
              <a:t>Increased sympathetic stimulation---   </a:t>
            </a:r>
          </a:p>
          <a:p>
            <a:pPr>
              <a:buNone/>
            </a:pPr>
            <a:r>
              <a:rPr lang="en-IN" dirty="0" smtClean="0"/>
              <a:t>            decreased RBF leading to increased renal tubular sodium and H2O </a:t>
            </a:r>
            <a:r>
              <a:rPr lang="en-IN" dirty="0" err="1" smtClean="0"/>
              <a:t>reabsorption</a:t>
            </a:r>
            <a:r>
              <a:rPr lang="en-US" dirty="0" smtClean="0"/>
              <a:t> .</a:t>
            </a:r>
          </a:p>
          <a:p>
            <a:pPr>
              <a:buNone/>
            </a:pPr>
            <a:r>
              <a:rPr lang="en-US" dirty="0" smtClean="0"/>
              <a:t>            increase ADH(non-osmotic) which leads to decrease excretion of H2O and increased </a:t>
            </a:r>
            <a:r>
              <a:rPr lang="en-US" dirty="0" err="1" smtClean="0"/>
              <a:t>endothelin</a:t>
            </a:r>
            <a:r>
              <a:rPr lang="en-US" dirty="0" smtClean="0"/>
              <a:t> production.</a:t>
            </a:r>
            <a:endParaRPr lang="en-IN" dirty="0" smtClean="0"/>
          </a:p>
          <a:p>
            <a:pPr algn="ctr"/>
            <a:r>
              <a:rPr lang="en-IN" dirty="0" smtClean="0"/>
              <a:t>Moreover </a:t>
            </a:r>
            <a:r>
              <a:rPr lang="en-IN" dirty="0" smtClean="0"/>
              <a:t>increased renal venous pressure</a:t>
            </a:r>
          </a:p>
          <a:p>
            <a:pPr algn="ctr">
              <a:buNone/>
            </a:pPr>
            <a:endParaRPr lang="en-IN" dirty="0" smtClean="0"/>
          </a:p>
          <a:p>
            <a:pPr algn="ctr">
              <a:buNone/>
            </a:pPr>
            <a:r>
              <a:rPr lang="en-IN" dirty="0" smtClean="0"/>
              <a:t>renal interstitial hypertension</a:t>
            </a:r>
          </a:p>
          <a:p>
            <a:pPr algn="ctr">
              <a:buNone/>
            </a:pPr>
            <a:endParaRPr lang="en-IN" dirty="0" smtClean="0"/>
          </a:p>
          <a:p>
            <a:pPr algn="ctr">
              <a:buNone/>
            </a:pPr>
            <a:r>
              <a:rPr lang="en-IN" dirty="0" smtClean="0"/>
              <a:t>Tubular injury and renal fibrosis. </a:t>
            </a:r>
            <a:endParaRPr lang="en-US" dirty="0"/>
          </a:p>
        </p:txBody>
      </p:sp>
      <p:sp>
        <p:nvSpPr>
          <p:cNvPr id="6" name="Down Arrow 5"/>
          <p:cNvSpPr/>
          <p:nvPr/>
        </p:nvSpPr>
        <p:spPr>
          <a:xfrm>
            <a:off x="4286248" y="4143380"/>
            <a:ext cx="42862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214810" y="5357826"/>
            <a:ext cx="42862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VASOPRESSIN</a:t>
            </a:r>
            <a:endParaRPr lang="en-US" dirty="0"/>
          </a:p>
        </p:txBody>
      </p:sp>
      <p:sp>
        <p:nvSpPr>
          <p:cNvPr id="3" name="Content Placeholder 2"/>
          <p:cNvSpPr>
            <a:spLocks noGrp="1"/>
          </p:cNvSpPr>
          <p:nvPr>
            <p:ph idx="1"/>
          </p:nvPr>
        </p:nvSpPr>
        <p:spPr>
          <a:xfrm>
            <a:off x="457200" y="1428736"/>
            <a:ext cx="8229600" cy="4697427"/>
          </a:xfrm>
        </p:spPr>
        <p:txBody>
          <a:bodyPr/>
          <a:lstStyle/>
          <a:p>
            <a:r>
              <a:rPr lang="en-US" dirty="0" smtClean="0"/>
              <a:t>AVP is elevated in many patients with heart failure, even after correction for plasma </a:t>
            </a:r>
            <a:r>
              <a:rPr lang="en-US" dirty="0" err="1" smtClean="0"/>
              <a:t>osmolality</a:t>
            </a:r>
            <a:r>
              <a:rPr lang="en-US" dirty="0" smtClean="0"/>
              <a:t> (i.e., </a:t>
            </a:r>
            <a:r>
              <a:rPr lang="en-US" dirty="0" err="1" smtClean="0"/>
              <a:t>nonosmotic</a:t>
            </a:r>
            <a:r>
              <a:rPr lang="en-US" dirty="0" smtClean="0"/>
              <a:t> release) and may contribute to the </a:t>
            </a:r>
            <a:r>
              <a:rPr lang="en-US" dirty="0" err="1" smtClean="0"/>
              <a:t>hyponatremia</a:t>
            </a:r>
            <a:r>
              <a:rPr lang="en-US" dirty="0" smtClean="0"/>
              <a:t> that occurs in heart failure.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92500" lnSpcReduction="10000"/>
          </a:bodyPr>
          <a:lstStyle/>
          <a:p>
            <a:r>
              <a:rPr lang="en-IN" dirty="0" smtClean="0"/>
              <a:t>V1a --- in vascular smooth muscle cells and leads to           a)vasoconstriction</a:t>
            </a:r>
          </a:p>
          <a:p>
            <a:pPr>
              <a:buNone/>
            </a:pPr>
            <a:r>
              <a:rPr lang="en-IN" dirty="0" smtClean="0"/>
              <a:t>                   b)platelet aggregation</a:t>
            </a:r>
          </a:p>
          <a:p>
            <a:pPr>
              <a:buNone/>
            </a:pPr>
            <a:r>
              <a:rPr lang="en-IN" dirty="0" smtClean="0"/>
              <a:t>                   c) stimulation of myocardial GFs</a:t>
            </a:r>
          </a:p>
          <a:p>
            <a:pPr>
              <a:buNone/>
            </a:pPr>
            <a:r>
              <a:rPr lang="en-IN" dirty="0" smtClean="0"/>
              <a:t>    Inhibited by RELCOVAPTAN</a:t>
            </a:r>
          </a:p>
          <a:p>
            <a:r>
              <a:rPr lang="en-IN" dirty="0" smtClean="0"/>
              <a:t>V1b--- in CNS and modulates ACTH secretion</a:t>
            </a:r>
          </a:p>
          <a:p>
            <a:r>
              <a:rPr lang="en-IN" dirty="0" smtClean="0"/>
              <a:t>V2--- in kidneys and stimulates </a:t>
            </a:r>
            <a:r>
              <a:rPr lang="en-IN" dirty="0" err="1" smtClean="0"/>
              <a:t>adenylyl</a:t>
            </a:r>
            <a:r>
              <a:rPr lang="en-IN" dirty="0" smtClean="0"/>
              <a:t> </a:t>
            </a:r>
            <a:r>
              <a:rPr lang="en-IN" dirty="0" err="1" smtClean="0"/>
              <a:t>cyclase</a:t>
            </a:r>
            <a:r>
              <a:rPr lang="en-IN" dirty="0" smtClean="0"/>
              <a:t> and leads to increased rate of insertion of water channels leading to water </a:t>
            </a:r>
            <a:r>
              <a:rPr lang="en-IN" dirty="0" smtClean="0"/>
              <a:t>retention.</a:t>
            </a:r>
            <a:endParaRPr lang="en-IN" dirty="0" smtClean="0"/>
          </a:p>
          <a:p>
            <a:pPr>
              <a:buNone/>
            </a:pPr>
            <a:r>
              <a:rPr lang="en-IN" dirty="0" smtClean="0"/>
              <a:t>    Inhibited by TOLVAPTAN and LIXIVAPTAN</a:t>
            </a:r>
          </a:p>
          <a:p>
            <a:r>
              <a:rPr lang="en-IN" dirty="0" smtClean="0"/>
              <a:t>V1a/V2 inhibitors--- CONIVAPTAN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a:bodyPr>
          <a:lstStyle/>
          <a:p>
            <a:pPr algn="ctr">
              <a:buNone/>
            </a:pPr>
            <a:r>
              <a:rPr lang="en-US" dirty="0" smtClean="0"/>
              <a:t>IN HF</a:t>
            </a:r>
          </a:p>
          <a:p>
            <a:pPr algn="ctr">
              <a:buNone/>
            </a:pPr>
            <a:endParaRPr lang="en-US" dirty="0" smtClean="0"/>
          </a:p>
          <a:p>
            <a:pPr algn="ctr">
              <a:buNone/>
            </a:pPr>
            <a:r>
              <a:rPr lang="en-US" dirty="0" smtClean="0"/>
              <a:t>In order to offset the deleterious effects of the </a:t>
            </a:r>
            <a:r>
              <a:rPr lang="en-US" dirty="0" err="1" smtClean="0"/>
              <a:t>vasoconstricting</a:t>
            </a:r>
            <a:r>
              <a:rPr lang="en-US" dirty="0" smtClean="0"/>
              <a:t> </a:t>
            </a:r>
            <a:r>
              <a:rPr lang="en-US" dirty="0" err="1" smtClean="0"/>
              <a:t>neurohormones</a:t>
            </a:r>
            <a:r>
              <a:rPr lang="en-US" dirty="0" smtClean="0"/>
              <a:t> </a:t>
            </a:r>
          </a:p>
          <a:p>
            <a:pPr algn="ctr">
              <a:buNone/>
            </a:pPr>
            <a:endParaRPr lang="en-US" dirty="0" smtClean="0"/>
          </a:p>
          <a:p>
            <a:pPr algn="ctr">
              <a:buNone/>
            </a:pPr>
            <a:r>
              <a:rPr lang="en-US" dirty="0" smtClean="0"/>
              <a:t>A number of </a:t>
            </a:r>
            <a:r>
              <a:rPr lang="en-US" dirty="0" err="1" smtClean="0"/>
              <a:t>counterregulatory</a:t>
            </a:r>
            <a:r>
              <a:rPr lang="en-US" dirty="0" smtClean="0"/>
              <a:t> </a:t>
            </a:r>
            <a:r>
              <a:rPr lang="en-US" dirty="0" err="1" smtClean="0"/>
              <a:t>neurohormonal</a:t>
            </a:r>
            <a:r>
              <a:rPr lang="en-US" dirty="0" smtClean="0"/>
              <a:t> systems become activated</a:t>
            </a:r>
          </a:p>
          <a:p>
            <a:pPr algn="ctr">
              <a:buNone/>
            </a:pPr>
            <a:r>
              <a:rPr lang="en-US" dirty="0" smtClean="0"/>
              <a:t>          </a:t>
            </a:r>
            <a:r>
              <a:rPr lang="en-US" dirty="0" smtClean="0"/>
              <a:t>a)prostaglandin E2 (PGE2) and </a:t>
            </a:r>
            <a:r>
              <a:rPr lang="en-US" dirty="0" err="1" smtClean="0"/>
              <a:t>prostacyclin</a:t>
            </a:r>
            <a:r>
              <a:rPr lang="en-US" dirty="0" smtClean="0"/>
              <a:t> (</a:t>
            </a:r>
            <a:r>
              <a:rPr lang="en-US" dirty="0" smtClean="0"/>
              <a:t>PGI2)</a:t>
            </a:r>
          </a:p>
          <a:p>
            <a:pPr algn="ctr">
              <a:buNone/>
            </a:pPr>
            <a:r>
              <a:rPr lang="en-US" dirty="0" smtClean="0"/>
              <a:t>b)</a:t>
            </a:r>
            <a:r>
              <a:rPr lang="en-US" dirty="0" err="1" smtClean="0"/>
              <a:t>natriuretic</a:t>
            </a:r>
            <a:r>
              <a:rPr lang="en-US" dirty="0" smtClean="0"/>
              <a:t> </a:t>
            </a:r>
            <a:r>
              <a:rPr lang="en-US" dirty="0" smtClean="0"/>
              <a:t>peptides, ANP and </a:t>
            </a:r>
            <a:r>
              <a:rPr lang="en-US" dirty="0" smtClean="0"/>
              <a:t>BNP</a:t>
            </a:r>
            <a:endParaRPr lang="en-US" dirty="0"/>
          </a:p>
        </p:txBody>
      </p:sp>
      <p:sp>
        <p:nvSpPr>
          <p:cNvPr id="5" name="Down Arrow 4"/>
          <p:cNvSpPr/>
          <p:nvPr/>
        </p:nvSpPr>
        <p:spPr>
          <a:xfrm>
            <a:off x="4429124" y="1142984"/>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500562" y="2857496"/>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PATHOGENESIS</a:t>
            </a:r>
            <a:endParaRPr lang="en-US" dirty="0"/>
          </a:p>
        </p:txBody>
      </p:sp>
      <p:sp>
        <p:nvSpPr>
          <p:cNvPr id="3" name="Content Placeholder 2"/>
          <p:cNvSpPr>
            <a:spLocks noGrp="1"/>
          </p:cNvSpPr>
          <p:nvPr>
            <p:ph idx="1"/>
          </p:nvPr>
        </p:nvSpPr>
        <p:spPr/>
        <p:txBody>
          <a:bodyPr>
            <a:normAutofit fontScale="92500" lnSpcReduction="20000"/>
          </a:bodyPr>
          <a:lstStyle/>
          <a:p>
            <a:r>
              <a:rPr lang="en-IN" dirty="0" smtClean="0"/>
              <a:t>INDEX EVENT       (abrupt like MI</a:t>
            </a:r>
          </a:p>
          <a:p>
            <a:pPr>
              <a:buNone/>
            </a:pPr>
            <a:r>
              <a:rPr lang="en-IN" dirty="0" smtClean="0"/>
              <a:t>                                    </a:t>
            </a:r>
            <a:r>
              <a:rPr lang="en-IN" dirty="0" err="1" smtClean="0"/>
              <a:t>insiduous</a:t>
            </a:r>
            <a:r>
              <a:rPr lang="en-IN" dirty="0" smtClean="0"/>
              <a:t> like pressure or    </a:t>
            </a:r>
          </a:p>
          <a:p>
            <a:pPr>
              <a:buNone/>
            </a:pPr>
            <a:r>
              <a:rPr lang="en-IN" dirty="0"/>
              <a:t> </a:t>
            </a:r>
            <a:r>
              <a:rPr lang="en-IN" dirty="0" smtClean="0"/>
              <a:t>                                           volume overload or  </a:t>
            </a:r>
          </a:p>
          <a:p>
            <a:pPr>
              <a:buNone/>
            </a:pPr>
            <a:r>
              <a:rPr lang="en-IN" dirty="0"/>
              <a:t> </a:t>
            </a:r>
            <a:r>
              <a:rPr lang="en-IN" dirty="0" smtClean="0"/>
              <a:t>                                           hereditary conditions)</a:t>
            </a:r>
          </a:p>
          <a:p>
            <a:pPr>
              <a:buNone/>
            </a:pPr>
            <a:endParaRPr lang="en-IN" dirty="0" smtClean="0"/>
          </a:p>
          <a:p>
            <a:pPr>
              <a:buNone/>
            </a:pPr>
            <a:r>
              <a:rPr lang="en-US" dirty="0" smtClean="0"/>
              <a:t>    damages the heart muscle, with a resultant loss of functioning cardiac </a:t>
            </a:r>
            <a:r>
              <a:rPr lang="en-US" dirty="0" err="1" smtClean="0"/>
              <a:t>myocytes</a:t>
            </a:r>
            <a:r>
              <a:rPr lang="en-US" dirty="0" smtClean="0"/>
              <a:t> or, alternatively, disrupts the ability of the myocardium to generate force, thereby preventing the heart from contracting normally.</a:t>
            </a:r>
            <a:endParaRPr lang="en-US" dirty="0"/>
          </a:p>
        </p:txBody>
      </p:sp>
      <p:sp>
        <p:nvSpPr>
          <p:cNvPr id="4" name="Down Arrow 3"/>
          <p:cNvSpPr/>
          <p:nvPr/>
        </p:nvSpPr>
        <p:spPr>
          <a:xfrm>
            <a:off x="1714480" y="2357430"/>
            <a:ext cx="642942"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lstStyle/>
          <a:p>
            <a:r>
              <a:rPr lang="en-US" dirty="0" smtClean="0"/>
              <a:t>the renal effects of the </a:t>
            </a:r>
            <a:r>
              <a:rPr lang="en-US" dirty="0" err="1" smtClean="0"/>
              <a:t>natriuretic</a:t>
            </a:r>
            <a:r>
              <a:rPr lang="en-US" dirty="0" smtClean="0"/>
              <a:t> peptides appear to become blunted with advancing heart failure because of</a:t>
            </a:r>
          </a:p>
          <a:p>
            <a:pPr>
              <a:buNone/>
            </a:pPr>
            <a:r>
              <a:rPr lang="en-US" dirty="0" smtClean="0"/>
              <a:t>             a) low renal perfusion pressure</a:t>
            </a:r>
          </a:p>
          <a:p>
            <a:pPr>
              <a:buNone/>
            </a:pPr>
            <a:r>
              <a:rPr lang="en-US" dirty="0" smtClean="0"/>
              <a:t>             b) relative deficiency or altered molecular forms of the </a:t>
            </a:r>
            <a:r>
              <a:rPr lang="en-US" dirty="0" err="1" smtClean="0"/>
              <a:t>natriuretic</a:t>
            </a:r>
            <a:r>
              <a:rPr lang="en-US" dirty="0" smtClean="0"/>
              <a:t> peptides    </a:t>
            </a:r>
          </a:p>
          <a:p>
            <a:pPr>
              <a:buNone/>
            </a:pPr>
            <a:r>
              <a:rPr lang="en-US" dirty="0" smtClean="0"/>
              <a:t>             c) decreased levels of </a:t>
            </a:r>
            <a:r>
              <a:rPr lang="en-US" dirty="0" err="1" smtClean="0"/>
              <a:t>natriuretic</a:t>
            </a:r>
            <a:r>
              <a:rPr lang="en-US" dirty="0" smtClean="0"/>
              <a:t> peptide receptors.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NATRIURETIC PEPTIDES</a:t>
            </a:r>
            <a:endParaRPr lang="en-US" dirty="0"/>
          </a:p>
        </p:txBody>
      </p:sp>
      <p:sp>
        <p:nvSpPr>
          <p:cNvPr id="3" name="Content Placeholder 2"/>
          <p:cNvSpPr>
            <a:spLocks noGrp="1"/>
          </p:cNvSpPr>
          <p:nvPr>
            <p:ph idx="1"/>
          </p:nvPr>
        </p:nvSpPr>
        <p:spPr>
          <a:xfrm>
            <a:off x="457200" y="1428736"/>
            <a:ext cx="8229600" cy="4929222"/>
          </a:xfrm>
        </p:spPr>
        <p:txBody>
          <a:bodyPr/>
          <a:lstStyle/>
          <a:p>
            <a:r>
              <a:rPr lang="en-US" dirty="0" smtClean="0"/>
              <a:t>The </a:t>
            </a:r>
            <a:r>
              <a:rPr lang="en-US" dirty="0" err="1" smtClean="0"/>
              <a:t>natriuretic</a:t>
            </a:r>
            <a:r>
              <a:rPr lang="en-US" dirty="0" smtClean="0"/>
              <a:t> peptide system consists of five structurally similar peptides –</a:t>
            </a:r>
          </a:p>
          <a:p>
            <a:pPr>
              <a:buNone/>
            </a:pPr>
            <a:r>
              <a:rPr lang="en-US" dirty="0" smtClean="0"/>
              <a:t>                  ANP</a:t>
            </a:r>
          </a:p>
          <a:p>
            <a:pPr>
              <a:buNone/>
            </a:pPr>
            <a:r>
              <a:rPr lang="en-US" dirty="0" smtClean="0"/>
              <a:t>                  </a:t>
            </a:r>
            <a:r>
              <a:rPr lang="en-US" dirty="0" err="1" smtClean="0"/>
              <a:t>Urodilantin</a:t>
            </a:r>
            <a:r>
              <a:rPr lang="en-US" dirty="0" smtClean="0"/>
              <a:t> (an </a:t>
            </a:r>
            <a:r>
              <a:rPr lang="en-US" dirty="0" err="1" smtClean="0"/>
              <a:t>isoform</a:t>
            </a:r>
            <a:r>
              <a:rPr lang="en-US" dirty="0" smtClean="0"/>
              <a:t> of ANP) </a:t>
            </a:r>
          </a:p>
          <a:p>
            <a:pPr>
              <a:buNone/>
            </a:pPr>
            <a:r>
              <a:rPr lang="en-US" dirty="0" smtClean="0"/>
              <a:t>                  BNP</a:t>
            </a:r>
          </a:p>
          <a:p>
            <a:pPr>
              <a:buNone/>
            </a:pPr>
            <a:r>
              <a:rPr lang="en-US" dirty="0" smtClean="0"/>
              <a:t>                  C-type </a:t>
            </a:r>
            <a:r>
              <a:rPr lang="en-US" dirty="0" err="1" smtClean="0"/>
              <a:t>natriuretic</a:t>
            </a:r>
            <a:r>
              <a:rPr lang="en-US" dirty="0" smtClean="0"/>
              <a:t> peptide (CNP)</a:t>
            </a:r>
          </a:p>
          <a:p>
            <a:pPr>
              <a:buNone/>
            </a:pPr>
            <a:r>
              <a:rPr lang="en-US" dirty="0" smtClean="0"/>
              <a:t>                  </a:t>
            </a:r>
            <a:r>
              <a:rPr lang="en-US" dirty="0" err="1" smtClean="0"/>
              <a:t>dendroaspis</a:t>
            </a:r>
            <a:r>
              <a:rPr lang="en-US" dirty="0" smtClean="0"/>
              <a:t> </a:t>
            </a:r>
            <a:r>
              <a:rPr lang="en-US" dirty="0" err="1" smtClean="0"/>
              <a:t>natriuretic</a:t>
            </a:r>
            <a:r>
              <a:rPr lang="en-US" dirty="0" smtClean="0"/>
              <a:t> peptide (DNP)</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500594"/>
          </a:xfrm>
        </p:spPr>
        <p:txBody>
          <a:bodyPr/>
          <a:lstStyle/>
          <a:p>
            <a:r>
              <a:rPr lang="en-IN" dirty="0" smtClean="0"/>
              <a:t>In response to increased cardiac wall tension, </a:t>
            </a:r>
            <a:r>
              <a:rPr lang="en-IN" dirty="0" err="1" smtClean="0"/>
              <a:t>neurohormones</a:t>
            </a:r>
            <a:r>
              <a:rPr lang="en-IN" dirty="0" smtClean="0"/>
              <a:t> and some physiological factors---- there is release in ANP and BNP</a:t>
            </a:r>
          </a:p>
          <a:p>
            <a:r>
              <a:rPr lang="en-IN" dirty="0" smtClean="0"/>
              <a:t>Both are synthesized as pro-hormones,</a:t>
            </a:r>
          </a:p>
          <a:p>
            <a:pPr>
              <a:buNone/>
            </a:pPr>
            <a:r>
              <a:rPr lang="en-IN" dirty="0" smtClean="0"/>
              <a:t>              pro-ANP                       pro-BNP</a:t>
            </a:r>
          </a:p>
          <a:p>
            <a:pPr>
              <a:buNone/>
            </a:pPr>
            <a:r>
              <a:rPr lang="en-IN" dirty="0" smtClean="0"/>
              <a:t>                           </a:t>
            </a:r>
            <a:r>
              <a:rPr lang="en-IN" dirty="0" err="1" smtClean="0"/>
              <a:t>corin</a:t>
            </a:r>
            <a:r>
              <a:rPr lang="en-IN" dirty="0" smtClean="0"/>
              <a:t>                             </a:t>
            </a:r>
            <a:r>
              <a:rPr lang="en-IN" dirty="0" err="1" smtClean="0"/>
              <a:t>furin</a:t>
            </a:r>
            <a:endParaRPr lang="en-IN" dirty="0" smtClean="0"/>
          </a:p>
          <a:p>
            <a:pPr>
              <a:buNone/>
            </a:pPr>
            <a:r>
              <a:rPr lang="en-IN" dirty="0" smtClean="0"/>
              <a:t>          NT-ANP and ANP        NT-BNP, BNP</a:t>
            </a:r>
          </a:p>
          <a:p>
            <a:pPr>
              <a:buNone/>
            </a:pPr>
            <a:r>
              <a:rPr lang="en-IN" dirty="0" smtClean="0"/>
              <a:t>     </a:t>
            </a:r>
            <a:endParaRPr lang="en-US" dirty="0"/>
          </a:p>
        </p:txBody>
      </p:sp>
      <p:sp>
        <p:nvSpPr>
          <p:cNvPr id="5" name="Down Arrow 4"/>
          <p:cNvSpPr/>
          <p:nvPr/>
        </p:nvSpPr>
        <p:spPr>
          <a:xfrm>
            <a:off x="2357422" y="3929066"/>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857884" y="3857628"/>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ANP, BNP, CNP</a:t>
            </a:r>
          </a:p>
          <a:p>
            <a:pPr>
              <a:buNone/>
            </a:pPr>
            <a:r>
              <a:rPr lang="en-IN" dirty="0" smtClean="0"/>
              <a:t> degraded by</a:t>
            </a:r>
          </a:p>
          <a:p>
            <a:pPr marL="514350" indent="-514350">
              <a:buAutoNum type="arabicParenR"/>
            </a:pPr>
            <a:r>
              <a:rPr lang="en-IN" dirty="0" smtClean="0"/>
              <a:t>NPR-C mediated internalisation followed by </a:t>
            </a:r>
            <a:r>
              <a:rPr lang="en-IN" dirty="0" err="1" smtClean="0"/>
              <a:t>lysosomal</a:t>
            </a:r>
            <a:r>
              <a:rPr lang="en-IN" dirty="0" smtClean="0"/>
              <a:t> degradation</a:t>
            </a:r>
          </a:p>
          <a:p>
            <a:pPr marL="514350" indent="-514350">
              <a:buAutoNum type="arabicParenR"/>
            </a:pPr>
            <a:r>
              <a:rPr lang="en-IN" dirty="0" smtClean="0"/>
              <a:t>Via NEP </a:t>
            </a:r>
            <a:r>
              <a:rPr lang="en-IN" dirty="0" err="1" smtClean="0"/>
              <a:t>ie</a:t>
            </a:r>
            <a:r>
              <a:rPr lang="en-IN" dirty="0" smtClean="0"/>
              <a:t> </a:t>
            </a:r>
            <a:r>
              <a:rPr lang="en-IN" dirty="0" err="1" smtClean="0"/>
              <a:t>neprilysin</a:t>
            </a:r>
            <a:r>
              <a:rPr lang="en-IN" dirty="0" smtClean="0"/>
              <a:t> ,a membrane bound Zn containing </a:t>
            </a:r>
            <a:r>
              <a:rPr lang="en-IN" dirty="0" err="1" smtClean="0"/>
              <a:t>metallopeptidases</a:t>
            </a:r>
            <a:r>
              <a:rPr lang="en-IN" dirty="0" smtClean="0"/>
              <a: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23090" t="52316" r="23807" b="5997"/>
          <a:stretch>
            <a:fillRect/>
          </a:stretch>
        </p:blipFill>
        <p:spPr bwMode="auto">
          <a:xfrm>
            <a:off x="0" y="0"/>
            <a:ext cx="9001156" cy="664371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35801" t="34093" r="39351" b="37496"/>
          <a:stretch>
            <a:fillRect/>
          </a:stretch>
        </p:blipFill>
        <p:spPr bwMode="auto">
          <a:xfrm>
            <a:off x="500034" y="500042"/>
            <a:ext cx="8001056" cy="5429288"/>
          </a:xfrm>
          <a:prstGeom prst="rect">
            <a:avLst/>
          </a:prstGeom>
          <a:noFill/>
          <a:ln w="9525">
            <a:noFill/>
            <a:miter lim="800000"/>
            <a:headEnd/>
            <a:tailEnd/>
          </a:ln>
          <a:effectLst>
            <a:glow rad="63500">
              <a:schemeClr val="accent1">
                <a:satMod val="175000"/>
                <a:alpha val="40000"/>
              </a:schemeClr>
            </a:glow>
            <a:innerShdw blurRad="63500" dist="50800" dir="13500000">
              <a:prstClr val="black">
                <a:alpha val="50000"/>
              </a:prstClr>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214974"/>
          </a:xfrm>
        </p:spPr>
        <p:txBody>
          <a:bodyPr>
            <a:normAutofit/>
          </a:bodyPr>
          <a:lstStyle/>
          <a:p>
            <a:r>
              <a:rPr lang="en-IN" sz="3400" dirty="0" smtClean="0"/>
              <a:t>NEP degrades multiple peptides , including </a:t>
            </a:r>
            <a:r>
              <a:rPr lang="en-IN" sz="3400" dirty="0" err="1" smtClean="0"/>
              <a:t>natriuretic</a:t>
            </a:r>
            <a:r>
              <a:rPr lang="en-IN" sz="3400" dirty="0" smtClean="0"/>
              <a:t> peptides, </a:t>
            </a:r>
            <a:r>
              <a:rPr lang="en-IN" sz="3400" dirty="0" err="1" smtClean="0"/>
              <a:t>angiotensin</a:t>
            </a:r>
            <a:r>
              <a:rPr lang="en-IN" sz="3400" dirty="0" smtClean="0"/>
              <a:t> I, </a:t>
            </a:r>
            <a:r>
              <a:rPr lang="en-IN" sz="3400" dirty="0" err="1" smtClean="0"/>
              <a:t>angiotensin</a:t>
            </a:r>
            <a:r>
              <a:rPr lang="en-IN" sz="3400" dirty="0" smtClean="0"/>
              <a:t> II, ET-I, </a:t>
            </a:r>
            <a:r>
              <a:rPr lang="en-IN" sz="3400" dirty="0" err="1" smtClean="0"/>
              <a:t>adrenomedullin</a:t>
            </a:r>
            <a:r>
              <a:rPr lang="en-IN" sz="3400" dirty="0" smtClean="0"/>
              <a:t>, </a:t>
            </a:r>
            <a:r>
              <a:rPr lang="en-IN" sz="3400" dirty="0" err="1" smtClean="0"/>
              <a:t>opioids</a:t>
            </a:r>
            <a:r>
              <a:rPr lang="en-IN" sz="3400" dirty="0" smtClean="0"/>
              <a:t>, </a:t>
            </a:r>
            <a:r>
              <a:rPr lang="en-IN" sz="3400" dirty="0" err="1" smtClean="0"/>
              <a:t>bradykinin</a:t>
            </a:r>
            <a:r>
              <a:rPr lang="en-IN" sz="3400" dirty="0" smtClean="0"/>
              <a:t>, </a:t>
            </a:r>
            <a:r>
              <a:rPr lang="en-IN" sz="3400" dirty="0" err="1" smtClean="0"/>
              <a:t>chemotactic</a:t>
            </a:r>
            <a:r>
              <a:rPr lang="en-IN" sz="3400" dirty="0" smtClean="0"/>
              <a:t> peptides, </a:t>
            </a:r>
            <a:r>
              <a:rPr lang="en-IN" sz="3400" dirty="0" err="1" smtClean="0"/>
              <a:t>enkephalins</a:t>
            </a:r>
            <a:r>
              <a:rPr lang="en-IN" sz="3400" dirty="0" smtClean="0"/>
              <a:t> and </a:t>
            </a:r>
            <a:r>
              <a:rPr lang="en-IN" sz="3400" dirty="0" err="1" smtClean="0"/>
              <a:t>amyloid</a:t>
            </a:r>
            <a:r>
              <a:rPr lang="en-IN" sz="3400" dirty="0" smtClean="0"/>
              <a:t> beta peptide*.</a:t>
            </a:r>
          </a:p>
          <a:p>
            <a:r>
              <a:rPr lang="en-IN" sz="3400" dirty="0" smtClean="0"/>
              <a:t>NEP inhibition of degradation of </a:t>
            </a:r>
            <a:r>
              <a:rPr lang="en-IN" sz="3400" dirty="0" err="1" smtClean="0"/>
              <a:t>natriuretic</a:t>
            </a:r>
            <a:r>
              <a:rPr lang="en-IN" sz="3400" dirty="0" smtClean="0"/>
              <a:t> peptides results in </a:t>
            </a:r>
            <a:r>
              <a:rPr lang="en-IN" sz="3400" dirty="0" err="1" smtClean="0"/>
              <a:t>vasorelaxation</a:t>
            </a:r>
            <a:r>
              <a:rPr lang="en-IN" sz="3400" dirty="0" smtClean="0"/>
              <a:t>, </a:t>
            </a:r>
            <a:r>
              <a:rPr lang="en-IN" sz="3400" dirty="0" err="1" smtClean="0"/>
              <a:t>natriuresis</a:t>
            </a:r>
            <a:r>
              <a:rPr lang="en-IN" sz="3400" dirty="0" smtClean="0"/>
              <a:t>, inhibition of hypertrophy and fibrosis.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On the other hand ,inhibition of degradation of other </a:t>
            </a:r>
            <a:r>
              <a:rPr lang="en-IN" dirty="0" err="1" smtClean="0"/>
              <a:t>vasoactive</a:t>
            </a:r>
            <a:r>
              <a:rPr lang="en-IN" dirty="0" smtClean="0"/>
              <a:t> peptides such as </a:t>
            </a:r>
            <a:r>
              <a:rPr lang="en-IN" dirty="0" err="1" smtClean="0"/>
              <a:t>angiotensin</a:t>
            </a:r>
            <a:r>
              <a:rPr lang="en-IN" dirty="0" smtClean="0"/>
              <a:t> II, </a:t>
            </a:r>
            <a:r>
              <a:rPr lang="en-IN" dirty="0" err="1" smtClean="0"/>
              <a:t>angiotensin</a:t>
            </a:r>
            <a:r>
              <a:rPr lang="en-IN" dirty="0" smtClean="0"/>
              <a:t> 1-7, </a:t>
            </a:r>
            <a:r>
              <a:rPr lang="en-IN" dirty="0" err="1" smtClean="0"/>
              <a:t>endothelin</a:t>
            </a:r>
            <a:r>
              <a:rPr lang="en-IN" dirty="0" smtClean="0"/>
              <a:t> , opposes the </a:t>
            </a:r>
            <a:r>
              <a:rPr lang="en-IN" dirty="0" err="1" smtClean="0"/>
              <a:t>vasodilatory</a:t>
            </a:r>
            <a:r>
              <a:rPr lang="en-IN" dirty="0" smtClean="0"/>
              <a:t> effects of </a:t>
            </a:r>
            <a:r>
              <a:rPr lang="en-IN" dirty="0" err="1" smtClean="0"/>
              <a:t>natriuretic</a:t>
            </a:r>
            <a:r>
              <a:rPr lang="en-IN" dirty="0" smtClean="0"/>
              <a:t> peptides.</a:t>
            </a:r>
          </a:p>
          <a:p>
            <a:r>
              <a:rPr lang="en-IN" dirty="0" smtClean="0"/>
              <a:t>The use of combined ATI receptor antagonist and a </a:t>
            </a:r>
            <a:r>
              <a:rPr lang="en-IN" dirty="0" err="1" smtClean="0"/>
              <a:t>neprilysin</a:t>
            </a:r>
            <a:r>
              <a:rPr lang="en-IN" dirty="0" smtClean="0"/>
              <a:t> inhibitor has shown a favourable outcome in HF.</a:t>
            </a: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Neurohormonal</a:t>
            </a:r>
            <a:r>
              <a:rPr lang="en-US" dirty="0" smtClean="0"/>
              <a:t> Alterations in  the Peripheral Vasculature </a:t>
            </a:r>
            <a:endParaRPr lang="en-US" dirty="0"/>
          </a:p>
        </p:txBody>
      </p:sp>
      <p:sp>
        <p:nvSpPr>
          <p:cNvPr id="3" name="Content Placeholder 2"/>
          <p:cNvSpPr>
            <a:spLocks noGrp="1"/>
          </p:cNvSpPr>
          <p:nvPr>
            <p:ph idx="1"/>
          </p:nvPr>
        </p:nvSpPr>
        <p:spPr>
          <a:xfrm>
            <a:off x="457200" y="1600200"/>
            <a:ext cx="8229600" cy="4972072"/>
          </a:xfrm>
        </p:spPr>
        <p:txBody>
          <a:bodyPr>
            <a:normAutofit fontScale="85000" lnSpcReduction="10000"/>
          </a:bodyPr>
          <a:lstStyle/>
          <a:p>
            <a:r>
              <a:rPr lang="en-US" dirty="0" smtClean="0"/>
              <a:t>In patients with heart failure, the complex interactions between the autonomic nervous system and local </a:t>
            </a:r>
            <a:r>
              <a:rPr lang="en-US" dirty="0" err="1" smtClean="0"/>
              <a:t>autoregulatory</a:t>
            </a:r>
            <a:r>
              <a:rPr lang="en-US" dirty="0" smtClean="0"/>
              <a:t> mechanisms tend to preserve circulation to the brain and heart while decreasing blood flow to the skin, skeletal muscles, </a:t>
            </a:r>
            <a:r>
              <a:rPr lang="en-US" dirty="0" err="1" smtClean="0"/>
              <a:t>splanchnic</a:t>
            </a:r>
            <a:r>
              <a:rPr lang="en-US" dirty="0" smtClean="0"/>
              <a:t> organs, and kidneys. </a:t>
            </a:r>
          </a:p>
          <a:p>
            <a:pPr>
              <a:buNone/>
            </a:pPr>
            <a:endParaRPr lang="en-US" dirty="0" smtClean="0"/>
          </a:p>
          <a:p>
            <a:r>
              <a:rPr lang="en-US" dirty="0" smtClean="0"/>
              <a:t> peripheral vasoconstriction is sympathetic activation, which releases the potent vasoconstrictor NE. Other vasoconstrictors that contribute to maintaining circulatory homeostasis include </a:t>
            </a:r>
            <a:r>
              <a:rPr lang="en-US" dirty="0" err="1" smtClean="0"/>
              <a:t>Angiotensin</a:t>
            </a:r>
            <a:r>
              <a:rPr lang="en-US" dirty="0" smtClean="0"/>
              <a:t> II, ET, </a:t>
            </a:r>
            <a:r>
              <a:rPr lang="en-US" dirty="0" err="1" smtClean="0"/>
              <a:t>neuropeptide</a:t>
            </a:r>
            <a:r>
              <a:rPr lang="en-US" dirty="0" smtClean="0"/>
              <a:t> Y, </a:t>
            </a:r>
            <a:r>
              <a:rPr lang="en-US" dirty="0" err="1" smtClean="0"/>
              <a:t>urotensin</a:t>
            </a:r>
            <a:r>
              <a:rPr lang="en-US" dirty="0" smtClean="0"/>
              <a:t> II, </a:t>
            </a:r>
            <a:r>
              <a:rPr lang="en-US" dirty="0" err="1" smtClean="0"/>
              <a:t>thromboxane</a:t>
            </a:r>
            <a:r>
              <a:rPr lang="en-US" dirty="0" smtClean="0"/>
              <a:t> A2, and AVP.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lstStyle/>
          <a:p>
            <a:r>
              <a:rPr lang="en-US" dirty="0" smtClean="0"/>
              <a:t> the increased concentrations of circulating vasoconstrictors contribute to the arteriolar vasoconstriction and to the maintenance of arterial pressure.</a:t>
            </a:r>
          </a:p>
          <a:p>
            <a:r>
              <a:rPr lang="en-US" dirty="0" smtClean="0"/>
              <a:t> the sympathetic stimulation of the veins contributes to an increase in venous tone, which helps to maintain venous return and ventricular filling and to support cardiac performance by Starling’s law of the heart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92500" lnSpcReduction="10000"/>
          </a:bodyPr>
          <a:lstStyle/>
          <a:p>
            <a:pPr algn="ctr">
              <a:buNone/>
            </a:pPr>
            <a:r>
              <a:rPr lang="en-IN" dirty="0" smtClean="0"/>
              <a:t>Cardiac damage</a:t>
            </a:r>
          </a:p>
          <a:p>
            <a:pPr algn="ctr">
              <a:buNone/>
            </a:pPr>
            <a:endParaRPr lang="en-IN" dirty="0" smtClean="0"/>
          </a:p>
          <a:p>
            <a:pPr algn="ctr">
              <a:buNone/>
            </a:pPr>
            <a:r>
              <a:rPr lang="en-IN" dirty="0" smtClean="0"/>
              <a:t>Sustained activation of </a:t>
            </a:r>
            <a:r>
              <a:rPr lang="en-IN" dirty="0" err="1" smtClean="0"/>
              <a:t>neurohormonal</a:t>
            </a:r>
            <a:r>
              <a:rPr lang="en-IN" dirty="0" smtClean="0"/>
              <a:t> and cytokine systems </a:t>
            </a:r>
          </a:p>
          <a:p>
            <a:pPr algn="ctr">
              <a:buNone/>
            </a:pPr>
            <a:endParaRPr lang="en-IN" dirty="0" smtClean="0"/>
          </a:p>
          <a:p>
            <a:pPr algn="ctr">
              <a:buNone/>
            </a:pPr>
            <a:r>
              <a:rPr lang="en-IN" dirty="0" smtClean="0"/>
              <a:t>End organ changes within the myocardium</a:t>
            </a:r>
          </a:p>
          <a:p>
            <a:pPr algn="ctr">
              <a:buNone/>
            </a:pPr>
            <a:endParaRPr lang="en-IN" dirty="0" smtClean="0"/>
          </a:p>
          <a:p>
            <a:pPr algn="ctr">
              <a:buNone/>
            </a:pPr>
            <a:r>
              <a:rPr lang="en-IN" dirty="0" smtClean="0"/>
              <a:t>LV remodelling</a:t>
            </a:r>
          </a:p>
          <a:p>
            <a:pPr algn="ctr">
              <a:buNone/>
            </a:pPr>
            <a:endParaRPr lang="en-IN" dirty="0" smtClean="0"/>
          </a:p>
          <a:p>
            <a:pPr algn="ctr">
              <a:buNone/>
            </a:pPr>
            <a:r>
              <a:rPr lang="en-IN" dirty="0" smtClean="0"/>
              <a:t>Disease progresses</a:t>
            </a:r>
          </a:p>
          <a:p>
            <a:pPr algn="ctr">
              <a:buNone/>
            </a:pPr>
            <a:endParaRPr lang="en-IN" dirty="0" smtClean="0"/>
          </a:p>
          <a:p>
            <a:pPr algn="ctr">
              <a:buNone/>
            </a:pPr>
            <a:r>
              <a:rPr lang="en-IN" dirty="0" smtClean="0"/>
              <a:t>More damage</a:t>
            </a:r>
            <a:endParaRPr lang="en-IN" dirty="0"/>
          </a:p>
        </p:txBody>
      </p:sp>
      <p:sp>
        <p:nvSpPr>
          <p:cNvPr id="4" name="Down Arrow 3"/>
          <p:cNvSpPr/>
          <p:nvPr/>
        </p:nvSpPr>
        <p:spPr>
          <a:xfrm>
            <a:off x="4286248" y="857232"/>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86248" y="2285992"/>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286248" y="3214686"/>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286248" y="4286256"/>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286248" y="5286388"/>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6572272"/>
          </a:xfrm>
        </p:spPr>
        <p:txBody>
          <a:bodyPr>
            <a:normAutofit fontScale="85000" lnSpcReduction="20000"/>
          </a:bodyPr>
          <a:lstStyle/>
          <a:p>
            <a:pPr algn="ctr"/>
            <a:r>
              <a:rPr lang="en-US" dirty="0" smtClean="0"/>
              <a:t> the </a:t>
            </a:r>
            <a:r>
              <a:rPr lang="en-US" dirty="0" err="1" smtClean="0"/>
              <a:t>vasoconstricting</a:t>
            </a:r>
            <a:r>
              <a:rPr lang="en-US" dirty="0" smtClean="0"/>
              <a:t> </a:t>
            </a:r>
            <a:r>
              <a:rPr lang="en-US" dirty="0" err="1" smtClean="0"/>
              <a:t>neurohormones</a:t>
            </a:r>
            <a:r>
              <a:rPr lang="en-US" dirty="0" smtClean="0"/>
              <a:t> </a:t>
            </a:r>
          </a:p>
          <a:p>
            <a:pPr algn="ctr"/>
            <a:endParaRPr lang="en-US" dirty="0" smtClean="0"/>
          </a:p>
          <a:p>
            <a:pPr algn="ctr">
              <a:buNone/>
            </a:pPr>
            <a:r>
              <a:rPr lang="en-US" dirty="0" smtClean="0"/>
              <a:t>activate </a:t>
            </a:r>
            <a:r>
              <a:rPr lang="en-US" dirty="0" err="1" smtClean="0"/>
              <a:t>counterregulatory</a:t>
            </a:r>
            <a:r>
              <a:rPr lang="en-US" dirty="0" smtClean="0"/>
              <a:t> vasodilator responses</a:t>
            </a:r>
          </a:p>
          <a:p>
            <a:pPr algn="ctr">
              <a:buNone/>
            </a:pPr>
            <a:endParaRPr lang="en-US" dirty="0" smtClean="0"/>
          </a:p>
          <a:p>
            <a:pPr algn="ctr">
              <a:buNone/>
            </a:pPr>
            <a:r>
              <a:rPr lang="en-US" dirty="0" smtClean="0"/>
              <a:t>release of </a:t>
            </a:r>
            <a:r>
              <a:rPr lang="en-US" dirty="0" err="1" smtClean="0"/>
              <a:t>natriuretic</a:t>
            </a:r>
            <a:r>
              <a:rPr lang="en-US" dirty="0" smtClean="0"/>
              <a:t> peptides, NO, </a:t>
            </a:r>
            <a:r>
              <a:rPr lang="en-US" dirty="0" err="1" smtClean="0"/>
              <a:t>bradykinin</a:t>
            </a:r>
            <a:r>
              <a:rPr lang="en-US" dirty="0" smtClean="0"/>
              <a:t>, </a:t>
            </a:r>
            <a:r>
              <a:rPr lang="en-US" dirty="0" err="1" smtClean="0"/>
              <a:t>adrenomedullin</a:t>
            </a:r>
            <a:r>
              <a:rPr lang="en-US" dirty="0" smtClean="0"/>
              <a:t>, </a:t>
            </a:r>
            <a:r>
              <a:rPr lang="en-US" dirty="0" err="1" smtClean="0"/>
              <a:t>apelin</a:t>
            </a:r>
            <a:r>
              <a:rPr lang="en-US" dirty="0" smtClean="0"/>
              <a:t>, and </a:t>
            </a:r>
            <a:r>
              <a:rPr lang="en-US" dirty="0" err="1" smtClean="0"/>
              <a:t>vasodilating</a:t>
            </a:r>
            <a:r>
              <a:rPr lang="en-US" dirty="0" smtClean="0"/>
              <a:t> prostaglandins PGI2 and PGE2 </a:t>
            </a:r>
          </a:p>
          <a:p>
            <a:pPr algn="ctr">
              <a:buNone/>
            </a:pPr>
            <a:r>
              <a:rPr lang="en-US" dirty="0" smtClean="0"/>
              <a:t> </a:t>
            </a:r>
          </a:p>
          <a:p>
            <a:pPr algn="ctr">
              <a:buNone/>
            </a:pPr>
            <a:r>
              <a:rPr lang="en-US" dirty="0" smtClean="0"/>
              <a:t> normally the continuous release of NO (endothelium-derived relaxing factor) from the endothelium counteracts the </a:t>
            </a:r>
            <a:r>
              <a:rPr lang="en-US" dirty="0" err="1" smtClean="0"/>
              <a:t>vasoconstricting</a:t>
            </a:r>
            <a:r>
              <a:rPr lang="en-US" dirty="0" smtClean="0"/>
              <a:t> factors and allows for appropriate </a:t>
            </a:r>
            <a:r>
              <a:rPr lang="en-US" dirty="0" err="1" smtClean="0"/>
              <a:t>vasodilatory</a:t>
            </a:r>
            <a:r>
              <a:rPr lang="en-US" dirty="0" smtClean="0"/>
              <a:t> responses during exercise</a:t>
            </a:r>
          </a:p>
          <a:p>
            <a:pPr algn="ctr">
              <a:buNone/>
            </a:pPr>
            <a:endParaRPr lang="en-US" dirty="0" smtClean="0"/>
          </a:p>
          <a:p>
            <a:pPr algn="ctr">
              <a:buNone/>
            </a:pPr>
            <a:r>
              <a:rPr lang="en-US" dirty="0" smtClean="0"/>
              <a:t> As heart failure advances, however, the endothelial cell– mediated </a:t>
            </a:r>
            <a:r>
              <a:rPr lang="en-US" dirty="0" err="1" smtClean="0"/>
              <a:t>vasodilatory</a:t>
            </a:r>
            <a:r>
              <a:rPr lang="en-US" dirty="0" smtClean="0"/>
              <a:t> responsiveness is lost</a:t>
            </a:r>
          </a:p>
          <a:p>
            <a:pPr algn="ctr">
              <a:buNone/>
            </a:pPr>
            <a:endParaRPr lang="en-US" dirty="0" smtClean="0"/>
          </a:p>
          <a:p>
            <a:pPr algn="ctr">
              <a:buNone/>
            </a:pPr>
            <a:r>
              <a:rPr lang="en-US" dirty="0" smtClean="0"/>
              <a:t>So excessive peripheral arterial vasoconstriction .</a:t>
            </a:r>
          </a:p>
          <a:p>
            <a:endParaRPr lang="en-US" dirty="0"/>
          </a:p>
        </p:txBody>
      </p:sp>
      <p:sp>
        <p:nvSpPr>
          <p:cNvPr id="4" name="Down Arrow 3"/>
          <p:cNvSpPr/>
          <p:nvPr/>
        </p:nvSpPr>
        <p:spPr>
          <a:xfrm>
            <a:off x="4500562" y="857232"/>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500562" y="3071810"/>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500562" y="4929198"/>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500562" y="6072206"/>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00562" y="1643050"/>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IN" dirty="0" smtClean="0"/>
              <a:t>Nitric oxide</a:t>
            </a:r>
            <a:endParaRPr lang="en-US" dirty="0"/>
          </a:p>
        </p:txBody>
      </p:sp>
      <p:sp>
        <p:nvSpPr>
          <p:cNvPr id="3" name="Content Placeholder 2"/>
          <p:cNvSpPr>
            <a:spLocks noGrp="1"/>
          </p:cNvSpPr>
          <p:nvPr>
            <p:ph idx="1"/>
          </p:nvPr>
        </p:nvSpPr>
        <p:spPr>
          <a:xfrm>
            <a:off x="457200" y="1142984"/>
            <a:ext cx="8229600" cy="5429288"/>
          </a:xfrm>
        </p:spPr>
        <p:txBody>
          <a:bodyPr>
            <a:normAutofit fontScale="92500" lnSpcReduction="20000"/>
          </a:bodyPr>
          <a:lstStyle/>
          <a:p>
            <a:r>
              <a:rPr lang="en-US" dirty="0" smtClean="0"/>
              <a:t>produced by three </a:t>
            </a:r>
            <a:r>
              <a:rPr lang="en-US" dirty="0" err="1" smtClean="0"/>
              <a:t>isoforms</a:t>
            </a:r>
            <a:r>
              <a:rPr lang="en-US" dirty="0" smtClean="0"/>
              <a:t> of NO </a:t>
            </a:r>
            <a:r>
              <a:rPr lang="en-US" dirty="0" err="1" smtClean="0"/>
              <a:t>synthase</a:t>
            </a:r>
            <a:r>
              <a:rPr lang="en-US" dirty="0" smtClean="0"/>
              <a:t> (NOS).</a:t>
            </a:r>
          </a:p>
          <a:p>
            <a:r>
              <a:rPr lang="en-US" dirty="0" smtClean="0"/>
              <a:t> NOS1 (neuronal NOS [</a:t>
            </a:r>
            <a:r>
              <a:rPr lang="en-US" dirty="0" err="1" smtClean="0"/>
              <a:t>nNOS</a:t>
            </a:r>
            <a:r>
              <a:rPr lang="en-US" dirty="0" smtClean="0"/>
              <a:t>]) detected in cardiac conduction tissue, in </a:t>
            </a:r>
            <a:r>
              <a:rPr lang="en-US" dirty="0" err="1" smtClean="0"/>
              <a:t>intracardiac</a:t>
            </a:r>
            <a:r>
              <a:rPr lang="en-US" dirty="0" smtClean="0"/>
              <a:t> neurons, and in the SR of cardiac </a:t>
            </a:r>
            <a:r>
              <a:rPr lang="en-US" dirty="0" err="1" smtClean="0"/>
              <a:t>myocytes</a:t>
            </a:r>
            <a:endParaRPr lang="en-US" dirty="0" smtClean="0"/>
          </a:p>
          <a:p>
            <a:r>
              <a:rPr lang="en-US" dirty="0" smtClean="0"/>
              <a:t> NOS2 (inducible NOS [</a:t>
            </a:r>
            <a:r>
              <a:rPr lang="en-US" dirty="0" err="1" smtClean="0"/>
              <a:t>iNOS</a:t>
            </a:r>
            <a:r>
              <a:rPr lang="en-US" dirty="0" smtClean="0"/>
              <a:t>])* normally expressed in the myocardium but is synthesized de novo in virtually all cells in the heart in response to inflammatory cytokines </a:t>
            </a:r>
          </a:p>
          <a:p>
            <a:r>
              <a:rPr lang="en-US" dirty="0" smtClean="0"/>
              <a:t> NOS3 (so-called endothelial-constitutive NOS [</a:t>
            </a:r>
            <a:r>
              <a:rPr lang="en-US" dirty="0" err="1" smtClean="0"/>
              <a:t>eNOS</a:t>
            </a:r>
            <a:r>
              <a:rPr lang="en-US" dirty="0" smtClean="0"/>
              <a:t>]) expressed in coronary endothelium and </a:t>
            </a:r>
            <a:r>
              <a:rPr lang="en-US" dirty="0" err="1" smtClean="0"/>
              <a:t>endocardium</a:t>
            </a:r>
            <a:r>
              <a:rPr lang="en-US" dirty="0" smtClean="0"/>
              <a:t> and in the </a:t>
            </a:r>
            <a:r>
              <a:rPr lang="en-US" dirty="0" err="1" smtClean="0"/>
              <a:t>sarcolemma</a:t>
            </a:r>
            <a:r>
              <a:rPr lang="en-US" dirty="0" smtClean="0"/>
              <a:t> and T-tubule membranes of cardiac </a:t>
            </a:r>
            <a:r>
              <a:rPr lang="en-US" dirty="0" err="1" smtClean="0"/>
              <a:t>myocytes</a:t>
            </a:r>
            <a:r>
              <a:rPr lang="en-US"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fontScale="85000" lnSpcReduction="10000"/>
          </a:bodyPr>
          <a:lstStyle/>
          <a:p>
            <a:pPr algn="ctr">
              <a:buNone/>
            </a:pPr>
            <a:r>
              <a:rPr lang="en-US" dirty="0" smtClean="0"/>
              <a:t>NO</a:t>
            </a:r>
          </a:p>
          <a:p>
            <a:pPr algn="ctr">
              <a:buNone/>
            </a:pPr>
            <a:r>
              <a:rPr lang="en-US" dirty="0" smtClean="0"/>
              <a:t> </a:t>
            </a:r>
          </a:p>
          <a:p>
            <a:pPr algn="ctr">
              <a:buNone/>
            </a:pPr>
            <a:r>
              <a:rPr lang="en-US" dirty="0" smtClean="0"/>
              <a:t>activates soluble </a:t>
            </a:r>
            <a:r>
              <a:rPr lang="en-US" dirty="0" err="1" smtClean="0"/>
              <a:t>guanylate</a:t>
            </a:r>
            <a:r>
              <a:rPr lang="en-US" dirty="0" smtClean="0"/>
              <a:t> </a:t>
            </a:r>
            <a:r>
              <a:rPr lang="en-US" dirty="0" err="1" smtClean="0"/>
              <a:t>cyclase</a:t>
            </a:r>
            <a:endParaRPr lang="en-US" dirty="0" smtClean="0"/>
          </a:p>
          <a:p>
            <a:pPr algn="ctr">
              <a:buNone/>
            </a:pPr>
            <a:endParaRPr lang="en-US" dirty="0" smtClean="0"/>
          </a:p>
          <a:p>
            <a:pPr algn="ctr">
              <a:buNone/>
            </a:pPr>
            <a:r>
              <a:rPr lang="en-US" dirty="0" smtClean="0"/>
              <a:t>leads to the production of </a:t>
            </a:r>
            <a:r>
              <a:rPr lang="en-US" dirty="0" err="1" smtClean="0"/>
              <a:t>cGMP</a:t>
            </a:r>
            <a:endParaRPr lang="en-US" dirty="0" smtClean="0"/>
          </a:p>
          <a:p>
            <a:pPr algn="ctr">
              <a:buNone/>
            </a:pPr>
            <a:endParaRPr lang="en-US" dirty="0" smtClean="0"/>
          </a:p>
          <a:p>
            <a:pPr algn="ctr">
              <a:buNone/>
            </a:pPr>
            <a:r>
              <a:rPr lang="en-US" dirty="0" smtClean="0"/>
              <a:t>  activates protein </a:t>
            </a:r>
            <a:r>
              <a:rPr lang="en-US" dirty="0" err="1" smtClean="0"/>
              <a:t>kinase</a:t>
            </a:r>
            <a:r>
              <a:rPr lang="en-US" dirty="0" smtClean="0"/>
              <a:t> G</a:t>
            </a:r>
          </a:p>
          <a:p>
            <a:pPr algn="just">
              <a:buNone/>
            </a:pPr>
            <a:r>
              <a:rPr lang="en-US" dirty="0" smtClean="0"/>
              <a:t> </a:t>
            </a:r>
          </a:p>
          <a:p>
            <a:pPr algn="ctr">
              <a:buNone/>
            </a:pPr>
            <a:r>
              <a:rPr lang="en-US" dirty="0" smtClean="0"/>
              <a:t>cascade of different signaling events. </a:t>
            </a:r>
          </a:p>
          <a:p>
            <a:r>
              <a:rPr lang="en-US" dirty="0" smtClean="0"/>
              <a:t>     In patients with heart failure, endothelium-dependent NO-mediated dilation of the peripheral vasculature is blunted, which has been attributed to decreased NOS3 expression and activity. </a:t>
            </a:r>
          </a:p>
          <a:p>
            <a:pPr>
              <a:buNone/>
            </a:pPr>
            <a:endParaRPr lang="en-US" dirty="0"/>
          </a:p>
        </p:txBody>
      </p:sp>
      <p:sp>
        <p:nvSpPr>
          <p:cNvPr id="6" name="Down Arrow 5"/>
          <p:cNvSpPr/>
          <p:nvPr/>
        </p:nvSpPr>
        <p:spPr>
          <a:xfrm>
            <a:off x="4357686" y="785794"/>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57686" y="1643050"/>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357686" y="2571744"/>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357686" y="3500438"/>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lnSpcReduction="10000"/>
          </a:bodyPr>
          <a:lstStyle/>
          <a:p>
            <a:r>
              <a:rPr lang="en-US" dirty="0" smtClean="0"/>
              <a:t>NO modulates the activity of several key calcium channels involved in excitation-contraction coupling as well as mitochondrial respiratory complexes.</a:t>
            </a:r>
          </a:p>
          <a:p>
            <a:r>
              <a:rPr lang="en-US" dirty="0" smtClean="0"/>
              <a:t>Emerging evidence points to an imbalance between increasing free radical production and decreased NO generation in heart failure, which has been termed the </a:t>
            </a:r>
            <a:r>
              <a:rPr lang="en-US" dirty="0" err="1" smtClean="0"/>
              <a:t>nitroso-redox</a:t>
            </a:r>
            <a:r>
              <a:rPr lang="en-US" dirty="0" smtClean="0"/>
              <a:t> imbalance.</a:t>
            </a:r>
          </a:p>
          <a:p>
            <a:r>
              <a:rPr lang="en-US" dirty="0" smtClean="0"/>
              <a:t> NOS uncoupling secondary to a deficiency of </a:t>
            </a:r>
            <a:r>
              <a:rPr lang="en-US" dirty="0" err="1" smtClean="0"/>
              <a:t>tetrahydrobiopterin</a:t>
            </a:r>
            <a:r>
              <a:rPr lang="en-US" dirty="0" smtClean="0"/>
              <a:t> may further contribute to the </a:t>
            </a:r>
            <a:r>
              <a:rPr lang="en-US" dirty="0" err="1" smtClean="0"/>
              <a:t>nitroso-redox</a:t>
            </a:r>
            <a:r>
              <a:rPr lang="en-US" dirty="0" smtClean="0"/>
              <a:t> imbalance.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Bradykinin</a:t>
            </a:r>
            <a:endParaRPr lang="en-US" dirty="0"/>
          </a:p>
        </p:txBody>
      </p:sp>
      <p:sp>
        <p:nvSpPr>
          <p:cNvPr id="3" name="Content Placeholder 2"/>
          <p:cNvSpPr>
            <a:spLocks noGrp="1"/>
          </p:cNvSpPr>
          <p:nvPr>
            <p:ph idx="1"/>
          </p:nvPr>
        </p:nvSpPr>
        <p:spPr>
          <a:xfrm>
            <a:off x="457200" y="1285860"/>
            <a:ext cx="8229600" cy="5286412"/>
          </a:xfrm>
        </p:spPr>
        <p:txBody>
          <a:bodyPr>
            <a:normAutofit fontScale="77500" lnSpcReduction="20000"/>
          </a:bodyPr>
          <a:lstStyle/>
          <a:p>
            <a:r>
              <a:rPr lang="en-US" dirty="0" smtClean="0"/>
              <a:t>  </a:t>
            </a:r>
            <a:r>
              <a:rPr lang="en-US" dirty="0" err="1" smtClean="0"/>
              <a:t>Kinins</a:t>
            </a:r>
            <a:r>
              <a:rPr lang="en-US" dirty="0" smtClean="0"/>
              <a:t> are vasodilators</a:t>
            </a:r>
          </a:p>
          <a:p>
            <a:r>
              <a:rPr lang="en-US" dirty="0" smtClean="0"/>
              <a:t>  inactive protein precursors ,</a:t>
            </a:r>
            <a:r>
              <a:rPr lang="en-US" dirty="0" err="1" smtClean="0"/>
              <a:t>kininogens</a:t>
            </a:r>
            <a:endParaRPr lang="en-US" dirty="0" smtClean="0"/>
          </a:p>
          <a:p>
            <a:pPr>
              <a:buNone/>
            </a:pPr>
            <a:r>
              <a:rPr lang="en-US" dirty="0" smtClean="0"/>
              <a:t>                                                                         </a:t>
            </a:r>
            <a:r>
              <a:rPr lang="en-US" dirty="0" err="1" smtClean="0"/>
              <a:t>kallikreins</a:t>
            </a:r>
            <a:r>
              <a:rPr lang="en-US" dirty="0" smtClean="0"/>
              <a:t>.</a:t>
            </a:r>
          </a:p>
          <a:p>
            <a:pPr>
              <a:buNone/>
            </a:pPr>
            <a:r>
              <a:rPr lang="en-IN" dirty="0" smtClean="0"/>
              <a:t>                                                               </a:t>
            </a:r>
            <a:r>
              <a:rPr lang="en-IN" dirty="0" err="1" smtClean="0"/>
              <a:t>kinin</a:t>
            </a:r>
            <a:endParaRPr lang="en-IN" dirty="0" smtClean="0"/>
          </a:p>
          <a:p>
            <a:r>
              <a:rPr lang="en-US" dirty="0" smtClean="0"/>
              <a:t>The biologic actions of the </a:t>
            </a:r>
            <a:r>
              <a:rPr lang="en-US" dirty="0" err="1" smtClean="0"/>
              <a:t>kinins</a:t>
            </a:r>
            <a:r>
              <a:rPr lang="en-US" dirty="0" smtClean="0"/>
              <a:t> are mediated by binding to B1 and B2 receptors. </a:t>
            </a:r>
          </a:p>
          <a:p>
            <a:r>
              <a:rPr lang="en-US" dirty="0" smtClean="0"/>
              <a:t>Most cardiovascular actions are initiated by the B2 receptor, which is distributed widely in tissues, where it binds </a:t>
            </a:r>
            <a:r>
              <a:rPr lang="en-US" dirty="0" err="1" smtClean="0"/>
              <a:t>bradykinin</a:t>
            </a:r>
            <a:r>
              <a:rPr lang="en-US" dirty="0" smtClean="0"/>
              <a:t> and </a:t>
            </a:r>
            <a:r>
              <a:rPr lang="en-US" dirty="0" err="1" smtClean="0"/>
              <a:t>kallidin</a:t>
            </a:r>
            <a:r>
              <a:rPr lang="en-US" dirty="0" smtClean="0"/>
              <a:t> and its stimulation leads to </a:t>
            </a:r>
            <a:r>
              <a:rPr lang="en-US" dirty="0" err="1" smtClean="0"/>
              <a:t>vasodilation</a:t>
            </a:r>
            <a:r>
              <a:rPr lang="en-US" dirty="0" smtClean="0"/>
              <a:t> ( mediated by the activation of NOS3, </a:t>
            </a:r>
            <a:r>
              <a:rPr lang="en-US" dirty="0" err="1" smtClean="0"/>
              <a:t>phospholipase</a:t>
            </a:r>
            <a:r>
              <a:rPr lang="en-US" dirty="0" smtClean="0"/>
              <a:t> A2, and </a:t>
            </a:r>
            <a:r>
              <a:rPr lang="en-US" dirty="0" err="1" smtClean="0"/>
              <a:t>adenylyl</a:t>
            </a:r>
            <a:r>
              <a:rPr lang="en-US" dirty="0" smtClean="0"/>
              <a:t> </a:t>
            </a:r>
            <a:r>
              <a:rPr lang="en-US" dirty="0" err="1" smtClean="0"/>
              <a:t>cyclase</a:t>
            </a:r>
            <a:r>
              <a:rPr lang="en-US" dirty="0" smtClean="0"/>
              <a:t>).</a:t>
            </a:r>
          </a:p>
          <a:p>
            <a:r>
              <a:rPr lang="en-IN" dirty="0" err="1" smtClean="0"/>
              <a:t>Bradykinin</a:t>
            </a:r>
            <a:endParaRPr lang="en-IN" dirty="0" smtClean="0"/>
          </a:p>
          <a:p>
            <a:pPr>
              <a:buNone/>
            </a:pPr>
            <a:r>
              <a:rPr lang="en-IN" dirty="0" smtClean="0"/>
              <a:t>               ACE and </a:t>
            </a:r>
            <a:r>
              <a:rPr lang="en-IN" dirty="0" err="1" smtClean="0"/>
              <a:t>Neprilysin</a:t>
            </a:r>
            <a:endParaRPr lang="en-IN" dirty="0" smtClean="0"/>
          </a:p>
          <a:p>
            <a:pPr>
              <a:buNone/>
            </a:pPr>
            <a:r>
              <a:rPr lang="en-IN" dirty="0" smtClean="0"/>
              <a:t>      breakdown products</a:t>
            </a:r>
            <a:endParaRPr lang="en-US" dirty="0"/>
          </a:p>
        </p:txBody>
      </p:sp>
      <p:sp>
        <p:nvSpPr>
          <p:cNvPr id="4" name="Down Arrow 3"/>
          <p:cNvSpPr/>
          <p:nvPr/>
        </p:nvSpPr>
        <p:spPr>
          <a:xfrm>
            <a:off x="5143504" y="2071678"/>
            <a:ext cx="357190" cy="28575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142976" y="5572140"/>
            <a:ext cx="357190" cy="28575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ADRENOMEDULLIN</a:t>
            </a:r>
            <a:endParaRPr lang="en-US" dirty="0"/>
          </a:p>
        </p:txBody>
      </p:sp>
      <p:sp>
        <p:nvSpPr>
          <p:cNvPr id="3" name="Content Placeholder 2"/>
          <p:cNvSpPr>
            <a:spLocks noGrp="1"/>
          </p:cNvSpPr>
          <p:nvPr>
            <p:ph idx="1"/>
          </p:nvPr>
        </p:nvSpPr>
        <p:spPr/>
        <p:txBody>
          <a:bodyPr>
            <a:normAutofit lnSpcReduction="10000"/>
          </a:bodyPr>
          <a:lstStyle/>
          <a:p>
            <a:r>
              <a:rPr lang="en-IN" dirty="0" smtClean="0"/>
              <a:t>A </a:t>
            </a:r>
            <a:r>
              <a:rPr lang="en-IN" dirty="0" err="1" smtClean="0"/>
              <a:t>vasodilatory</a:t>
            </a:r>
            <a:r>
              <a:rPr lang="en-IN" dirty="0" smtClean="0"/>
              <a:t> peptide.</a:t>
            </a:r>
          </a:p>
          <a:p>
            <a:r>
              <a:rPr lang="en-US" dirty="0" smtClean="0"/>
              <a:t>Circulating concentrations of </a:t>
            </a:r>
            <a:r>
              <a:rPr lang="en-US" dirty="0" err="1" smtClean="0"/>
              <a:t>adrenomedullin</a:t>
            </a:r>
            <a:r>
              <a:rPr lang="en-US" dirty="0" smtClean="0"/>
              <a:t> are elevated in cardiovascular disease and heart failure in proportion to the severity of cardiac and hemodynamic impairment.</a:t>
            </a:r>
          </a:p>
          <a:p>
            <a:r>
              <a:rPr lang="en-US" dirty="0" smtClean="0"/>
              <a:t>Immunoassays that detect the </a:t>
            </a:r>
            <a:r>
              <a:rPr lang="en-US" dirty="0" err="1" smtClean="0"/>
              <a:t>prohormone</a:t>
            </a:r>
            <a:r>
              <a:rPr lang="en-US" dirty="0" smtClean="0"/>
              <a:t> form of </a:t>
            </a:r>
            <a:r>
              <a:rPr lang="en-US" dirty="0" err="1" smtClean="0"/>
              <a:t>adrenomedullin</a:t>
            </a:r>
            <a:r>
              <a:rPr lang="en-US" dirty="0" smtClean="0"/>
              <a:t> have been shown to predict heart </a:t>
            </a:r>
            <a:r>
              <a:rPr lang="en-US" dirty="0" smtClean="0"/>
              <a:t>failure–related </a:t>
            </a:r>
            <a:r>
              <a:rPr lang="en-US" dirty="0" smtClean="0"/>
              <a:t>death in the BAC (Biomarkers in Acute Heart Failure) trial.</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APELIN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cardiovascular system, </a:t>
            </a:r>
            <a:r>
              <a:rPr lang="en-US" dirty="0" err="1" smtClean="0"/>
              <a:t>apelin</a:t>
            </a:r>
            <a:r>
              <a:rPr lang="en-US" dirty="0" smtClean="0"/>
              <a:t> elicits endothelium-dependent, NO-mediated </a:t>
            </a:r>
            <a:r>
              <a:rPr lang="en-US" dirty="0" err="1" smtClean="0"/>
              <a:t>vasorelaxation</a:t>
            </a:r>
            <a:r>
              <a:rPr lang="en-US" dirty="0" smtClean="0"/>
              <a:t> and reduces arterial blood pressure. </a:t>
            </a:r>
          </a:p>
          <a:p>
            <a:r>
              <a:rPr lang="en-US" dirty="0" err="1" smtClean="0"/>
              <a:t>Apelin</a:t>
            </a:r>
            <a:r>
              <a:rPr lang="en-US" dirty="0" smtClean="0"/>
              <a:t> also demonstrates potent </a:t>
            </a:r>
            <a:r>
              <a:rPr lang="en-US" dirty="0" err="1" smtClean="0"/>
              <a:t>inotropic</a:t>
            </a:r>
            <a:r>
              <a:rPr lang="en-US" dirty="0" smtClean="0"/>
              <a:t> activity without stimulating concomitant cardiac </a:t>
            </a:r>
            <a:r>
              <a:rPr lang="en-US" dirty="0" err="1" smtClean="0"/>
              <a:t>myocyte</a:t>
            </a:r>
            <a:r>
              <a:rPr lang="en-US" dirty="0" smtClean="0"/>
              <a:t> hypertrophy. It also produces </a:t>
            </a:r>
            <a:r>
              <a:rPr lang="en-US" dirty="0" err="1" smtClean="0"/>
              <a:t>diuresis</a:t>
            </a:r>
            <a:r>
              <a:rPr lang="en-US" dirty="0" smtClean="0"/>
              <a:t> by inhibition of </a:t>
            </a:r>
            <a:r>
              <a:rPr lang="en-US" dirty="0" err="1" smtClean="0"/>
              <a:t>arginine</a:t>
            </a:r>
            <a:r>
              <a:rPr lang="en-US" dirty="0" smtClean="0"/>
              <a:t> vasopressin activity.</a:t>
            </a:r>
          </a:p>
          <a:p>
            <a:r>
              <a:rPr lang="en-IN" dirty="0" smtClean="0"/>
              <a:t>CLR325 is a </a:t>
            </a:r>
            <a:r>
              <a:rPr lang="en-IN" dirty="0" err="1" smtClean="0"/>
              <a:t>apelin</a:t>
            </a:r>
            <a:r>
              <a:rPr lang="en-IN" dirty="0" smtClean="0"/>
              <a:t> receptor agonist that is currently undergoing phase II clinical evaluation in patients with chronic HF.</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ADIPOKINES</a:t>
            </a:r>
            <a:endParaRPr lang="en-US" dirty="0"/>
          </a:p>
        </p:txBody>
      </p:sp>
      <p:sp>
        <p:nvSpPr>
          <p:cNvPr id="3" name="Content Placeholder 2"/>
          <p:cNvSpPr>
            <a:spLocks noGrp="1"/>
          </p:cNvSpPr>
          <p:nvPr>
            <p:ph idx="1"/>
          </p:nvPr>
        </p:nvSpPr>
        <p:spPr>
          <a:xfrm>
            <a:off x="457200" y="1428736"/>
            <a:ext cx="8229600" cy="5143536"/>
          </a:xfrm>
        </p:spPr>
        <p:txBody>
          <a:bodyPr>
            <a:normAutofit fontScale="92500" lnSpcReduction="20000"/>
          </a:bodyPr>
          <a:lstStyle/>
          <a:p>
            <a:r>
              <a:rPr lang="en-US" dirty="0" err="1" smtClean="0"/>
              <a:t>Adipokines</a:t>
            </a:r>
            <a:r>
              <a:rPr lang="en-US" dirty="0" smtClean="0"/>
              <a:t>  include </a:t>
            </a:r>
            <a:r>
              <a:rPr lang="en-US" dirty="0" err="1" smtClean="0"/>
              <a:t>adiponectin</a:t>
            </a:r>
            <a:r>
              <a:rPr lang="en-US" dirty="0" smtClean="0"/>
              <a:t>, TNF, </a:t>
            </a:r>
            <a:r>
              <a:rPr lang="en-US" dirty="0" err="1" smtClean="0"/>
              <a:t>plasminogen</a:t>
            </a:r>
            <a:r>
              <a:rPr lang="en-US" dirty="0" smtClean="0"/>
              <a:t> activator inhibitor type 1 (PAI-1), transforming growth </a:t>
            </a:r>
            <a:r>
              <a:rPr lang="el-GR" dirty="0" smtClean="0"/>
              <a:t>β, </a:t>
            </a:r>
            <a:r>
              <a:rPr lang="en-US" dirty="0" smtClean="0"/>
              <a:t>and </a:t>
            </a:r>
            <a:r>
              <a:rPr lang="en-US" dirty="0" err="1" smtClean="0"/>
              <a:t>resistin</a:t>
            </a:r>
            <a:r>
              <a:rPr lang="en-US" dirty="0" smtClean="0"/>
              <a:t>.</a:t>
            </a:r>
          </a:p>
          <a:p>
            <a:r>
              <a:rPr lang="en-US" dirty="0" err="1" smtClean="0"/>
              <a:t>Leptin</a:t>
            </a:r>
            <a:r>
              <a:rPr lang="en-US" dirty="0" smtClean="0"/>
              <a:t>, the product of the ob gene, is predominantly synthesized and secreted by </a:t>
            </a:r>
            <a:r>
              <a:rPr lang="en-US" dirty="0" err="1" smtClean="0"/>
              <a:t>adipocytes</a:t>
            </a:r>
            <a:r>
              <a:rPr lang="en-US" dirty="0" smtClean="0"/>
              <a:t> , which act via a family of receptor (</a:t>
            </a:r>
            <a:r>
              <a:rPr lang="en-US" dirty="0" err="1" smtClean="0"/>
              <a:t>ob.R</a:t>
            </a:r>
            <a:r>
              <a:rPr lang="en-US" dirty="0" smtClean="0"/>
              <a:t>) </a:t>
            </a:r>
            <a:r>
              <a:rPr lang="en-US" dirty="0" err="1" smtClean="0"/>
              <a:t>isoforms</a:t>
            </a:r>
            <a:r>
              <a:rPr lang="en-US" dirty="0" smtClean="0"/>
              <a:t>, appear to play an important role in hypertension, hypertrophy, and heart failure.</a:t>
            </a:r>
          </a:p>
          <a:p>
            <a:r>
              <a:rPr lang="en-US" dirty="0" smtClean="0"/>
              <a:t>Lack of </a:t>
            </a:r>
            <a:r>
              <a:rPr lang="en-US" dirty="0" err="1" smtClean="0"/>
              <a:t>leptin</a:t>
            </a:r>
            <a:r>
              <a:rPr lang="en-US" dirty="0" smtClean="0"/>
              <a:t> and/or </a:t>
            </a:r>
            <a:r>
              <a:rPr lang="en-US" dirty="0" err="1" smtClean="0"/>
              <a:t>leptin</a:t>
            </a:r>
            <a:r>
              <a:rPr lang="en-US" dirty="0" smtClean="0"/>
              <a:t> resistance may lead to an accumulation of lipids in </a:t>
            </a:r>
            <a:r>
              <a:rPr lang="en-US" dirty="0" err="1" smtClean="0"/>
              <a:t>nonadipose</a:t>
            </a:r>
            <a:r>
              <a:rPr lang="en-US" dirty="0" smtClean="0"/>
              <a:t> peripheral tissues, resulting in a variety of “</a:t>
            </a:r>
            <a:r>
              <a:rPr lang="en-US" dirty="0" err="1" smtClean="0"/>
              <a:t>lipotoxic</a:t>
            </a:r>
            <a:r>
              <a:rPr lang="en-US" dirty="0" smtClean="0"/>
              <a:t>” effects, including cardiac </a:t>
            </a:r>
            <a:r>
              <a:rPr lang="en-US" dirty="0" err="1" smtClean="0"/>
              <a:t>myocyte</a:t>
            </a:r>
            <a:r>
              <a:rPr lang="en-US" dirty="0" smtClean="0"/>
              <a:t> apoptosis.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dirty="0" smtClean="0"/>
              <a:t>ADIPONECTIN</a:t>
            </a:r>
            <a:endParaRPr lang="en-US" dirty="0"/>
          </a:p>
        </p:txBody>
      </p:sp>
      <p:sp>
        <p:nvSpPr>
          <p:cNvPr id="3" name="Content Placeholder 2"/>
          <p:cNvSpPr>
            <a:spLocks noGrp="1"/>
          </p:cNvSpPr>
          <p:nvPr>
            <p:ph idx="1"/>
          </p:nvPr>
        </p:nvSpPr>
        <p:spPr>
          <a:xfrm>
            <a:off x="457200" y="1000108"/>
            <a:ext cx="8229600" cy="5643602"/>
          </a:xfrm>
        </p:spPr>
        <p:txBody>
          <a:bodyPr>
            <a:normAutofit fontScale="77500" lnSpcReduction="20000"/>
          </a:bodyPr>
          <a:lstStyle/>
          <a:p>
            <a:r>
              <a:rPr lang="en-US" dirty="0" err="1" smtClean="0"/>
              <a:t>Adiponectin</a:t>
            </a:r>
            <a:r>
              <a:rPr lang="en-US" dirty="0" smtClean="0"/>
              <a:t>  modulates a number of metabolic processes, including glucose regulation and  fatty acid oxidation. </a:t>
            </a:r>
          </a:p>
          <a:p>
            <a:r>
              <a:rPr lang="en-US" dirty="0" smtClean="0"/>
              <a:t>Recent studies have demonstrated </a:t>
            </a:r>
            <a:r>
              <a:rPr lang="en-US" dirty="0" err="1" smtClean="0"/>
              <a:t>adiponectin</a:t>
            </a:r>
            <a:r>
              <a:rPr lang="en-US" dirty="0" smtClean="0"/>
              <a:t> expression in the heart. </a:t>
            </a:r>
          </a:p>
          <a:p>
            <a:r>
              <a:rPr lang="en-US" dirty="0" smtClean="0"/>
              <a:t>Studies in </a:t>
            </a:r>
            <a:r>
              <a:rPr lang="en-US" dirty="0" err="1" smtClean="0"/>
              <a:t>adiponectin</a:t>
            </a:r>
            <a:r>
              <a:rPr lang="en-US" dirty="0" smtClean="0"/>
              <a:t> deficient mice demonstrated progressive cardiac remodeling after hemodynamic pressure overloading, whereas administration of  </a:t>
            </a:r>
            <a:r>
              <a:rPr lang="en-US" dirty="0" err="1" smtClean="0"/>
              <a:t>adiponectin</a:t>
            </a:r>
            <a:r>
              <a:rPr lang="en-US" dirty="0" smtClean="0"/>
              <a:t> diminished the infarct size, apoptosis, and TNF production after myocardial ischemia-reperfusion in both wild-type and </a:t>
            </a:r>
            <a:r>
              <a:rPr lang="en-US" dirty="0" err="1" smtClean="0"/>
              <a:t>adiponectin</a:t>
            </a:r>
            <a:r>
              <a:rPr lang="en-US" dirty="0" smtClean="0"/>
              <a:t>-deficient mice. </a:t>
            </a:r>
          </a:p>
          <a:p>
            <a:r>
              <a:rPr lang="en-US" dirty="0" smtClean="0"/>
              <a:t>Of interest, many studies have correlated decreased </a:t>
            </a:r>
            <a:r>
              <a:rPr lang="en-US" dirty="0" err="1" smtClean="0"/>
              <a:t>adiponectin</a:t>
            </a:r>
            <a:r>
              <a:rPr lang="en-US" dirty="0" smtClean="0"/>
              <a:t> levels with the development of obesity-linked heart failure.</a:t>
            </a:r>
          </a:p>
          <a:p>
            <a:r>
              <a:rPr lang="en-US" dirty="0" smtClean="0"/>
              <a:t> Thus </a:t>
            </a:r>
            <a:r>
              <a:rPr lang="en-US" dirty="0" err="1" smtClean="0"/>
              <a:t>adiponectin</a:t>
            </a:r>
            <a:r>
              <a:rPr lang="en-US" dirty="0" smtClean="0"/>
              <a:t> has been proposed as a potential biomarker of heart failure and as a potential therapeutic target in its treatment.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INFLAMMATORY MEDIATORS</a:t>
            </a:r>
            <a:endParaRPr lang="en-US" dirty="0"/>
          </a:p>
        </p:txBody>
      </p:sp>
      <p:sp>
        <p:nvSpPr>
          <p:cNvPr id="3" name="Content Placeholder 2"/>
          <p:cNvSpPr>
            <a:spLocks noGrp="1"/>
          </p:cNvSpPr>
          <p:nvPr>
            <p:ph idx="1"/>
          </p:nvPr>
        </p:nvSpPr>
        <p:spPr>
          <a:xfrm>
            <a:off x="457200" y="1285860"/>
            <a:ext cx="8229600" cy="5357850"/>
          </a:xfrm>
        </p:spPr>
        <p:txBody>
          <a:bodyPr>
            <a:normAutofit fontScale="92500" lnSpcReduction="10000"/>
          </a:bodyPr>
          <a:lstStyle/>
          <a:p>
            <a:pPr algn="ctr"/>
            <a:r>
              <a:rPr lang="en-US" dirty="0" smtClean="0"/>
              <a:t>Although the primary role for these molecules</a:t>
            </a:r>
          </a:p>
          <a:p>
            <a:pPr algn="ctr">
              <a:buNone/>
            </a:pPr>
            <a:r>
              <a:rPr lang="en-US" dirty="0" smtClean="0"/>
              <a:t>    (TNF, IL1B, IL-6)</a:t>
            </a:r>
          </a:p>
          <a:p>
            <a:pPr algn="ctr">
              <a:buNone/>
            </a:pPr>
            <a:endParaRPr lang="en-US" dirty="0" smtClean="0"/>
          </a:p>
          <a:p>
            <a:pPr algn="ctr">
              <a:buNone/>
            </a:pPr>
            <a:r>
              <a:rPr lang="en-US" dirty="0" smtClean="0"/>
              <a:t>    is to initiate repair of the injured myocardium</a:t>
            </a:r>
          </a:p>
          <a:p>
            <a:pPr algn="ctr">
              <a:buNone/>
            </a:pPr>
            <a:endParaRPr lang="en-US" dirty="0" smtClean="0"/>
          </a:p>
          <a:p>
            <a:pPr algn="ctr">
              <a:buNone/>
            </a:pPr>
            <a:r>
              <a:rPr lang="en-US" dirty="0" smtClean="0"/>
              <a:t>But when expressed for protracted periods of time and/or when expressed at high levels</a:t>
            </a:r>
          </a:p>
          <a:p>
            <a:pPr algn="ctr">
              <a:buNone/>
            </a:pPr>
            <a:endParaRPr lang="en-US" dirty="0" smtClean="0"/>
          </a:p>
          <a:p>
            <a:pPr algn="ctr">
              <a:buNone/>
            </a:pPr>
            <a:r>
              <a:rPr lang="en-US" dirty="0" smtClean="0"/>
              <a:t>these molecules provoke deleterious changes in cardiac </a:t>
            </a:r>
            <a:r>
              <a:rPr lang="en-US" dirty="0" err="1" smtClean="0"/>
              <a:t>myocytes</a:t>
            </a:r>
            <a:r>
              <a:rPr lang="en-US" dirty="0" smtClean="0"/>
              <a:t> and </a:t>
            </a:r>
            <a:r>
              <a:rPr lang="en-US" dirty="0" err="1" smtClean="0"/>
              <a:t>nonmyocytes</a:t>
            </a:r>
            <a:r>
              <a:rPr lang="en-US" dirty="0" smtClean="0"/>
              <a:t>, as well as changes in the myocardial extracellular matrix.</a:t>
            </a:r>
            <a:endParaRPr lang="en-US" dirty="0"/>
          </a:p>
        </p:txBody>
      </p:sp>
      <p:sp>
        <p:nvSpPr>
          <p:cNvPr id="4" name="Down Arrow 3"/>
          <p:cNvSpPr/>
          <p:nvPr/>
        </p:nvSpPr>
        <p:spPr>
          <a:xfrm>
            <a:off x="4214810" y="2357430"/>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14810" y="335756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214810" y="4714884"/>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NEUROHORMONAL MECHANISM</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err="1" smtClean="0"/>
              <a:t>overexpression</a:t>
            </a:r>
            <a:r>
              <a:rPr lang="en-US" dirty="0" smtClean="0"/>
              <a:t> of biologically active molecules</a:t>
            </a:r>
          </a:p>
          <a:p>
            <a:pPr algn="ctr">
              <a:buNone/>
            </a:pPr>
            <a:r>
              <a:rPr lang="en-US" dirty="0" smtClean="0"/>
              <a:t> </a:t>
            </a:r>
          </a:p>
          <a:p>
            <a:pPr>
              <a:buNone/>
            </a:pPr>
            <a:r>
              <a:rPr lang="en-US" dirty="0" smtClean="0"/>
              <a:t> deleterious effects on the heart and circulation</a:t>
            </a:r>
          </a:p>
          <a:p>
            <a:pPr algn="ctr">
              <a:buNone/>
            </a:pPr>
            <a:endParaRPr lang="en-IN" dirty="0" smtClean="0"/>
          </a:p>
          <a:p>
            <a:pPr algn="ctr">
              <a:buNone/>
            </a:pPr>
            <a:r>
              <a:rPr lang="en-IN" dirty="0" smtClean="0"/>
              <a:t>Progression of heart failure</a:t>
            </a:r>
            <a:endParaRPr lang="en-US" dirty="0"/>
          </a:p>
        </p:txBody>
      </p:sp>
      <p:sp>
        <p:nvSpPr>
          <p:cNvPr id="4" name="Down Arrow 3"/>
          <p:cNvSpPr/>
          <p:nvPr/>
        </p:nvSpPr>
        <p:spPr>
          <a:xfrm>
            <a:off x="4429124" y="2857496"/>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29124" y="4000504"/>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929354"/>
          </a:xfrm>
        </p:spPr>
        <p:txBody>
          <a:bodyPr>
            <a:normAutofit fontScale="92500" lnSpcReduction="20000"/>
          </a:bodyPr>
          <a:lstStyle/>
          <a:p>
            <a:pPr algn="ctr"/>
            <a:r>
              <a:rPr lang="en-US" dirty="0" err="1" smtClean="0"/>
              <a:t>Angiotensin</a:t>
            </a:r>
            <a:r>
              <a:rPr lang="en-US" dirty="0" smtClean="0"/>
              <a:t>-II </a:t>
            </a:r>
          </a:p>
          <a:p>
            <a:pPr algn="ctr">
              <a:buNone/>
            </a:pPr>
            <a:endParaRPr lang="en-US" dirty="0" smtClean="0"/>
          </a:p>
          <a:p>
            <a:pPr algn="ctr">
              <a:buNone/>
            </a:pPr>
            <a:r>
              <a:rPr lang="en-US" dirty="0" err="1" smtClean="0"/>
              <a:t>upregulates</a:t>
            </a:r>
            <a:r>
              <a:rPr lang="en-US" dirty="0" smtClean="0"/>
              <a:t> the expression of TNF through a nuclear factor κ-B (NF-</a:t>
            </a:r>
            <a:r>
              <a:rPr lang="en-US" dirty="0" err="1" smtClean="0"/>
              <a:t>κB</a:t>
            </a:r>
            <a:r>
              <a:rPr lang="en-US" dirty="0" smtClean="0"/>
              <a:t>) dependent pathway</a:t>
            </a:r>
          </a:p>
          <a:p>
            <a:pPr algn="ctr">
              <a:buNone/>
            </a:pPr>
            <a:endParaRPr lang="en-US" dirty="0" smtClean="0"/>
          </a:p>
          <a:p>
            <a:pPr algn="ctr">
              <a:buNone/>
            </a:pPr>
            <a:r>
              <a:rPr lang="en-US" dirty="0" smtClean="0"/>
              <a:t>TNF leads to increased activation of myocardial ACE and </a:t>
            </a:r>
            <a:r>
              <a:rPr lang="en-US" dirty="0" err="1" smtClean="0"/>
              <a:t>chymase</a:t>
            </a:r>
            <a:endParaRPr lang="en-US" dirty="0" smtClean="0"/>
          </a:p>
          <a:p>
            <a:pPr algn="ctr">
              <a:buNone/>
            </a:pPr>
            <a:endParaRPr lang="en-US" dirty="0" smtClean="0"/>
          </a:p>
          <a:p>
            <a:pPr algn="ctr">
              <a:buNone/>
            </a:pPr>
            <a:r>
              <a:rPr lang="en-US" dirty="0" smtClean="0"/>
              <a:t>Leads to </a:t>
            </a:r>
            <a:r>
              <a:rPr lang="en-US" dirty="0" err="1" smtClean="0"/>
              <a:t>upregulation</a:t>
            </a:r>
            <a:r>
              <a:rPr lang="en-US" dirty="0" smtClean="0"/>
              <a:t> of RAS </a:t>
            </a:r>
          </a:p>
          <a:p>
            <a:r>
              <a:rPr lang="en-US" dirty="0" smtClean="0"/>
              <a:t>Circulating levels of </a:t>
            </a:r>
            <a:r>
              <a:rPr lang="en-US" dirty="0" err="1" smtClean="0"/>
              <a:t>proinflammatory</a:t>
            </a:r>
            <a:r>
              <a:rPr lang="en-US" dirty="0" smtClean="0"/>
              <a:t> cytokines including TNF and IL-6 are increased in patients with heart failure and correlate with adverse patient outcomes.</a:t>
            </a:r>
          </a:p>
        </p:txBody>
      </p:sp>
      <p:sp>
        <p:nvSpPr>
          <p:cNvPr id="5" name="Down Arrow 4"/>
          <p:cNvSpPr/>
          <p:nvPr/>
        </p:nvSpPr>
        <p:spPr>
          <a:xfrm>
            <a:off x="4500562" y="1071546"/>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500562" y="2357430"/>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500562" y="3571876"/>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911741"/>
          </a:xfrm>
        </p:spPr>
        <p:txBody>
          <a:bodyPr/>
          <a:lstStyle/>
          <a:p>
            <a:r>
              <a:rPr lang="en-US" dirty="0" smtClean="0"/>
              <a:t>Conversely, the plasma concentrations of anti-inflammatory cytokines such as IL-10 are reduced in patients with heart failure and are decreased more in direct relation to the severity of the degree of heart failure, suggesting that the imbalance between pro- and </a:t>
            </a:r>
            <a:r>
              <a:rPr lang="en-US" dirty="0" err="1" smtClean="0"/>
              <a:t>antiinflammatory</a:t>
            </a:r>
            <a:r>
              <a:rPr lang="en-US" dirty="0" smtClean="0"/>
              <a:t> cytokine expression may contribute to progression of the disease process.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lum bright="20000"/>
          </a:blip>
          <a:srcRect l="24265" t="8839" r="41126" b="39074"/>
          <a:stretch>
            <a:fillRect/>
          </a:stretch>
        </p:blipFill>
        <p:spPr bwMode="auto">
          <a:xfrm>
            <a:off x="214282" y="0"/>
            <a:ext cx="8643998" cy="6643710"/>
          </a:xfrm>
          <a:prstGeom prst="rect">
            <a:avLst/>
          </a:prstGeom>
          <a:noFill/>
          <a:ln w="9525">
            <a:noFill/>
            <a:miter lim="800000"/>
            <a:headEnd/>
            <a:tailEnd/>
          </a:ln>
          <a:effectLst>
            <a:glow rad="63500">
              <a:schemeClr val="accent1">
                <a:satMod val="175000"/>
                <a:alpha val="40000"/>
              </a:schemeClr>
            </a:glo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LEFT VENTRICULAR REMODELLING</a:t>
            </a:r>
            <a:endParaRPr lang="en-US" dirty="0"/>
          </a:p>
        </p:txBody>
      </p:sp>
      <p:pic>
        <p:nvPicPr>
          <p:cNvPr id="2050" name="Picture 2"/>
          <p:cNvPicPr>
            <a:picLocks noGrp="1" noChangeAspect="1" noChangeArrowheads="1"/>
          </p:cNvPicPr>
          <p:nvPr>
            <p:ph idx="1"/>
          </p:nvPr>
        </p:nvPicPr>
        <p:blipFill>
          <a:blip r:embed="rId2"/>
          <a:srcRect l="12728" t="27779" r="51775" b="20133"/>
          <a:stretch>
            <a:fillRect/>
          </a:stretch>
        </p:blipFill>
        <p:spPr bwMode="auto">
          <a:xfrm>
            <a:off x="571472" y="1500174"/>
            <a:ext cx="7786742" cy="4929222"/>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a:t>
            </a:r>
            <a:r>
              <a:rPr lang="en-US" dirty="0" err="1" smtClean="0"/>
              <a:t>Myocyte</a:t>
            </a:r>
            <a:r>
              <a:rPr lang="en-US" dirty="0" smtClean="0"/>
              <a:t> Hypertrophy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Two basic patterns of cardiac hypertrophy occur in response to </a:t>
            </a:r>
            <a:r>
              <a:rPr lang="en-US" dirty="0" err="1" smtClean="0"/>
              <a:t>hemodyamic</a:t>
            </a:r>
            <a:r>
              <a:rPr lang="en-US" dirty="0" smtClean="0"/>
              <a:t> overload –</a:t>
            </a:r>
          </a:p>
          <a:p>
            <a:pPr algn="ctr">
              <a:buNone/>
            </a:pPr>
            <a:r>
              <a:rPr lang="en-US" dirty="0" smtClean="0"/>
              <a:t>1)In pressure overload hypertrophy</a:t>
            </a:r>
          </a:p>
          <a:p>
            <a:pPr algn="ctr">
              <a:buNone/>
            </a:pPr>
            <a:endParaRPr lang="en-US" dirty="0" smtClean="0"/>
          </a:p>
          <a:p>
            <a:pPr marL="514350" indent="-514350" algn="ctr">
              <a:buNone/>
            </a:pPr>
            <a:r>
              <a:rPr lang="en-US" dirty="0" smtClean="0"/>
              <a:t>the increase in systolic wall leads to the addition of </a:t>
            </a:r>
            <a:r>
              <a:rPr lang="en-US" dirty="0" err="1" smtClean="0"/>
              <a:t>sarcomeres</a:t>
            </a:r>
            <a:r>
              <a:rPr lang="en-US" dirty="0" smtClean="0"/>
              <a:t> in parallel </a:t>
            </a:r>
          </a:p>
          <a:p>
            <a:pPr marL="514350" indent="-514350" algn="ctr">
              <a:buNone/>
            </a:pPr>
            <a:endParaRPr lang="en-US" dirty="0" smtClean="0"/>
          </a:p>
          <a:p>
            <a:pPr marL="514350" indent="-514350" algn="ctr">
              <a:buNone/>
            </a:pPr>
            <a:r>
              <a:rPr lang="en-US" dirty="0" smtClean="0"/>
              <a:t>an increase in </a:t>
            </a:r>
            <a:r>
              <a:rPr lang="en-US" dirty="0" err="1" smtClean="0"/>
              <a:t>myocyte</a:t>
            </a:r>
            <a:r>
              <a:rPr lang="en-US" dirty="0" smtClean="0"/>
              <a:t> cross-sectional area, and increased LV wall thickening</a:t>
            </a:r>
          </a:p>
          <a:p>
            <a:pPr marL="514350" indent="-514350" algn="ctr">
              <a:buNone/>
            </a:pPr>
            <a:endParaRPr lang="en-US" dirty="0" smtClean="0"/>
          </a:p>
          <a:p>
            <a:pPr marL="514350" indent="-514350" algn="ctr">
              <a:buNone/>
            </a:pPr>
            <a:r>
              <a:rPr lang="en-US" dirty="0" smtClean="0"/>
              <a:t>  “concentric” hypertrophy ( linked with alterations in Ca2+/ </a:t>
            </a:r>
            <a:r>
              <a:rPr lang="en-US" dirty="0" err="1" smtClean="0"/>
              <a:t>calmodulin</a:t>
            </a:r>
            <a:r>
              <a:rPr lang="en-US" dirty="0" smtClean="0"/>
              <a:t>-dependent protein </a:t>
            </a:r>
            <a:r>
              <a:rPr lang="en-US" dirty="0" err="1" smtClean="0"/>
              <a:t>kinase</a:t>
            </a:r>
            <a:r>
              <a:rPr lang="en-US" dirty="0" smtClean="0"/>
              <a:t> II–dependent signaling).</a:t>
            </a:r>
          </a:p>
          <a:p>
            <a:pPr marL="514350" indent="-514350" algn="ctr">
              <a:buNone/>
            </a:pPr>
            <a:endParaRPr lang="en-US" dirty="0" smtClean="0"/>
          </a:p>
        </p:txBody>
      </p:sp>
      <p:sp>
        <p:nvSpPr>
          <p:cNvPr id="4" name="Down Arrow 3"/>
          <p:cNvSpPr/>
          <p:nvPr/>
        </p:nvSpPr>
        <p:spPr>
          <a:xfrm>
            <a:off x="4572000" y="2571744"/>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572000" y="4429132"/>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572000" y="3500438"/>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lnSpcReduction="10000"/>
          </a:bodyPr>
          <a:lstStyle/>
          <a:p>
            <a:pPr algn="ctr">
              <a:buNone/>
            </a:pPr>
            <a:r>
              <a:rPr lang="en-US" dirty="0" smtClean="0"/>
              <a:t>2)in volume overload hypertrophy </a:t>
            </a:r>
          </a:p>
          <a:p>
            <a:pPr algn="ctr">
              <a:buNone/>
            </a:pPr>
            <a:endParaRPr lang="en-US" dirty="0" smtClean="0"/>
          </a:p>
          <a:p>
            <a:pPr algn="ctr">
              <a:buNone/>
            </a:pPr>
            <a:r>
              <a:rPr lang="en-US" dirty="0" smtClean="0"/>
              <a:t> increased diastolic wall stress </a:t>
            </a:r>
          </a:p>
          <a:p>
            <a:pPr algn="ctr">
              <a:buNone/>
            </a:pPr>
            <a:endParaRPr lang="en-US" dirty="0" smtClean="0"/>
          </a:p>
          <a:p>
            <a:pPr algn="ctr">
              <a:buNone/>
            </a:pPr>
            <a:r>
              <a:rPr lang="en-US" dirty="0" smtClean="0"/>
              <a:t>leads an increase in </a:t>
            </a:r>
            <a:r>
              <a:rPr lang="en-US" dirty="0" err="1" smtClean="0"/>
              <a:t>myocyte</a:t>
            </a:r>
            <a:r>
              <a:rPr lang="en-US" dirty="0" smtClean="0"/>
              <a:t> length with the addition of </a:t>
            </a:r>
            <a:r>
              <a:rPr lang="en-US" dirty="0" err="1" smtClean="0"/>
              <a:t>sarcomeres</a:t>
            </a:r>
            <a:r>
              <a:rPr lang="en-US" dirty="0" smtClean="0"/>
              <a:t> in series</a:t>
            </a:r>
          </a:p>
          <a:p>
            <a:pPr algn="ctr">
              <a:buNone/>
            </a:pPr>
            <a:endParaRPr lang="en-US" dirty="0" smtClean="0"/>
          </a:p>
          <a:p>
            <a:pPr algn="ctr">
              <a:buNone/>
            </a:pPr>
            <a:r>
              <a:rPr lang="en-US" dirty="0" smtClean="0"/>
              <a:t> “eccentric” hypertrophy or a “dilated” phenotype </a:t>
            </a:r>
          </a:p>
          <a:p>
            <a:pPr algn="ctr">
              <a:buNone/>
            </a:pPr>
            <a:r>
              <a:rPr lang="en-US" dirty="0" smtClean="0"/>
              <a:t>(linked with protein </a:t>
            </a:r>
            <a:r>
              <a:rPr lang="en-US" dirty="0" err="1" smtClean="0"/>
              <a:t>kinase</a:t>
            </a:r>
            <a:r>
              <a:rPr lang="en-US" dirty="0" smtClean="0"/>
              <a:t> B activation)</a:t>
            </a:r>
            <a:endParaRPr lang="en-US" dirty="0"/>
          </a:p>
        </p:txBody>
      </p:sp>
      <p:sp>
        <p:nvSpPr>
          <p:cNvPr id="4" name="Down Arrow 3"/>
          <p:cNvSpPr/>
          <p:nvPr/>
        </p:nvSpPr>
        <p:spPr>
          <a:xfrm>
            <a:off x="4429124" y="1357298"/>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29124" y="2500306"/>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429124" y="4000504"/>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rcRect l="49112" t="16731" r="19828" b="5927"/>
          <a:stretch>
            <a:fillRect/>
          </a:stretch>
        </p:blipFill>
        <p:spPr bwMode="auto">
          <a:xfrm>
            <a:off x="214282" y="71462"/>
            <a:ext cx="8786874" cy="6357934"/>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fontScale="70000" lnSpcReduction="20000"/>
          </a:bodyPr>
          <a:lstStyle/>
          <a:p>
            <a:r>
              <a:rPr lang="en-US" dirty="0" smtClean="0"/>
              <a:t>activation of the fetal gene program may contribute to the contractile dysfunction that develops in the failing </a:t>
            </a:r>
            <a:r>
              <a:rPr lang="en-US" dirty="0" err="1" smtClean="0"/>
              <a:t>myocyte</a:t>
            </a:r>
            <a:r>
              <a:rPr lang="en-US" dirty="0" smtClean="0"/>
              <a:t>.</a:t>
            </a:r>
          </a:p>
          <a:p>
            <a:endParaRPr lang="en-US" dirty="0" smtClean="0"/>
          </a:p>
          <a:p>
            <a:pPr algn="ctr">
              <a:buNone/>
            </a:pPr>
            <a:r>
              <a:rPr lang="en-US" dirty="0" smtClean="0"/>
              <a:t>early stage of cardiac </a:t>
            </a:r>
            <a:r>
              <a:rPr lang="en-US" dirty="0" err="1" smtClean="0"/>
              <a:t>myocyte</a:t>
            </a:r>
            <a:r>
              <a:rPr lang="en-US" dirty="0" smtClean="0"/>
              <a:t> hypertrophy </a:t>
            </a:r>
          </a:p>
          <a:p>
            <a:pPr algn="ctr"/>
            <a:endParaRPr lang="en-US" dirty="0" smtClean="0"/>
          </a:p>
          <a:p>
            <a:pPr algn="ctr">
              <a:buNone/>
            </a:pPr>
            <a:r>
              <a:rPr lang="en-US" dirty="0" smtClean="0"/>
              <a:t> characterized morphologically by increases in the number of myofibrils and mitochondria as well as enlargement of mitochondria and nuclei</a:t>
            </a:r>
          </a:p>
          <a:p>
            <a:pPr algn="ctr">
              <a:buNone/>
            </a:pPr>
            <a:endParaRPr lang="en-US" dirty="0" smtClean="0"/>
          </a:p>
          <a:p>
            <a:pPr algn="ctr">
              <a:buNone/>
            </a:pPr>
            <a:r>
              <a:rPr lang="en-US" dirty="0" smtClean="0"/>
              <a:t> At this stage, the cardiac </a:t>
            </a:r>
            <a:r>
              <a:rPr lang="en-US" dirty="0" err="1" smtClean="0"/>
              <a:t>myocytes</a:t>
            </a:r>
            <a:r>
              <a:rPr lang="en-US" dirty="0" smtClean="0"/>
              <a:t> are larger than normal, but with preservation of cellular organization</a:t>
            </a:r>
          </a:p>
          <a:p>
            <a:pPr algn="ctr">
              <a:buNone/>
            </a:pPr>
            <a:endParaRPr lang="en-US" dirty="0" smtClean="0"/>
          </a:p>
          <a:p>
            <a:pPr algn="ctr">
              <a:buNone/>
            </a:pPr>
            <a:r>
              <a:rPr lang="en-US" dirty="0" smtClean="0"/>
              <a:t>As hypertrophy continues</a:t>
            </a:r>
          </a:p>
          <a:p>
            <a:pPr algn="ctr">
              <a:buNone/>
            </a:pPr>
            <a:endParaRPr lang="en-US" dirty="0" smtClean="0"/>
          </a:p>
          <a:p>
            <a:pPr algn="ctr">
              <a:buNone/>
            </a:pPr>
            <a:r>
              <a:rPr lang="en-US" dirty="0" smtClean="0"/>
              <a:t> there is an increase in the number of mitochondria, as well as the addition of new contractile elements in localized areas of the cell.</a:t>
            </a:r>
          </a:p>
          <a:p>
            <a:pPr>
              <a:buNone/>
            </a:pPr>
            <a:endParaRPr lang="en-US" dirty="0" smtClean="0"/>
          </a:p>
          <a:p>
            <a:pPr>
              <a:buNone/>
            </a:pPr>
            <a:r>
              <a:rPr lang="en-US" dirty="0" smtClean="0"/>
              <a:t> </a:t>
            </a:r>
            <a:endParaRPr lang="en-US" dirty="0"/>
          </a:p>
        </p:txBody>
      </p:sp>
      <p:sp>
        <p:nvSpPr>
          <p:cNvPr id="4" name="Down Arrow 3"/>
          <p:cNvSpPr/>
          <p:nvPr/>
        </p:nvSpPr>
        <p:spPr>
          <a:xfrm>
            <a:off x="4286248" y="1643050"/>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86248" y="4500570"/>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286248" y="3786190"/>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286248" y="2857496"/>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286248" y="5500702"/>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fontScale="77500" lnSpcReduction="20000"/>
          </a:bodyPr>
          <a:lstStyle/>
          <a:p>
            <a:pPr>
              <a:buNone/>
            </a:pPr>
            <a:endParaRPr lang="en-US" dirty="0" smtClean="0"/>
          </a:p>
          <a:p>
            <a:pPr>
              <a:buNone/>
            </a:pPr>
            <a:endParaRPr lang="en-US" dirty="0" smtClean="0"/>
          </a:p>
          <a:p>
            <a:pPr algn="ctr">
              <a:buNone/>
            </a:pPr>
            <a:r>
              <a:rPr lang="en-US" dirty="0" smtClean="0"/>
              <a:t>Cells subjected to longstanding hypertrophy </a:t>
            </a:r>
          </a:p>
          <a:p>
            <a:pPr algn="ctr">
              <a:buNone/>
            </a:pPr>
            <a:endParaRPr lang="en-US" dirty="0" smtClean="0"/>
          </a:p>
          <a:p>
            <a:pPr algn="ctr">
              <a:buNone/>
            </a:pPr>
            <a:r>
              <a:rPr lang="en-US" dirty="0" smtClean="0"/>
              <a:t>obvious disruptions in cellular organization, such as markedly enlarged nuclei with highly </a:t>
            </a:r>
            <a:r>
              <a:rPr lang="en-US" dirty="0" err="1" smtClean="0"/>
              <a:t>lobulated</a:t>
            </a:r>
            <a:r>
              <a:rPr lang="en-US" dirty="0" smtClean="0"/>
              <a:t> membranes, accompanied by the displacement of adjacent myofibrils with loss of the normal registration of the Z-bands. </a:t>
            </a:r>
          </a:p>
          <a:p>
            <a:pPr algn="ctr">
              <a:buNone/>
            </a:pPr>
            <a:endParaRPr lang="en-US" dirty="0" smtClean="0"/>
          </a:p>
          <a:p>
            <a:pPr algn="ctr">
              <a:buNone/>
            </a:pPr>
            <a:r>
              <a:rPr lang="en-US" dirty="0" smtClean="0"/>
              <a:t>The late stage of hypertrophy </a:t>
            </a:r>
          </a:p>
          <a:p>
            <a:pPr algn="ctr">
              <a:buNone/>
            </a:pPr>
            <a:endParaRPr lang="en-US" dirty="0" smtClean="0"/>
          </a:p>
          <a:p>
            <a:pPr algn="ctr">
              <a:buNone/>
            </a:pPr>
            <a:r>
              <a:rPr lang="en-US" dirty="0" smtClean="0"/>
              <a:t> characterized by loss of contractile elements (</a:t>
            </a:r>
            <a:r>
              <a:rPr lang="en-US" dirty="0" err="1" smtClean="0"/>
              <a:t>myocytolysis</a:t>
            </a:r>
            <a:r>
              <a:rPr lang="en-US" dirty="0" smtClean="0"/>
              <a:t>) with marked disruption of Z-bands and severe disruption of the normal parallel arrangement of the </a:t>
            </a:r>
            <a:r>
              <a:rPr lang="en-US" dirty="0" err="1" smtClean="0"/>
              <a:t>sarcomeres</a:t>
            </a:r>
            <a:r>
              <a:rPr lang="en-US" dirty="0" smtClean="0"/>
              <a:t>, accompanied by dilation and increased </a:t>
            </a:r>
            <a:r>
              <a:rPr lang="en-US" dirty="0" err="1" smtClean="0"/>
              <a:t>tortuosity</a:t>
            </a:r>
            <a:r>
              <a:rPr lang="en-US" dirty="0" smtClean="0"/>
              <a:t> of T tubules.</a:t>
            </a:r>
          </a:p>
          <a:p>
            <a:endParaRPr lang="en-US" dirty="0"/>
          </a:p>
        </p:txBody>
      </p:sp>
      <p:sp>
        <p:nvSpPr>
          <p:cNvPr id="4" name="Down Arrow 3"/>
          <p:cNvSpPr/>
          <p:nvPr/>
        </p:nvSpPr>
        <p:spPr>
          <a:xfrm>
            <a:off x="4357686" y="642918"/>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86248" y="4000504"/>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286248" y="3214686"/>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57686" y="1571612"/>
            <a:ext cx="25718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IN" dirty="0" smtClean="0"/>
              <a:t>CELLULAR SIGNALLING PATHWAYS</a:t>
            </a:r>
            <a:endParaRPr lang="en-US" dirty="0"/>
          </a:p>
        </p:txBody>
      </p:sp>
      <p:pic>
        <p:nvPicPr>
          <p:cNvPr id="2050" name="Picture 2"/>
          <p:cNvPicPr>
            <a:picLocks noGrp="1" noChangeAspect="1" noChangeArrowheads="1"/>
          </p:cNvPicPr>
          <p:nvPr>
            <p:ph idx="1"/>
          </p:nvPr>
        </p:nvPicPr>
        <p:blipFill>
          <a:blip r:embed="rId3"/>
          <a:srcRect l="23377" t="23044" r="24265" b="16976"/>
          <a:stretch>
            <a:fillRect/>
          </a:stretch>
        </p:blipFill>
        <p:spPr bwMode="auto">
          <a:xfrm>
            <a:off x="0" y="1071546"/>
            <a:ext cx="9144000" cy="557216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500858"/>
          </a:xfrm>
        </p:spPr>
        <p:txBody>
          <a:bodyPr>
            <a:normAutofit fontScale="92500" lnSpcReduction="20000"/>
          </a:bodyPr>
          <a:lstStyle/>
          <a:p>
            <a:pPr algn="ctr">
              <a:buNone/>
            </a:pPr>
            <a:r>
              <a:rPr lang="en-IN" dirty="0" smtClean="0"/>
              <a:t>RAS activation</a:t>
            </a:r>
          </a:p>
          <a:p>
            <a:pPr algn="ctr">
              <a:buNone/>
            </a:pPr>
            <a:r>
              <a:rPr lang="en-IN" dirty="0" smtClean="0"/>
              <a:t>ANS </a:t>
            </a:r>
            <a:r>
              <a:rPr lang="en-IN" dirty="0" smtClean="0"/>
              <a:t>activation</a:t>
            </a:r>
            <a:endParaRPr lang="en-IN" dirty="0" smtClean="0"/>
          </a:p>
          <a:p>
            <a:pPr algn="ctr">
              <a:buNone/>
            </a:pPr>
            <a:endParaRPr lang="en-IN" dirty="0" smtClean="0"/>
          </a:p>
          <a:p>
            <a:pPr algn="ctr"/>
            <a:r>
              <a:rPr lang="en-IN" dirty="0" smtClean="0"/>
              <a:t>Increased salt and water retention</a:t>
            </a:r>
          </a:p>
          <a:p>
            <a:pPr algn="ctr"/>
            <a:r>
              <a:rPr lang="en-IN" dirty="0" smtClean="0"/>
              <a:t>Peripheral arterial vasoconstriction</a:t>
            </a:r>
          </a:p>
          <a:p>
            <a:pPr algn="ctr"/>
            <a:r>
              <a:rPr lang="en-IN" dirty="0" smtClean="0"/>
              <a:t>Increased contractility</a:t>
            </a:r>
          </a:p>
          <a:p>
            <a:pPr algn="ctr"/>
            <a:endParaRPr lang="en-IN" dirty="0"/>
          </a:p>
          <a:p>
            <a:pPr algn="ctr">
              <a:buNone/>
            </a:pPr>
            <a:r>
              <a:rPr lang="en-IN" dirty="0" smtClean="0"/>
              <a:t>Maintains cardiac output</a:t>
            </a:r>
          </a:p>
          <a:p>
            <a:pPr algn="ctr">
              <a:buNone/>
            </a:pPr>
            <a:endParaRPr lang="en-IN" dirty="0" smtClean="0"/>
          </a:p>
          <a:p>
            <a:pPr>
              <a:buNone/>
            </a:pPr>
            <a:r>
              <a:rPr lang="en-US" dirty="0" smtClean="0"/>
              <a:t>    It has become apparent that a great many of classical </a:t>
            </a:r>
            <a:r>
              <a:rPr lang="en-US" dirty="0" err="1" smtClean="0"/>
              <a:t>neurohormones</a:t>
            </a:r>
            <a:r>
              <a:rPr lang="en-US" dirty="0" smtClean="0"/>
              <a:t> such as </a:t>
            </a:r>
            <a:r>
              <a:rPr lang="en-US" dirty="0" err="1" smtClean="0"/>
              <a:t>norepinephrine</a:t>
            </a:r>
            <a:r>
              <a:rPr lang="en-US" dirty="0" smtClean="0"/>
              <a:t> (NE) and </a:t>
            </a:r>
            <a:r>
              <a:rPr lang="en-US" dirty="0" err="1" smtClean="0"/>
              <a:t>angiotensin</a:t>
            </a:r>
            <a:r>
              <a:rPr lang="en-US" dirty="0" smtClean="0"/>
              <a:t> II are synthesized directly within the myocardium by </a:t>
            </a:r>
            <a:r>
              <a:rPr lang="en-US" dirty="0" err="1" smtClean="0"/>
              <a:t>myocytes</a:t>
            </a:r>
            <a:r>
              <a:rPr lang="en-US" dirty="0" smtClean="0"/>
              <a:t> and thus act in an </a:t>
            </a:r>
            <a:r>
              <a:rPr lang="en-US" dirty="0" err="1" smtClean="0"/>
              <a:t>autocrine</a:t>
            </a:r>
            <a:r>
              <a:rPr lang="en-US" dirty="0" smtClean="0"/>
              <a:t> and </a:t>
            </a:r>
            <a:r>
              <a:rPr lang="en-US" dirty="0" err="1" smtClean="0"/>
              <a:t>paracrine</a:t>
            </a:r>
            <a:r>
              <a:rPr lang="en-US" dirty="0" smtClean="0"/>
              <a:t> manner. </a:t>
            </a:r>
            <a:endParaRPr lang="en-US" dirty="0"/>
          </a:p>
        </p:txBody>
      </p:sp>
      <p:sp>
        <p:nvSpPr>
          <p:cNvPr id="4" name="Down Arrow 3"/>
          <p:cNvSpPr/>
          <p:nvPr/>
        </p:nvSpPr>
        <p:spPr>
          <a:xfrm>
            <a:off x="4357686" y="2928934"/>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29124" y="1071546"/>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Alterations in Excitation-Contraction Coupling</a:t>
            </a:r>
            <a:endParaRPr lang="en-US" dirty="0"/>
          </a:p>
        </p:txBody>
      </p:sp>
      <p:sp>
        <p:nvSpPr>
          <p:cNvPr id="3" name="Content Placeholder 2"/>
          <p:cNvSpPr>
            <a:spLocks noGrp="1"/>
          </p:cNvSpPr>
          <p:nvPr>
            <p:ph idx="1"/>
          </p:nvPr>
        </p:nvSpPr>
        <p:spPr>
          <a:xfrm>
            <a:off x="214282" y="1571612"/>
            <a:ext cx="8429716" cy="5043510"/>
          </a:xfrm>
        </p:spPr>
        <p:txBody>
          <a:bodyPr>
            <a:normAutofit fontScale="70000" lnSpcReduction="20000"/>
          </a:bodyPr>
          <a:lstStyle/>
          <a:p>
            <a:pPr algn="ctr">
              <a:buNone/>
            </a:pPr>
            <a:r>
              <a:rPr lang="en-US" dirty="0" smtClean="0"/>
              <a:t>I</a:t>
            </a:r>
            <a:r>
              <a:rPr lang="en-US" dirty="0" smtClean="0"/>
              <a:t>n </a:t>
            </a:r>
            <a:r>
              <a:rPr lang="en-US" dirty="0" smtClean="0"/>
              <a:t>the failing myocardium</a:t>
            </a:r>
          </a:p>
          <a:p>
            <a:pPr algn="ctr">
              <a:buNone/>
            </a:pPr>
            <a:endParaRPr lang="en-US" dirty="0" smtClean="0"/>
          </a:p>
          <a:p>
            <a:pPr algn="ctr">
              <a:buNone/>
            </a:pPr>
            <a:r>
              <a:rPr lang="en-US" dirty="0" smtClean="0"/>
              <a:t>a decline in force generation is seen with higher heart rates that is secondary to a decrease in amplitude of intracellular Ca2+, a prolonged decline of the Ca2+ transient, and increased levels of diastolic calcium</a:t>
            </a:r>
          </a:p>
          <a:p>
            <a:pPr algn="ctr">
              <a:buNone/>
            </a:pPr>
            <a:endParaRPr lang="en-US" dirty="0" smtClean="0"/>
          </a:p>
          <a:p>
            <a:pPr algn="ctr">
              <a:buNone/>
            </a:pPr>
            <a:r>
              <a:rPr lang="en-US" dirty="0" smtClean="0"/>
              <a:t> The reduced intracellular Ca2 transient is secondary to depletion of Ca2+ from the SR, which is the consequence of three major defects in calcium cycling that occur in the failing heart: </a:t>
            </a:r>
          </a:p>
          <a:p>
            <a:pPr>
              <a:buNone/>
            </a:pPr>
            <a:r>
              <a:rPr lang="en-US" dirty="0" smtClean="0"/>
              <a:t>                            (1) increased leak of calcium through </a:t>
            </a:r>
            <a:r>
              <a:rPr lang="en-US" dirty="0" err="1" smtClean="0"/>
              <a:t>RyRs</a:t>
            </a:r>
            <a:r>
              <a:rPr lang="en-US" dirty="0" smtClean="0"/>
              <a:t>;</a:t>
            </a:r>
          </a:p>
          <a:p>
            <a:pPr>
              <a:buNone/>
            </a:pPr>
            <a:r>
              <a:rPr lang="en-US" dirty="0" smtClean="0"/>
              <a:t>                            (2) impaired SR calcium uptake due to reduced SERCA2a (SR calcium pump) protein levels and function,  </a:t>
            </a:r>
          </a:p>
          <a:p>
            <a:pPr>
              <a:buNone/>
            </a:pPr>
            <a:r>
              <a:rPr lang="en-US" dirty="0" smtClean="0"/>
              <a:t>                            (3) increased expression and function of the </a:t>
            </a:r>
            <a:r>
              <a:rPr lang="en-US" dirty="0" err="1" smtClean="0"/>
              <a:t>sarcolemmal</a:t>
            </a:r>
            <a:r>
              <a:rPr lang="en-US" dirty="0" smtClean="0"/>
              <a:t> Na+/Ca2+ exchanger (NCX).</a:t>
            </a:r>
            <a:endParaRPr lang="en-US" dirty="0"/>
          </a:p>
        </p:txBody>
      </p:sp>
      <p:sp>
        <p:nvSpPr>
          <p:cNvPr id="4" name="Down Arrow 3"/>
          <p:cNvSpPr/>
          <p:nvPr/>
        </p:nvSpPr>
        <p:spPr>
          <a:xfrm>
            <a:off x="4286248" y="1928802"/>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14810" y="3429000"/>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Potential Duration and Sodium Handling</a:t>
            </a:r>
            <a:endParaRPr lang="en-US" dirty="0"/>
          </a:p>
        </p:txBody>
      </p:sp>
      <p:sp>
        <p:nvSpPr>
          <p:cNvPr id="3" name="Content Placeholder 2"/>
          <p:cNvSpPr>
            <a:spLocks noGrp="1"/>
          </p:cNvSpPr>
          <p:nvPr>
            <p:ph idx="1"/>
          </p:nvPr>
        </p:nvSpPr>
        <p:spPr>
          <a:xfrm>
            <a:off x="457200" y="1500174"/>
            <a:ext cx="8229600" cy="5143536"/>
          </a:xfrm>
        </p:spPr>
        <p:txBody>
          <a:bodyPr>
            <a:normAutofit fontScale="70000" lnSpcReduction="20000"/>
          </a:bodyPr>
          <a:lstStyle/>
          <a:p>
            <a:r>
              <a:rPr lang="en-US" dirty="0" smtClean="0"/>
              <a:t>the increased inward Na+ current through the NCX and persistent activity of the sodium channel also may contribute to prolongation of the action potential. The latter mechanism, also termed the late sodium current, may be important in the pathogenesis of cardiac arrhythmias in heart failure.</a:t>
            </a:r>
          </a:p>
          <a:p>
            <a:endParaRPr lang="en-US" dirty="0" smtClean="0"/>
          </a:p>
          <a:p>
            <a:r>
              <a:rPr lang="en-US" dirty="0" smtClean="0"/>
              <a:t>Under normal conditions, Na+ channels inactivate a few milliseconds after depolarization. However, it is now recognized that some Na+ channels remain open (or reopen), leading to a small but persistent influx of Na+ throughout the plateau of the action potential, which generates a “late” sodium current (</a:t>
            </a:r>
            <a:r>
              <a:rPr lang="en-US" dirty="0" err="1" smtClean="0"/>
              <a:t>INa</a:t>
            </a:r>
            <a:r>
              <a:rPr lang="en-US" dirty="0" smtClean="0"/>
              <a:t>).Although the amplitude of late </a:t>
            </a:r>
            <a:r>
              <a:rPr lang="en-US" dirty="0" err="1" smtClean="0"/>
              <a:t>INa</a:t>
            </a:r>
            <a:r>
              <a:rPr lang="en-US" dirty="0" smtClean="0"/>
              <a:t> is small compared with peak </a:t>
            </a:r>
            <a:r>
              <a:rPr lang="en-US" dirty="0" err="1" smtClean="0"/>
              <a:t>INa</a:t>
            </a:r>
            <a:r>
              <a:rPr lang="en-US" dirty="0" smtClean="0"/>
              <a:t>, the current is sufficient to lead to a substantial influx of Na+ into the cell in heart failure, with consequent prolongation of the action potential and early after </a:t>
            </a:r>
            <a:r>
              <a:rPr lang="en-US" dirty="0" err="1" smtClean="0"/>
              <a:t>depolarizations</a:t>
            </a:r>
            <a:r>
              <a:rPr lang="en-US" dirty="0" smtClean="0"/>
              <a:t>, which may be a significant source of increased arrhythmias in heart failure.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fontScale="70000" lnSpcReduction="20000"/>
          </a:bodyPr>
          <a:lstStyle/>
          <a:p>
            <a:pPr algn="ctr"/>
            <a:r>
              <a:rPr lang="en-US" dirty="0" smtClean="0"/>
              <a:t>High levels of intracellular Na</a:t>
            </a:r>
          </a:p>
          <a:p>
            <a:pPr algn="ctr">
              <a:buNone/>
            </a:pPr>
            <a:endParaRPr lang="en-US" dirty="0" smtClean="0"/>
          </a:p>
          <a:p>
            <a:pPr algn="ctr">
              <a:buNone/>
            </a:pPr>
            <a:r>
              <a:rPr lang="en-US" dirty="0" smtClean="0"/>
              <a:t>increased sodium-proton exchange activity</a:t>
            </a:r>
          </a:p>
          <a:p>
            <a:pPr algn="ctr">
              <a:buNone/>
            </a:pPr>
            <a:endParaRPr lang="en-US" dirty="0" smtClean="0"/>
          </a:p>
          <a:p>
            <a:pPr algn="ctr">
              <a:buNone/>
            </a:pPr>
            <a:r>
              <a:rPr lang="en-US" dirty="0" smtClean="0"/>
              <a:t>  may lead to cellular acidosis</a:t>
            </a:r>
          </a:p>
          <a:p>
            <a:pPr algn="ctr">
              <a:buNone/>
            </a:pPr>
            <a:r>
              <a:rPr lang="en-US" dirty="0" smtClean="0"/>
              <a:t> </a:t>
            </a:r>
          </a:p>
          <a:p>
            <a:pPr algn="ctr">
              <a:buNone/>
            </a:pPr>
            <a:endParaRPr lang="en-US" dirty="0" smtClean="0"/>
          </a:p>
          <a:p>
            <a:pPr algn="ctr"/>
            <a:r>
              <a:rPr lang="en-US" dirty="0" smtClean="0"/>
              <a:t>Increased intracellular Na+</a:t>
            </a:r>
          </a:p>
          <a:p>
            <a:pPr algn="ctr">
              <a:buNone/>
            </a:pPr>
            <a:endParaRPr lang="en-US" dirty="0" smtClean="0"/>
          </a:p>
          <a:p>
            <a:pPr algn="ctr">
              <a:buNone/>
            </a:pPr>
            <a:r>
              <a:rPr lang="en-US" dirty="0" smtClean="0"/>
              <a:t> influences the driving forces for the NCX so decreased calcium extrusion</a:t>
            </a:r>
          </a:p>
          <a:p>
            <a:pPr algn="ctr">
              <a:buNone/>
            </a:pPr>
            <a:endParaRPr lang="en-US" dirty="0" smtClean="0"/>
          </a:p>
          <a:p>
            <a:pPr algn="ctr">
              <a:buNone/>
            </a:pPr>
            <a:r>
              <a:rPr lang="en-US" dirty="0" smtClean="0"/>
              <a:t>this when combined with reduced activity of the SERCA2a pump </a:t>
            </a:r>
          </a:p>
          <a:p>
            <a:pPr algn="ctr">
              <a:buNone/>
            </a:pPr>
            <a:endParaRPr lang="en-US" dirty="0" smtClean="0"/>
          </a:p>
          <a:p>
            <a:pPr algn="ctr">
              <a:buNone/>
            </a:pPr>
            <a:r>
              <a:rPr lang="en-US" dirty="0" smtClean="0"/>
              <a:t>elevated diastolic </a:t>
            </a:r>
            <a:r>
              <a:rPr lang="en-US" dirty="0" err="1" smtClean="0"/>
              <a:t>cytosolic</a:t>
            </a:r>
            <a:r>
              <a:rPr lang="en-US" dirty="0" smtClean="0"/>
              <a:t> calcium levels </a:t>
            </a:r>
          </a:p>
          <a:p>
            <a:pPr algn="ctr">
              <a:buNone/>
            </a:pPr>
            <a:endParaRPr lang="en-US" dirty="0" smtClean="0"/>
          </a:p>
          <a:p>
            <a:pPr algn="ctr">
              <a:buNone/>
            </a:pPr>
            <a:r>
              <a:rPr lang="en-US" dirty="0" smtClean="0"/>
              <a:t>disturbed diastolic function in heart failure.</a:t>
            </a:r>
          </a:p>
        </p:txBody>
      </p:sp>
      <p:sp>
        <p:nvSpPr>
          <p:cNvPr id="6" name="Down Arrow 5"/>
          <p:cNvSpPr/>
          <p:nvPr/>
        </p:nvSpPr>
        <p:spPr>
          <a:xfrm>
            <a:off x="4429124" y="1428736"/>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429124" y="3071810"/>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429124" y="4000504"/>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429124" y="4643446"/>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429124" y="5357826"/>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429124" y="714356"/>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dirty="0" smtClean="0"/>
              <a:t>higher NCX expression with moderately elevated intracellular Na+ </a:t>
            </a:r>
          </a:p>
          <a:p>
            <a:pPr algn="ctr"/>
            <a:endParaRPr lang="en-US" dirty="0" smtClean="0"/>
          </a:p>
          <a:p>
            <a:pPr algn="ctr">
              <a:buNone/>
            </a:pPr>
            <a:r>
              <a:rPr lang="en-US" dirty="0" smtClean="0"/>
              <a:t>excess </a:t>
            </a:r>
            <a:r>
              <a:rPr lang="en-US" dirty="0" err="1" smtClean="0"/>
              <a:t>transsarcolemmal</a:t>
            </a:r>
            <a:r>
              <a:rPr lang="en-US" dirty="0" smtClean="0"/>
              <a:t> calcium elimination</a:t>
            </a:r>
          </a:p>
          <a:p>
            <a:pPr algn="ctr">
              <a:buNone/>
            </a:pPr>
            <a:endParaRPr lang="en-US" dirty="0" smtClean="0"/>
          </a:p>
          <a:p>
            <a:pPr algn="ctr">
              <a:buNone/>
            </a:pPr>
            <a:r>
              <a:rPr lang="en-US" dirty="0" smtClean="0"/>
              <a:t> and diastolic function will be rather preserved but with increased arrhythmias secondary to increased NCX activity.</a:t>
            </a:r>
            <a:endParaRPr lang="en-US" dirty="0"/>
          </a:p>
        </p:txBody>
      </p:sp>
      <p:sp>
        <p:nvSpPr>
          <p:cNvPr id="4" name="Down Arrow 3"/>
          <p:cNvSpPr/>
          <p:nvPr/>
        </p:nvSpPr>
        <p:spPr>
          <a:xfrm>
            <a:off x="4214810" y="2786058"/>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14810" y="3929066"/>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Abnormalities in Contractile and Regulatory Proteins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50887" t="19180" r="24265" b="15853"/>
          <a:stretch>
            <a:fillRect/>
          </a:stretch>
        </p:blipFill>
        <p:spPr bwMode="auto">
          <a:xfrm>
            <a:off x="-142908" y="0"/>
            <a:ext cx="9286908" cy="68580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dirty="0" smtClean="0"/>
              <a:t>Beta-Adrenergic Desensitization</a:t>
            </a:r>
            <a:endParaRPr lang="en-US" dirty="0"/>
          </a:p>
        </p:txBody>
      </p:sp>
      <p:sp>
        <p:nvSpPr>
          <p:cNvPr id="3" name="Content Placeholder 2"/>
          <p:cNvSpPr>
            <a:spLocks noGrp="1"/>
          </p:cNvSpPr>
          <p:nvPr>
            <p:ph idx="1"/>
          </p:nvPr>
        </p:nvSpPr>
        <p:spPr>
          <a:xfrm>
            <a:off x="457200" y="1214422"/>
            <a:ext cx="8229600" cy="5357850"/>
          </a:xfrm>
        </p:spPr>
        <p:txBody>
          <a:bodyPr>
            <a:normAutofit fontScale="85000" lnSpcReduction="10000"/>
          </a:bodyPr>
          <a:lstStyle/>
          <a:p>
            <a:r>
              <a:rPr lang="en-US" dirty="0" smtClean="0"/>
              <a:t>Ventricles obtained from patients with heart failure demonstrate a marked reduction in beta-adrenergic receptor density, </a:t>
            </a:r>
            <a:r>
              <a:rPr lang="en-US" dirty="0" err="1" smtClean="0"/>
              <a:t>isoproterenol</a:t>
            </a:r>
            <a:r>
              <a:rPr lang="en-US" dirty="0" smtClean="0"/>
              <a:t> mediated </a:t>
            </a:r>
            <a:r>
              <a:rPr lang="en-US" dirty="0" err="1" smtClean="0"/>
              <a:t>adenyl</a:t>
            </a:r>
            <a:r>
              <a:rPr lang="en-US" dirty="0" smtClean="0"/>
              <a:t> </a:t>
            </a:r>
            <a:r>
              <a:rPr lang="en-US" dirty="0" err="1" smtClean="0"/>
              <a:t>cyclase</a:t>
            </a:r>
            <a:r>
              <a:rPr lang="en-US" dirty="0" smtClean="0"/>
              <a:t> stimulation, and the contractile response to beta-adrenergic agonists.</a:t>
            </a:r>
          </a:p>
          <a:p>
            <a:r>
              <a:rPr lang="en-US" dirty="0" smtClean="0"/>
              <a:t> The </a:t>
            </a:r>
            <a:r>
              <a:rPr lang="en-US" dirty="0" err="1" smtClean="0"/>
              <a:t>downregulation</a:t>
            </a:r>
            <a:r>
              <a:rPr lang="en-US" dirty="0" smtClean="0"/>
              <a:t> of beta-adrenergic receptors probably is mediated by increased levels of NE in the vicinity of the receptor</a:t>
            </a:r>
          </a:p>
          <a:p>
            <a:r>
              <a:rPr lang="en-US" dirty="0" smtClean="0"/>
              <a:t>In patients with dilated </a:t>
            </a:r>
            <a:r>
              <a:rPr lang="en-US" dirty="0" err="1" smtClean="0"/>
              <a:t>cardiomyopathy</a:t>
            </a:r>
            <a:r>
              <a:rPr lang="en-US" dirty="0" smtClean="0"/>
              <a:t>, this reduction in receptor density involves primarily the beta1-receptor protein and mRNA and is proportional to the severity of heart failure. By contrast, the level of beta2-adrenergic receptor protein and mRNA are unchanged.</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l="22222" t="29928" r="39583" b="17577"/>
          <a:stretch>
            <a:fillRect/>
          </a:stretch>
        </p:blipFill>
        <p:spPr bwMode="auto">
          <a:xfrm>
            <a:off x="428596" y="428604"/>
            <a:ext cx="8286808" cy="5929354"/>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lnSpcReduction="10000"/>
          </a:bodyPr>
          <a:lstStyle/>
          <a:p>
            <a:r>
              <a:rPr lang="en-US" dirty="0" smtClean="0"/>
              <a:t> Desensitization of the beta receptors can be both beneficial and deleterious in heart failure. By reducing LV contractility, desensitization may be deleterious; </a:t>
            </a:r>
          </a:p>
          <a:p>
            <a:r>
              <a:rPr lang="en-US" dirty="0" smtClean="0"/>
              <a:t>however, by reducing energy expenditure of the energy-starved myocardium and protecting the </a:t>
            </a:r>
            <a:r>
              <a:rPr lang="en-US" dirty="0" err="1" smtClean="0"/>
              <a:t>myocyte</a:t>
            </a:r>
            <a:r>
              <a:rPr lang="en-US" dirty="0" smtClean="0"/>
              <a:t> from the deleterious effects of sustained adrenergic stimulation, this adaptive response is beneficial.</a:t>
            </a:r>
          </a:p>
          <a:p>
            <a:r>
              <a:rPr lang="en-IN" dirty="0" smtClean="0"/>
              <a:t>Interestingly, lymphocyte GRK2 protein levels were shown to be independent predictors of Cardiovascular mortality in patients with HF and added prognostic and clinical value in HF.</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ALTERATIONS IN THE MYOCARDIUM</a:t>
            </a:r>
            <a:endParaRPr lang="en-US" dirty="0"/>
          </a:p>
        </p:txBody>
      </p:sp>
      <p:sp>
        <p:nvSpPr>
          <p:cNvPr id="3" name="Content Placeholder 2"/>
          <p:cNvSpPr>
            <a:spLocks noGrp="1"/>
          </p:cNvSpPr>
          <p:nvPr>
            <p:ph idx="1"/>
          </p:nvPr>
        </p:nvSpPr>
        <p:spPr/>
        <p:txBody>
          <a:bodyPr>
            <a:normAutofit lnSpcReduction="10000"/>
          </a:bodyPr>
          <a:lstStyle/>
          <a:p>
            <a:r>
              <a:rPr lang="en-US" dirty="0" smtClean="0"/>
              <a:t>The alterations that occur in failing myocardium may be categorized broadly into </a:t>
            </a:r>
          </a:p>
          <a:p>
            <a:pPr>
              <a:buNone/>
            </a:pPr>
            <a:r>
              <a:rPr lang="en-US" dirty="0" smtClean="0"/>
              <a:t>    1) Changes that occur in the volume of cardiac </a:t>
            </a:r>
            <a:r>
              <a:rPr lang="en-US" dirty="0" err="1" smtClean="0"/>
              <a:t>myocytes</a:t>
            </a:r>
            <a:r>
              <a:rPr lang="en-US" dirty="0" smtClean="0"/>
              <a:t>--- progressive </a:t>
            </a:r>
            <a:r>
              <a:rPr lang="en-US" dirty="0" err="1" smtClean="0"/>
              <a:t>myocyte</a:t>
            </a:r>
            <a:r>
              <a:rPr lang="en-US" dirty="0" smtClean="0"/>
              <a:t> loss, through necrotic, apoptotic, or </a:t>
            </a:r>
            <a:r>
              <a:rPr lang="en-US" dirty="0" err="1" smtClean="0"/>
              <a:t>autophagic</a:t>
            </a:r>
            <a:r>
              <a:rPr lang="en-US" dirty="0" smtClean="0"/>
              <a:t> cell death pathways, may contribute to progressive cardiac dysfunction and LV remodeling.</a:t>
            </a:r>
          </a:p>
          <a:p>
            <a:pPr>
              <a:buNone/>
            </a:pPr>
            <a:r>
              <a:rPr lang="en-US" dirty="0" smtClean="0"/>
              <a:t>    2) Changes that occur in the volume and composition of the extracellular matrix</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ACTIVATION OF SYMPATHETIC NERVOUS SYSTEM</a:t>
            </a:r>
            <a:endParaRPr lang="en-US" dirty="0"/>
          </a:p>
        </p:txBody>
      </p:sp>
      <p:sp>
        <p:nvSpPr>
          <p:cNvPr id="3" name="Content Placeholder 2"/>
          <p:cNvSpPr>
            <a:spLocks noGrp="1"/>
          </p:cNvSpPr>
          <p:nvPr>
            <p:ph idx="1"/>
          </p:nvPr>
        </p:nvSpPr>
        <p:spPr/>
        <p:txBody>
          <a:bodyPr/>
          <a:lstStyle/>
          <a:p>
            <a:pPr algn="ctr">
              <a:buNone/>
            </a:pPr>
            <a:r>
              <a:rPr lang="en-IN" dirty="0" smtClean="0"/>
              <a:t>HEART FAILURE</a:t>
            </a:r>
          </a:p>
          <a:p>
            <a:pPr algn="ctr">
              <a:buNone/>
            </a:pPr>
            <a:endParaRPr lang="en-IN" dirty="0" smtClean="0"/>
          </a:p>
          <a:p>
            <a:pPr algn="ctr">
              <a:buNone/>
            </a:pPr>
            <a:r>
              <a:rPr lang="en-IN" dirty="0" smtClean="0"/>
              <a:t>DECREASES CARDIAC OUTPUT</a:t>
            </a:r>
          </a:p>
          <a:p>
            <a:pPr algn="ctr">
              <a:buNone/>
            </a:pPr>
            <a:endParaRPr lang="en-IN" dirty="0" smtClean="0"/>
          </a:p>
          <a:p>
            <a:pPr algn="ctr">
              <a:buNone/>
            </a:pPr>
            <a:r>
              <a:rPr lang="en-IN" dirty="0" smtClean="0"/>
              <a:t>SYMPATHETIC TONE ACTIVATED AND WITHDRAWAL OF PARASYMPATHETIC TONE</a:t>
            </a:r>
          </a:p>
          <a:p>
            <a:pPr algn="ctr">
              <a:buNone/>
            </a:pPr>
            <a:r>
              <a:rPr lang="en-IN" dirty="0" smtClean="0"/>
              <a:t>(due to loss of inhibitory input from arterial </a:t>
            </a:r>
            <a:r>
              <a:rPr lang="en-IN" dirty="0" err="1" smtClean="0"/>
              <a:t>baroreceptor</a:t>
            </a:r>
            <a:r>
              <a:rPr lang="en-IN" dirty="0" smtClean="0"/>
              <a:t>)</a:t>
            </a:r>
            <a:endParaRPr lang="en-US" dirty="0"/>
          </a:p>
        </p:txBody>
      </p:sp>
      <p:sp>
        <p:nvSpPr>
          <p:cNvPr id="4" name="Down Arrow 3"/>
          <p:cNvSpPr/>
          <p:nvPr/>
        </p:nvSpPr>
        <p:spPr>
          <a:xfrm>
            <a:off x="4357686" y="228599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29124" y="3429000"/>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lstStyle/>
          <a:p>
            <a:r>
              <a:rPr lang="en-IN" dirty="0" smtClean="0"/>
              <a:t>NECROSIS</a:t>
            </a:r>
            <a:endParaRPr lang="en-US" dirty="0"/>
          </a:p>
        </p:txBody>
      </p:sp>
      <p:sp>
        <p:nvSpPr>
          <p:cNvPr id="3" name="Content Placeholder 2"/>
          <p:cNvSpPr>
            <a:spLocks noGrp="1"/>
          </p:cNvSpPr>
          <p:nvPr>
            <p:ph idx="1"/>
          </p:nvPr>
        </p:nvSpPr>
        <p:spPr>
          <a:xfrm>
            <a:off x="214282" y="857232"/>
            <a:ext cx="8715436" cy="5786478"/>
          </a:xfrm>
        </p:spPr>
        <p:txBody>
          <a:bodyPr>
            <a:normAutofit fontScale="85000" lnSpcReduction="20000"/>
          </a:bodyPr>
          <a:lstStyle/>
          <a:p>
            <a:r>
              <a:rPr lang="en-US" dirty="0" smtClean="0"/>
              <a:t>Regulated necrosis is an important component of myocardial infarction, heart failure, and stroke. </a:t>
            </a:r>
          </a:p>
          <a:p>
            <a:r>
              <a:rPr lang="en-US" dirty="0" smtClean="0"/>
              <a:t>The hallmark features of necrosis are loss of plasma membrane integrity and depletion of cellular adenosine </a:t>
            </a:r>
            <a:r>
              <a:rPr lang="en-US" dirty="0" err="1" smtClean="0"/>
              <a:t>triphosphate</a:t>
            </a:r>
            <a:r>
              <a:rPr lang="en-US" dirty="0" smtClean="0"/>
              <a:t> (ATP). Dysfunction of the plasma membrane in necrotic cells leads to cell swelling and rupture. There is also swelling of organelles such as the mitochondria. </a:t>
            </a:r>
          </a:p>
          <a:p>
            <a:r>
              <a:rPr lang="en-US" dirty="0" smtClean="0"/>
              <a:t>In the heart, increased plasma membrane permeability allows calcium to leak into the cell, exposing the contractile proteins to very high concentrations of this activator, which in turn initiates extreme interactions between the </a:t>
            </a:r>
            <a:r>
              <a:rPr lang="en-US" dirty="0" err="1" smtClean="0"/>
              <a:t>myofilaments</a:t>
            </a:r>
            <a:r>
              <a:rPr lang="en-US" dirty="0" smtClean="0"/>
              <a:t> (contraction bands), further contributing to disruption of the cellular membrane. </a:t>
            </a:r>
            <a:r>
              <a:rPr lang="en-US" dirty="0" err="1" smtClean="0"/>
              <a:t>Neurohormonal</a:t>
            </a:r>
            <a:r>
              <a:rPr lang="en-US" dirty="0" smtClean="0"/>
              <a:t> activation also can lead to necrotic cell death.</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85000" lnSpcReduction="10000"/>
          </a:bodyPr>
          <a:lstStyle/>
          <a:p>
            <a:pPr algn="ctr"/>
            <a:r>
              <a:rPr lang="en-US" dirty="0" smtClean="0"/>
              <a:t>The rupture of cell membranes with cell necrosis releases intracellular contents, so-called DAMPS (danger-associated molecular patterns)</a:t>
            </a:r>
          </a:p>
          <a:p>
            <a:pPr algn="ctr">
              <a:buNone/>
            </a:pPr>
            <a:endParaRPr lang="en-US" dirty="0" smtClean="0"/>
          </a:p>
          <a:p>
            <a:pPr algn="ctr">
              <a:buNone/>
            </a:pPr>
            <a:r>
              <a:rPr lang="en-US" dirty="0" smtClean="0"/>
              <a:t>which evoke an intense inflammatory reaction</a:t>
            </a:r>
          </a:p>
          <a:p>
            <a:pPr algn="ctr">
              <a:buNone/>
            </a:pPr>
            <a:endParaRPr lang="en-US" dirty="0" smtClean="0"/>
          </a:p>
          <a:p>
            <a:pPr algn="ctr">
              <a:buNone/>
            </a:pPr>
            <a:r>
              <a:rPr lang="en-US" dirty="0" smtClean="0"/>
              <a:t> leading to the influx of granulocytes, macrophages, and collagen-secreting fibroblasts into the area of injury</a:t>
            </a:r>
          </a:p>
          <a:p>
            <a:pPr algn="ctr">
              <a:buNone/>
            </a:pPr>
            <a:endParaRPr lang="en-US" dirty="0" smtClean="0"/>
          </a:p>
          <a:p>
            <a:pPr algn="ctr">
              <a:buNone/>
            </a:pPr>
            <a:r>
              <a:rPr lang="en-US" dirty="0" smtClean="0"/>
              <a:t> fibrotic scar</a:t>
            </a:r>
          </a:p>
          <a:p>
            <a:pPr algn="ctr">
              <a:buNone/>
            </a:pPr>
            <a:endParaRPr lang="en-US" dirty="0" smtClean="0"/>
          </a:p>
          <a:p>
            <a:pPr algn="ctr">
              <a:buNone/>
            </a:pPr>
            <a:r>
              <a:rPr lang="en-US" dirty="0" smtClean="0"/>
              <a:t>alter the structural and functional properties of the myocardium </a:t>
            </a:r>
            <a:endParaRPr lang="en-US" dirty="0"/>
          </a:p>
        </p:txBody>
      </p:sp>
      <p:sp>
        <p:nvSpPr>
          <p:cNvPr id="4" name="Down Arrow 3"/>
          <p:cNvSpPr/>
          <p:nvPr/>
        </p:nvSpPr>
        <p:spPr>
          <a:xfrm>
            <a:off x="4429124" y="1571612"/>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29124" y="2500306"/>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429124" y="3714752"/>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429124" y="4643446"/>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l="26562" t="23941" r="26562" b="25108"/>
          <a:stretch>
            <a:fillRect/>
          </a:stretch>
        </p:blipFill>
        <p:spPr bwMode="auto">
          <a:xfrm>
            <a:off x="0" y="0"/>
            <a:ext cx="9144000" cy="6072206"/>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IN" dirty="0" smtClean="0"/>
              <a:t>APOPTOSIS</a:t>
            </a:r>
            <a:endParaRPr lang="en-US" dirty="0"/>
          </a:p>
        </p:txBody>
      </p:sp>
      <p:pic>
        <p:nvPicPr>
          <p:cNvPr id="3074" name="Picture 2"/>
          <p:cNvPicPr>
            <a:picLocks noGrp="1" noChangeAspect="1" noChangeArrowheads="1"/>
          </p:cNvPicPr>
          <p:nvPr>
            <p:ph idx="1"/>
          </p:nvPr>
        </p:nvPicPr>
        <p:blipFill>
          <a:blip r:embed="rId3"/>
          <a:srcRect l="25694" t="21625" r="24826" b="32056"/>
          <a:stretch>
            <a:fillRect/>
          </a:stretch>
        </p:blipFill>
        <p:spPr bwMode="auto">
          <a:xfrm>
            <a:off x="0" y="1142984"/>
            <a:ext cx="8858280" cy="5429288"/>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fontScale="92500" lnSpcReduction="10000"/>
          </a:bodyPr>
          <a:lstStyle/>
          <a:p>
            <a:r>
              <a:rPr lang="en-US" dirty="0" smtClean="0"/>
              <a:t>Under pathologic circumstances, such as acute ischemia and/or in dilated </a:t>
            </a:r>
            <a:r>
              <a:rPr lang="en-US" dirty="0" err="1" smtClean="0"/>
              <a:t>cardiomyopathy</a:t>
            </a:r>
            <a:r>
              <a:rPr lang="en-US" dirty="0" smtClean="0"/>
              <a:t>, the apoptotic program can be triggered inappropriately, resulting in inadvertent cell death that can lead to organ failure.</a:t>
            </a:r>
          </a:p>
          <a:p>
            <a:r>
              <a:rPr lang="en-US" dirty="0" smtClean="0"/>
              <a:t>Cardiac </a:t>
            </a:r>
            <a:r>
              <a:rPr lang="en-US" dirty="0" err="1" smtClean="0"/>
              <a:t>myocyte</a:t>
            </a:r>
            <a:r>
              <a:rPr lang="en-US" dirty="0" smtClean="0"/>
              <a:t> apoptosis has been shown to occur in failing human hearts.</a:t>
            </a:r>
          </a:p>
          <a:p>
            <a:r>
              <a:rPr lang="en-US" dirty="0" smtClean="0"/>
              <a:t> Many of the factors that have been implicated in the pathogenesis of heart failure, including </a:t>
            </a:r>
            <a:r>
              <a:rPr lang="en-US" dirty="0" err="1" smtClean="0"/>
              <a:t>catecholamines</a:t>
            </a:r>
            <a:r>
              <a:rPr lang="en-US" dirty="0" smtClean="0"/>
              <a:t> acting through beta1-adrenergic receptor, </a:t>
            </a:r>
            <a:r>
              <a:rPr lang="en-US" dirty="0" err="1" smtClean="0"/>
              <a:t>angiotensin</a:t>
            </a:r>
            <a:r>
              <a:rPr lang="en-US" dirty="0" smtClean="0"/>
              <a:t> II, ROS , inflammatory cytokines (e.g., TNF), and mechanical strain, have been shown to trigger apoptosis in vitro.</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IN" dirty="0" smtClean="0"/>
              <a:t>AUTOPHAGY</a:t>
            </a:r>
            <a:endParaRPr lang="en-US" dirty="0"/>
          </a:p>
        </p:txBody>
      </p:sp>
      <p:sp>
        <p:nvSpPr>
          <p:cNvPr id="3" name="Content Placeholder 2"/>
          <p:cNvSpPr>
            <a:spLocks noGrp="1"/>
          </p:cNvSpPr>
          <p:nvPr>
            <p:ph idx="1"/>
          </p:nvPr>
        </p:nvSpPr>
        <p:spPr>
          <a:xfrm>
            <a:off x="457200" y="1071546"/>
            <a:ext cx="8229600" cy="5500726"/>
          </a:xfrm>
        </p:spPr>
        <p:txBody>
          <a:bodyPr>
            <a:normAutofit fontScale="85000" lnSpcReduction="10000"/>
          </a:bodyPr>
          <a:lstStyle/>
          <a:p>
            <a:r>
              <a:rPr lang="en-US" dirty="0" err="1" smtClean="0"/>
              <a:t>Autophagy</a:t>
            </a:r>
            <a:r>
              <a:rPr lang="en-US" dirty="0" smtClean="0"/>
              <a:t> refers to the homeostatic cellular process of sequestering organelles, proteins, and lipids in a double-membrane vesicle inside the cell (</a:t>
            </a:r>
            <a:r>
              <a:rPr lang="en-US" dirty="0" err="1" smtClean="0"/>
              <a:t>autophagosome</a:t>
            </a:r>
            <a:r>
              <a:rPr lang="en-US" dirty="0" smtClean="0"/>
              <a:t>), where the contents are subsequently delivered to the </a:t>
            </a:r>
            <a:r>
              <a:rPr lang="en-US" dirty="0" err="1" smtClean="0"/>
              <a:t>lysosome</a:t>
            </a:r>
            <a:r>
              <a:rPr lang="en-US" dirty="0" smtClean="0"/>
              <a:t> for degradation.</a:t>
            </a:r>
          </a:p>
          <a:p>
            <a:r>
              <a:rPr lang="en-US" dirty="0" smtClean="0"/>
              <a:t>Recent studies have demonstrated the existence of </a:t>
            </a:r>
            <a:r>
              <a:rPr lang="en-US" dirty="0" err="1" smtClean="0"/>
              <a:t>autophagic</a:t>
            </a:r>
            <a:r>
              <a:rPr lang="en-US" dirty="0" smtClean="0"/>
              <a:t> cell death in hypertrophied, failing, and hibernating myocardium.</a:t>
            </a:r>
          </a:p>
          <a:p>
            <a:r>
              <a:rPr lang="en-US" dirty="0" smtClean="0"/>
              <a:t>Approximately 0.3% of the cardiac </a:t>
            </a:r>
            <a:r>
              <a:rPr lang="en-US" dirty="0" err="1" smtClean="0"/>
              <a:t>myocytes</a:t>
            </a:r>
            <a:r>
              <a:rPr lang="en-US" dirty="0" smtClean="0"/>
              <a:t> in explanted hearts from patients with heart failure exhibited </a:t>
            </a:r>
            <a:r>
              <a:rPr lang="en-US" dirty="0" err="1" smtClean="0"/>
              <a:t>autophagic</a:t>
            </a:r>
            <a:r>
              <a:rPr lang="en-US" dirty="0" smtClean="0"/>
              <a:t> cell death, whereas the predominant form of cell death in pressure overloaded human hearts was mainly by </a:t>
            </a:r>
            <a:r>
              <a:rPr lang="en-US" dirty="0" err="1" smtClean="0"/>
              <a:t>autophagy</a:t>
            </a:r>
            <a:r>
              <a:rPr lang="en-US" dirty="0" smtClean="0"/>
              <a:t> and </a:t>
            </a:r>
            <a:r>
              <a:rPr lang="en-US" dirty="0" err="1" smtClean="0"/>
              <a:t>oncosis</a:t>
            </a:r>
            <a:r>
              <a:rPr lang="en-US" dirty="0" smtClean="0"/>
              <a: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357322"/>
          </a:xfrm>
        </p:spPr>
        <p:txBody>
          <a:bodyPr>
            <a:normAutofit/>
          </a:bodyPr>
          <a:lstStyle/>
          <a:p>
            <a:r>
              <a:rPr lang="en-IN" dirty="0" smtClean="0"/>
              <a:t>ALTERATION IN ECM</a:t>
            </a:r>
            <a:endParaRPr lang="en-US" dirty="0"/>
          </a:p>
        </p:txBody>
      </p:sp>
      <p:sp>
        <p:nvSpPr>
          <p:cNvPr id="3" name="Content Placeholder 2"/>
          <p:cNvSpPr>
            <a:spLocks noGrp="1"/>
          </p:cNvSpPr>
          <p:nvPr>
            <p:ph idx="1"/>
          </p:nvPr>
        </p:nvSpPr>
        <p:spPr>
          <a:xfrm>
            <a:off x="214282" y="785794"/>
            <a:ext cx="8643998" cy="6286544"/>
          </a:xfrm>
        </p:spPr>
        <p:txBody>
          <a:bodyPr>
            <a:normAutofit/>
          </a:bodyPr>
          <a:lstStyle/>
          <a:p>
            <a:endParaRPr lang="en-US" dirty="0" smtClean="0"/>
          </a:p>
          <a:p>
            <a:endParaRPr lang="en-US" dirty="0" smtClean="0"/>
          </a:p>
          <a:p>
            <a:r>
              <a:rPr lang="en-US" dirty="0" smtClean="0"/>
              <a:t>The myocardial ECM consists of a basement membrane, a </a:t>
            </a:r>
            <a:r>
              <a:rPr lang="en-US" dirty="0" err="1" smtClean="0"/>
              <a:t>fibrillar</a:t>
            </a:r>
            <a:r>
              <a:rPr lang="en-US" dirty="0" smtClean="0"/>
              <a:t> collagen network that surrounds the </a:t>
            </a:r>
            <a:r>
              <a:rPr lang="en-US" dirty="0" err="1" smtClean="0"/>
              <a:t>myocytes</a:t>
            </a:r>
            <a:r>
              <a:rPr lang="en-US" dirty="0" smtClean="0"/>
              <a:t>, </a:t>
            </a:r>
            <a:r>
              <a:rPr lang="en-US" dirty="0" err="1" smtClean="0"/>
              <a:t>proteoglycans</a:t>
            </a:r>
            <a:r>
              <a:rPr lang="en-US" dirty="0" smtClean="0"/>
              <a:t> and </a:t>
            </a:r>
            <a:r>
              <a:rPr lang="en-US" dirty="0" err="1" smtClean="0"/>
              <a:t>glycosaminoglycans</a:t>
            </a:r>
            <a:r>
              <a:rPr lang="en-US" dirty="0" smtClean="0"/>
              <a:t>, and specialized proteins such as </a:t>
            </a:r>
            <a:r>
              <a:rPr lang="en-US" dirty="0" err="1" smtClean="0"/>
              <a:t>matricellular</a:t>
            </a:r>
            <a:r>
              <a:rPr lang="en-US" dirty="0" smtClean="0"/>
              <a:t> proteins. </a:t>
            </a:r>
          </a:p>
          <a:p>
            <a:r>
              <a:rPr lang="en-US" dirty="0" smtClean="0"/>
              <a:t>The major </a:t>
            </a:r>
            <a:r>
              <a:rPr lang="en-US" dirty="0" err="1" smtClean="0"/>
              <a:t>fibrillar</a:t>
            </a:r>
            <a:r>
              <a:rPr lang="en-US" dirty="0" smtClean="0"/>
              <a:t> collagens in the heart are type I and III, with a ratio of type I to type III of approximately 1.3 to 1.9:1.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l="24265" t="46720" r="50887" b="10203"/>
          <a:stretch>
            <a:fillRect/>
          </a:stretch>
        </p:blipFill>
        <p:spPr bwMode="auto">
          <a:xfrm>
            <a:off x="689194" y="571480"/>
            <a:ext cx="7811896" cy="5500726"/>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92500" lnSpcReduction="10000"/>
          </a:bodyPr>
          <a:lstStyle/>
          <a:p>
            <a:r>
              <a:rPr lang="en-US" dirty="0" smtClean="0"/>
              <a:t>The organization of myocardial </a:t>
            </a:r>
            <a:r>
              <a:rPr lang="en-US" dirty="0" err="1" smtClean="0"/>
              <a:t>fibrillar</a:t>
            </a:r>
            <a:r>
              <a:rPr lang="en-US" dirty="0" smtClean="0"/>
              <a:t> type I and type III collagen ensures the structural integrity of adjoining </a:t>
            </a:r>
            <a:r>
              <a:rPr lang="en-US" dirty="0" err="1" smtClean="0"/>
              <a:t>myocytes</a:t>
            </a:r>
            <a:r>
              <a:rPr lang="en-US" dirty="0" smtClean="0"/>
              <a:t> and is essential for maintaining alignment of myofibrils within the </a:t>
            </a:r>
            <a:r>
              <a:rPr lang="en-US" dirty="0" err="1" smtClean="0"/>
              <a:t>myocyte</a:t>
            </a:r>
            <a:r>
              <a:rPr lang="en-US" dirty="0" smtClean="0"/>
              <a:t> through the interaction of collagen and </a:t>
            </a:r>
            <a:r>
              <a:rPr lang="en-US" dirty="0" err="1" smtClean="0"/>
              <a:t>integrins</a:t>
            </a:r>
            <a:r>
              <a:rPr lang="en-US" dirty="0" smtClean="0"/>
              <a:t> and the </a:t>
            </a:r>
            <a:r>
              <a:rPr lang="en-US" dirty="0" err="1" smtClean="0"/>
              <a:t>cytoskeletal</a:t>
            </a:r>
            <a:r>
              <a:rPr lang="en-US" dirty="0" smtClean="0"/>
              <a:t> proteins.</a:t>
            </a:r>
          </a:p>
          <a:p>
            <a:r>
              <a:rPr lang="en-US" dirty="0" smtClean="0"/>
              <a:t> </a:t>
            </a:r>
            <a:r>
              <a:rPr lang="en-US" dirty="0" err="1" smtClean="0"/>
              <a:t>Matricellular</a:t>
            </a:r>
            <a:r>
              <a:rPr lang="en-US" dirty="0" smtClean="0"/>
              <a:t> proteins are a class of nonstructural ECM proteins exerting regulatory functions, most likely through their interactions with cell surface receptors, the structural proteins, and soluble extracellular factors such as growth factors and cytokines. </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92500" lnSpcReduction="10000"/>
          </a:bodyPr>
          <a:lstStyle/>
          <a:p>
            <a:r>
              <a:rPr lang="en-US" dirty="0" err="1" smtClean="0"/>
              <a:t>Osteopontin</a:t>
            </a:r>
            <a:r>
              <a:rPr lang="en-US" dirty="0" smtClean="0"/>
              <a:t> (OPN [Eta-1]) is a </a:t>
            </a:r>
            <a:r>
              <a:rPr lang="en-US" dirty="0" err="1" smtClean="0"/>
              <a:t>matricellular</a:t>
            </a:r>
            <a:r>
              <a:rPr lang="en-US" dirty="0" smtClean="0"/>
              <a:t> protein that is expressed in various cell types, including cardiac </a:t>
            </a:r>
            <a:r>
              <a:rPr lang="en-US" dirty="0" err="1" smtClean="0"/>
              <a:t>myocytes</a:t>
            </a:r>
            <a:r>
              <a:rPr lang="en-US" dirty="0" smtClean="0"/>
              <a:t> and fibroblasts. OPN is likely to be involved in the communication between the ECM and cardiac </a:t>
            </a:r>
            <a:r>
              <a:rPr lang="en-US" dirty="0" err="1" smtClean="0"/>
              <a:t>myocytes</a:t>
            </a:r>
            <a:r>
              <a:rPr lang="en-US" dirty="0" smtClean="0"/>
              <a:t>, which implies a role in cardiac remodeling after hemodynamic overloading. </a:t>
            </a:r>
          </a:p>
          <a:p>
            <a:r>
              <a:rPr lang="en-US" dirty="0" smtClean="0"/>
              <a:t>OPN is markedly </a:t>
            </a:r>
            <a:r>
              <a:rPr lang="en-US" dirty="0" err="1" smtClean="0"/>
              <a:t>upregulated</a:t>
            </a:r>
            <a:r>
              <a:rPr lang="en-US" dirty="0" smtClean="0"/>
              <a:t> in animal models of cardiac hypertrophy and failure and/or in myocardial ischemia and in the hearts of patients with dilated </a:t>
            </a:r>
            <a:r>
              <a:rPr lang="en-US" dirty="0" err="1" smtClean="0"/>
              <a:t>cardiomyopathy</a:t>
            </a:r>
            <a:r>
              <a:rPr lang="en-US" dirty="0" smtClean="0"/>
              <a:t> </a:t>
            </a:r>
          </a:p>
          <a:p>
            <a:r>
              <a:rPr lang="en-US" dirty="0" smtClean="0"/>
              <a:t>Its elevation in the peripheral circulation of patients is directly related to heart failure disease severity.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53550" t="23044" r="24265" b="20133"/>
          <a:stretch>
            <a:fillRect/>
          </a:stretch>
        </p:blipFill>
        <p:spPr bwMode="auto">
          <a:xfrm>
            <a:off x="857224" y="500042"/>
            <a:ext cx="7572428"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86544"/>
          </a:xfrm>
        </p:spPr>
        <p:txBody>
          <a:bodyPr>
            <a:normAutofit/>
          </a:bodyPr>
          <a:lstStyle/>
          <a:p>
            <a:r>
              <a:rPr lang="en-US" dirty="0" smtClean="0"/>
              <a:t>During cardiac remodeling  important changes in the ECM--</a:t>
            </a:r>
          </a:p>
          <a:p>
            <a:pPr>
              <a:buNone/>
            </a:pPr>
            <a:r>
              <a:rPr lang="en-US" dirty="0" smtClean="0"/>
              <a:t>     1)changes in </a:t>
            </a:r>
            <a:r>
              <a:rPr lang="en-US" dirty="0" err="1" smtClean="0"/>
              <a:t>fibrillar</a:t>
            </a:r>
            <a:r>
              <a:rPr lang="en-US" dirty="0" smtClean="0"/>
              <a:t> collagen synthesis and degradation  </a:t>
            </a:r>
          </a:p>
          <a:p>
            <a:pPr>
              <a:buNone/>
            </a:pPr>
            <a:r>
              <a:rPr lang="en-US" dirty="0" smtClean="0"/>
              <a:t>     2) changes in the degree of collagen cross-linking</a:t>
            </a:r>
          </a:p>
          <a:p>
            <a:pPr>
              <a:buNone/>
            </a:pPr>
            <a:r>
              <a:rPr lang="en-US" dirty="0" smtClean="0"/>
              <a:t>     3) loss of collagen struts that connect the individual cardiac </a:t>
            </a:r>
            <a:r>
              <a:rPr lang="en-US" dirty="0" err="1" smtClean="0"/>
              <a:t>myocytes</a:t>
            </a:r>
            <a:r>
              <a:rPr lang="en-US" dirty="0" smtClean="0"/>
              <a:t>.</a:t>
            </a:r>
          </a:p>
          <a:p>
            <a:r>
              <a:rPr lang="en-US" dirty="0" smtClean="0"/>
              <a:t>Markers of collagen turnover have been shown to be increased in patients with dilated </a:t>
            </a:r>
            <a:r>
              <a:rPr lang="en-US" dirty="0" err="1" smtClean="0"/>
              <a:t>cardiomyopathy</a:t>
            </a:r>
            <a:r>
              <a:rPr lang="en-US" dirty="0" smtClean="0"/>
              <a:t> .</a:t>
            </a:r>
          </a:p>
          <a:p>
            <a:pPr>
              <a:buNone/>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268931"/>
          </a:xfrm>
        </p:spPr>
        <p:txBody>
          <a:bodyPr>
            <a:normAutofit/>
          </a:bodyPr>
          <a:lstStyle/>
          <a:p>
            <a:r>
              <a:rPr lang="en-US" dirty="0" smtClean="0"/>
              <a:t>In patients with idiopathic or ischemic dilated </a:t>
            </a:r>
            <a:r>
              <a:rPr lang="en-US" dirty="0" err="1" smtClean="0"/>
              <a:t>cardiomyopathy</a:t>
            </a:r>
            <a:r>
              <a:rPr lang="en-US" dirty="0" smtClean="0"/>
              <a:t>, serum N-terminal type III collagen peptide (PIIINP) levels have been shown to be independent predictors of mortality.</a:t>
            </a:r>
          </a:p>
          <a:p>
            <a:r>
              <a:rPr lang="en-US" dirty="0" smtClean="0"/>
              <a:t> In the RALES trial, serum PIP and PIIINP were decreased in the </a:t>
            </a:r>
            <a:r>
              <a:rPr lang="en-US" dirty="0" err="1" smtClean="0"/>
              <a:t>spironolactone</a:t>
            </a:r>
            <a:r>
              <a:rPr lang="en-US" dirty="0" smtClean="0"/>
              <a:t>-treated patients but not in the placebo group, suggesting that </a:t>
            </a:r>
            <a:r>
              <a:rPr lang="en-US" dirty="0" err="1" smtClean="0"/>
              <a:t>aldosterone</a:t>
            </a:r>
            <a:r>
              <a:rPr lang="en-US" dirty="0" smtClean="0"/>
              <a:t> may play an important role in ECM synthesis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Fibroblasts and Mast Cells</a:t>
            </a:r>
            <a:endParaRPr lang="en-US" dirty="0"/>
          </a:p>
        </p:txBody>
      </p:sp>
      <p:sp>
        <p:nvSpPr>
          <p:cNvPr id="3" name="Content Placeholder 2"/>
          <p:cNvSpPr>
            <a:spLocks noGrp="1"/>
          </p:cNvSpPr>
          <p:nvPr>
            <p:ph idx="1"/>
          </p:nvPr>
        </p:nvSpPr>
        <p:spPr>
          <a:xfrm>
            <a:off x="457200" y="1571612"/>
            <a:ext cx="8229600" cy="5072098"/>
          </a:xfrm>
        </p:spPr>
        <p:txBody>
          <a:bodyPr>
            <a:normAutofit fontScale="92500" lnSpcReduction="20000"/>
          </a:bodyPr>
          <a:lstStyle/>
          <a:p>
            <a:r>
              <a:rPr lang="en-US" dirty="0" smtClean="0"/>
              <a:t> The cardiac fibroblast accounts for almost 90% of </a:t>
            </a:r>
            <a:r>
              <a:rPr lang="en-US" dirty="0" err="1" smtClean="0"/>
              <a:t>nonmyocyte</a:t>
            </a:r>
            <a:r>
              <a:rPr lang="en-US" dirty="0" smtClean="0"/>
              <a:t> cells in the heart</a:t>
            </a:r>
          </a:p>
          <a:p>
            <a:r>
              <a:rPr lang="en-US" dirty="0" smtClean="0"/>
              <a:t> Responsible for the secretion of a majority of ECM components in the heart, such as collagens I, III, and IV and </a:t>
            </a:r>
            <a:r>
              <a:rPr lang="en-US" dirty="0" err="1" smtClean="0"/>
              <a:t>laminin</a:t>
            </a:r>
            <a:r>
              <a:rPr lang="en-US" dirty="0" smtClean="0"/>
              <a:t> and </a:t>
            </a:r>
            <a:r>
              <a:rPr lang="en-US" dirty="0" err="1" smtClean="0"/>
              <a:t>fibronectin</a:t>
            </a:r>
            <a:r>
              <a:rPr lang="en-US" dirty="0" smtClean="0"/>
              <a:t>.</a:t>
            </a:r>
          </a:p>
          <a:p>
            <a:r>
              <a:rPr lang="en-US" dirty="0" smtClean="0"/>
              <a:t> fibroblast</a:t>
            </a:r>
          </a:p>
          <a:p>
            <a:pPr>
              <a:buNone/>
            </a:pPr>
            <a:r>
              <a:rPr lang="en-US" dirty="0" smtClean="0"/>
              <a:t>                 mechanical stress and/or </a:t>
            </a:r>
            <a:r>
              <a:rPr lang="en-US" dirty="0" err="1" smtClean="0"/>
              <a:t>neurohormonal</a:t>
            </a:r>
            <a:r>
              <a:rPr lang="en-US" dirty="0" smtClean="0"/>
              <a:t> </a:t>
            </a:r>
          </a:p>
          <a:p>
            <a:pPr>
              <a:buNone/>
            </a:pPr>
            <a:r>
              <a:rPr lang="en-US" dirty="0" smtClean="0"/>
              <a:t>  </a:t>
            </a:r>
            <a:r>
              <a:rPr lang="en-US" dirty="0" err="1" smtClean="0"/>
              <a:t>myofibroblasts</a:t>
            </a:r>
            <a:r>
              <a:rPr lang="en-US" dirty="0" smtClean="0"/>
              <a:t>                                         activation</a:t>
            </a:r>
          </a:p>
          <a:p>
            <a:pPr>
              <a:buNone/>
            </a:pPr>
            <a:r>
              <a:rPr lang="en-US" dirty="0" smtClean="0"/>
              <a:t>     ( characterized by increased expression of α-  smooth muscle </a:t>
            </a:r>
            <a:r>
              <a:rPr lang="en-US" dirty="0" err="1" smtClean="0"/>
              <a:t>actin</a:t>
            </a:r>
            <a:r>
              <a:rPr lang="en-US" dirty="0" smtClean="0"/>
              <a:t> and enhanced </a:t>
            </a:r>
            <a:r>
              <a:rPr lang="en-US" dirty="0" err="1" smtClean="0"/>
              <a:t>secretory</a:t>
            </a:r>
            <a:r>
              <a:rPr lang="en-US" dirty="0" smtClean="0"/>
              <a:t> activity.)</a:t>
            </a:r>
          </a:p>
          <a:p>
            <a:endParaRPr lang="en-US" dirty="0"/>
          </a:p>
        </p:txBody>
      </p:sp>
      <p:sp>
        <p:nvSpPr>
          <p:cNvPr id="4" name="Down Arrow 3"/>
          <p:cNvSpPr/>
          <p:nvPr/>
        </p:nvSpPr>
        <p:spPr>
          <a:xfrm>
            <a:off x="1428728" y="4000504"/>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fontScale="92500" lnSpcReduction="20000"/>
          </a:bodyPr>
          <a:lstStyle/>
          <a:p>
            <a:r>
              <a:rPr lang="en-US" dirty="0" err="1" smtClean="0"/>
              <a:t>Myofibroblasts</a:t>
            </a:r>
            <a:r>
              <a:rPr lang="en-US" dirty="0" smtClean="0"/>
              <a:t> migrate into the area surrounding tissue injury where they are responsible for the collagen secretion and contraction/ realignment of the nascent collagen fibers, and thus play an important role in the final scar formation at the site of injury.</a:t>
            </a:r>
            <a:endParaRPr lang="en-IN" dirty="0" smtClean="0"/>
          </a:p>
          <a:p>
            <a:pPr algn="ctr">
              <a:buNone/>
            </a:pPr>
            <a:endParaRPr lang="en-US" dirty="0" smtClean="0"/>
          </a:p>
          <a:p>
            <a:pPr algn="ctr">
              <a:buNone/>
            </a:pPr>
            <a:r>
              <a:rPr lang="en-US" dirty="0" smtClean="0"/>
              <a:t> cardiac fibroblasts and </a:t>
            </a:r>
            <a:r>
              <a:rPr lang="en-US" dirty="0" err="1" smtClean="0"/>
              <a:t>myocytes</a:t>
            </a:r>
            <a:r>
              <a:rPr lang="en-US" dirty="0" smtClean="0"/>
              <a:t> release </a:t>
            </a:r>
          </a:p>
          <a:p>
            <a:pPr algn="ctr"/>
            <a:endParaRPr lang="en-US" dirty="0" smtClean="0"/>
          </a:p>
          <a:p>
            <a:pPr algn="ctr">
              <a:buNone/>
            </a:pPr>
            <a:r>
              <a:rPr lang="en-US" dirty="0" smtClean="0"/>
              <a:t>transforming growth factor-β1 (TGF-β1), fibroblast growth factor-2 (FGF2), members of the IL-6 family, and IL-33.</a:t>
            </a:r>
          </a:p>
          <a:p>
            <a:pPr algn="ctr">
              <a:buNone/>
            </a:pPr>
            <a:endParaRPr lang="en-US" dirty="0" smtClean="0"/>
          </a:p>
          <a:p>
            <a:pPr algn="ctr">
              <a:buNone/>
            </a:pPr>
            <a:r>
              <a:rPr lang="en-US" dirty="0" smtClean="0"/>
              <a:t> regulate neighboring cells.</a:t>
            </a:r>
          </a:p>
        </p:txBody>
      </p:sp>
      <p:sp>
        <p:nvSpPr>
          <p:cNvPr id="4" name="Down Arrow 3"/>
          <p:cNvSpPr/>
          <p:nvPr/>
        </p:nvSpPr>
        <p:spPr>
          <a:xfrm>
            <a:off x="4214810" y="3500438"/>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14810" y="5143512"/>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lnSpcReduction="10000"/>
          </a:bodyPr>
          <a:lstStyle/>
          <a:p>
            <a:r>
              <a:rPr lang="en-US" dirty="0" smtClean="0"/>
              <a:t>Mast cells, which reside in the myocardium, also play an important role in remodeling of the ECM.</a:t>
            </a:r>
          </a:p>
          <a:p>
            <a:r>
              <a:rPr lang="en-US" dirty="0" smtClean="0"/>
              <a:t>they are capable of releasing </a:t>
            </a:r>
            <a:r>
              <a:rPr lang="en-US" dirty="0" err="1" smtClean="0"/>
              <a:t>profibrotic</a:t>
            </a:r>
            <a:r>
              <a:rPr lang="en-US" dirty="0" smtClean="0"/>
              <a:t> cytokines and growth factors that influence ECM remodeling.</a:t>
            </a:r>
          </a:p>
          <a:p>
            <a:r>
              <a:rPr lang="en-US" dirty="0" smtClean="0"/>
              <a:t> In experimental studies, mast cells that are recruited to the heart during inflammation were responsible for TGF-β1–mediated fibroblast activation, myocardial fibrosis, and LV diastolic dysfunction</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92500"/>
          </a:bodyPr>
          <a:lstStyle/>
          <a:p>
            <a:r>
              <a:rPr lang="en-US" dirty="0" smtClean="0"/>
              <a:t> </a:t>
            </a:r>
            <a:r>
              <a:rPr lang="en-US" dirty="0" err="1" smtClean="0"/>
              <a:t>Histologic</a:t>
            </a:r>
            <a:r>
              <a:rPr lang="en-US" dirty="0" smtClean="0"/>
              <a:t> signatures of advancing heart failure is</a:t>
            </a:r>
          </a:p>
          <a:p>
            <a:pPr>
              <a:buNone/>
            </a:pPr>
            <a:r>
              <a:rPr lang="en-US" dirty="0" smtClean="0"/>
              <a:t>    1) the progressive increase in collagen content of the heart (myocardial fibrosis). </a:t>
            </a:r>
          </a:p>
          <a:p>
            <a:pPr>
              <a:buNone/>
            </a:pPr>
            <a:r>
              <a:rPr lang="en-US" dirty="0" smtClean="0"/>
              <a:t>    2) quantitative increase in collagen types I, III, VI, and IV along with </a:t>
            </a:r>
            <a:r>
              <a:rPr lang="en-US" dirty="0" err="1" smtClean="0"/>
              <a:t>fibronectin</a:t>
            </a:r>
            <a:r>
              <a:rPr lang="en-US" dirty="0" smtClean="0"/>
              <a:t>, </a:t>
            </a:r>
            <a:r>
              <a:rPr lang="en-US" dirty="0" err="1" smtClean="0"/>
              <a:t>laminin</a:t>
            </a:r>
            <a:r>
              <a:rPr lang="en-US" dirty="0" smtClean="0"/>
              <a:t>, and </a:t>
            </a:r>
            <a:r>
              <a:rPr lang="en-US" dirty="0" err="1" smtClean="0"/>
              <a:t>vimentin</a:t>
            </a:r>
            <a:r>
              <a:rPr lang="en-US" dirty="0" smtClean="0"/>
              <a:t> and a decrease in the ratio of type I collagen to type III collagen.</a:t>
            </a:r>
          </a:p>
          <a:p>
            <a:r>
              <a:rPr lang="en-US" dirty="0" smtClean="0"/>
              <a:t>progressive loss of cross-linking of collagen in the failing heart, as well as loss of connectivity of the collagen network with individual </a:t>
            </a:r>
            <a:r>
              <a:rPr lang="en-US" dirty="0" err="1" smtClean="0"/>
              <a:t>myocytes</a:t>
            </a:r>
            <a:r>
              <a:rPr lang="en-US" dirty="0" smtClean="0"/>
              <a:t>,  would result in profound alterations in LV structure and function.</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fontScale="77500" lnSpcReduction="20000"/>
          </a:bodyPr>
          <a:lstStyle/>
          <a:p>
            <a:pPr algn="ctr"/>
            <a:r>
              <a:rPr lang="en-US" dirty="0" smtClean="0"/>
              <a:t>cardiac </a:t>
            </a:r>
            <a:r>
              <a:rPr lang="en-US" dirty="0" err="1" smtClean="0"/>
              <a:t>myocyte</a:t>
            </a:r>
            <a:r>
              <a:rPr lang="en-US" dirty="0" smtClean="0"/>
              <a:t> cell necrosis</a:t>
            </a:r>
          </a:p>
          <a:p>
            <a:pPr algn="ctr">
              <a:buNone/>
            </a:pPr>
            <a:r>
              <a:rPr lang="en-US" dirty="0" smtClean="0"/>
              <a:t> </a:t>
            </a:r>
          </a:p>
          <a:p>
            <a:pPr algn="ctr">
              <a:buNone/>
            </a:pPr>
            <a:r>
              <a:rPr lang="en-US" dirty="0" smtClean="0"/>
              <a:t>      collagen accumulation</a:t>
            </a:r>
          </a:p>
          <a:p>
            <a:pPr algn="ctr">
              <a:buNone/>
            </a:pPr>
            <a:r>
              <a:rPr lang="en-US" dirty="0" smtClean="0"/>
              <a:t> </a:t>
            </a:r>
          </a:p>
          <a:p>
            <a:pPr algn="ctr">
              <a:buNone/>
            </a:pPr>
            <a:r>
              <a:rPr lang="en-US" dirty="0" smtClean="0"/>
              <a:t>      microscopic scarring </a:t>
            </a:r>
          </a:p>
          <a:p>
            <a:pPr algn="ctr">
              <a:buNone/>
            </a:pPr>
            <a:r>
              <a:rPr lang="en-US" dirty="0" smtClean="0"/>
              <a:t>  </a:t>
            </a:r>
          </a:p>
          <a:p>
            <a:pPr algn="ctr">
              <a:buNone/>
            </a:pPr>
            <a:r>
              <a:rPr lang="en-US" dirty="0" smtClean="0"/>
              <a:t>increased myocardial stiffness</a:t>
            </a:r>
          </a:p>
          <a:p>
            <a:pPr algn="ctr">
              <a:buNone/>
            </a:pPr>
            <a:endParaRPr lang="en-US" dirty="0" smtClean="0"/>
          </a:p>
          <a:p>
            <a:pPr algn="ctr">
              <a:buNone/>
            </a:pPr>
            <a:r>
              <a:rPr lang="en-US" dirty="0" smtClean="0"/>
              <a:t>decreased myocardial shortening for a given degree of </a:t>
            </a:r>
            <a:r>
              <a:rPr lang="en-US" dirty="0" err="1" smtClean="0"/>
              <a:t>afterload</a:t>
            </a:r>
            <a:r>
              <a:rPr lang="en-US" dirty="0" smtClean="0"/>
              <a:t>. </a:t>
            </a:r>
          </a:p>
          <a:p>
            <a:r>
              <a:rPr lang="en-US" dirty="0" smtClean="0"/>
              <a:t>In addition, myocardial fibrosis may provide the structural substrate for </a:t>
            </a:r>
            <a:r>
              <a:rPr lang="en-US" dirty="0" err="1" smtClean="0"/>
              <a:t>atrial</a:t>
            </a:r>
            <a:r>
              <a:rPr lang="en-US" dirty="0" smtClean="0"/>
              <a:t> and ventricular arrhythmias, thus potentially contributing to sudden death .</a:t>
            </a:r>
          </a:p>
          <a:p>
            <a:r>
              <a:rPr lang="en-US" dirty="0" smtClean="0"/>
              <a:t>the use of ACE inhibitors, beta blocking agents, and </a:t>
            </a:r>
            <a:r>
              <a:rPr lang="en-US" dirty="0" err="1" smtClean="0"/>
              <a:t>aldosterone</a:t>
            </a:r>
            <a:r>
              <a:rPr lang="en-US" dirty="0" smtClean="0"/>
              <a:t> receptor antagonists has been associated with a decrease in myocardial fibrosis in experimental heart failure models.</a:t>
            </a:r>
            <a:endParaRPr lang="en-US" dirty="0"/>
          </a:p>
        </p:txBody>
      </p:sp>
      <p:sp>
        <p:nvSpPr>
          <p:cNvPr id="4" name="Down Arrow 3"/>
          <p:cNvSpPr/>
          <p:nvPr/>
        </p:nvSpPr>
        <p:spPr>
          <a:xfrm>
            <a:off x="4500562" y="785794"/>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500562" y="157161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500562" y="2357430"/>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500562" y="3143248"/>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30477" t="32515" r="50000" b="13819"/>
          <a:stretch>
            <a:fillRect/>
          </a:stretch>
        </p:blipFill>
        <p:spPr bwMode="auto">
          <a:xfrm>
            <a:off x="714348" y="285728"/>
            <a:ext cx="7643866" cy="6357982"/>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MMP activation can lead to progressive LV dilation, whereas TIMP expression favors progressive myocardial fibrosis.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Alterations in Left Ventricular Structure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alterations in the biology of the failing </a:t>
            </a:r>
            <a:r>
              <a:rPr lang="en-US" dirty="0" err="1" smtClean="0"/>
              <a:t>myocyte</a:t>
            </a:r>
            <a:r>
              <a:rPr lang="en-US" dirty="0" smtClean="0"/>
              <a:t>, as well as in the failing myocardium, are largely responsible for the progressive LV dilation and LV dysfunction that occur during cardiac remodeling.</a:t>
            </a:r>
          </a:p>
          <a:p>
            <a:r>
              <a:rPr lang="en-US" dirty="0" smtClean="0"/>
              <a:t>remodeled heart was not only larger but also more spherical in shape. Change in LV shape from a </a:t>
            </a:r>
            <a:r>
              <a:rPr lang="en-US" dirty="0" err="1" smtClean="0"/>
              <a:t>prolate</a:t>
            </a:r>
            <a:r>
              <a:rPr lang="en-US" dirty="0" smtClean="0"/>
              <a:t> ellipse to a more spherical shape results in an increase in </a:t>
            </a:r>
            <a:r>
              <a:rPr lang="en-US" dirty="0" err="1" smtClean="0"/>
              <a:t>meridional</a:t>
            </a:r>
            <a:r>
              <a:rPr lang="en-US" dirty="0" smtClean="0"/>
              <a:t> wall stress of the left ventricle, thereby creating a de novo energetic burden for the failing heart.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fontScale="92500" lnSpcReduction="10000"/>
          </a:bodyPr>
          <a:lstStyle/>
          <a:p>
            <a:r>
              <a:rPr lang="en-US" dirty="0" smtClean="0"/>
              <a:t>Healthy persons display low sympathetic discharge at rest and have a high heart rate variability. </a:t>
            </a:r>
          </a:p>
          <a:p>
            <a:r>
              <a:rPr lang="en-US" dirty="0"/>
              <a:t> </a:t>
            </a:r>
            <a:r>
              <a:rPr lang="en-US" dirty="0" smtClean="0"/>
              <a:t>              In patients with heart failure </a:t>
            </a:r>
          </a:p>
          <a:p>
            <a:pPr>
              <a:buNone/>
            </a:pPr>
            <a:endParaRPr lang="en-US" dirty="0" smtClean="0"/>
          </a:p>
          <a:p>
            <a:pPr algn="ctr">
              <a:buNone/>
            </a:pPr>
            <a:r>
              <a:rPr lang="en-US" dirty="0"/>
              <a:t> </a:t>
            </a:r>
            <a:r>
              <a:rPr lang="en-US" dirty="0" smtClean="0"/>
              <a:t>   inhibitory input from </a:t>
            </a:r>
            <a:r>
              <a:rPr lang="en-US" dirty="0" err="1" smtClean="0"/>
              <a:t>baroreceptors</a:t>
            </a:r>
            <a:r>
              <a:rPr lang="en-US" dirty="0" smtClean="0"/>
              <a:t> and mechanoreceptors decreases and excitatory input increases</a:t>
            </a:r>
          </a:p>
          <a:p>
            <a:pPr algn="ctr">
              <a:buNone/>
            </a:pPr>
            <a:endParaRPr lang="en-US" dirty="0" smtClean="0"/>
          </a:p>
          <a:p>
            <a:pPr algn="ctr">
              <a:buNone/>
            </a:pPr>
            <a:r>
              <a:rPr lang="en-US" dirty="0"/>
              <a:t> </a:t>
            </a:r>
            <a:r>
              <a:rPr lang="en-US" dirty="0" smtClean="0"/>
              <a:t> generalized increase in sympathetic nerve traffic and blunted parasympathetic nerve traffic, leading to loss of heart rate variability and increased peripheral vascular resistance.</a:t>
            </a:r>
            <a:endParaRPr lang="en-US" dirty="0"/>
          </a:p>
        </p:txBody>
      </p:sp>
      <p:sp>
        <p:nvSpPr>
          <p:cNvPr id="4" name="Down Arrow 3"/>
          <p:cNvSpPr/>
          <p:nvPr/>
        </p:nvSpPr>
        <p:spPr>
          <a:xfrm>
            <a:off x="4071934" y="2143116"/>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143372" y="4000504"/>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l="33139" t="29358" r="31364" b="35917"/>
          <a:stretch>
            <a:fillRect/>
          </a:stretch>
        </p:blipFill>
        <p:spPr bwMode="auto">
          <a:xfrm>
            <a:off x="928662" y="714356"/>
            <a:ext cx="7572428" cy="5072098"/>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72230"/>
          </a:xfrm>
        </p:spPr>
        <p:txBody>
          <a:bodyPr>
            <a:normAutofit fontScale="92500"/>
          </a:bodyPr>
          <a:lstStyle/>
          <a:p>
            <a:r>
              <a:rPr lang="en-US" dirty="0" smtClean="0"/>
              <a:t>Energy transfer in the cardiac </a:t>
            </a:r>
            <a:r>
              <a:rPr lang="en-US" dirty="0" err="1" smtClean="0"/>
              <a:t>myocyte</a:t>
            </a:r>
            <a:r>
              <a:rPr lang="en-US" dirty="0" smtClean="0"/>
              <a:t> occurs in three stages, including uptake and metabolism, energy production through oxidative </a:t>
            </a:r>
            <a:r>
              <a:rPr lang="en-US" dirty="0" err="1" smtClean="0"/>
              <a:t>phosphorylation</a:t>
            </a:r>
            <a:r>
              <a:rPr lang="en-US" dirty="0" smtClean="0"/>
              <a:t>, and energy transfer by means of the </a:t>
            </a:r>
            <a:r>
              <a:rPr lang="en-US" dirty="0" err="1" smtClean="0"/>
              <a:t>creatine</a:t>
            </a:r>
            <a:r>
              <a:rPr lang="en-US" dirty="0" smtClean="0"/>
              <a:t> </a:t>
            </a:r>
            <a:r>
              <a:rPr lang="en-US" dirty="0" err="1" smtClean="0"/>
              <a:t>kinase</a:t>
            </a:r>
            <a:r>
              <a:rPr lang="en-US" dirty="0" smtClean="0"/>
              <a:t> shuttle.</a:t>
            </a:r>
          </a:p>
          <a:p>
            <a:r>
              <a:rPr lang="en-US" dirty="0" smtClean="0"/>
              <a:t>Studies of myocardial ATP concentrations in humans with end-stage </a:t>
            </a:r>
            <a:r>
              <a:rPr lang="en-US" dirty="0" err="1" smtClean="0"/>
              <a:t>cardiomyopathy</a:t>
            </a:r>
            <a:r>
              <a:rPr lang="en-US" dirty="0" smtClean="0"/>
              <a:t> have shown that ATP concentration, the total adenine nucleotide pool (ATP, ADP, and AMP), </a:t>
            </a:r>
            <a:r>
              <a:rPr lang="en-US" dirty="0" err="1" smtClean="0"/>
              <a:t>creatine</a:t>
            </a:r>
            <a:r>
              <a:rPr lang="en-US" dirty="0" smtClean="0"/>
              <a:t> </a:t>
            </a:r>
            <a:r>
              <a:rPr lang="en-US" dirty="0" err="1" smtClean="0"/>
              <a:t>kinase</a:t>
            </a:r>
            <a:r>
              <a:rPr lang="en-US" dirty="0" smtClean="0"/>
              <a:t> (CK) activity (required for synthesis of ATP), the concentrations of </a:t>
            </a:r>
            <a:r>
              <a:rPr lang="en-US" dirty="0" err="1" smtClean="0"/>
              <a:t>creatine</a:t>
            </a:r>
            <a:r>
              <a:rPr lang="en-US" dirty="0" smtClean="0"/>
              <a:t> phosphate (</a:t>
            </a:r>
            <a:r>
              <a:rPr lang="en-US" dirty="0" err="1" smtClean="0"/>
              <a:t>CrP</a:t>
            </a:r>
            <a:r>
              <a:rPr lang="en-US" dirty="0" smtClean="0"/>
              <a:t>) are </a:t>
            </a:r>
            <a:r>
              <a:rPr lang="en-US" dirty="0" smtClean="0"/>
              <a:t>all decreased in heart failure.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lnSpcReduction="10000"/>
          </a:bodyPr>
          <a:lstStyle/>
          <a:p>
            <a:pPr>
              <a:buNone/>
            </a:pPr>
            <a:endParaRPr lang="en-US" dirty="0" smtClean="0"/>
          </a:p>
          <a:p>
            <a:r>
              <a:rPr lang="en-US" dirty="0" smtClean="0"/>
              <a:t> In addition, decreased levels of </a:t>
            </a:r>
            <a:r>
              <a:rPr lang="en-US" dirty="0" err="1" smtClean="0"/>
              <a:t>creatine</a:t>
            </a:r>
            <a:r>
              <a:rPr lang="en-US" dirty="0" smtClean="0"/>
              <a:t> </a:t>
            </a:r>
            <a:r>
              <a:rPr lang="en-US" dirty="0" err="1" smtClean="0"/>
              <a:t>phosphokinase</a:t>
            </a:r>
            <a:r>
              <a:rPr lang="en-US" dirty="0" smtClean="0"/>
              <a:t> which would slow </a:t>
            </a:r>
            <a:r>
              <a:rPr lang="en-US" dirty="0" err="1" smtClean="0"/>
              <a:t>phosphocreatine</a:t>
            </a:r>
            <a:r>
              <a:rPr lang="en-US" dirty="0" smtClean="0"/>
              <a:t> shuttle, thereby further exacerbating energy utilization  in the failing heart is now proven</a:t>
            </a:r>
          </a:p>
          <a:p>
            <a:r>
              <a:rPr lang="en-US" dirty="0" smtClean="0"/>
              <a:t>Thus in the failing heart, key components of the cardiac energetic system are </a:t>
            </a:r>
            <a:r>
              <a:rPr lang="en-US" dirty="0" err="1" smtClean="0"/>
              <a:t>downregulated</a:t>
            </a:r>
            <a:r>
              <a:rPr lang="en-US" dirty="0" smtClean="0"/>
              <a:t>.</a:t>
            </a:r>
          </a:p>
          <a:p>
            <a:r>
              <a:rPr lang="en-US" dirty="0" smtClean="0"/>
              <a:t>Under normal conditions, the adult heart derives most of its energy through oxidation of fatty acids in mitochondria.</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r>
              <a:rPr lang="en-US" dirty="0" smtClean="0"/>
              <a:t>In experimental heart failure models, an initial decrease is seen in the oxidation of fatty acids secondary to </a:t>
            </a:r>
            <a:r>
              <a:rPr lang="en-US" dirty="0" err="1" smtClean="0"/>
              <a:t>downregulation</a:t>
            </a:r>
            <a:r>
              <a:rPr lang="en-US" dirty="0" smtClean="0"/>
              <a:t> of fatty acid–metabolizing genes, with a resultant shift toward </a:t>
            </a:r>
            <a:r>
              <a:rPr lang="en-US" dirty="0" err="1" smtClean="0"/>
              <a:t>glycolytic</a:t>
            </a:r>
            <a:r>
              <a:rPr lang="en-US" dirty="0" smtClean="0"/>
              <a:t> metabolism.</a:t>
            </a:r>
          </a:p>
          <a:p>
            <a:r>
              <a:rPr lang="en-US" dirty="0" smtClean="0"/>
              <a:t>In addition to loss of substrate, ATP generation may be impaired in the failing heart secondary to abnormalities in mitochondrial dynamics.</a:t>
            </a:r>
          </a:p>
          <a:p>
            <a:r>
              <a:rPr lang="en-US" dirty="0" smtClean="0"/>
              <a:t>abnormalities in mitochondrial dynamics may contribute to  the cell death through apoptotic and/or </a:t>
            </a:r>
            <a:r>
              <a:rPr lang="en-US" dirty="0" err="1" smtClean="0"/>
              <a:t>autophagic</a:t>
            </a:r>
            <a:r>
              <a:rPr lang="en-US" dirty="0" smtClean="0"/>
              <a:t> cell signaling pathways</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Autofit/>
          </a:bodyPr>
          <a:lstStyle/>
          <a:p>
            <a:r>
              <a:rPr lang="en-US" sz="2800" dirty="0" smtClean="0"/>
              <a:t>In addition to the increase in LV end-diastolic volume, LV wall thinning also occurs as the ventricle begins to remodel. </a:t>
            </a:r>
          </a:p>
          <a:p>
            <a:r>
              <a:rPr lang="en-US" sz="2800" dirty="0" smtClean="0"/>
              <a:t>The increase in wall thinning along with the increase in </a:t>
            </a:r>
            <a:r>
              <a:rPr lang="en-US" sz="2800" dirty="0" err="1" smtClean="0"/>
              <a:t>afterload</a:t>
            </a:r>
            <a:r>
              <a:rPr lang="en-US" sz="2800" dirty="0" smtClean="0"/>
              <a:t> created by LV dilation leads to a functional “</a:t>
            </a:r>
            <a:r>
              <a:rPr lang="en-US" sz="2800" dirty="0" err="1" smtClean="0"/>
              <a:t>afterload</a:t>
            </a:r>
            <a:r>
              <a:rPr lang="en-US" sz="2800" dirty="0" smtClean="0"/>
              <a:t> mismatch” that may further contribute to a decrease in forward cardiac output. </a:t>
            </a:r>
          </a:p>
          <a:p>
            <a:r>
              <a:rPr lang="en-US" sz="2800" dirty="0" smtClean="0"/>
              <a:t>Increased LV wall stress also can lead to sustained expression of stretch-activated genes (</a:t>
            </a:r>
            <a:r>
              <a:rPr lang="en-US" sz="2800" dirty="0" err="1" smtClean="0"/>
              <a:t>angiotensin</a:t>
            </a:r>
            <a:r>
              <a:rPr lang="en-US" sz="2800" dirty="0" smtClean="0"/>
              <a:t> II, ET, and TNF) and/or stretch activation of hypertrophic signaling pathways.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401080" cy="6357982"/>
          </a:xfrm>
        </p:spPr>
        <p:txBody>
          <a:bodyPr>
            <a:normAutofit fontScale="92500" lnSpcReduction="20000"/>
          </a:bodyPr>
          <a:lstStyle/>
          <a:p>
            <a:r>
              <a:rPr lang="en-US" dirty="0" smtClean="0"/>
              <a:t>Moreover, the high end-diastolic wall stress might be expected to lead to episodic </a:t>
            </a:r>
            <a:r>
              <a:rPr lang="en-US" dirty="0" err="1" smtClean="0"/>
              <a:t>hypoperfusion</a:t>
            </a:r>
            <a:r>
              <a:rPr lang="en-US" dirty="0" smtClean="0"/>
              <a:t> of the </a:t>
            </a:r>
            <a:r>
              <a:rPr lang="en-US" dirty="0" err="1" smtClean="0"/>
              <a:t>subendocardium</a:t>
            </a:r>
            <a:r>
              <a:rPr lang="en-US" dirty="0" smtClean="0"/>
              <a:t> with resultant worsening of LV function, as well as increased oxidative stress, with the resultant activation of families of genes that are sensitive to free radical generation (e.g., TNF and IL-1β).</a:t>
            </a:r>
          </a:p>
          <a:p>
            <a:r>
              <a:rPr lang="en-US" dirty="0" smtClean="0"/>
              <a:t> progressive </a:t>
            </a:r>
            <a:r>
              <a:rPr lang="en-US" dirty="0" smtClean="0"/>
              <a:t>LV dilation leads to pulling apart of the papillary muscles resulting in incompetence of the mitral valve and the development of “functional mitral regurgitation.”</a:t>
            </a:r>
          </a:p>
          <a:p>
            <a:r>
              <a:rPr lang="en-US" dirty="0" smtClean="0"/>
              <a:t> In addition to the loss of forward blood flow, mitral regurgitation results in further hemodynamic volume overloading of the ventricle.</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36689" t="38828" r="34026" b="16976"/>
          <a:stretch>
            <a:fillRect/>
          </a:stretch>
        </p:blipFill>
        <p:spPr bwMode="auto">
          <a:xfrm>
            <a:off x="1142976" y="500042"/>
            <a:ext cx="6929486" cy="5643602"/>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36"/>
            <a:ext cx="8229600" cy="4143404"/>
          </a:xfrm>
        </p:spPr>
        <p:txBody>
          <a:bodyPr/>
          <a:lstStyle/>
          <a:p>
            <a:r>
              <a:rPr lang="en-IN" dirty="0" smtClean="0"/>
              <a:t>THANK YOU</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DEFINATION</a:t>
            </a:r>
            <a:endParaRPr lang="en-US" dirty="0"/>
          </a:p>
        </p:txBody>
      </p:sp>
      <p:sp>
        <p:nvSpPr>
          <p:cNvPr id="3" name="Content Placeholder 2"/>
          <p:cNvSpPr>
            <a:spLocks noGrp="1"/>
          </p:cNvSpPr>
          <p:nvPr>
            <p:ph idx="1"/>
          </p:nvPr>
        </p:nvSpPr>
        <p:spPr/>
        <p:txBody>
          <a:bodyPr/>
          <a:lstStyle/>
          <a:p>
            <a:r>
              <a:rPr lang="en-IN" dirty="0" smtClean="0"/>
              <a:t>The current American Heart Association guidelines defines heart failure as a complex clinical syndrome that results from structural or functional impairment of ventricular filling or ejection of blood, which in turn leads to the cardinal clinical symptoms of dyspnoea and fatigue and signs of heart failure , namely </a:t>
            </a:r>
            <a:r>
              <a:rPr lang="en-IN" dirty="0" err="1" smtClean="0"/>
              <a:t>edema</a:t>
            </a:r>
            <a:r>
              <a:rPr lang="en-IN" dirty="0" smtClean="0"/>
              <a:t> and </a:t>
            </a:r>
            <a:r>
              <a:rPr lang="en-IN" dirty="0" err="1" smtClean="0"/>
              <a:t>rales</a:t>
            </a:r>
            <a:r>
              <a:rPr lang="en-IN"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5408</Words>
  <Application>Microsoft Office PowerPoint</Application>
  <PresentationFormat>On-screen Show (4:3)</PresentationFormat>
  <Paragraphs>501</Paragraphs>
  <Slides>98</Slides>
  <Notes>22</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PATHOPHYSIOLOGY OF HEART FAILURE</vt:lpstr>
      <vt:lpstr>Slide 2</vt:lpstr>
      <vt:lpstr>PATHOGENESIS</vt:lpstr>
      <vt:lpstr>Slide 4</vt:lpstr>
      <vt:lpstr>NEUROHORMONAL MECHANISM</vt:lpstr>
      <vt:lpstr>Slide 6</vt:lpstr>
      <vt:lpstr>ACTIVATION OF SYMPATHETIC NERVOUS SYSTEM</vt:lpstr>
      <vt:lpstr>Slide 8</vt:lpstr>
      <vt:lpstr>Slide 9</vt:lpstr>
      <vt:lpstr>Slide 10</vt:lpstr>
      <vt:lpstr>Slide 11</vt:lpstr>
      <vt:lpstr>Slide 12</vt:lpstr>
      <vt:lpstr>Slide 13</vt:lpstr>
      <vt:lpstr>ACTIVATION OF RENIN- ANGIOTENSIN SYSTEM</vt:lpstr>
      <vt:lpstr>Slide 15</vt:lpstr>
      <vt:lpstr>Slide 16</vt:lpstr>
      <vt:lpstr>Slide 17</vt:lpstr>
      <vt:lpstr>Slide 18</vt:lpstr>
      <vt:lpstr>OXIDATIVE STRESS</vt:lpstr>
      <vt:lpstr>Slide 20</vt:lpstr>
      <vt:lpstr>Slide 21</vt:lpstr>
      <vt:lpstr>Slide 22</vt:lpstr>
      <vt:lpstr>Neurohormonal Alterations of Renal Function </vt:lpstr>
      <vt:lpstr>Slide 24</vt:lpstr>
      <vt:lpstr>Slide 25</vt:lpstr>
      <vt:lpstr>Slide 26</vt:lpstr>
      <vt:lpstr>VASOPRESSIN</vt:lpstr>
      <vt:lpstr>Slide 28</vt:lpstr>
      <vt:lpstr>Slide 29</vt:lpstr>
      <vt:lpstr>Slide 30</vt:lpstr>
      <vt:lpstr>NATRIURETIC PEPTIDES</vt:lpstr>
      <vt:lpstr>Slide 32</vt:lpstr>
      <vt:lpstr>Slide 33</vt:lpstr>
      <vt:lpstr>Slide 34</vt:lpstr>
      <vt:lpstr>Slide 35</vt:lpstr>
      <vt:lpstr>Slide 36</vt:lpstr>
      <vt:lpstr>Slide 37</vt:lpstr>
      <vt:lpstr>Neurohormonal Alterations in  the Peripheral Vasculature </vt:lpstr>
      <vt:lpstr>Slide 39</vt:lpstr>
      <vt:lpstr>Slide 40</vt:lpstr>
      <vt:lpstr>Nitric oxide</vt:lpstr>
      <vt:lpstr>Slide 42</vt:lpstr>
      <vt:lpstr>Slide 43</vt:lpstr>
      <vt:lpstr>Bradykinin</vt:lpstr>
      <vt:lpstr>ADRENOMEDULLIN</vt:lpstr>
      <vt:lpstr>APELIN</vt:lpstr>
      <vt:lpstr>ADIPOKINES</vt:lpstr>
      <vt:lpstr>ADIPONECTIN</vt:lpstr>
      <vt:lpstr>INFLAMMATORY MEDIATORS</vt:lpstr>
      <vt:lpstr>Slide 50</vt:lpstr>
      <vt:lpstr>Slide 51</vt:lpstr>
      <vt:lpstr>Slide 52</vt:lpstr>
      <vt:lpstr>LEFT VENTRICULAR REMODELLING</vt:lpstr>
      <vt:lpstr>Cardiac Myocyte Hypertrophy</vt:lpstr>
      <vt:lpstr>Slide 55</vt:lpstr>
      <vt:lpstr>Slide 56</vt:lpstr>
      <vt:lpstr>Slide 57</vt:lpstr>
      <vt:lpstr>Slide 58</vt:lpstr>
      <vt:lpstr>CELLULAR SIGNALLING PATHWAYS</vt:lpstr>
      <vt:lpstr>Alterations in Excitation-Contraction Coupling</vt:lpstr>
      <vt:lpstr>Action Potential Duration and Sodium Handling</vt:lpstr>
      <vt:lpstr>Slide 62</vt:lpstr>
      <vt:lpstr>Slide 63</vt:lpstr>
      <vt:lpstr>        Abnormalities in Contractile and Regulatory Proteins</vt:lpstr>
      <vt:lpstr>Slide 65</vt:lpstr>
      <vt:lpstr>Beta-Adrenergic Desensitization</vt:lpstr>
      <vt:lpstr>Slide 67</vt:lpstr>
      <vt:lpstr>Slide 68</vt:lpstr>
      <vt:lpstr>ALTERATIONS IN THE MYOCARDIUM</vt:lpstr>
      <vt:lpstr>NECROSIS</vt:lpstr>
      <vt:lpstr>Slide 71</vt:lpstr>
      <vt:lpstr>Slide 72</vt:lpstr>
      <vt:lpstr>APOPTOSIS</vt:lpstr>
      <vt:lpstr>Slide 74</vt:lpstr>
      <vt:lpstr>AUTOPHAGY</vt:lpstr>
      <vt:lpstr>ALTERATION IN ECM</vt:lpstr>
      <vt:lpstr>Slide 77</vt:lpstr>
      <vt:lpstr>Slide 78</vt:lpstr>
      <vt:lpstr>Slide 79</vt:lpstr>
      <vt:lpstr>Slide 80</vt:lpstr>
      <vt:lpstr>Slide 81</vt:lpstr>
      <vt:lpstr>Cardiac Fibroblasts and Mast Cells</vt:lpstr>
      <vt:lpstr>Slide 83</vt:lpstr>
      <vt:lpstr>Slide 84</vt:lpstr>
      <vt:lpstr>Slide 85</vt:lpstr>
      <vt:lpstr>Slide 86</vt:lpstr>
      <vt:lpstr>Slide 87</vt:lpstr>
      <vt:lpstr>Slide 88</vt:lpstr>
      <vt:lpstr>Alterations in Left Ventricular Structure</vt:lpstr>
      <vt:lpstr>Slide 90</vt:lpstr>
      <vt:lpstr>Slide 91</vt:lpstr>
      <vt:lpstr>Slide 92</vt:lpstr>
      <vt:lpstr>Slide 93</vt:lpstr>
      <vt:lpstr>Slide 94</vt:lpstr>
      <vt:lpstr>Slide 95</vt:lpstr>
      <vt:lpstr>Slide 96</vt:lpstr>
      <vt:lpstr>THANK YOU</vt:lpstr>
      <vt:lpstr>DEFINATION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OF HEART FAILURE</dc:title>
  <dc:creator>Windows User</dc:creator>
  <cp:lastModifiedBy>Windows User</cp:lastModifiedBy>
  <cp:revision>146</cp:revision>
  <dcterms:created xsi:type="dcterms:W3CDTF">2018-12-03T18:08:34Z</dcterms:created>
  <dcterms:modified xsi:type="dcterms:W3CDTF">2018-12-08T04:06:56Z</dcterms:modified>
</cp:coreProperties>
</file>