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7219B6-9897-4342-ABD7-C4361724866D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51E87E-9E79-4102-BA07-7BB2D33199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oplasm" TargetMode="External"/><Relationship Id="rId2" Type="http://schemas.openxmlformats.org/officeDocument/2006/relationships/hyperlink" Target="https://en.wikipedia.org/wiki/Congenital_disord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ncidentalom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core/lw/2.0/html/tileshop_pmc/tileshop_pmc_inline.html?title=Click%20on%20image%20to%20zoom&amp;p=PMC3&amp;id=1552053_1749-8090-1-19-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GIANT PULMONARY HAMARTOMA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err="1" smtClean="0"/>
              <a:t>Smruti</a:t>
            </a:r>
            <a:r>
              <a:rPr lang="en-US" dirty="0" smtClean="0"/>
              <a:t> </a:t>
            </a:r>
            <a:r>
              <a:rPr lang="en-US" dirty="0" err="1" smtClean="0"/>
              <a:t>Hindaria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 </a:t>
            </a:r>
            <a:r>
              <a:rPr lang="en-US" b="1" dirty="0" err="1" smtClean="0"/>
              <a:t>hamartoma</a:t>
            </a:r>
            <a:r>
              <a:rPr lang="en-US" dirty="0" smtClean="0"/>
              <a:t> is a mostly benign, focal </a:t>
            </a:r>
            <a:r>
              <a:rPr lang="en-US" dirty="0" smtClean="0">
                <a:hlinkClick r:id="rId2" tooltip="Congenital disorder"/>
              </a:rPr>
              <a:t>malformation</a:t>
            </a:r>
            <a:r>
              <a:rPr lang="en-US" dirty="0" smtClean="0"/>
              <a:t> that resembles a </a:t>
            </a:r>
            <a:r>
              <a:rPr lang="en-US" dirty="0" smtClean="0">
                <a:hlinkClick r:id="rId3" tooltip="Neoplasm"/>
              </a:rPr>
              <a:t>neoplasm</a:t>
            </a:r>
            <a:r>
              <a:rPr lang="en-US" dirty="0" smtClean="0"/>
              <a:t> in the tissue of its origin</a:t>
            </a:r>
          </a:p>
          <a:p>
            <a:pPr algn="just"/>
            <a:r>
              <a:rPr lang="en-US" dirty="0" smtClean="0"/>
              <a:t>A developmental malformation</a:t>
            </a:r>
          </a:p>
          <a:p>
            <a:pPr algn="just"/>
            <a:r>
              <a:rPr lang="en-US" dirty="0" err="1" smtClean="0"/>
              <a:t>Clonal</a:t>
            </a:r>
            <a:r>
              <a:rPr lang="en-US" dirty="0" smtClean="0"/>
              <a:t> chromosomal aberrations that are acquired through somatic mutations </a:t>
            </a:r>
          </a:p>
          <a:p>
            <a:pPr algn="just"/>
            <a:r>
              <a:rPr lang="en-US" dirty="0" smtClean="0"/>
              <a:t>On this basis are now considered to be </a:t>
            </a:r>
            <a:r>
              <a:rPr lang="en-US" dirty="0" err="1" smtClean="0"/>
              <a:t>neoplastic</a:t>
            </a:r>
            <a:endParaRPr lang="en-US" dirty="0" smtClean="0"/>
          </a:p>
          <a:p>
            <a:pPr algn="just"/>
            <a:r>
              <a:rPr lang="en-US" dirty="0" smtClean="0"/>
              <a:t>Grows at the same rate as the surrounding tissue. It is composed of tissue elements normally found at that site, but they are growing in a disorganized manner. </a:t>
            </a:r>
          </a:p>
          <a:p>
            <a:pPr algn="just"/>
            <a:r>
              <a:rPr lang="en-US" dirty="0" err="1" smtClean="0"/>
              <a:t>Hamartomas</a:t>
            </a:r>
            <a:r>
              <a:rPr lang="en-US" dirty="0" smtClean="0"/>
              <a:t> occur in many different parts of the body, most often asymptomatic </a:t>
            </a:r>
            <a:r>
              <a:rPr lang="en-US" dirty="0" err="1" smtClean="0">
                <a:hlinkClick r:id="rId4" tooltip="Incidentaloma"/>
              </a:rPr>
              <a:t>incidentalomas</a:t>
            </a:r>
            <a:r>
              <a:rPr lang="en-US" dirty="0" smtClean="0"/>
              <a:t> (undetected until they are found incidentally on an imaging study obtained for another reason).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previously healthy 33-year-old lady was investigated for worsening breathlessness.</a:t>
            </a:r>
          </a:p>
          <a:p>
            <a:r>
              <a:rPr lang="en-US" dirty="0" smtClean="0"/>
              <a:t> Chest radiography demonstrated a mass in the left chest and a subsequent CT scan revealed a large anterior </a:t>
            </a:r>
            <a:r>
              <a:rPr lang="en-US" dirty="0" err="1" smtClean="0"/>
              <a:t>mediastinal</a:t>
            </a:r>
            <a:r>
              <a:rPr lang="en-US" dirty="0" smtClean="0"/>
              <a:t> mass extending mostly into the left </a:t>
            </a:r>
            <a:r>
              <a:rPr lang="en-US" dirty="0" err="1" smtClean="0"/>
              <a:t>hemithorax</a:t>
            </a:r>
            <a:r>
              <a:rPr lang="en-US" dirty="0" smtClean="0"/>
              <a:t> and compressing the left lung. </a:t>
            </a:r>
          </a:p>
          <a:p>
            <a:r>
              <a:rPr lang="en-US" dirty="0" smtClean="0"/>
              <a:t>CT guided </a:t>
            </a:r>
            <a:r>
              <a:rPr lang="en-US" dirty="0" err="1" smtClean="0"/>
              <a:t>bviopsy</a:t>
            </a:r>
            <a:r>
              <a:rPr lang="en-US" dirty="0" smtClean="0"/>
              <a:t> was s/o </a:t>
            </a:r>
            <a:r>
              <a:rPr lang="en-US" dirty="0" err="1" smtClean="0"/>
              <a:t>hamartoma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Surgical excision of this mass was indicated due to its large size.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Report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patient underwent a </a:t>
            </a:r>
            <a:r>
              <a:rPr lang="en-US" b="1" dirty="0" smtClean="0"/>
              <a:t>left </a:t>
            </a:r>
            <a:r>
              <a:rPr lang="en-US" b="1" dirty="0" err="1" smtClean="0"/>
              <a:t>posterolateral</a:t>
            </a:r>
            <a:r>
              <a:rPr lang="en-US" b="1" dirty="0" smtClean="0"/>
              <a:t> </a:t>
            </a:r>
            <a:r>
              <a:rPr lang="en-US" b="1" dirty="0" err="1" smtClean="0"/>
              <a:t>thoracotomy</a:t>
            </a:r>
            <a:endParaRPr lang="en-US" b="1" dirty="0" smtClean="0"/>
          </a:p>
          <a:p>
            <a:r>
              <a:rPr lang="en-US" dirty="0" smtClean="0"/>
              <a:t> A giant </a:t>
            </a:r>
            <a:r>
              <a:rPr lang="en-US" dirty="0" err="1" smtClean="0"/>
              <a:t>fibrocartilagineous</a:t>
            </a:r>
            <a:r>
              <a:rPr lang="en-US" dirty="0" smtClean="0"/>
              <a:t> </a:t>
            </a:r>
            <a:r>
              <a:rPr lang="en-US" dirty="0" err="1" smtClean="0"/>
              <a:t>tumour</a:t>
            </a:r>
            <a:r>
              <a:rPr lang="en-US" dirty="0" smtClean="0"/>
              <a:t> was found arising superficially from the medial border of the left lung occupying most of the left chest and extending to the anterior </a:t>
            </a:r>
            <a:r>
              <a:rPr lang="en-US" dirty="0" err="1" smtClean="0"/>
              <a:t>mediastinum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mass was compressing the left lung with no evidence of local invasion. </a:t>
            </a:r>
          </a:p>
          <a:p>
            <a:r>
              <a:rPr lang="en-US" dirty="0" smtClean="0"/>
              <a:t>The left </a:t>
            </a:r>
            <a:r>
              <a:rPr lang="en-US" dirty="0" err="1" smtClean="0"/>
              <a:t>phrenic</a:t>
            </a:r>
            <a:r>
              <a:rPr lang="en-US" dirty="0" smtClean="0"/>
              <a:t> nerve was identified and preserved, and the </a:t>
            </a:r>
            <a:r>
              <a:rPr lang="en-US" dirty="0" err="1" smtClean="0"/>
              <a:t>tumour</a:t>
            </a:r>
            <a:r>
              <a:rPr lang="en-US" dirty="0" smtClean="0"/>
              <a:t> was found to be adherent to the medial border of the lung and was easily dissected with sharp dissection and removed en bloc.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Excision of the mass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postoperative recovery was uneventful</a:t>
            </a:r>
          </a:p>
          <a:p>
            <a:r>
              <a:rPr lang="en-US" dirty="0" smtClean="0"/>
              <a:t>Patient was discharged home on the seventh postoperative day. Three months postoperatively the patient remains well. </a:t>
            </a:r>
          </a:p>
          <a:p>
            <a:r>
              <a:rPr lang="en-US" dirty="0" smtClean="0"/>
              <a:t>The final histology of the </a:t>
            </a:r>
            <a:r>
              <a:rPr lang="en-US" dirty="0" err="1" smtClean="0"/>
              <a:t>tumour</a:t>
            </a:r>
            <a:r>
              <a:rPr lang="en-US" dirty="0" smtClean="0"/>
              <a:t>, measuring 25.5 × 17.5 × 15.5 cm, and weighing 2200 g was a pulmonary </a:t>
            </a:r>
            <a:r>
              <a:rPr lang="en-US" dirty="0" err="1" smtClean="0"/>
              <a:t>hamartoma</a:t>
            </a:r>
            <a:r>
              <a:rPr lang="en-US" dirty="0" smtClean="0"/>
              <a:t> with predominantly adipose and cartilaginous differentiation with placental </a:t>
            </a:r>
            <a:r>
              <a:rPr lang="en-US" dirty="0" err="1" smtClean="0"/>
              <a:t>villi</a:t>
            </a:r>
            <a:r>
              <a:rPr lang="en-US" dirty="0" smtClean="0"/>
              <a:t> formation.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Postoperative recovery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common form of benign lung </a:t>
            </a:r>
            <a:r>
              <a:rPr lang="en-US" dirty="0" err="1" smtClean="0"/>
              <a:t>tumours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Incidence  0.025% – 0.3% </a:t>
            </a:r>
          </a:p>
          <a:p>
            <a:r>
              <a:rPr lang="en-US" dirty="0" err="1" smtClean="0"/>
              <a:t>Parenchymal</a:t>
            </a:r>
            <a:r>
              <a:rPr lang="en-US" dirty="0" smtClean="0"/>
              <a:t> lesions more common, </a:t>
            </a:r>
            <a:r>
              <a:rPr lang="en-US" dirty="0" err="1" smtClean="0"/>
              <a:t>endobronchial</a:t>
            </a:r>
            <a:r>
              <a:rPr lang="en-US" dirty="0" smtClean="0"/>
              <a:t> lesions only about 10% </a:t>
            </a:r>
          </a:p>
          <a:p>
            <a:r>
              <a:rPr lang="en-US" dirty="0" smtClean="0"/>
              <a:t> The peak incidence is between the sixth and seventh decades with a male preponderance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parenchymal</a:t>
            </a:r>
            <a:r>
              <a:rPr lang="en-US" dirty="0" smtClean="0"/>
              <a:t> lesions are usually an incidental radiological finding of a round homogeneous opacity in the periphery</a:t>
            </a:r>
          </a:p>
          <a:p>
            <a:r>
              <a:rPr lang="en-US" dirty="0" err="1" smtClean="0"/>
              <a:t>Endobronchial</a:t>
            </a:r>
            <a:r>
              <a:rPr lang="en-US" dirty="0" smtClean="0"/>
              <a:t> lesions are usually associated with </a:t>
            </a:r>
            <a:r>
              <a:rPr lang="en-US" dirty="0" err="1" smtClean="0"/>
              <a:t>haemoptysis</a:t>
            </a:r>
            <a:r>
              <a:rPr lang="en-US" dirty="0" smtClean="0"/>
              <a:t> and obstructive pneumonia . The size of these </a:t>
            </a:r>
            <a:r>
              <a:rPr lang="en-US" dirty="0" err="1" smtClean="0"/>
              <a:t>parenchymal</a:t>
            </a:r>
            <a:r>
              <a:rPr lang="en-US" dirty="0" smtClean="0"/>
              <a:t> lesions ranges from 1–8 cm and the </a:t>
            </a:r>
            <a:r>
              <a:rPr lang="en-US" dirty="0" err="1" smtClean="0"/>
              <a:t>tumour</a:t>
            </a:r>
            <a:r>
              <a:rPr lang="en-US" dirty="0" smtClean="0"/>
              <a:t> in our case is more than 3 times that of any previously published </a:t>
            </a:r>
          </a:p>
          <a:p>
            <a:r>
              <a:rPr lang="en-US" dirty="0" smtClean="0"/>
              <a:t>The histology of the </a:t>
            </a:r>
            <a:r>
              <a:rPr lang="en-US" dirty="0" err="1" smtClean="0"/>
              <a:t>parenchymal</a:t>
            </a:r>
            <a:r>
              <a:rPr lang="en-US" dirty="0" smtClean="0"/>
              <a:t> lesions usually reveals a predominant </a:t>
            </a:r>
            <a:r>
              <a:rPr lang="en-US" dirty="0" err="1" smtClean="0"/>
              <a:t>chondroid</a:t>
            </a:r>
            <a:r>
              <a:rPr lang="en-US" dirty="0" smtClean="0"/>
              <a:t> differentiation (80%), with fibroblastic (12%), fatty (5%) and osseous (3%) differentiation making the rest .</a:t>
            </a:r>
          </a:p>
          <a:p>
            <a:r>
              <a:rPr lang="en-US" dirty="0" smtClean="0"/>
              <a:t> In our case it was predominantly made of adipose and </a:t>
            </a:r>
            <a:r>
              <a:rPr lang="en-US" dirty="0" err="1" smtClean="0"/>
              <a:t>leiomyomatous</a:t>
            </a:r>
            <a:r>
              <a:rPr lang="en-US" dirty="0" smtClean="0"/>
              <a:t> tissue with placental </a:t>
            </a:r>
            <a:r>
              <a:rPr lang="en-US" dirty="0" err="1" smtClean="0"/>
              <a:t>villi</a:t>
            </a:r>
            <a:r>
              <a:rPr lang="en-US" dirty="0" smtClean="0"/>
              <a:t> differentiation. </a:t>
            </a:r>
          </a:p>
          <a:p>
            <a:r>
              <a:rPr lang="en-US" dirty="0" smtClean="0"/>
              <a:t>The size of the </a:t>
            </a:r>
            <a:r>
              <a:rPr lang="en-US" dirty="0" err="1" smtClean="0"/>
              <a:t>tumour</a:t>
            </a:r>
            <a:r>
              <a:rPr lang="en-US" dirty="0" smtClean="0"/>
              <a:t> and the histology make it an unusual presentation.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384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GIANT PULMONARY HAMARTOMA</vt:lpstr>
      <vt:lpstr>Definition</vt:lpstr>
      <vt:lpstr>Case Report</vt:lpstr>
      <vt:lpstr>Excision of the mass</vt:lpstr>
      <vt:lpstr>Postoperative recovery</vt:lpstr>
      <vt:lpstr>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PULMONARY HAMARTOMA</dc:title>
  <dc:creator>cvts</dc:creator>
  <cp:lastModifiedBy>Windows User</cp:lastModifiedBy>
  <cp:revision>6</cp:revision>
  <dcterms:created xsi:type="dcterms:W3CDTF">2018-11-29T09:34:37Z</dcterms:created>
  <dcterms:modified xsi:type="dcterms:W3CDTF">2019-04-16T09:58:13Z</dcterms:modified>
</cp:coreProperties>
</file>