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72" r:id="rId5"/>
    <p:sldId id="264" r:id="rId6"/>
    <p:sldId id="258" r:id="rId7"/>
    <p:sldId id="259" r:id="rId8"/>
    <p:sldId id="260" r:id="rId9"/>
    <p:sldId id="261" r:id="rId10"/>
    <p:sldId id="262" r:id="rId11"/>
    <p:sldId id="267" r:id="rId12"/>
    <p:sldId id="268" r:id="rId13"/>
    <p:sldId id="263" r:id="rId14"/>
    <p:sldId id="269" r:id="rId15"/>
    <p:sldId id="273" r:id="rId16"/>
    <p:sldId id="270" r:id="rId17"/>
    <p:sldId id="271" r:id="rId18"/>
    <p:sldId id="277" r:id="rId19"/>
    <p:sldId id="278" r:id="rId20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dcc7bc2c-16ec-48e9-8820-1ee51d84b247}">
          <p14:sldIdLst>
            <p14:sldId id="256"/>
            <p14:sldId id="257"/>
            <p14:sldId id="265"/>
            <p14:sldId id="272"/>
            <p14:sldId id="264"/>
            <p14:sldId id="258"/>
            <p14:sldId id="259"/>
            <p14:sldId id="260"/>
            <p14:sldId id="261"/>
            <p14:sldId id="262"/>
            <p14:sldId id="267"/>
            <p14:sldId id="268"/>
            <p14:sldId id="263"/>
            <p14:sldId id="269"/>
            <p14:sldId id="273"/>
            <p14:sldId id="270"/>
            <p14:sldId id="271"/>
            <p14:sldId id="277"/>
          </p14:sldIdLst>
        </p14:section>
        <p14:section name="Untitled Section" id="{7c741523-a3b7-4845-8607-1c730cb1d7cd}">
          <p14:sldIdLst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12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DE934FF-F4E1-47C5-9CA5-30A81DDE2BE4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SimSun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SimSun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SimSun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SimSun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SimSun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SimSun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SimSun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SimSun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DE934FF-F4E1-47C5-9CA5-30A81DDE2BE4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90204" pitchFamily="34" charset="0"/>
          <a:ea typeface="SimSun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90204" pitchFamily="34" charset="0"/>
          <a:ea typeface="SimSun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90204" pitchFamily="34" charset="0"/>
          <a:ea typeface="SimSun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90204" pitchFamily="34" charset="0"/>
          <a:ea typeface="SimSun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90204" pitchFamily="34" charset="0"/>
          <a:ea typeface="SimSun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90204" pitchFamily="34" charset="0"/>
          <a:ea typeface="SimSun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90204" pitchFamily="34" charset="0"/>
          <a:ea typeface="SimSun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90204" pitchFamily="34" charset="0"/>
          <a:ea typeface="SimSun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COR TRIATRIATUM </a:t>
            </a:r>
            <a:r>
              <a:rPr lang="en-US"/>
              <a:t>SINISTER </a:t>
            </a:r>
            <a:r>
              <a:rPr lang="en-US" smtClean="0"/>
              <a:t>IN ADULT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i="1">
                <a:latin typeface="Arial Italic" panose="020B0604020202090204" charset="0"/>
                <a:cs typeface="Arial Italic" panose="020B0604020202090204" charset="0"/>
              </a:rPr>
              <a:t>Dr Smruti Hindaria</a:t>
            </a:r>
          </a:p>
          <a:p>
            <a:pPr algn="r"/>
            <a:r>
              <a:rPr lang="en-US" i="1">
                <a:latin typeface="Arial Italic" panose="020B0604020202090204" charset="0"/>
                <a:cs typeface="Arial Italic" panose="020B0604020202090204" charset="0"/>
              </a:rPr>
              <a:t>Assistant Professor,Department of CVTS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 OPERATIVE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Patient electively ventilated for 24 hours i/v/o severe preoperative PAH</a:t>
            </a:r>
          </a:p>
          <a:p>
            <a:r>
              <a:rPr lang="en-US"/>
              <a:t>milrinone infusion continued for 24 hours post-op</a:t>
            </a:r>
          </a:p>
          <a:p>
            <a:r>
              <a:rPr lang="en-US"/>
              <a:t>Extubated on POD1</a:t>
            </a:r>
          </a:p>
          <a:p>
            <a:r>
              <a:rPr lang="en-US"/>
              <a:t>Post extubation SpO2 99% on 4 lit O2</a:t>
            </a:r>
          </a:p>
          <a:p>
            <a:r>
              <a:rPr lang="en-US"/>
              <a:t>Drainage was minimal</a:t>
            </a:r>
          </a:p>
          <a:p>
            <a:r>
              <a:rPr lang="en-US"/>
              <a:t>Oral pulmonary vasodilators started immediately after referral to Pulmonary medicine department (tab endoblo -T)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Patient was discharged on POD 5 on -</a:t>
            </a:r>
          </a:p>
          <a:p>
            <a:pPr>
              <a:buFont typeface="Wingdings" panose="05000000000000000000" charset="0"/>
              <a:buChar char=""/>
            </a:pPr>
            <a:r>
              <a:rPr lang="en-US"/>
              <a:t>warf</a:t>
            </a:r>
          </a:p>
          <a:p>
            <a:pPr>
              <a:buFont typeface="Wingdings" panose="05000000000000000000" charset="0"/>
              <a:buChar char=""/>
            </a:pPr>
            <a:r>
              <a:rPr lang="en-US"/>
              <a:t>Ecosprin</a:t>
            </a:r>
          </a:p>
          <a:p>
            <a:pPr>
              <a:buFont typeface="Wingdings" panose="05000000000000000000" charset="0"/>
              <a:buChar char=""/>
            </a:pPr>
            <a:r>
              <a:rPr lang="en-US"/>
              <a:t>Metoprolol XL</a:t>
            </a:r>
          </a:p>
          <a:p>
            <a:pPr>
              <a:buFont typeface="Wingdings" panose="05000000000000000000" charset="0"/>
              <a:buChar char=""/>
            </a:pPr>
            <a:r>
              <a:rPr lang="en-US"/>
              <a:t>Cardace</a:t>
            </a:r>
          </a:p>
          <a:p>
            <a:pPr>
              <a:buFont typeface="Wingdings" panose="05000000000000000000" charset="0"/>
              <a:buChar char=""/>
            </a:pPr>
            <a:r>
              <a:rPr lang="en-US"/>
              <a:t>Lasilactone</a:t>
            </a:r>
          </a:p>
          <a:p>
            <a:pPr>
              <a:buFont typeface="Wingdings" panose="05000000000000000000" charset="0"/>
              <a:buChar char=""/>
            </a:pPr>
            <a:r>
              <a:rPr lang="en-US"/>
              <a:t>Endobloc-T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On follow-up 2D ECHO after 1 month, pulmonary flow was seen entering LA, normal PA pressure, good BVF</a:t>
            </a:r>
          </a:p>
          <a:p>
            <a:r>
              <a:rPr lang="en-US"/>
              <a:t>Patient remains well on 6 month follow up. Only low dose cardace continued.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 TRIATRIATUM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Classic (or typical) cor triatriatum, or cor triatriatum sinister,is a rare congenital cardiac anomaly in which the pulmonary veins typically enter a “proximal” left atrial chamber separated from the “distal” left atrial chamber by a partition in which there are one or more restrictive ostia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en-US" dirty="0"/>
              <a:t>Infants with classic 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err="1"/>
              <a:t>triatriatum</a:t>
            </a:r>
            <a:r>
              <a:rPr lang="en-US" dirty="0"/>
              <a:t>, with a small aperture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 between the proximal and distal chambers, usually present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with evidence of low cardiac output, including pallor, </a:t>
            </a:r>
            <a:r>
              <a:rPr lang="en-US" dirty="0" err="1" smtClean="0"/>
              <a:t>tachypnea</a:t>
            </a:r>
            <a:r>
              <a:rPr lang="en-US" dirty="0"/>
              <a:t>, poor peripheral pulses, and growth failure.</a:t>
            </a:r>
          </a:p>
          <a:p>
            <a:pPr algn="just">
              <a:lnSpc>
                <a:spcPct val="100000"/>
              </a:lnSpc>
            </a:pPr>
            <a:r>
              <a:rPr lang="en-US" dirty="0"/>
              <a:t>When there is associated left-to-right shunting due to connection of the proximal chamber to the right atrium or because of associated PAPVC, evidence of pulmonary </a:t>
            </a:r>
            <a:r>
              <a:rPr lang="en-US" dirty="0" err="1"/>
              <a:t>overcirculation</a:t>
            </a:r>
            <a:r>
              <a:rPr lang="en-US" dirty="0"/>
              <a:t> and venous obstruction may be present in the chest </a:t>
            </a:r>
            <a:r>
              <a:rPr lang="en-US" dirty="0" smtClean="0"/>
              <a:t>radiograph</a:t>
            </a:r>
            <a:r>
              <a:rPr lang="en-US" dirty="0"/>
              <a:t>, and right ventricular enlargement is prominent.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In children and young adults, the classic presentation is with signs and symptoms of pulmonary venous hypertension. 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In most patients, the aperture is severely restrictive, and </a:t>
            </a:r>
          </a:p>
          <a:p>
            <a:pPr marL="0" indent="0" algn="just">
              <a:buNone/>
            </a:pPr>
            <a:r>
              <a:rPr lang="en-US" dirty="0"/>
              <a:t>approximately 75% of persons born with classic 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err="1" smtClean="0"/>
              <a:t>triatriatum</a:t>
            </a:r>
            <a:r>
              <a:rPr lang="en-US" dirty="0" smtClean="0"/>
              <a:t> </a:t>
            </a:r>
            <a:r>
              <a:rPr lang="en-US" dirty="0"/>
              <a:t>die in infancy. </a:t>
            </a:r>
          </a:p>
          <a:p>
            <a:pPr algn="just"/>
            <a:r>
              <a:rPr lang="en-US" dirty="0"/>
              <a:t>However, when the proximal chamber communicates with the right atrium through a </a:t>
            </a:r>
            <a:r>
              <a:rPr lang="en-US" dirty="0" err="1"/>
              <a:t>fossa</a:t>
            </a:r>
            <a:r>
              <a:rPr lang="en-US" dirty="0"/>
              <a:t> </a:t>
            </a:r>
            <a:r>
              <a:rPr lang="en-US" dirty="0" err="1"/>
              <a:t>ovalis</a:t>
            </a:r>
            <a:r>
              <a:rPr lang="en-US" dirty="0"/>
              <a:t> </a:t>
            </a:r>
            <a:r>
              <a:rPr lang="en-US" dirty="0" err="1"/>
              <a:t>atrial</a:t>
            </a:r>
            <a:r>
              <a:rPr lang="en-US" dirty="0"/>
              <a:t> </a:t>
            </a:r>
            <a:r>
              <a:rPr lang="en-US" dirty="0" err="1"/>
              <a:t>septal</a:t>
            </a:r>
            <a:r>
              <a:rPr lang="en-US" dirty="0"/>
              <a:t> defect, the prognosis is better because the proximal chamber decompresses into the right atrium . These patients present with signs of a large left-to-right shunt and generally survive longer than those with an obstructive aperture. Rarely, 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err="1"/>
              <a:t>triatriatum</a:t>
            </a:r>
            <a:r>
              <a:rPr lang="en-US" dirty="0"/>
              <a:t> may be discovered in an </a:t>
            </a:r>
          </a:p>
          <a:p>
            <a:pPr marL="0" indent="0" algn="just">
              <a:buNone/>
            </a:pPr>
            <a:r>
              <a:rPr lang="en-US" dirty="0"/>
              <a:t>   adult.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516890"/>
            <a:ext cx="10854055" cy="610425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Rare case - On review of literature, only 8 cases of Cor triatriatum in adults have been reported so far in individual case series. Our patient survived to adulthood, also had uneventful pregnancy before presentation.</a:t>
            </a:r>
          </a:p>
          <a:p>
            <a:r>
              <a:rPr lang="en-US"/>
              <a:t>Complex anomaly - not straightforward anatomy</a:t>
            </a:r>
          </a:p>
          <a:p>
            <a:r>
              <a:rPr lang="en-US"/>
              <a:t>Repeated preop discussions and planning to be prepared for on table possibilities</a:t>
            </a:r>
          </a:p>
          <a:p>
            <a:r>
              <a:rPr lang="en-US"/>
              <a:t>Excellent preoperative images - Radiology dept</a:t>
            </a:r>
          </a:p>
          <a:p>
            <a:r>
              <a:rPr lang="en-US"/>
              <a:t>Management of Pulmonary hypertension - Pulmo med dept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8095" y="1174750"/>
            <a:ext cx="7115175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73430"/>
            <a:ext cx="10972800" cy="4953000"/>
          </a:xfrm>
        </p:spPr>
        <p:txBody>
          <a:bodyPr/>
          <a:lstStyle/>
          <a:p>
            <a:r>
              <a:rPr lang="en-US"/>
              <a:t>32 years old lady</a:t>
            </a:r>
          </a:p>
          <a:p>
            <a:r>
              <a:rPr lang="en-US"/>
              <a:t>c/o breathlessness and palpitations on exertion since childhood, aggravated since 3 months</a:t>
            </a:r>
          </a:p>
          <a:p>
            <a:r>
              <a:rPr lang="en-US"/>
              <a:t>2D ECHO - All 4 PV draining into a confluence, right lower PV is narrowed &amp; entering into the confluence, confluence draining into RA at SVC-RA junction, RA-RV dilated, severe PAH +, membrane seen in LA</a:t>
            </a:r>
          </a:p>
          <a:p>
            <a:r>
              <a:rPr lang="en-US"/>
              <a:t>Room air SpO2 88%</a:t>
            </a:r>
          </a:p>
          <a:p>
            <a:r>
              <a:rPr lang="en-US"/>
              <a:t>o/e - central cyanosis+</a:t>
            </a:r>
          </a:p>
          <a:p>
            <a:r>
              <a:rPr lang="en-US"/>
              <a:t>Patient started on sildenafil 1 month prior to planned surgery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 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Right upper &amp; middle lobe veins; and the right lower lobe vein are draining into a smallchamber seen posterior and to the right of the left atrium measuring 35 x 28 x 28 mm in size.</a:t>
            </a:r>
          </a:p>
          <a:p>
            <a:r>
              <a:rPr lang="en-US"/>
              <a:t>This chamber is separated from the left atrium by a thin septum except a small communication inferolaterally, measuring 8 mm in diameter. </a:t>
            </a:r>
          </a:p>
          <a:p>
            <a:r>
              <a:rPr lang="en-US"/>
              <a:t>Confluence of the right upper lobe and middle lobe veins is also continuous with a smallcaliber horizontal draining channel extending to the left in subcarinal location.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Thehorizontal draining channel measures 13 x 4 mm in diameter at its right end and 16 x 14mm in diameter at its left end at its confluence with left-sided pulmonary veins. The left upper and lower lobe pulmonary veins are seen to drain into this common channel whichthen extends superiorly to drain into the left innominate vein. </a:t>
            </a:r>
          </a:p>
          <a:p>
            <a:r>
              <a:rPr lang="en-US">
                <a:sym typeface="+mn-ea"/>
              </a:rPr>
              <a:t>The vertical vein measures 29mm in diameter in left parahilar region and 26 mm at its opening into the innominate vein.</a:t>
            </a:r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 CT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0380" y="772795"/>
            <a:ext cx="8534400" cy="59474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 CT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4940" y="190500"/>
            <a:ext cx="6038850" cy="65811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SURGICAL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Total intracardiac repair of Cor triatriatum on Cardiopulmonary Bypass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INTRAOPERATIVE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Dilated RV,MPA, PA pressure 60/30</a:t>
            </a:r>
          </a:p>
          <a:p>
            <a:r>
              <a:rPr lang="en-US"/>
              <a:t>Large 5 cm diameter vertical vein arising from left venous chamber draining into innominate vein</a:t>
            </a:r>
          </a:p>
          <a:p>
            <a:r>
              <a:rPr lang="en-US"/>
              <a:t>Left venous chamber communicating via narrow horizontal channel to cor chamber</a:t>
            </a:r>
          </a:p>
          <a:p>
            <a:r>
              <a:rPr lang="en-US"/>
              <a:t>Cor triatriatum with right pulmonary veins draining into it, 6mm perforation in cor septum</a:t>
            </a:r>
          </a:p>
          <a:p>
            <a:r>
              <a:rPr lang="en-US"/>
              <a:t>5mm OS ASD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SURGICAL CORRECTION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/>
              <a:t>Excision of cor septum</a:t>
            </a:r>
          </a:p>
          <a:p>
            <a:pPr marL="514350" indent="-514350">
              <a:buAutoNum type="arabicPeriod"/>
            </a:pPr>
            <a:r>
              <a:rPr lang="en-US"/>
              <a:t>Common posterior venous channel anastamosis to LA roof extending upto LA appendage </a:t>
            </a:r>
          </a:p>
          <a:p>
            <a:pPr marL="514350" indent="-514350">
              <a:buAutoNum type="arabicPeriod"/>
            </a:pPr>
            <a:r>
              <a:rPr lang="en-US"/>
              <a:t>Ligation and closure of vertical vein</a:t>
            </a:r>
          </a:p>
          <a:p>
            <a:pPr marL="514350" indent="-514350">
              <a:buAutoNum type="arabicPeriod"/>
            </a:pPr>
            <a:r>
              <a:rPr lang="en-US"/>
              <a:t>Patch closure of IAS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SimSun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781</Words>
  <Application>WPS Presentation</Application>
  <PresentationFormat>Custom</PresentationFormat>
  <Paragraphs>64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Green Color</vt:lpstr>
      <vt:lpstr>COR TRIATRIATUM SINISTER IN ADULT</vt:lpstr>
      <vt:lpstr>CASE </vt:lpstr>
      <vt:lpstr>CARDIAC CT</vt:lpstr>
      <vt:lpstr>Slide 4</vt:lpstr>
      <vt:lpstr>CARDIAC CT</vt:lpstr>
      <vt:lpstr>CARDIAC CT</vt:lpstr>
      <vt:lpstr>SURGICAL PLAN</vt:lpstr>
      <vt:lpstr>INTRAOPERATIVE FINDINGS</vt:lpstr>
      <vt:lpstr>SURGICAL CORRECTION</vt:lpstr>
      <vt:lpstr>POST OPERATIVE CARE</vt:lpstr>
      <vt:lpstr>Slide 11</vt:lpstr>
      <vt:lpstr>Slide 12</vt:lpstr>
      <vt:lpstr>COR TRIATRIATUM </vt:lpstr>
      <vt:lpstr>Slide 14</vt:lpstr>
      <vt:lpstr>Slide 15</vt:lpstr>
      <vt:lpstr>Slide 16</vt:lpstr>
      <vt:lpstr>Slide 17</vt:lpstr>
      <vt:lpstr>Conclusions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 TRIATRIATUM SINISTER WITH PAPVC</dc:title>
  <dc:creator>apple</dc:creator>
  <cp:lastModifiedBy>Anurag.Garg</cp:lastModifiedBy>
  <cp:revision>4</cp:revision>
  <dcterms:created xsi:type="dcterms:W3CDTF">2020-11-27T08:03:54Z</dcterms:created>
  <dcterms:modified xsi:type="dcterms:W3CDTF">2020-11-27T08:15:28Z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1033-2.7.0.4476</vt:lpwstr>
  </property>
</Properties>
</file>