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0E30C-981D-AD46-B7C1-AA7319624C97}" v="6" dt="2020-11-27T07:29:12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1"/>
  </p:normalViewPr>
  <p:slideViewPr>
    <p:cSldViewPr snapToGrid="0" snapToObjects="1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DE9A-A42C-DA48-958D-F962AAACA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ROUTINE CABG WITH A TWIST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0760A-7238-6447-9A04-BE45BB6B7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5"/>
            <a:ext cx="8637072" cy="484742"/>
          </a:xfrm>
        </p:spPr>
        <p:txBody>
          <a:bodyPr/>
          <a:lstStyle/>
          <a:p>
            <a:r>
              <a:rPr lang="en-US" dirty="0"/>
              <a:t>DR ASHISH DOLAS</a:t>
            </a:r>
          </a:p>
        </p:txBody>
      </p:sp>
    </p:spTree>
    <p:extLst>
      <p:ext uri="{BB962C8B-B14F-4D97-AF65-F5344CB8AC3E}">
        <p14:creationId xmlns:p14="http://schemas.microsoft.com/office/powerpoint/2010/main" val="481567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504E-2F09-394B-B246-B05910149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20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58F15-43A6-8547-86A0-788C019AE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908536"/>
            <a:ext cx="9603275" cy="455780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As EXPECTED COMLICATIONS (CHALLENGE III) FROM TRANSFUSION IN THE FORM OF :</a:t>
            </a:r>
          </a:p>
          <a:p>
            <a:r>
              <a:rPr lang="en-US" b="1" dirty="0"/>
              <a:t>HEPATORENAL DYSFUNCTION </a:t>
            </a:r>
            <a:r>
              <a:rPr lang="en-US" dirty="0"/>
              <a:t>: </a:t>
            </a:r>
          </a:p>
          <a:p>
            <a:r>
              <a:rPr lang="en-US" dirty="0"/>
              <a:t>High bilirubin went </a:t>
            </a:r>
            <a:r>
              <a:rPr lang="en-US" dirty="0" err="1"/>
              <a:t>upto</a:t>
            </a:r>
            <a:r>
              <a:rPr lang="en-US" dirty="0"/>
              <a:t> 6.</a:t>
            </a:r>
          </a:p>
          <a:p>
            <a:r>
              <a:rPr lang="en-US" dirty="0"/>
              <a:t>High RFTS with creatinine GOING UPTO 2.8.</a:t>
            </a:r>
          </a:p>
          <a:p>
            <a:r>
              <a:rPr lang="en-US" b="1" dirty="0"/>
              <a:t>TRALI </a:t>
            </a:r>
            <a:r>
              <a:rPr lang="en-US" dirty="0"/>
              <a:t>(TRANSFUSION RELATED LUNG INJURY ) WAS ALSO EXPECTED .</a:t>
            </a:r>
          </a:p>
          <a:p>
            <a:r>
              <a:rPr lang="en-US" dirty="0"/>
              <a:t>Pericardial and pleural drains were removed on day 4 but reinserted on day 6 due to respiratory complications and low cardiac output.</a:t>
            </a:r>
          </a:p>
        </p:txBody>
      </p:sp>
    </p:spTree>
    <p:extLst>
      <p:ext uri="{BB962C8B-B14F-4D97-AF65-F5344CB8AC3E}">
        <p14:creationId xmlns:p14="http://schemas.microsoft.com/office/powerpoint/2010/main" val="386947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A425E-08CA-4046-81C7-F72E6C7DA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35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F7AE-8A40-D94D-A475-E987B6AE2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174752"/>
            <a:ext cx="9603275" cy="4291593"/>
          </a:xfrm>
        </p:spPr>
        <p:txBody>
          <a:bodyPr/>
          <a:lstStyle/>
          <a:p>
            <a:r>
              <a:rPr lang="en-US" dirty="0"/>
              <a:t>COMPLICATIONS WERE MANAGED BY :</a:t>
            </a:r>
          </a:p>
          <a:p>
            <a:endParaRPr lang="en-US" dirty="0"/>
          </a:p>
          <a:p>
            <a:r>
              <a:rPr lang="en-US" dirty="0"/>
              <a:t>High inotropic support for longer duration of time (Due to low Cardiac Output).</a:t>
            </a:r>
          </a:p>
          <a:p>
            <a:r>
              <a:rPr lang="en-US" dirty="0"/>
              <a:t>Giving higher antibiotics ( to avoid post operative septicemia and SIRS)</a:t>
            </a:r>
          </a:p>
          <a:p>
            <a:r>
              <a:rPr lang="en-US" dirty="0"/>
              <a:t>Keeping close eye on fluid balance. </a:t>
            </a:r>
          </a:p>
          <a:p>
            <a:r>
              <a:rPr lang="en-US" dirty="0"/>
              <a:t>Good post operative rehabilitation.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93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7E40-9315-D64E-854A-3AE35DAB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op 2d echo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0AB42-773A-7249-A763-A1D4ECB4E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EF= 30%</a:t>
            </a:r>
          </a:p>
          <a:p>
            <a:r>
              <a:rPr lang="en-US" dirty="0"/>
              <a:t>NO additional RWMA.</a:t>
            </a:r>
          </a:p>
          <a:p>
            <a:r>
              <a:rPr lang="en-US" dirty="0"/>
              <a:t>No MR</a:t>
            </a:r>
          </a:p>
          <a:p>
            <a:r>
              <a:rPr lang="en-US" dirty="0"/>
              <a:t>NO TR.</a:t>
            </a:r>
          </a:p>
        </p:txBody>
      </p:sp>
    </p:spTree>
    <p:extLst>
      <p:ext uri="{BB962C8B-B14F-4D97-AF65-F5344CB8AC3E}">
        <p14:creationId xmlns:p14="http://schemas.microsoft.com/office/powerpoint/2010/main" val="3098571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1D03-B17E-3A46-85C9-7479CB77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AA73-4A67-FB44-99F1-CE8D4921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Intercostal drains were removed on day 14 and patient discharged on post op day 16.</a:t>
            </a:r>
          </a:p>
          <a:p>
            <a:r>
              <a:rPr lang="en-US" dirty="0"/>
              <a:t>Now came for 2</a:t>
            </a:r>
            <a:r>
              <a:rPr lang="en-US" baseline="30000" dirty="0"/>
              <a:t>nd</a:t>
            </a:r>
            <a:r>
              <a:rPr lang="en-US" dirty="0"/>
              <a:t> follow up in 3weeks and doing well ready to drive autorickshaw again.</a:t>
            </a:r>
          </a:p>
        </p:txBody>
      </p:sp>
    </p:spTree>
    <p:extLst>
      <p:ext uri="{BB962C8B-B14F-4D97-AF65-F5344CB8AC3E}">
        <p14:creationId xmlns:p14="http://schemas.microsoft.com/office/powerpoint/2010/main" val="356089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85D2-E9E8-2D4B-977F-2D7717E9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AFE1A-9413-1A40-B59A-34E006208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Complications :</a:t>
            </a:r>
          </a:p>
          <a:p>
            <a:r>
              <a:rPr lang="en-US" dirty="0"/>
              <a:t>OVERALL MORTALITY DUE TO PLANNED PROCEDURE ITSELF IS 14 TO 20 %.</a:t>
            </a:r>
          </a:p>
          <a:p>
            <a:r>
              <a:rPr lang="en-US" dirty="0"/>
              <a:t>Bleeding 10%</a:t>
            </a:r>
          </a:p>
          <a:p>
            <a:r>
              <a:rPr lang="en-US" dirty="0"/>
              <a:t>Arrythmias :</a:t>
            </a:r>
          </a:p>
          <a:p>
            <a:r>
              <a:rPr lang="en-US" dirty="0"/>
              <a:t>Atrial and ventricular 8 %</a:t>
            </a:r>
          </a:p>
          <a:p>
            <a:r>
              <a:rPr lang="en-US" dirty="0"/>
              <a:t>Prolonged intubation ( &gt; 48 </a:t>
            </a:r>
            <a:r>
              <a:rPr lang="en-US" dirty="0" err="1"/>
              <a:t>hrs</a:t>
            </a:r>
            <a:r>
              <a:rPr lang="en-US" dirty="0"/>
              <a:t>) 4 %</a:t>
            </a:r>
          </a:p>
          <a:p>
            <a:r>
              <a:rPr lang="en-US" dirty="0"/>
              <a:t>Prolonged chest tube output (&gt; 6 Days) 4%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48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5762-A65D-7F4B-8C83-A577EF58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8CDE9-1997-2D45-88DC-03F672BB3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2111"/>
            <a:ext cx="9603275" cy="405423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Renal and hepatic insufficiency</a:t>
            </a:r>
          </a:p>
          <a:p>
            <a:r>
              <a:rPr lang="en-US" dirty="0"/>
              <a:t>Wound infection 6 %</a:t>
            </a:r>
          </a:p>
          <a:p>
            <a:r>
              <a:rPr lang="en-US" dirty="0"/>
              <a:t>Systemic infection 4 %</a:t>
            </a:r>
          </a:p>
          <a:p>
            <a:r>
              <a:rPr lang="en-US" dirty="0"/>
              <a:t>Low cardiac output 4%</a:t>
            </a:r>
          </a:p>
          <a:p>
            <a:r>
              <a:rPr lang="en-US" dirty="0"/>
              <a:t>Cerebrovascular accident. 2 %.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1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E9A7-C8B4-8A46-AAEB-1D8B1C382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41EC9-8B9C-A843-9499-CF6495F11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Morbidity remains high for pericardiectomy. In addition to age, gender, and comorbidities, attention should be given to </a:t>
            </a:r>
            <a:r>
              <a:rPr lang="en-IN" dirty="0" err="1"/>
              <a:t>Etiology</a:t>
            </a:r>
            <a:r>
              <a:rPr lang="en-IN" dirty="0"/>
              <a:t> during surgical planning or referral.  </a:t>
            </a:r>
          </a:p>
          <a:p>
            <a:r>
              <a:rPr lang="en-IN" dirty="0"/>
              <a:t>This significantly influences the requirement for cardiopulmonary bypass, chances of bleeding complications, and transfusion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19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1E428-4EC4-7341-BD3A-ABEBC71E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3BE4B-5AF5-B545-B9A9-E72D7E2F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Reduced LVEF and right ventricular dilatation were independent predictors for early mortality.</a:t>
            </a:r>
          </a:p>
          <a:p>
            <a:r>
              <a:rPr lang="en-IN" dirty="0"/>
              <a:t> CAD, chronic obstructive pulmonary disease and renal insufficiency were risk factors for late mortality. </a:t>
            </a:r>
          </a:p>
          <a:p>
            <a:r>
              <a:rPr lang="en-IN" dirty="0"/>
              <a:t>Thus, an optimal timing for surgery on CP remains crucial to avoid secondary morbidity with an even worse natural prognosis.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38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20B74-81A5-5A4B-9DC4-51A469C2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Conclussion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B3EA-3F7F-9A44-8223-D77102F8B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patient presented with surprise , as a case of constrictive pericarditis with low cardiac output with low LVEF.</a:t>
            </a:r>
          </a:p>
          <a:p>
            <a:r>
              <a:rPr lang="en-US" dirty="0"/>
              <a:t>It was challenging to manage patient postoperatively as a surprise on table was tackled.</a:t>
            </a:r>
          </a:p>
          <a:p>
            <a:r>
              <a:rPr lang="en-US" dirty="0"/>
              <a:t>It is always a team work with all the specialties coming together to bring out these type of challenging patients.</a:t>
            </a:r>
          </a:p>
        </p:txBody>
      </p:sp>
    </p:spTree>
    <p:extLst>
      <p:ext uri="{BB962C8B-B14F-4D97-AF65-F5344CB8AC3E}">
        <p14:creationId xmlns:p14="http://schemas.microsoft.com/office/powerpoint/2010/main" val="4116272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FB51C-D20E-E24C-B8C6-6D8732E7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BABE8-AF0E-9349-AF8C-6E3C9DCF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339596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FCB1-D9FC-6C40-ACE8-7FDE92D1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49AF-A699-6F45-8785-DD27981EB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35 Year old male patient an </a:t>
            </a:r>
            <a:r>
              <a:rPr lang="en-US" dirty="0" err="1"/>
              <a:t>autodriver</a:t>
            </a:r>
            <a:r>
              <a:rPr lang="en-US" dirty="0"/>
              <a:t>.</a:t>
            </a:r>
          </a:p>
          <a:p>
            <a:r>
              <a:rPr lang="en-US" dirty="0" err="1"/>
              <a:t>Dyspneoa</a:t>
            </a:r>
            <a:r>
              <a:rPr lang="en-US" dirty="0"/>
              <a:t> on exertion : NYHA CLASS III Since 2months.</a:t>
            </a:r>
          </a:p>
          <a:p>
            <a:r>
              <a:rPr lang="en-US" dirty="0"/>
              <a:t>Chest pain radiating to back since 3 hours.</a:t>
            </a:r>
          </a:p>
          <a:p>
            <a:r>
              <a:rPr lang="en-US" dirty="0"/>
              <a:t>H/o sweating.</a:t>
            </a:r>
          </a:p>
          <a:p>
            <a:r>
              <a:rPr lang="en-US" dirty="0"/>
              <a:t>H/o Alcohol addiction.</a:t>
            </a:r>
          </a:p>
        </p:txBody>
      </p:sp>
    </p:spTree>
    <p:extLst>
      <p:ext uri="{BB962C8B-B14F-4D97-AF65-F5344CB8AC3E}">
        <p14:creationId xmlns:p14="http://schemas.microsoft.com/office/powerpoint/2010/main" val="10900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85B2-5BC3-1646-A4F5-129869F6B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629B5-05E9-034D-9296-DCE05002F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191613"/>
            <a:ext cx="9603275" cy="427473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Past H/o PTCA (stent) to LAD 3 months back.</a:t>
            </a:r>
          </a:p>
          <a:p>
            <a:r>
              <a:rPr lang="en-US" dirty="0"/>
              <a:t>ECG : </a:t>
            </a:r>
          </a:p>
          <a:p>
            <a:r>
              <a:rPr lang="en-US" dirty="0"/>
              <a:t>T wave inversion lead 2,3, </a:t>
            </a:r>
            <a:r>
              <a:rPr lang="en-US" dirty="0" err="1"/>
              <a:t>aVf</a:t>
            </a:r>
            <a:r>
              <a:rPr lang="en-US" dirty="0"/>
              <a:t> , V5 and V6.</a:t>
            </a:r>
          </a:p>
          <a:p>
            <a:r>
              <a:rPr lang="en-US" dirty="0"/>
              <a:t>ST elevation in V1 to V3.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6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8B3A-B410-2740-A396-4A2882E8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ECHO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BEAEA-A68B-0E4D-A4E2-469C833E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 and Distal anteroseptal akinesia.</a:t>
            </a:r>
          </a:p>
          <a:p>
            <a:r>
              <a:rPr lang="en-US" dirty="0"/>
              <a:t>Severely compromised LVEF =30%.</a:t>
            </a:r>
          </a:p>
          <a:p>
            <a:r>
              <a:rPr lang="en-US" dirty="0"/>
              <a:t>Inferior and Septal hypokinesia.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9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ABA4-2C14-6E41-95E5-C11A3408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Coronary angiogram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974B5-D922-1C46-BB7A-71A38FB34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100 % occlusion of proximal LAD within the stent, with impression of in stent restenosis.</a:t>
            </a:r>
          </a:p>
          <a:p>
            <a:endParaRPr lang="en-US" dirty="0"/>
          </a:p>
          <a:p>
            <a:r>
              <a:rPr lang="en-US" dirty="0"/>
              <a:t>HRCT :</a:t>
            </a:r>
          </a:p>
          <a:p>
            <a:r>
              <a:rPr lang="en-US" dirty="0"/>
              <a:t>Mild pericardial effusion </a:t>
            </a:r>
          </a:p>
          <a:p>
            <a:r>
              <a:rPr lang="en-US" dirty="0"/>
              <a:t>Few enlarged mediastinal lymph nodes. </a:t>
            </a:r>
          </a:p>
        </p:txBody>
      </p:sp>
    </p:spTree>
    <p:extLst>
      <p:ext uri="{BB962C8B-B14F-4D97-AF65-F5344CB8AC3E}">
        <p14:creationId xmlns:p14="http://schemas.microsoft.com/office/powerpoint/2010/main" val="423775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FC69-2530-E144-9186-395185AA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5FCC2-D6A0-D546-9B1F-E1E9A6D75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SURGERY CABG</a:t>
            </a:r>
          </a:p>
          <a:p>
            <a:r>
              <a:rPr lang="en-US" dirty="0"/>
              <a:t>Single graft</a:t>
            </a:r>
          </a:p>
          <a:p>
            <a:r>
              <a:rPr lang="en-US" dirty="0"/>
              <a:t>ON INDUCTION:</a:t>
            </a:r>
          </a:p>
          <a:p>
            <a:r>
              <a:rPr lang="en-US" dirty="0"/>
              <a:t>BP : 102/60 </a:t>
            </a:r>
            <a:r>
              <a:rPr lang="en-US" dirty="0" err="1"/>
              <a:t>mmhg</a:t>
            </a:r>
            <a:endParaRPr lang="en-US" dirty="0"/>
          </a:p>
          <a:p>
            <a:r>
              <a:rPr lang="en-US" dirty="0"/>
              <a:t>PA catheter at RA 20cm was exceptionally high at 34 (CVP).</a:t>
            </a:r>
          </a:p>
        </p:txBody>
      </p:sp>
    </p:spTree>
    <p:extLst>
      <p:ext uri="{BB962C8B-B14F-4D97-AF65-F5344CB8AC3E}">
        <p14:creationId xmlns:p14="http://schemas.microsoft.com/office/powerpoint/2010/main" val="43816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648A-F0BD-7546-9C88-6D4058154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Intraoperative: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540FA-151A-EB4F-AFCD-13A2A40F9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Pericardial adhesions with SEVERE CONSTRICTIVE PERICARDITIS.</a:t>
            </a:r>
          </a:p>
          <a:p>
            <a:r>
              <a:rPr lang="en-US" dirty="0"/>
              <a:t>Performed pericardial </a:t>
            </a:r>
            <a:r>
              <a:rPr lang="en-US" dirty="0" err="1"/>
              <a:t>adhesiolysis</a:t>
            </a:r>
            <a:r>
              <a:rPr lang="en-US" dirty="0"/>
              <a:t> (pericardiectomy).</a:t>
            </a:r>
          </a:p>
          <a:p>
            <a:r>
              <a:rPr lang="en-US" dirty="0"/>
              <a:t>Patient was put on Cardiopulmonary bypass due to severe </a:t>
            </a:r>
            <a:r>
              <a:rPr lang="en-US" dirty="0" err="1"/>
              <a:t>haemodynamic</a:t>
            </a:r>
            <a:r>
              <a:rPr lang="en-US" dirty="0"/>
              <a:t> instability.</a:t>
            </a:r>
          </a:p>
          <a:p>
            <a:r>
              <a:rPr lang="en-US" dirty="0"/>
              <a:t>Single graft was done to LAD.</a:t>
            </a:r>
          </a:p>
        </p:txBody>
      </p:sp>
    </p:spTree>
    <p:extLst>
      <p:ext uri="{BB962C8B-B14F-4D97-AF65-F5344CB8AC3E}">
        <p14:creationId xmlns:p14="http://schemas.microsoft.com/office/powerpoint/2010/main" val="76418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AB2D-EBED-2A41-AFF8-B9AC8F79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Challenging post operative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5BFF6-3935-184F-832D-D69015BFD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I:</a:t>
            </a:r>
          </a:p>
          <a:p>
            <a:r>
              <a:rPr lang="en-US" dirty="0"/>
              <a:t>Due to pericardiectomy bleeding was expected.</a:t>
            </a:r>
          </a:p>
          <a:p>
            <a:r>
              <a:rPr lang="en-US" dirty="0"/>
              <a:t>In the first 48 hours patient bleed around 2.5 liters.</a:t>
            </a:r>
          </a:p>
          <a:p>
            <a:r>
              <a:rPr lang="en-US" dirty="0"/>
              <a:t>Total of 9 PCVs , 2 SDPs, 6 RDPs and 6 FFPs were transfused in first 48 hours.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5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875D-EB00-314E-A054-479D21E7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D7268-3118-C842-932C-A00399533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II :</a:t>
            </a:r>
          </a:p>
          <a:p>
            <a:r>
              <a:rPr lang="en-US" dirty="0"/>
              <a:t>Low Cardiac Output.</a:t>
            </a:r>
          </a:p>
          <a:p>
            <a:r>
              <a:rPr lang="en-US" dirty="0"/>
              <a:t>Low Ejection Fraction due to sudden release of compression.</a:t>
            </a:r>
          </a:p>
        </p:txBody>
      </p:sp>
    </p:spTree>
    <p:extLst>
      <p:ext uri="{BB962C8B-B14F-4D97-AF65-F5344CB8AC3E}">
        <p14:creationId xmlns:p14="http://schemas.microsoft.com/office/powerpoint/2010/main" val="37369820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</TotalTime>
  <Words>638</Words>
  <Application>Microsoft Macintosh PowerPoint</Application>
  <PresentationFormat>Widescreen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ROUTINE CABG WITH A TWIST</vt:lpstr>
      <vt:lpstr>CASE SCENARIO</vt:lpstr>
      <vt:lpstr>PowerPoint Presentation</vt:lpstr>
      <vt:lpstr>2D ECHO</vt:lpstr>
      <vt:lpstr>Coronary angiogram</vt:lpstr>
      <vt:lpstr>PLAN:</vt:lpstr>
      <vt:lpstr>Intraoperative:</vt:lpstr>
      <vt:lpstr>Challenging post operative period</vt:lpstr>
      <vt:lpstr>PowerPoint Presentation</vt:lpstr>
      <vt:lpstr>PowerPoint Presentation</vt:lpstr>
      <vt:lpstr>PowerPoint Presentation</vt:lpstr>
      <vt:lpstr>Post op 2d echo </vt:lpstr>
      <vt:lpstr>PowerPoint Presentation</vt:lpstr>
      <vt:lpstr>disscussion</vt:lpstr>
      <vt:lpstr>PowerPoint Presentation</vt:lpstr>
      <vt:lpstr>PowerPoint Presentation</vt:lpstr>
      <vt:lpstr>PowerPoint Presentation</vt:lpstr>
      <vt:lpstr>Conclussion: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dolas</dc:creator>
  <cp:lastModifiedBy>ashish dolas</cp:lastModifiedBy>
  <cp:revision>2</cp:revision>
  <dcterms:created xsi:type="dcterms:W3CDTF">2020-11-26T15:27:44Z</dcterms:created>
  <dcterms:modified xsi:type="dcterms:W3CDTF">2020-11-27T07:51:31Z</dcterms:modified>
</cp:coreProperties>
</file>