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54"/>
  </p:notesMasterIdLst>
  <p:sldIdLst>
    <p:sldId id="285" r:id="rId2"/>
    <p:sldId id="295" r:id="rId3"/>
    <p:sldId id="296" r:id="rId4"/>
    <p:sldId id="301" r:id="rId5"/>
    <p:sldId id="297" r:id="rId6"/>
    <p:sldId id="298" r:id="rId7"/>
    <p:sldId id="299" r:id="rId8"/>
    <p:sldId id="300" r:id="rId9"/>
    <p:sldId id="302" r:id="rId10"/>
    <p:sldId id="267" r:id="rId11"/>
    <p:sldId id="303" r:id="rId12"/>
    <p:sldId id="304" r:id="rId13"/>
    <p:sldId id="305" r:id="rId14"/>
    <p:sldId id="306" r:id="rId15"/>
    <p:sldId id="271" r:id="rId16"/>
    <p:sldId id="307" r:id="rId17"/>
    <p:sldId id="273" r:id="rId18"/>
    <p:sldId id="308" r:id="rId19"/>
    <p:sldId id="309" r:id="rId20"/>
    <p:sldId id="277" r:id="rId21"/>
    <p:sldId id="275" r:id="rId22"/>
    <p:sldId id="281" r:id="rId23"/>
    <p:sldId id="257" r:id="rId24"/>
    <p:sldId id="258" r:id="rId25"/>
    <p:sldId id="259" r:id="rId26"/>
    <p:sldId id="260" r:id="rId27"/>
    <p:sldId id="261" r:id="rId28"/>
    <p:sldId id="262" r:id="rId29"/>
    <p:sldId id="268" r:id="rId30"/>
    <p:sldId id="269" r:id="rId31"/>
    <p:sldId id="276" r:id="rId32"/>
    <p:sldId id="270" r:id="rId33"/>
    <p:sldId id="282" r:id="rId34"/>
    <p:sldId id="272" r:id="rId35"/>
    <p:sldId id="283" r:id="rId36"/>
    <p:sldId id="284" r:id="rId37"/>
    <p:sldId id="263" r:id="rId38"/>
    <p:sldId id="280" r:id="rId39"/>
    <p:sldId id="286" r:id="rId40"/>
    <p:sldId id="256" r:id="rId41"/>
    <p:sldId id="287" r:id="rId42"/>
    <p:sldId id="288" r:id="rId43"/>
    <p:sldId id="289" r:id="rId44"/>
    <p:sldId id="264" r:id="rId45"/>
    <p:sldId id="265" r:id="rId46"/>
    <p:sldId id="290" r:id="rId47"/>
    <p:sldId id="266" r:id="rId48"/>
    <p:sldId id="291" r:id="rId49"/>
    <p:sldId id="292" r:id="rId50"/>
    <p:sldId id="293" r:id="rId51"/>
    <p:sldId id="294" r:id="rId52"/>
    <p:sldId id="310"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08"/>
    <p:restoredTop sz="94700"/>
  </p:normalViewPr>
  <p:slideViewPr>
    <p:cSldViewPr snapToGrid="0" snapToObjects="1">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F620A6-6884-4741-B175-1FBCC35E74B6}" type="datetimeFigureOut">
              <a:rPr lang="en-US" smtClean="0"/>
              <a:pPr/>
              <a:t>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349B1A-1ECC-4FEE-909C-C65582F7E9C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GB"/>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C4DFB2-FF65-E84D-9BE5-3DBD3D16F893}"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rIns="45720"/>
          <a:lstStyle/>
          <a:p>
            <a:fld id="{34D9AFBE-DACC-4B4C-BFBB-15DB4BEF3599}" type="slidenum">
              <a:rPr lang="en-US" smtClean="0"/>
              <a:pPr/>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xmlns="" val="277487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C4DFB2-FF65-E84D-9BE5-3DBD3D16F893}"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174463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C4DFB2-FF65-E84D-9BE5-3DBD3D16F893}"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296255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C4DFB2-FF65-E84D-9BE5-3DBD3D16F893}"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D9AFBE-DACC-4B4C-BFBB-15DB4BEF3599}" type="slidenum">
              <a:rPr lang="en-US" smtClean="0"/>
              <a:pPr/>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xmlns="" val="2620382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GB"/>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AC4DFB2-FF65-E84D-9BE5-3DBD3D16F893}" type="datetimeFigureOut">
              <a:rPr lang="en-US" smtClean="0"/>
              <a:pPr/>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2065370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AC4DFB2-FF65-E84D-9BE5-3DBD3D16F893}"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D9AFBE-DACC-4B4C-BFBB-15DB4BEF3599}" type="slidenum">
              <a:rPr lang="en-US" smtClean="0"/>
              <a:pPr/>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xmlns="" val="1799831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GB"/>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AC4DFB2-FF65-E84D-9BE5-3DBD3D16F893}" type="datetimeFigureOut">
              <a:rPr lang="en-US" smtClean="0"/>
              <a:pPr/>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418653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AC4DFB2-FF65-E84D-9BE5-3DBD3D16F893}" type="datetimeFigureOut">
              <a:rPr lang="en-US" smtClean="0"/>
              <a:pPr/>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D9AFBE-DACC-4B4C-BFBB-15DB4BEF3599}" type="slidenum">
              <a:rPr lang="en-US" smtClean="0"/>
              <a:pPr/>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xmlns="" val="350402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AC4DFB2-FF65-E84D-9BE5-3DBD3D16F893}" type="datetimeFigureOut">
              <a:rPr lang="en-US" smtClean="0"/>
              <a:pPr/>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1564791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AC4DFB2-FF65-E84D-9BE5-3DBD3D16F893}"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1408829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AC4DFB2-FF65-E84D-9BE5-3DBD3D16F893}" type="datetimeFigureOut">
              <a:rPr lang="en-US" smtClean="0"/>
              <a:pPr/>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D9AFBE-DACC-4B4C-BFBB-15DB4BEF3599}" type="slidenum">
              <a:rPr lang="en-US" smtClean="0"/>
              <a:pPr/>
              <a:t>‹#›</a:t>
            </a:fld>
            <a:endParaRPr lang="en-US"/>
          </a:p>
        </p:txBody>
      </p:sp>
    </p:spTree>
    <p:extLst>
      <p:ext uri="{BB962C8B-B14F-4D97-AF65-F5344CB8AC3E}">
        <p14:creationId xmlns:p14="http://schemas.microsoft.com/office/powerpoint/2010/main" xmlns="" val="2928719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xmlns=""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4AC4DFB2-FF65-E84D-9BE5-3DBD3D16F893}" type="datetimeFigureOut">
              <a:rPr lang="en-US" smtClean="0"/>
              <a:pPr/>
              <a:t>1/12/2021</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34D9AFBE-DACC-4B4C-BFBB-15DB4BEF3599}" type="slidenum">
              <a:rPr lang="en-US" smtClean="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59382951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359898"/>
            <a:ext cx="7274011" cy="1472184"/>
          </a:xfrm>
        </p:spPr>
        <p:txBody>
          <a:bodyPr>
            <a:noAutofit/>
          </a:bodyPr>
          <a:lstStyle/>
          <a:p>
            <a:pPr algn="ctr"/>
            <a:r>
              <a:rPr lang="en-US" sz="4400" b="1" dirty="0"/>
              <a:t> </a:t>
            </a:r>
            <a:r>
              <a:rPr lang="en-US" sz="4400" b="1" dirty="0">
                <a:latin typeface="Georgia" pitchFamily="18" charset="0"/>
                <a:cs typeface="Times New Roman" pitchFamily="18" charset="0"/>
              </a:rPr>
              <a:t>ANNUAL CLINICAL MEETING </a:t>
            </a:r>
            <a:endParaRPr lang="en-US" sz="4800" b="1" dirty="0">
              <a:latin typeface="Georgia" pitchFamily="18" charset="0"/>
              <a:cs typeface="Times New Roman" pitchFamily="18" charset="0"/>
            </a:endParaRPr>
          </a:p>
        </p:txBody>
      </p:sp>
      <p:sp>
        <p:nvSpPr>
          <p:cNvPr id="5" name="Subtitle 4"/>
          <p:cNvSpPr>
            <a:spLocks noGrp="1"/>
          </p:cNvSpPr>
          <p:nvPr>
            <p:ph type="subTitle" idx="1"/>
          </p:nvPr>
        </p:nvSpPr>
        <p:spPr>
          <a:xfrm>
            <a:off x="1714500" y="1528816"/>
            <a:ext cx="7274011" cy="1066800"/>
          </a:xfrm>
        </p:spPr>
        <p:txBody>
          <a:bodyPr>
            <a:noAutofit/>
          </a:bodyPr>
          <a:lstStyle/>
          <a:p>
            <a:pPr algn="ctr"/>
            <a:r>
              <a:rPr lang="en-US" sz="2000" b="1" dirty="0">
                <a:latin typeface="Georgia" pitchFamily="18" charset="0"/>
              </a:rPr>
              <a:t>DEPARTMENT OF OTORHINOLARYNGOLOGY AND HEAD AND NECK SURGERY</a:t>
            </a:r>
          </a:p>
        </p:txBody>
      </p:sp>
      <p:pic>
        <p:nvPicPr>
          <p:cNvPr id="4" name="Content Placeholder 3" descr="images (1).jpg"/>
          <p:cNvPicPr>
            <a:picLocks noGrp="1" noChangeAspect="1"/>
          </p:cNvPicPr>
          <p:nvPr>
            <p:ph idx="4294967295"/>
          </p:nvPr>
        </p:nvPicPr>
        <p:blipFill>
          <a:blip r:embed="rId2" cstate="print"/>
          <a:srcRect r="1020" b="13779"/>
          <a:stretch>
            <a:fillRect/>
          </a:stretch>
        </p:blipFill>
        <p:spPr>
          <a:xfrm>
            <a:off x="3027405" y="2891724"/>
            <a:ext cx="4648200" cy="3498850"/>
          </a:xfrm>
        </p:spPr>
      </p:pic>
    </p:spTree>
    <p:extLst>
      <p:ext uri="{BB962C8B-B14F-4D97-AF65-F5344CB8AC3E}">
        <p14:creationId xmlns:p14="http://schemas.microsoft.com/office/powerpoint/2010/main" xmlns="" val="1690585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C58786-7584-4F5B-9337-65E26ED5EA9B}"/>
              </a:ext>
            </a:extLst>
          </p:cNvPr>
          <p:cNvSpPr>
            <a:spLocks noGrp="1"/>
          </p:cNvSpPr>
          <p:nvPr>
            <p:ph idx="1"/>
          </p:nvPr>
        </p:nvSpPr>
        <p:spPr>
          <a:xfrm>
            <a:off x="2197730" y="1545489"/>
            <a:ext cx="7796540" cy="3997828"/>
          </a:xfrm>
        </p:spPr>
        <p:txBody>
          <a:bodyPr>
            <a:normAutofit lnSpcReduction="10000"/>
          </a:bodyPr>
          <a:lstStyle/>
          <a:p>
            <a:pPr>
              <a:lnSpc>
                <a:spcPct val="150000"/>
              </a:lnSpc>
            </a:pPr>
            <a:r>
              <a:rPr lang="en-IN" dirty="0" smtClean="0"/>
              <a:t>According to detailed clinical examination, biopsy reports, and imaging studies, out </a:t>
            </a:r>
            <a:r>
              <a:rPr lang="en-IN" dirty="0"/>
              <a:t>of the 15 cases, 7 cases were inoperable, either due to extensive local infiltration, or due to distant metastasis. Palliative chemoradiotherapy was given to these patients</a:t>
            </a:r>
            <a:r>
              <a:rPr lang="en-IN" dirty="0" smtClean="0"/>
              <a:t>.</a:t>
            </a:r>
          </a:p>
          <a:p>
            <a:pPr>
              <a:lnSpc>
                <a:spcPct val="150000"/>
              </a:lnSpc>
            </a:pPr>
            <a:endParaRPr lang="en-IN" dirty="0" smtClean="0"/>
          </a:p>
          <a:p>
            <a:pPr>
              <a:lnSpc>
                <a:spcPct val="150000"/>
              </a:lnSpc>
            </a:pPr>
            <a:r>
              <a:rPr lang="en-IN" dirty="0" smtClean="0"/>
              <a:t>The rest 8 cases were operated according to their subsequent staging</a:t>
            </a:r>
            <a:endParaRPr lang="en-IN" dirty="0"/>
          </a:p>
          <a:p>
            <a:endParaRPr lang="en-IN" dirty="0"/>
          </a:p>
        </p:txBody>
      </p:sp>
    </p:spTree>
    <p:extLst>
      <p:ext uri="{BB962C8B-B14F-4D97-AF65-F5344CB8AC3E}">
        <p14:creationId xmlns:p14="http://schemas.microsoft.com/office/powerpoint/2010/main" xmlns="" val="1803799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xmlns="" id="{38C296FD-53AD-487F-8B38-59ACF3415D38}"/>
              </a:ext>
            </a:extLst>
          </p:cNvPr>
          <p:cNvGraphicFramePr>
            <a:graphicFrameLocks noGrp="1"/>
          </p:cNvGraphicFramePr>
          <p:nvPr>
            <p:ph idx="1"/>
            <p:extLst>
              <p:ext uri="{D42A27DB-BD31-4B8C-83A1-F6EECF244321}">
                <p14:modId xmlns:p14="http://schemas.microsoft.com/office/powerpoint/2010/main" xmlns="" val="1749551027"/>
              </p:ext>
            </p:extLst>
          </p:nvPr>
        </p:nvGraphicFramePr>
        <p:xfrm>
          <a:off x="1055077" y="1083212"/>
          <a:ext cx="10424160" cy="4587182"/>
        </p:xfrm>
        <a:graphic>
          <a:graphicData uri="http://schemas.openxmlformats.org/drawingml/2006/table">
            <a:tbl>
              <a:tblPr firstRow="1" bandRow="1">
                <a:tableStyleId>{5C22544A-7EE6-4342-B048-85BDC9FD1C3A}</a:tableStyleId>
              </a:tblPr>
              <a:tblGrid>
                <a:gridCol w="1241599">
                  <a:extLst>
                    <a:ext uri="{9D8B030D-6E8A-4147-A177-3AD203B41FA5}">
                      <a16:colId xmlns:a16="http://schemas.microsoft.com/office/drawing/2014/main" xmlns="" val="686752764"/>
                    </a:ext>
                  </a:extLst>
                </a:gridCol>
                <a:gridCol w="1705418">
                  <a:extLst>
                    <a:ext uri="{9D8B030D-6E8A-4147-A177-3AD203B41FA5}">
                      <a16:colId xmlns:a16="http://schemas.microsoft.com/office/drawing/2014/main" xmlns="" val="2825923467"/>
                    </a:ext>
                  </a:extLst>
                </a:gridCol>
                <a:gridCol w="2054007">
                  <a:extLst>
                    <a:ext uri="{9D8B030D-6E8A-4147-A177-3AD203B41FA5}">
                      <a16:colId xmlns:a16="http://schemas.microsoft.com/office/drawing/2014/main" xmlns="" val="2830545846"/>
                    </a:ext>
                  </a:extLst>
                </a:gridCol>
                <a:gridCol w="2231241">
                  <a:extLst>
                    <a:ext uri="{9D8B030D-6E8A-4147-A177-3AD203B41FA5}">
                      <a16:colId xmlns:a16="http://schemas.microsoft.com/office/drawing/2014/main" xmlns="" val="1418493579"/>
                    </a:ext>
                  </a:extLst>
                </a:gridCol>
                <a:gridCol w="3191895">
                  <a:extLst>
                    <a:ext uri="{9D8B030D-6E8A-4147-A177-3AD203B41FA5}">
                      <a16:colId xmlns:a16="http://schemas.microsoft.com/office/drawing/2014/main" xmlns="" val="869993693"/>
                    </a:ext>
                  </a:extLst>
                </a:gridCol>
              </a:tblGrid>
              <a:tr h="652126">
                <a:tc>
                  <a:txBody>
                    <a:bodyPr/>
                    <a:lstStyle/>
                    <a:p>
                      <a:r>
                        <a:rPr lang="en-US" dirty="0"/>
                        <a:t>CASE NUMBER</a:t>
                      </a:r>
                      <a:endParaRPr lang="en-IN" dirty="0"/>
                    </a:p>
                  </a:txBody>
                  <a:tcPr/>
                </a:tc>
                <a:tc>
                  <a:txBody>
                    <a:bodyPr/>
                    <a:lstStyle/>
                    <a:p>
                      <a:r>
                        <a:rPr lang="en-US" dirty="0"/>
                        <a:t>STAGE</a:t>
                      </a:r>
                      <a:endParaRPr lang="en-IN" dirty="0"/>
                    </a:p>
                  </a:txBody>
                  <a:tcPr/>
                </a:tc>
                <a:tc>
                  <a:txBody>
                    <a:bodyPr/>
                    <a:lstStyle/>
                    <a:p>
                      <a:r>
                        <a:rPr lang="en-US" dirty="0"/>
                        <a:t>LN INVOLVEMENT</a:t>
                      </a:r>
                      <a:endParaRPr lang="en-IN" dirty="0"/>
                    </a:p>
                  </a:txBody>
                  <a:tcPr/>
                </a:tc>
                <a:tc>
                  <a:txBody>
                    <a:bodyPr/>
                    <a:lstStyle/>
                    <a:p>
                      <a:r>
                        <a:rPr lang="en-US" dirty="0"/>
                        <a:t>SURGICAL MANAGEMENT</a:t>
                      </a:r>
                      <a:endParaRPr lang="en-IN" dirty="0"/>
                    </a:p>
                  </a:txBody>
                  <a:tcPr/>
                </a:tc>
                <a:tc>
                  <a:txBody>
                    <a:bodyPr/>
                    <a:lstStyle/>
                    <a:p>
                      <a:r>
                        <a:rPr lang="en-US" dirty="0"/>
                        <a:t>HISTOPATHOLOGICAL FINDING</a:t>
                      </a:r>
                      <a:endParaRPr lang="en-IN" dirty="0"/>
                    </a:p>
                  </a:txBody>
                  <a:tcPr/>
                </a:tc>
                <a:extLst>
                  <a:ext uri="{0D108BD9-81ED-4DB2-BD59-A6C34878D82A}">
                    <a16:rowId xmlns:a16="http://schemas.microsoft.com/office/drawing/2014/main" xmlns="" val="3766111488"/>
                  </a:ext>
                </a:extLst>
              </a:tr>
              <a:tr h="319680">
                <a:tc>
                  <a:txBody>
                    <a:bodyPr/>
                    <a:lstStyle/>
                    <a:p>
                      <a:r>
                        <a:rPr lang="en-US" dirty="0"/>
                        <a:t>3</a:t>
                      </a:r>
                      <a:endParaRPr lang="en-IN" dirty="0"/>
                    </a:p>
                  </a:txBody>
                  <a:tcPr/>
                </a:tc>
                <a:tc>
                  <a:txBody>
                    <a:bodyPr/>
                    <a:lstStyle/>
                    <a:p>
                      <a:r>
                        <a:rPr lang="en-US" dirty="0"/>
                        <a:t>T1N0M0</a:t>
                      </a:r>
                      <a:endParaRPr lang="en-IN" dirty="0"/>
                    </a:p>
                  </a:txBody>
                  <a:tcPr/>
                </a:tc>
                <a:tc>
                  <a:txBody>
                    <a:bodyPr/>
                    <a:lstStyle/>
                    <a:p>
                      <a:r>
                        <a:rPr lang="en-US" dirty="0"/>
                        <a:t>No</a:t>
                      </a:r>
                      <a:endParaRPr lang="en-IN" dirty="0"/>
                    </a:p>
                  </a:txBody>
                  <a:tcPr/>
                </a:tc>
                <a:tc>
                  <a:txBody>
                    <a:bodyPr/>
                    <a:lstStyle/>
                    <a:p>
                      <a:r>
                        <a:rPr lang="en-US" sz="1800" dirty="0"/>
                        <a:t>Wide Local Excision</a:t>
                      </a:r>
                      <a:endParaRPr lang="en-IN" sz="1800" dirty="0"/>
                    </a:p>
                  </a:txBody>
                  <a:tcPr/>
                </a:tc>
                <a:tc>
                  <a:txBody>
                    <a:bodyPr/>
                    <a:lstStyle/>
                    <a:p>
                      <a:r>
                        <a:rPr lang="en-US" dirty="0"/>
                        <a:t>Leukoplakia</a:t>
                      </a:r>
                      <a:endParaRPr lang="en-IN" dirty="0"/>
                    </a:p>
                  </a:txBody>
                  <a:tcPr/>
                </a:tc>
                <a:extLst>
                  <a:ext uri="{0D108BD9-81ED-4DB2-BD59-A6C34878D82A}">
                    <a16:rowId xmlns:a16="http://schemas.microsoft.com/office/drawing/2014/main" xmlns="" val="1751664755"/>
                  </a:ext>
                </a:extLst>
              </a:tr>
              <a:tr h="319680">
                <a:tc>
                  <a:txBody>
                    <a:bodyPr/>
                    <a:lstStyle/>
                    <a:p>
                      <a:r>
                        <a:rPr lang="en-US" dirty="0"/>
                        <a:t>1</a:t>
                      </a:r>
                      <a:endParaRPr lang="en-IN" dirty="0"/>
                    </a:p>
                  </a:txBody>
                  <a:tcPr/>
                </a:tc>
                <a:tc>
                  <a:txBody>
                    <a:bodyPr/>
                    <a:lstStyle/>
                    <a:p>
                      <a:r>
                        <a:rPr lang="en-US" dirty="0"/>
                        <a:t>T1N0M0</a:t>
                      </a:r>
                      <a:endParaRPr lang="en-IN" dirty="0"/>
                    </a:p>
                  </a:txBody>
                  <a:tcPr/>
                </a:tc>
                <a:tc>
                  <a:txBody>
                    <a:bodyPr/>
                    <a:lstStyle/>
                    <a:p>
                      <a:r>
                        <a:rPr lang="en-US" dirty="0"/>
                        <a:t>No</a:t>
                      </a:r>
                      <a:endParaRPr lang="en-IN" dirty="0"/>
                    </a:p>
                  </a:txBody>
                  <a:tcPr/>
                </a:tc>
                <a:tc>
                  <a:txBody>
                    <a:bodyPr/>
                    <a:lstStyle/>
                    <a:p>
                      <a:r>
                        <a:rPr lang="en-US" dirty="0"/>
                        <a:t>Wide Local Excision</a:t>
                      </a:r>
                      <a:endParaRPr lang="en-IN" dirty="0"/>
                    </a:p>
                  </a:txBody>
                  <a:tcPr/>
                </a:tc>
                <a:tc>
                  <a:txBody>
                    <a:bodyPr/>
                    <a:lstStyle/>
                    <a:p>
                      <a:r>
                        <a:rPr lang="en-US" dirty="0" err="1"/>
                        <a:t>Erythroplakia</a:t>
                      </a:r>
                      <a:endParaRPr lang="en-IN" dirty="0"/>
                    </a:p>
                  </a:txBody>
                  <a:tcPr/>
                </a:tc>
                <a:extLst>
                  <a:ext uri="{0D108BD9-81ED-4DB2-BD59-A6C34878D82A}">
                    <a16:rowId xmlns:a16="http://schemas.microsoft.com/office/drawing/2014/main" xmlns="" val="2230123679"/>
                  </a:ext>
                </a:extLst>
              </a:tr>
              <a:tr h="551776">
                <a:tc>
                  <a:txBody>
                    <a:bodyPr/>
                    <a:lstStyle/>
                    <a:p>
                      <a:r>
                        <a:rPr lang="en-US" dirty="0"/>
                        <a:t>2</a:t>
                      </a:r>
                      <a:endParaRPr lang="en-IN" dirty="0"/>
                    </a:p>
                  </a:txBody>
                  <a:tcPr/>
                </a:tc>
                <a:tc>
                  <a:txBody>
                    <a:bodyPr/>
                    <a:lstStyle/>
                    <a:p>
                      <a:r>
                        <a:rPr lang="en-US" dirty="0"/>
                        <a:t>T2N0M0</a:t>
                      </a:r>
                      <a:endParaRPr lang="en-IN" dirty="0"/>
                    </a:p>
                  </a:txBody>
                  <a:tcPr/>
                </a:tc>
                <a:tc>
                  <a:txBody>
                    <a:bodyPr/>
                    <a:lstStyle/>
                    <a:p>
                      <a:r>
                        <a:rPr lang="en-US" dirty="0"/>
                        <a:t>No</a:t>
                      </a:r>
                      <a:endParaRPr lang="en-IN" dirty="0"/>
                    </a:p>
                  </a:txBody>
                  <a:tcPr/>
                </a:tc>
                <a:tc>
                  <a:txBody>
                    <a:bodyPr/>
                    <a:lstStyle/>
                    <a:p>
                      <a:r>
                        <a:rPr lang="en-US" dirty="0"/>
                        <a:t>Wide Local Excision</a:t>
                      </a:r>
                      <a:endParaRPr lang="en-IN" dirty="0"/>
                    </a:p>
                  </a:txBody>
                  <a:tcPr/>
                </a:tc>
                <a:tc>
                  <a:txBody>
                    <a:bodyPr/>
                    <a:lstStyle/>
                    <a:p>
                      <a:r>
                        <a:rPr lang="en-US" dirty="0"/>
                        <a:t>Squamous Cell Carcinoma</a:t>
                      </a:r>
                      <a:endParaRPr lang="en-IN" dirty="0"/>
                    </a:p>
                  </a:txBody>
                  <a:tcPr/>
                </a:tc>
                <a:extLst>
                  <a:ext uri="{0D108BD9-81ED-4DB2-BD59-A6C34878D82A}">
                    <a16:rowId xmlns:a16="http://schemas.microsoft.com/office/drawing/2014/main" xmlns="" val="2465779926"/>
                  </a:ext>
                </a:extLst>
              </a:tr>
              <a:tr h="788252">
                <a:tc>
                  <a:txBody>
                    <a:bodyPr/>
                    <a:lstStyle/>
                    <a:p>
                      <a:r>
                        <a:rPr lang="en-US" dirty="0"/>
                        <a:t>1</a:t>
                      </a:r>
                      <a:endParaRPr lang="en-IN" dirty="0"/>
                    </a:p>
                  </a:txBody>
                  <a:tcPr/>
                </a:tc>
                <a:tc>
                  <a:txBody>
                    <a:bodyPr/>
                    <a:lstStyle/>
                    <a:p>
                      <a:r>
                        <a:rPr lang="en-US" dirty="0"/>
                        <a:t>T1N1M0</a:t>
                      </a:r>
                      <a:endParaRPr lang="en-IN" dirty="0"/>
                    </a:p>
                  </a:txBody>
                  <a:tcPr/>
                </a:tc>
                <a:tc>
                  <a:txBody>
                    <a:bodyPr/>
                    <a:lstStyle/>
                    <a:p>
                      <a:r>
                        <a:rPr lang="en-US" dirty="0"/>
                        <a:t>Yes (Ipsilateral IB)</a:t>
                      </a: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Wide Local Excision</a:t>
                      </a:r>
                      <a:r>
                        <a:rPr lang="en-IN" dirty="0"/>
                        <a:t> with</a:t>
                      </a:r>
                      <a:r>
                        <a:rPr lang="en-US" dirty="0"/>
                        <a:t> </a:t>
                      </a:r>
                      <a:r>
                        <a:rPr lang="en-US" dirty="0" err="1"/>
                        <a:t>Supraomohyoid</a:t>
                      </a:r>
                      <a:r>
                        <a:rPr lang="en-US" dirty="0"/>
                        <a:t> Neck Dissection</a:t>
                      </a:r>
                      <a:endParaRPr lang="en-IN" dirty="0"/>
                    </a:p>
                  </a:txBody>
                  <a:tcPr/>
                </a:tc>
                <a:tc>
                  <a:txBody>
                    <a:bodyPr/>
                    <a:lstStyle/>
                    <a:p>
                      <a:r>
                        <a:rPr lang="en-IN" dirty="0"/>
                        <a:t>Squamous Cell Carcinoma</a:t>
                      </a:r>
                    </a:p>
                  </a:txBody>
                  <a:tcPr/>
                </a:tc>
                <a:extLst>
                  <a:ext uri="{0D108BD9-81ED-4DB2-BD59-A6C34878D82A}">
                    <a16:rowId xmlns:a16="http://schemas.microsoft.com/office/drawing/2014/main" xmlns="" val="2281011525"/>
                  </a:ext>
                </a:extLst>
              </a:tr>
              <a:tr h="961135">
                <a:tc>
                  <a:txBody>
                    <a:bodyPr/>
                    <a:lstStyle/>
                    <a:p>
                      <a:r>
                        <a:rPr lang="en-US" dirty="0"/>
                        <a:t>1</a:t>
                      </a:r>
                      <a:endParaRPr lang="en-IN" dirty="0"/>
                    </a:p>
                  </a:txBody>
                  <a:tcPr/>
                </a:tc>
                <a:tc>
                  <a:txBody>
                    <a:bodyPr/>
                    <a:lstStyle/>
                    <a:p>
                      <a:r>
                        <a:rPr lang="en-US" dirty="0"/>
                        <a:t>T4aN2aM0 (Mandible involvement)</a:t>
                      </a:r>
                      <a:endParaRPr lang="en-IN" dirty="0"/>
                    </a:p>
                  </a:txBody>
                  <a:tcPr/>
                </a:tc>
                <a:tc>
                  <a:txBody>
                    <a:bodyPr/>
                    <a:lstStyle/>
                    <a:p>
                      <a:r>
                        <a:rPr lang="en-US" dirty="0"/>
                        <a:t>Yes (Ipsilateral IB)</a:t>
                      </a:r>
                      <a:endParaRPr lang="en-IN"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Wide Local Excision</a:t>
                      </a:r>
                      <a:endParaRPr lang="en-IN" dirty="0"/>
                    </a:p>
                    <a:p>
                      <a:r>
                        <a:rPr lang="en-US" dirty="0"/>
                        <a:t>+ </a:t>
                      </a:r>
                      <a:r>
                        <a:rPr lang="en-US" dirty="0" err="1"/>
                        <a:t>Hemimandibulectomy</a:t>
                      </a:r>
                      <a:r>
                        <a:rPr lang="en-US" dirty="0"/>
                        <a:t> + MRND Type III</a:t>
                      </a:r>
                      <a:endParaRPr lang="en-IN" dirty="0"/>
                    </a:p>
                  </a:txBody>
                  <a:tcPr/>
                </a:tc>
                <a:tc>
                  <a:txBody>
                    <a:bodyPr/>
                    <a:lstStyle/>
                    <a:p>
                      <a:r>
                        <a:rPr lang="en-US" dirty="0"/>
                        <a:t>Poorly Differentiated</a:t>
                      </a:r>
                      <a:endParaRPr lang="en-IN" dirty="0"/>
                    </a:p>
                  </a:txBody>
                  <a:tcPr/>
                </a:tc>
                <a:extLst>
                  <a:ext uri="{0D108BD9-81ED-4DB2-BD59-A6C34878D82A}">
                    <a16:rowId xmlns:a16="http://schemas.microsoft.com/office/drawing/2014/main" xmlns="" val="580138482"/>
                  </a:ext>
                </a:extLst>
              </a:tr>
            </a:tbl>
          </a:graphicData>
        </a:graphic>
      </p:graphicFrame>
    </p:spTree>
    <p:extLst>
      <p:ext uri="{BB962C8B-B14F-4D97-AF65-F5344CB8AC3E}">
        <p14:creationId xmlns:p14="http://schemas.microsoft.com/office/powerpoint/2010/main" xmlns="" val="215186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F5411CA-714A-46FD-864D-8311B84A94F6}"/>
              </a:ext>
            </a:extLst>
          </p:cNvPr>
          <p:cNvSpPr>
            <a:spLocks noGrp="1"/>
          </p:cNvSpPr>
          <p:nvPr>
            <p:ph idx="1"/>
          </p:nvPr>
        </p:nvSpPr>
        <p:spPr>
          <a:xfrm>
            <a:off x="2341112" y="1430086"/>
            <a:ext cx="7796540" cy="3997828"/>
          </a:xfrm>
        </p:spPr>
        <p:txBody>
          <a:bodyPr/>
          <a:lstStyle/>
          <a:p>
            <a:pPr>
              <a:lnSpc>
                <a:spcPct val="150000"/>
              </a:lnSpc>
            </a:pPr>
            <a:r>
              <a:rPr lang="en-IN" dirty="0"/>
              <a:t>Of the above 8 operated cases, 1 case was diagnosed as poorly differentiated on HPE examination, and 2 cases were having positive tumour margins, and these cases were sent for post operative radiotherapy.</a:t>
            </a:r>
          </a:p>
          <a:p>
            <a:endParaRPr lang="en-IN" dirty="0"/>
          </a:p>
        </p:txBody>
      </p:sp>
    </p:spTree>
    <p:extLst>
      <p:ext uri="{BB962C8B-B14F-4D97-AF65-F5344CB8AC3E}">
        <p14:creationId xmlns:p14="http://schemas.microsoft.com/office/powerpoint/2010/main" xmlns="" val="1988399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6C17E68-1520-4B53-9D3D-B1E8DDA18967}"/>
              </a:ext>
            </a:extLst>
          </p:cNvPr>
          <p:cNvPicPr>
            <a:picLocks noGrp="1" noChangeAspect="1"/>
          </p:cNvPicPr>
          <p:nvPr>
            <p:ph type="pic" idx="1"/>
          </p:nvPr>
        </p:nvPicPr>
        <p:blipFill rotWithShape="1">
          <a:blip r:embed="rId2"/>
          <a:srcRect l="28502" r="28502"/>
          <a:stretch/>
        </p:blipFill>
        <p:spPr>
          <a:xfrm>
            <a:off x="7699513" y="1041400"/>
            <a:ext cx="3458665" cy="4775200"/>
          </a:xfrm>
          <a:prstGeom prst="rect">
            <a:avLst/>
          </a:prstGeom>
          <a:effectLst/>
        </p:spPr>
      </p:pic>
      <p:sp>
        <p:nvSpPr>
          <p:cNvPr id="3" name="TextBox 2">
            <a:extLst>
              <a:ext uri="{FF2B5EF4-FFF2-40B4-BE49-F238E27FC236}">
                <a16:creationId xmlns:a16="http://schemas.microsoft.com/office/drawing/2014/main" xmlns="" id="{B2941930-0AF9-4BA2-AAA0-FFBFE7D652DF}"/>
              </a:ext>
            </a:extLst>
          </p:cNvPr>
          <p:cNvSpPr txBox="1"/>
          <p:nvPr/>
        </p:nvSpPr>
        <p:spPr>
          <a:xfrm>
            <a:off x="2582789" y="2030233"/>
            <a:ext cx="3667036" cy="5495545"/>
          </a:xfrm>
          <a:prstGeom prst="rect">
            <a:avLst/>
          </a:prstGeom>
        </p:spPr>
        <p:txBody>
          <a:bodyPr vert="horz" lIns="91440" tIns="45720" rIns="91440" bIns="45720" rtlCol="0">
            <a:normAutofit/>
          </a:bodyPr>
          <a:lstStyle/>
          <a:p>
            <a:pPr>
              <a:lnSpc>
                <a:spcPct val="90000"/>
              </a:lnSpc>
              <a:spcAft>
                <a:spcPts val="600"/>
              </a:spcAft>
            </a:pPr>
            <a:r>
              <a:rPr lang="en-US" sz="2800" dirty="0"/>
              <a:t>An </a:t>
            </a:r>
            <a:r>
              <a:rPr lang="en-US" sz="2800" dirty="0" err="1"/>
              <a:t>ulceroproliferative</a:t>
            </a:r>
            <a:r>
              <a:rPr lang="en-US" sz="2800" dirty="0"/>
              <a:t> growth on the right buccal mucosa of size 1x2 cm, 0.5cm behind the angle of mouth, with no palpable lymph node</a:t>
            </a:r>
          </a:p>
        </p:txBody>
      </p:sp>
    </p:spTree>
    <p:extLst>
      <p:ext uri="{BB962C8B-B14F-4D97-AF65-F5344CB8AC3E}">
        <p14:creationId xmlns:p14="http://schemas.microsoft.com/office/powerpoint/2010/main" xmlns="" val="2427181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AA201A8-6D62-4232-A5E0-771DF40A5BD6}"/>
              </a:ext>
            </a:extLst>
          </p:cNvPr>
          <p:cNvPicPr>
            <a:picLocks noGrp="1" noChangeAspect="1"/>
          </p:cNvPicPr>
          <p:nvPr>
            <p:ph type="pic" idx="1"/>
          </p:nvPr>
        </p:nvPicPr>
        <p:blipFill rotWithShape="1">
          <a:blip r:embed="rId2"/>
          <a:srcRect l="21072" r="21072"/>
          <a:stretch/>
        </p:blipFill>
        <p:spPr>
          <a:xfrm flipH="1">
            <a:off x="7702825" y="1041400"/>
            <a:ext cx="3415748" cy="4775200"/>
          </a:xfrm>
          <a:prstGeom prst="rect">
            <a:avLst/>
          </a:prstGeom>
          <a:effectLst/>
        </p:spPr>
      </p:pic>
      <p:sp>
        <p:nvSpPr>
          <p:cNvPr id="3" name="TextBox 2">
            <a:extLst>
              <a:ext uri="{FF2B5EF4-FFF2-40B4-BE49-F238E27FC236}">
                <a16:creationId xmlns:a16="http://schemas.microsoft.com/office/drawing/2014/main" xmlns="" id="{AFE429ED-5915-41D8-A9A4-B9C3FB64469E}"/>
              </a:ext>
            </a:extLst>
          </p:cNvPr>
          <p:cNvSpPr txBox="1"/>
          <p:nvPr/>
        </p:nvSpPr>
        <p:spPr>
          <a:xfrm>
            <a:off x="2108780" y="1883832"/>
            <a:ext cx="3667036" cy="5495545"/>
          </a:xfrm>
          <a:prstGeom prst="rect">
            <a:avLst/>
          </a:prstGeom>
        </p:spPr>
        <p:txBody>
          <a:bodyPr vert="horz" lIns="91440" tIns="45720" rIns="91440" bIns="45720" rtlCol="0">
            <a:noAutofit/>
          </a:bodyPr>
          <a:lstStyle/>
          <a:p>
            <a:pPr>
              <a:lnSpc>
                <a:spcPct val="90000"/>
              </a:lnSpc>
              <a:spcAft>
                <a:spcPts val="600"/>
              </a:spcAft>
            </a:pPr>
            <a:r>
              <a:rPr lang="en-US" sz="2800" dirty="0"/>
              <a:t>An </a:t>
            </a:r>
            <a:r>
              <a:rPr lang="en-US" sz="2800" dirty="0" err="1"/>
              <a:t>ulceroproliferative</a:t>
            </a:r>
            <a:r>
              <a:rPr lang="en-US" sz="2800" dirty="0"/>
              <a:t> growth of size 3x4cm present on the left buccal mucosa, adjacent to left lower 1</a:t>
            </a:r>
            <a:r>
              <a:rPr lang="en-US" sz="2800" baseline="30000" dirty="0"/>
              <a:t>st</a:t>
            </a:r>
            <a:r>
              <a:rPr lang="en-US" sz="2800" dirty="0"/>
              <a:t> and 2</a:t>
            </a:r>
            <a:r>
              <a:rPr lang="en-US" sz="2800" baseline="30000" dirty="0"/>
              <a:t>nd</a:t>
            </a:r>
            <a:r>
              <a:rPr lang="en-US" sz="2800" dirty="0"/>
              <a:t> molar, with induration around the margins and palpable ipsilateral level IB lymph node</a:t>
            </a:r>
          </a:p>
        </p:txBody>
      </p:sp>
    </p:spTree>
    <p:extLst>
      <p:ext uri="{BB962C8B-B14F-4D97-AF65-F5344CB8AC3E}">
        <p14:creationId xmlns:p14="http://schemas.microsoft.com/office/powerpoint/2010/main" xmlns="" val="12240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39192C78-D884-4340-B2D1-ADDA4747B1DE}"/>
              </a:ext>
            </a:extLst>
          </p:cNvPr>
          <p:cNvPicPr>
            <a:picLocks noGrp="1" noChangeAspect="1"/>
          </p:cNvPicPr>
          <p:nvPr>
            <p:ph type="pic" idx="1"/>
          </p:nvPr>
        </p:nvPicPr>
        <p:blipFill rotWithShape="1">
          <a:blip r:embed="rId2"/>
          <a:srcRect l="27592" r="27592"/>
          <a:stretch/>
        </p:blipFill>
        <p:spPr>
          <a:xfrm>
            <a:off x="7301948" y="945122"/>
            <a:ext cx="3750214" cy="4967756"/>
          </a:xfrm>
          <a:prstGeom prst="rect">
            <a:avLst/>
          </a:prstGeom>
          <a:effectLst/>
        </p:spPr>
      </p:pic>
      <p:sp>
        <p:nvSpPr>
          <p:cNvPr id="4" name="TextBox 3">
            <a:extLst>
              <a:ext uri="{FF2B5EF4-FFF2-40B4-BE49-F238E27FC236}">
                <a16:creationId xmlns:a16="http://schemas.microsoft.com/office/drawing/2014/main" xmlns="" id="{D0F81289-E52C-45C7-A08C-A895C2362ACB}"/>
              </a:ext>
            </a:extLst>
          </p:cNvPr>
          <p:cNvSpPr txBox="1"/>
          <p:nvPr/>
        </p:nvSpPr>
        <p:spPr>
          <a:xfrm>
            <a:off x="2230851" y="1270273"/>
            <a:ext cx="4007352" cy="3970318"/>
          </a:xfrm>
          <a:prstGeom prst="rect">
            <a:avLst/>
          </a:prstGeom>
          <a:noFill/>
        </p:spPr>
        <p:txBody>
          <a:bodyPr wrap="square" rtlCol="0">
            <a:spAutoFit/>
          </a:bodyPr>
          <a:lstStyle/>
          <a:p>
            <a:pPr>
              <a:spcAft>
                <a:spcPts val="600"/>
              </a:spcAft>
            </a:pPr>
            <a:r>
              <a:rPr lang="en-US" sz="2800" dirty="0"/>
              <a:t>An </a:t>
            </a:r>
            <a:r>
              <a:rPr lang="en-US" sz="2800" dirty="0" err="1"/>
              <a:t>ulceroproliferative</a:t>
            </a:r>
            <a:r>
              <a:rPr lang="en-US" sz="2800" dirty="0"/>
              <a:t> growth of size 5x6cm present on the right buccal mucosa, involving the right lower gingivobuccal sulcus and right retromolar trigone, and bilateral </a:t>
            </a:r>
            <a:r>
              <a:rPr lang="en-US" sz="2800" dirty="0" err="1"/>
              <a:t>palbable</a:t>
            </a:r>
            <a:r>
              <a:rPr lang="en-US" sz="2800" dirty="0"/>
              <a:t> level IB lymph nodes</a:t>
            </a:r>
            <a:endParaRPr lang="en-IN" sz="2800" dirty="0"/>
          </a:p>
        </p:txBody>
      </p:sp>
    </p:spTree>
    <p:extLst>
      <p:ext uri="{BB962C8B-B14F-4D97-AF65-F5344CB8AC3E}">
        <p14:creationId xmlns:p14="http://schemas.microsoft.com/office/powerpoint/2010/main" xmlns="" val="10175963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509F5B51-0592-4BE9-A711-C4D1FBAAAE03}"/>
              </a:ext>
            </a:extLst>
          </p:cNvPr>
          <p:cNvSpPr>
            <a:spLocks noGrp="1"/>
          </p:cNvSpPr>
          <p:nvPr>
            <p:ph type="title"/>
          </p:nvPr>
        </p:nvSpPr>
        <p:spPr/>
        <p:txBody>
          <a:bodyPr/>
          <a:lstStyle/>
          <a:p>
            <a:endParaRPr lang="en-IN"/>
          </a:p>
        </p:txBody>
      </p:sp>
      <p:pic>
        <p:nvPicPr>
          <p:cNvPr id="5" name="Content Placeholder 4" descr="Close - up of a person's face&#10;&#10;Description automatically generated with medium confidence">
            <a:extLst>
              <a:ext uri="{FF2B5EF4-FFF2-40B4-BE49-F238E27FC236}">
                <a16:creationId xmlns:a16="http://schemas.microsoft.com/office/drawing/2014/main" xmlns="" id="{DD572145-BD1C-43BA-9C28-4321D519E9DF}"/>
              </a:ext>
            </a:extLst>
          </p:cNvPr>
          <p:cNvPicPr>
            <a:picLocks noGrp="1" noChangeAspect="1"/>
          </p:cNvPicPr>
          <p:nvPr>
            <p:ph type="pic" idx="1"/>
          </p:nvPr>
        </p:nvPicPr>
        <p:blipFill rotWithShape="1">
          <a:blip r:embed="rId2">
            <a:extLst>
              <a:ext uri="{28A0092B-C50C-407E-A947-70E740481C1C}">
                <a14:useLocalDpi xmlns:a14="http://schemas.microsoft.com/office/drawing/2010/main" xmlns="" val="0"/>
              </a:ext>
            </a:extLst>
          </a:blip>
          <a:srcRect l="17253" t="9295" r="23739"/>
          <a:stretch/>
        </p:blipFill>
        <p:spPr>
          <a:xfrm rot="5400000">
            <a:off x="7212210" y="1507444"/>
            <a:ext cx="4128603" cy="3843112"/>
          </a:xfrm>
          <a:prstGeom prst="rect">
            <a:avLst/>
          </a:prstGeom>
          <a:effectLst/>
        </p:spPr>
      </p:pic>
      <p:sp>
        <p:nvSpPr>
          <p:cNvPr id="4" name="Text Placeholder 3">
            <a:extLst>
              <a:ext uri="{FF2B5EF4-FFF2-40B4-BE49-F238E27FC236}">
                <a16:creationId xmlns:a16="http://schemas.microsoft.com/office/drawing/2014/main" xmlns="" id="{5106FB41-10B9-4ADF-8E70-CCA04D525935}"/>
              </a:ext>
            </a:extLst>
          </p:cNvPr>
          <p:cNvSpPr>
            <a:spLocks noGrp="1"/>
          </p:cNvSpPr>
          <p:nvPr>
            <p:ph type="body" sz="half" idx="2"/>
          </p:nvPr>
        </p:nvSpPr>
        <p:spPr/>
        <p:txBody>
          <a:bodyPr/>
          <a:lstStyle/>
          <a:p>
            <a:endParaRPr lang="en-IN" dirty="0"/>
          </a:p>
        </p:txBody>
      </p:sp>
      <p:sp>
        <p:nvSpPr>
          <p:cNvPr id="6" name="TextBox 5">
            <a:extLst>
              <a:ext uri="{FF2B5EF4-FFF2-40B4-BE49-F238E27FC236}">
                <a16:creationId xmlns:a16="http://schemas.microsoft.com/office/drawing/2014/main" xmlns="" id="{8C1EB205-9983-43DC-B90B-1F17B8F4C7A9}"/>
              </a:ext>
            </a:extLst>
          </p:cNvPr>
          <p:cNvSpPr txBox="1"/>
          <p:nvPr/>
        </p:nvSpPr>
        <p:spPr>
          <a:xfrm>
            <a:off x="1480990" y="839386"/>
            <a:ext cx="4734279" cy="4832092"/>
          </a:xfrm>
          <a:prstGeom prst="rect">
            <a:avLst/>
          </a:prstGeom>
          <a:noFill/>
        </p:spPr>
        <p:txBody>
          <a:bodyPr wrap="square" rtlCol="0">
            <a:spAutoFit/>
          </a:bodyPr>
          <a:lstStyle/>
          <a:p>
            <a:r>
              <a:rPr lang="en-US" sz="2800" dirty="0"/>
              <a:t>An </a:t>
            </a:r>
            <a:r>
              <a:rPr lang="en-US" sz="2800" dirty="0" err="1"/>
              <a:t>ulceroproliferative</a:t>
            </a:r>
            <a:r>
              <a:rPr lang="en-US" sz="2800" dirty="0"/>
              <a:t> growth of size 3x2cm present on the right buccal mucosa, adjacent to right 3</a:t>
            </a:r>
            <a:r>
              <a:rPr lang="en-US" sz="2800" baseline="30000" dirty="0"/>
              <a:t>rd</a:t>
            </a:r>
            <a:r>
              <a:rPr lang="en-US" sz="2800" dirty="0"/>
              <a:t> molars, invading the right retromolar trigone and the right lower gingivobuccal sulcus, with submucous fibrosis of hard palate and left retromolar trigone, as well as the rest of the buccal mucosa with bilateral palpable level IB lymph nodes</a:t>
            </a:r>
            <a:endParaRPr lang="en-IN" sz="2800" dirty="0"/>
          </a:p>
        </p:txBody>
      </p:sp>
    </p:spTree>
    <p:extLst>
      <p:ext uri="{BB962C8B-B14F-4D97-AF65-F5344CB8AC3E}">
        <p14:creationId xmlns:p14="http://schemas.microsoft.com/office/powerpoint/2010/main" xmlns="" val="2232868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FE26ADC3-2619-4CA4-88DC-5CBF3F6AD0D5}"/>
              </a:ext>
            </a:extLst>
          </p:cNvPr>
          <p:cNvPicPr>
            <a:picLocks noGrp="1" noChangeAspect="1"/>
          </p:cNvPicPr>
          <p:nvPr>
            <p:ph idx="4294967295"/>
          </p:nvPr>
        </p:nvPicPr>
        <p:blipFill rotWithShape="1">
          <a:blip r:embed="rId2"/>
          <a:srcRect l="4229" r="3108" b="7378"/>
          <a:stretch/>
        </p:blipFill>
        <p:spPr>
          <a:xfrm>
            <a:off x="1371600" y="915988"/>
            <a:ext cx="3798073" cy="4391782"/>
          </a:xfrm>
          <a:solidFill>
            <a:schemeClr val="accent6">
              <a:alpha val="39000"/>
            </a:schemeClr>
          </a:solidFill>
        </p:spPr>
      </p:pic>
      <p:pic>
        <p:nvPicPr>
          <p:cNvPr id="7" name="Picture 6">
            <a:extLst>
              <a:ext uri="{FF2B5EF4-FFF2-40B4-BE49-F238E27FC236}">
                <a16:creationId xmlns:a16="http://schemas.microsoft.com/office/drawing/2014/main" xmlns="" id="{1F9455ED-FAF4-44B0-9728-C5B7C0E525D6}"/>
              </a:ext>
            </a:extLst>
          </p:cNvPr>
          <p:cNvPicPr>
            <a:picLocks noChangeAspect="1"/>
          </p:cNvPicPr>
          <p:nvPr/>
        </p:nvPicPr>
        <p:blipFill>
          <a:blip r:embed="rId3"/>
          <a:stretch>
            <a:fillRect/>
          </a:stretch>
        </p:blipFill>
        <p:spPr>
          <a:xfrm>
            <a:off x="5544377" y="1082753"/>
            <a:ext cx="5064133" cy="4225018"/>
          </a:xfrm>
          <a:prstGeom prst="rect">
            <a:avLst/>
          </a:prstGeom>
        </p:spPr>
      </p:pic>
    </p:spTree>
    <p:extLst>
      <p:ext uri="{BB962C8B-B14F-4D97-AF65-F5344CB8AC3E}">
        <p14:creationId xmlns:p14="http://schemas.microsoft.com/office/powerpoint/2010/main" xmlns="" val="22243579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9F9806-C84E-4FE5-B33A-8D5A567AD47B}"/>
              </a:ext>
            </a:extLst>
          </p:cNvPr>
          <p:cNvSpPr>
            <a:spLocks noGrp="1"/>
          </p:cNvSpPr>
          <p:nvPr>
            <p:ph type="title"/>
          </p:nvPr>
        </p:nvSpPr>
        <p:spPr>
          <a:xfrm>
            <a:off x="1413203" y="269441"/>
            <a:ext cx="7958331" cy="1077229"/>
          </a:xfrm>
        </p:spPr>
        <p:txBody>
          <a:bodyPr/>
          <a:lstStyle/>
          <a:p>
            <a:pPr algn="l"/>
            <a:r>
              <a:rPr lang="en-US" dirty="0"/>
              <a:t>CONCLUSION</a:t>
            </a:r>
            <a:endParaRPr lang="en-IN" dirty="0"/>
          </a:p>
        </p:txBody>
      </p:sp>
      <p:sp>
        <p:nvSpPr>
          <p:cNvPr id="3" name="Content Placeholder 2">
            <a:extLst>
              <a:ext uri="{FF2B5EF4-FFF2-40B4-BE49-F238E27FC236}">
                <a16:creationId xmlns:a16="http://schemas.microsoft.com/office/drawing/2014/main" xmlns="" id="{1B85F972-6DCF-42D9-9CE8-B54CCA973E8D}"/>
              </a:ext>
            </a:extLst>
          </p:cNvPr>
          <p:cNvSpPr>
            <a:spLocks noGrp="1"/>
          </p:cNvSpPr>
          <p:nvPr>
            <p:ph idx="1"/>
          </p:nvPr>
        </p:nvSpPr>
        <p:spPr>
          <a:xfrm>
            <a:off x="1574994" y="1814732"/>
            <a:ext cx="7796540" cy="4544701"/>
          </a:xfrm>
        </p:spPr>
        <p:txBody>
          <a:bodyPr>
            <a:noAutofit/>
          </a:bodyPr>
          <a:lstStyle/>
          <a:p>
            <a:r>
              <a:rPr lang="en-IN" dirty="0"/>
              <a:t>Even in node negative cases, elective neck dissection should be done as it significantly reduces the nodal recurrence as well as the local recurrence (</a:t>
            </a:r>
            <a:r>
              <a:rPr lang="en-IN" dirty="0" smtClean="0"/>
              <a:t>especially </a:t>
            </a:r>
            <a:r>
              <a:rPr lang="en-IN" dirty="0"/>
              <a:t>in T2 or tumour thickness &gt;5mm</a:t>
            </a:r>
            <a:r>
              <a:rPr lang="en-IN" dirty="0" smtClean="0"/>
              <a:t>)</a:t>
            </a:r>
            <a:endParaRPr lang="en-IN" dirty="0"/>
          </a:p>
          <a:p>
            <a:r>
              <a:rPr lang="en-IN" dirty="0"/>
              <a:t>Surgical procedure has to be selected based on the stage of the disease and the extent of the disease</a:t>
            </a:r>
            <a:r>
              <a:rPr lang="en-IN" dirty="0" smtClean="0"/>
              <a:t>.</a:t>
            </a:r>
            <a:endParaRPr lang="en-IN" dirty="0"/>
          </a:p>
          <a:p>
            <a:r>
              <a:rPr lang="en-IN" dirty="0"/>
              <a:t>Post operative </a:t>
            </a:r>
            <a:r>
              <a:rPr lang="en-IN" dirty="0" smtClean="0"/>
              <a:t>adjuvant therapy (radiation/chemotherapy) is </a:t>
            </a:r>
            <a:r>
              <a:rPr lang="en-IN" dirty="0"/>
              <a:t>preferred for-</a:t>
            </a:r>
          </a:p>
          <a:p>
            <a:pPr marL="514350" indent="-514350">
              <a:buFont typeface="+mj-lt"/>
              <a:buAutoNum type="arabicPeriod"/>
            </a:pPr>
            <a:r>
              <a:rPr lang="en-IN" dirty="0"/>
              <a:t>LN metastasis (2 or more)</a:t>
            </a:r>
          </a:p>
          <a:p>
            <a:pPr marL="514350" indent="-514350">
              <a:buFont typeface="+mj-lt"/>
              <a:buAutoNum type="arabicPeriod"/>
            </a:pPr>
            <a:r>
              <a:rPr lang="en-IN" dirty="0"/>
              <a:t>Extracapsular spread</a:t>
            </a:r>
          </a:p>
          <a:p>
            <a:pPr marL="514350" indent="-514350">
              <a:buFont typeface="+mj-lt"/>
              <a:buAutoNum type="arabicPeriod"/>
            </a:pPr>
            <a:r>
              <a:rPr lang="en-IN" dirty="0"/>
              <a:t>Positive margins or margins &lt;3mm</a:t>
            </a:r>
          </a:p>
          <a:p>
            <a:pPr marL="514350" indent="-514350">
              <a:buFont typeface="+mj-lt"/>
              <a:buAutoNum type="arabicPeriod"/>
            </a:pPr>
            <a:r>
              <a:rPr lang="en-IN" dirty="0"/>
              <a:t>Stage III/IV</a:t>
            </a:r>
          </a:p>
          <a:p>
            <a:pPr marL="0" indent="0">
              <a:buNone/>
            </a:pPr>
            <a:endParaRPr lang="en-IN" dirty="0"/>
          </a:p>
        </p:txBody>
      </p:sp>
    </p:spTree>
    <p:extLst>
      <p:ext uri="{BB962C8B-B14F-4D97-AF65-F5344CB8AC3E}">
        <p14:creationId xmlns:p14="http://schemas.microsoft.com/office/powerpoint/2010/main" xmlns="" val="2015018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359898"/>
            <a:ext cx="7274011" cy="1472184"/>
          </a:xfrm>
        </p:spPr>
        <p:txBody>
          <a:bodyPr>
            <a:noAutofit/>
          </a:bodyPr>
          <a:lstStyle/>
          <a:p>
            <a:pPr algn="ctr"/>
            <a:r>
              <a:rPr lang="en-US" sz="4400" b="1" dirty="0"/>
              <a:t> </a:t>
            </a:r>
            <a:r>
              <a:rPr lang="en-US" sz="4400" b="1" dirty="0">
                <a:latin typeface="Georgia" pitchFamily="18" charset="0"/>
                <a:cs typeface="Times New Roman" pitchFamily="18" charset="0"/>
              </a:rPr>
              <a:t>ANNUAL CLINICAL MEETING </a:t>
            </a:r>
            <a:endParaRPr lang="en-US" sz="4800" b="1" dirty="0">
              <a:latin typeface="Georgia" pitchFamily="18" charset="0"/>
              <a:cs typeface="Times New Roman" pitchFamily="18" charset="0"/>
            </a:endParaRPr>
          </a:p>
        </p:txBody>
      </p:sp>
      <p:sp>
        <p:nvSpPr>
          <p:cNvPr id="5" name="Subtitle 4"/>
          <p:cNvSpPr>
            <a:spLocks noGrp="1"/>
          </p:cNvSpPr>
          <p:nvPr>
            <p:ph type="subTitle" idx="1"/>
          </p:nvPr>
        </p:nvSpPr>
        <p:spPr>
          <a:xfrm>
            <a:off x="1714500" y="1528816"/>
            <a:ext cx="7274011" cy="1066800"/>
          </a:xfrm>
        </p:spPr>
        <p:txBody>
          <a:bodyPr>
            <a:noAutofit/>
          </a:bodyPr>
          <a:lstStyle/>
          <a:p>
            <a:pPr algn="ctr"/>
            <a:r>
              <a:rPr lang="en-US" sz="2000" b="1" dirty="0">
                <a:latin typeface="Georgia" pitchFamily="18" charset="0"/>
              </a:rPr>
              <a:t>DEPARTMENT OF OTORHINOLARYNGOLOGY AND HEAD AND NECK SURGERY</a:t>
            </a:r>
          </a:p>
        </p:txBody>
      </p:sp>
      <p:pic>
        <p:nvPicPr>
          <p:cNvPr id="4" name="Content Placeholder 3" descr="images (1).jpg"/>
          <p:cNvPicPr>
            <a:picLocks noGrp="1" noChangeAspect="1"/>
          </p:cNvPicPr>
          <p:nvPr>
            <p:ph idx="4294967295"/>
          </p:nvPr>
        </p:nvPicPr>
        <p:blipFill>
          <a:blip r:embed="rId2" cstate="print"/>
          <a:srcRect r="1020" b="13779"/>
          <a:stretch>
            <a:fillRect/>
          </a:stretch>
        </p:blipFill>
        <p:spPr>
          <a:xfrm>
            <a:off x="3027405" y="2891724"/>
            <a:ext cx="4648200" cy="3498850"/>
          </a:xfrm>
        </p:spPr>
      </p:pic>
    </p:spTree>
    <p:extLst>
      <p:ext uri="{BB962C8B-B14F-4D97-AF65-F5344CB8AC3E}">
        <p14:creationId xmlns:p14="http://schemas.microsoft.com/office/powerpoint/2010/main" xmlns="" val="285006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E51307-9AC9-45FC-A8CD-5C6A0588CCCB}"/>
              </a:ext>
            </a:extLst>
          </p:cNvPr>
          <p:cNvSpPr>
            <a:spLocks noGrp="1"/>
          </p:cNvSpPr>
          <p:nvPr>
            <p:ph type="ctrTitle"/>
          </p:nvPr>
        </p:nvSpPr>
        <p:spPr>
          <a:xfrm>
            <a:off x="1842345" y="1271886"/>
            <a:ext cx="6815669" cy="1577006"/>
          </a:xfrm>
        </p:spPr>
        <p:txBody>
          <a:bodyPr>
            <a:noAutofit/>
          </a:bodyPr>
          <a:lstStyle/>
          <a:p>
            <a:pPr algn="ctr"/>
            <a:r>
              <a:rPr lang="en-US" sz="4000" dirty="0"/>
              <a:t>BUCCAL MALIGNANCY AND ULCERS</a:t>
            </a:r>
            <a:br>
              <a:rPr lang="en-US" sz="4000" dirty="0"/>
            </a:br>
            <a:r>
              <a:rPr lang="en-US" sz="4000" dirty="0"/>
              <a:t>CASE SERIES</a:t>
            </a:r>
            <a:endParaRPr lang="en-IN" sz="4000" dirty="0"/>
          </a:p>
        </p:txBody>
      </p:sp>
      <p:sp>
        <p:nvSpPr>
          <p:cNvPr id="3" name="Subtitle 2">
            <a:extLst>
              <a:ext uri="{FF2B5EF4-FFF2-40B4-BE49-F238E27FC236}">
                <a16:creationId xmlns:a16="http://schemas.microsoft.com/office/drawing/2014/main" xmlns="" id="{E9211583-AC14-4D27-B231-229FD6790B48}"/>
              </a:ext>
            </a:extLst>
          </p:cNvPr>
          <p:cNvSpPr>
            <a:spLocks noGrp="1"/>
          </p:cNvSpPr>
          <p:nvPr>
            <p:ph type="subTitle" idx="1"/>
          </p:nvPr>
        </p:nvSpPr>
        <p:spPr>
          <a:xfrm>
            <a:off x="2772274" y="3138945"/>
            <a:ext cx="5063431" cy="580107"/>
          </a:xfrm>
        </p:spPr>
        <p:txBody>
          <a:bodyPr/>
          <a:lstStyle/>
          <a:p>
            <a:pPr algn="ctr"/>
            <a:r>
              <a:rPr lang="en-US" dirty="0"/>
              <a:t>DR. SHUBHANGI PRASAD</a:t>
            </a:r>
            <a:endParaRPr lang="en-IN" dirty="0"/>
          </a:p>
        </p:txBody>
      </p:sp>
    </p:spTree>
    <p:extLst>
      <p:ext uri="{BB962C8B-B14F-4D97-AF65-F5344CB8AC3E}">
        <p14:creationId xmlns:p14="http://schemas.microsoft.com/office/powerpoint/2010/main" xmlns="" val="241407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B28B8B-E6C6-F648-9899-7FB4810E27B2}"/>
              </a:ext>
            </a:extLst>
          </p:cNvPr>
          <p:cNvSpPr txBox="1"/>
          <p:nvPr/>
        </p:nvSpPr>
        <p:spPr>
          <a:xfrm>
            <a:off x="2228335" y="2321004"/>
            <a:ext cx="7735330" cy="1446550"/>
          </a:xfrm>
          <a:prstGeom prst="rect">
            <a:avLst/>
          </a:prstGeom>
          <a:noFill/>
        </p:spPr>
        <p:txBody>
          <a:bodyPr wrap="square" rtlCol="0">
            <a:spAutoFit/>
          </a:bodyPr>
          <a:lstStyle/>
          <a:p>
            <a:pPr algn="ctr"/>
            <a:r>
              <a:rPr lang="en-US" sz="4400" dirty="0" smtClean="0"/>
              <a:t>SCHWANNOMAS IN ENT</a:t>
            </a:r>
          </a:p>
          <a:p>
            <a:pPr algn="r"/>
            <a:endParaRPr lang="en-US" sz="4400" dirty="0"/>
          </a:p>
        </p:txBody>
      </p:sp>
      <p:sp>
        <p:nvSpPr>
          <p:cNvPr id="3" name="TextBox 2"/>
          <p:cNvSpPr txBox="1"/>
          <p:nvPr/>
        </p:nvSpPr>
        <p:spPr>
          <a:xfrm>
            <a:off x="4399449" y="4009292"/>
            <a:ext cx="3474720" cy="369332"/>
          </a:xfrm>
          <a:prstGeom prst="rect">
            <a:avLst/>
          </a:prstGeom>
          <a:noFill/>
        </p:spPr>
        <p:txBody>
          <a:bodyPr wrap="square" rtlCol="0">
            <a:spAutoFit/>
          </a:bodyPr>
          <a:lstStyle/>
          <a:p>
            <a:r>
              <a:rPr lang="en-US" dirty="0" smtClean="0"/>
              <a:t>DR. AASTHA BHATNAGAR</a:t>
            </a:r>
            <a:endParaRPr lang="en-US" dirty="0"/>
          </a:p>
        </p:txBody>
      </p:sp>
    </p:spTree>
    <p:extLst>
      <p:ext uri="{BB962C8B-B14F-4D97-AF65-F5344CB8AC3E}">
        <p14:creationId xmlns:p14="http://schemas.microsoft.com/office/powerpoint/2010/main" xmlns="" val="152333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4E7E562-CD8C-644A-8924-C2DD12AB99F9}"/>
              </a:ext>
            </a:extLst>
          </p:cNvPr>
          <p:cNvSpPr txBox="1"/>
          <p:nvPr/>
        </p:nvSpPr>
        <p:spPr>
          <a:xfrm>
            <a:off x="1076131" y="1342702"/>
            <a:ext cx="10039738" cy="5311198"/>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IN" sz="2400" dirty="0"/>
              <a:t>Schwannomas, also known as neurilemmomas, are benign peripheral nerve sheath tumours. </a:t>
            </a:r>
          </a:p>
          <a:p>
            <a:pPr marL="342900" indent="-342900">
              <a:lnSpc>
                <a:spcPct val="90000"/>
              </a:lnSpc>
              <a:spcBef>
                <a:spcPts val="1000"/>
              </a:spcBef>
              <a:buFont typeface="Arial" panose="020B0604020202020204" pitchFamily="34" charset="0"/>
              <a:buChar char="•"/>
            </a:pPr>
            <a:r>
              <a:rPr lang="en-IN" sz="2400" dirty="0"/>
              <a:t>They originate from any nerve covered with Schwann cell sheath. </a:t>
            </a:r>
          </a:p>
          <a:p>
            <a:pPr marL="342900" indent="-342900">
              <a:lnSpc>
                <a:spcPct val="90000"/>
              </a:lnSpc>
              <a:spcBef>
                <a:spcPts val="1000"/>
              </a:spcBef>
              <a:buFont typeface="Arial" panose="020B0604020202020204" pitchFamily="34" charset="0"/>
              <a:buChar char="•"/>
            </a:pPr>
            <a:r>
              <a:rPr lang="en-IN" sz="2400" dirty="0"/>
              <a:t>Schwannomas constitute 25–45% </a:t>
            </a:r>
            <a:r>
              <a:rPr lang="en-IN" sz="2400" dirty="0" smtClean="0"/>
              <a:t>of benign </a:t>
            </a:r>
            <a:r>
              <a:rPr lang="en-IN" sz="2400" dirty="0"/>
              <a:t>tumours of the head and neck. </a:t>
            </a:r>
          </a:p>
          <a:p>
            <a:pPr>
              <a:lnSpc>
                <a:spcPct val="90000"/>
              </a:lnSpc>
              <a:spcBef>
                <a:spcPts val="1000"/>
              </a:spcBef>
            </a:pPr>
            <a:r>
              <a:rPr lang="en-IN" sz="2400" dirty="0"/>
              <a:t>About 4% of head and neck schwannomas present as a </a:t>
            </a:r>
            <a:r>
              <a:rPr lang="en-IN" sz="2400" dirty="0" err="1"/>
              <a:t>Sinonasal</a:t>
            </a:r>
            <a:r>
              <a:rPr lang="en-IN" sz="2400" dirty="0"/>
              <a:t> schwannoma. </a:t>
            </a:r>
          </a:p>
          <a:p>
            <a:pPr>
              <a:lnSpc>
                <a:spcPct val="90000"/>
              </a:lnSpc>
              <a:spcBef>
                <a:spcPts val="1000"/>
              </a:spcBef>
            </a:pPr>
            <a:endParaRPr lang="en-IN" sz="2400" dirty="0"/>
          </a:p>
          <a:p>
            <a:pPr>
              <a:lnSpc>
                <a:spcPct val="90000"/>
              </a:lnSpc>
              <a:spcBef>
                <a:spcPts val="1000"/>
              </a:spcBef>
            </a:pPr>
            <a:r>
              <a:rPr lang="en-IN" sz="2400" dirty="0"/>
              <a:t>We saw 2 cases in our OPD – A </a:t>
            </a:r>
            <a:r>
              <a:rPr lang="en-IN" sz="2400" dirty="0" err="1"/>
              <a:t>Sinonasal</a:t>
            </a:r>
            <a:r>
              <a:rPr lang="en-IN" sz="2400" dirty="0"/>
              <a:t> schwannoma and a Facial Nerve schwannoma.</a:t>
            </a:r>
          </a:p>
          <a:p>
            <a:pPr>
              <a:lnSpc>
                <a:spcPct val="90000"/>
              </a:lnSpc>
              <a:spcBef>
                <a:spcPts val="1000"/>
              </a:spcBef>
            </a:pPr>
            <a:endParaRPr lang="en-IN" sz="2400" dirty="0"/>
          </a:p>
          <a:p>
            <a:pPr>
              <a:lnSpc>
                <a:spcPct val="90000"/>
              </a:lnSpc>
              <a:spcBef>
                <a:spcPts val="1000"/>
              </a:spcBef>
            </a:pPr>
            <a:r>
              <a:rPr lang="en-IN" sz="2400" dirty="0"/>
              <a:t>Complete extracapsular excision of the tumours was achieved by micro-neurosurgical technique .</a:t>
            </a:r>
          </a:p>
        </p:txBody>
      </p:sp>
      <p:sp>
        <p:nvSpPr>
          <p:cNvPr id="3" name="TextBox 2">
            <a:extLst>
              <a:ext uri="{FF2B5EF4-FFF2-40B4-BE49-F238E27FC236}">
                <a16:creationId xmlns:a16="http://schemas.microsoft.com/office/drawing/2014/main" xmlns="" id="{08FF085D-F043-F34A-8936-6F5EC9CCCB99}"/>
              </a:ext>
            </a:extLst>
          </p:cNvPr>
          <p:cNvSpPr txBox="1"/>
          <p:nvPr/>
        </p:nvSpPr>
        <p:spPr>
          <a:xfrm>
            <a:off x="3727938" y="365760"/>
            <a:ext cx="4234376" cy="523220"/>
          </a:xfrm>
          <a:prstGeom prst="rect">
            <a:avLst/>
          </a:prstGeom>
          <a:noFill/>
        </p:spPr>
        <p:txBody>
          <a:bodyPr wrap="square" rtlCol="0">
            <a:spAutoFit/>
          </a:bodyPr>
          <a:lstStyle/>
          <a:p>
            <a:pPr algn="ctr"/>
            <a:r>
              <a:rPr lang="en-US" sz="2800" dirty="0"/>
              <a:t>INTRODUCTION</a:t>
            </a:r>
          </a:p>
        </p:txBody>
      </p:sp>
    </p:spTree>
    <p:extLst>
      <p:ext uri="{BB962C8B-B14F-4D97-AF65-F5344CB8AC3E}">
        <p14:creationId xmlns:p14="http://schemas.microsoft.com/office/powerpoint/2010/main" xmlns="" val="348413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3B5331-6299-AA43-9474-47B74A03AA9C}"/>
              </a:ext>
            </a:extLst>
          </p:cNvPr>
          <p:cNvSpPr txBox="1"/>
          <p:nvPr/>
        </p:nvSpPr>
        <p:spPr>
          <a:xfrm>
            <a:off x="2232297" y="2198433"/>
            <a:ext cx="7727405" cy="2123658"/>
          </a:xfrm>
          <a:prstGeom prst="rect">
            <a:avLst/>
          </a:prstGeom>
          <a:noFill/>
        </p:spPr>
        <p:txBody>
          <a:bodyPr wrap="square" rtlCol="0">
            <a:spAutoFit/>
          </a:bodyPr>
          <a:lstStyle/>
          <a:p>
            <a:pPr algn="ctr"/>
            <a:r>
              <a:rPr lang="en-US" sz="4400" dirty="0"/>
              <a:t>Benign Nasal Spindle Cell Schwannoma</a:t>
            </a:r>
          </a:p>
          <a:p>
            <a:pPr algn="ctr"/>
            <a:r>
              <a:rPr lang="en-US" sz="4400" dirty="0"/>
              <a:t> of the Left Nasal Cavity</a:t>
            </a:r>
          </a:p>
        </p:txBody>
      </p:sp>
    </p:spTree>
    <p:extLst>
      <p:ext uri="{BB962C8B-B14F-4D97-AF65-F5344CB8AC3E}">
        <p14:creationId xmlns:p14="http://schemas.microsoft.com/office/powerpoint/2010/main" xmlns="" val="481180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425E5A-4FB6-F14D-B7CB-DE66ACF5C59E}"/>
              </a:ext>
            </a:extLst>
          </p:cNvPr>
          <p:cNvSpPr>
            <a:spLocks noGrp="1"/>
          </p:cNvSpPr>
          <p:nvPr>
            <p:ph type="title"/>
          </p:nvPr>
        </p:nvSpPr>
        <p:spPr>
          <a:xfrm>
            <a:off x="1252025" y="111211"/>
            <a:ext cx="9533364" cy="1087774"/>
          </a:xfrm>
        </p:spPr>
        <p:txBody>
          <a:bodyPr/>
          <a:lstStyle/>
          <a:p>
            <a:pPr algn="l"/>
            <a:r>
              <a:rPr lang="en-US" u="sng" dirty="0"/>
              <a:t>History</a:t>
            </a:r>
          </a:p>
        </p:txBody>
      </p:sp>
      <p:sp>
        <p:nvSpPr>
          <p:cNvPr id="3" name="Content Placeholder 2">
            <a:extLst>
              <a:ext uri="{FF2B5EF4-FFF2-40B4-BE49-F238E27FC236}">
                <a16:creationId xmlns:a16="http://schemas.microsoft.com/office/drawing/2014/main" xmlns="" id="{7744EDCB-514B-2B47-9A1D-F9991B1E1EC1}"/>
              </a:ext>
            </a:extLst>
          </p:cNvPr>
          <p:cNvSpPr>
            <a:spLocks noGrp="1"/>
          </p:cNvSpPr>
          <p:nvPr>
            <p:ph idx="1"/>
          </p:nvPr>
        </p:nvSpPr>
        <p:spPr>
          <a:xfrm>
            <a:off x="1406611" y="1186249"/>
            <a:ext cx="6687065" cy="5560540"/>
          </a:xfrm>
        </p:spPr>
        <p:txBody>
          <a:bodyPr>
            <a:normAutofit fontScale="92500" lnSpcReduction="20000"/>
          </a:bodyPr>
          <a:lstStyle/>
          <a:p>
            <a:r>
              <a:rPr lang="en-US" dirty="0"/>
              <a:t>Chief Complaints:</a:t>
            </a:r>
          </a:p>
          <a:p>
            <a:pPr marL="514350" indent="-514350">
              <a:buFont typeface="+mj-lt"/>
              <a:buAutoNum type="alphaLcParenR"/>
            </a:pPr>
            <a:r>
              <a:rPr lang="en-US" dirty="0"/>
              <a:t>Left sided nasal obstruction since 2 years</a:t>
            </a:r>
          </a:p>
          <a:p>
            <a:pPr marL="514350" indent="-514350">
              <a:buFont typeface="+mj-lt"/>
              <a:buAutoNum type="alphaLcParenR"/>
            </a:pPr>
            <a:r>
              <a:rPr lang="en-US" dirty="0"/>
              <a:t>Left sided nasal discharge since 1 year</a:t>
            </a:r>
          </a:p>
          <a:p>
            <a:pPr marL="0" indent="0">
              <a:buNone/>
            </a:pPr>
            <a:endParaRPr lang="en-US" dirty="0"/>
          </a:p>
          <a:p>
            <a:pPr marL="0" indent="0">
              <a:buNone/>
            </a:pPr>
            <a:r>
              <a:rPr lang="en-US" dirty="0"/>
              <a:t>H/O Anosmia since 6 months +</a:t>
            </a:r>
          </a:p>
          <a:p>
            <a:pPr marL="0" indent="0">
              <a:buNone/>
            </a:pPr>
            <a:r>
              <a:rPr lang="en-US" dirty="0"/>
              <a:t>H/O Pain below the left eye +</a:t>
            </a:r>
          </a:p>
          <a:p>
            <a:pPr marL="0" indent="0">
              <a:buNone/>
            </a:pPr>
            <a:r>
              <a:rPr lang="en-US" dirty="0"/>
              <a:t>H/O Epistaxis since 2 months +</a:t>
            </a:r>
          </a:p>
          <a:p>
            <a:pPr marL="0" indent="0">
              <a:buNone/>
            </a:pPr>
            <a:r>
              <a:rPr lang="en-US" dirty="0"/>
              <a:t>H/O Excessive sneezing +</a:t>
            </a:r>
          </a:p>
          <a:p>
            <a:pPr marL="0" indent="0">
              <a:buNone/>
            </a:pPr>
            <a:r>
              <a:rPr lang="en-US" dirty="0"/>
              <a:t>H/O Epiphora +</a:t>
            </a:r>
          </a:p>
          <a:p>
            <a:pPr marL="0" indent="0">
              <a:buNone/>
            </a:pPr>
            <a:r>
              <a:rPr lang="en-US" dirty="0"/>
              <a:t>H/O Nasal Twang +</a:t>
            </a:r>
          </a:p>
          <a:p>
            <a:pPr marL="0" indent="0">
              <a:buNone/>
            </a:pPr>
            <a:r>
              <a:rPr lang="en-US" dirty="0"/>
              <a:t>H/O Nasopharyngeal Insufficiency +</a:t>
            </a:r>
          </a:p>
        </p:txBody>
      </p:sp>
    </p:spTree>
    <p:extLst>
      <p:ext uri="{BB962C8B-B14F-4D97-AF65-F5344CB8AC3E}">
        <p14:creationId xmlns:p14="http://schemas.microsoft.com/office/powerpoint/2010/main" xmlns="" val="3052399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42B66A-A37F-3D40-93B8-F27706D80830}"/>
              </a:ext>
            </a:extLst>
          </p:cNvPr>
          <p:cNvSpPr>
            <a:spLocks noGrp="1"/>
          </p:cNvSpPr>
          <p:nvPr>
            <p:ph idx="1"/>
          </p:nvPr>
        </p:nvSpPr>
        <p:spPr>
          <a:xfrm>
            <a:off x="1260230" y="488799"/>
            <a:ext cx="10515600" cy="5880401"/>
          </a:xfrm>
        </p:spPr>
        <p:txBody>
          <a:bodyPr>
            <a:normAutofit fontScale="70000" lnSpcReduction="20000"/>
          </a:bodyPr>
          <a:lstStyle/>
          <a:p>
            <a:pPr marL="0" indent="0">
              <a:buNone/>
            </a:pPr>
            <a:r>
              <a:rPr lang="en-US" sz="4000" u="sng" dirty="0"/>
              <a:t>EXAMINATION</a:t>
            </a:r>
          </a:p>
          <a:p>
            <a:pPr marL="0" indent="0">
              <a:buNone/>
            </a:pPr>
            <a:r>
              <a:rPr lang="en-US" sz="2400" dirty="0"/>
              <a:t>General Examination:</a:t>
            </a:r>
          </a:p>
          <a:p>
            <a:pPr marL="0" indent="0">
              <a:buNone/>
            </a:pPr>
            <a:r>
              <a:rPr lang="en-US" sz="2400" dirty="0"/>
              <a:t>Conscious, Cooperative and well oriented to time, place and person</a:t>
            </a:r>
          </a:p>
          <a:p>
            <a:pPr marL="0" indent="0">
              <a:buNone/>
            </a:pPr>
            <a:r>
              <a:rPr lang="en-US" sz="2400" dirty="0"/>
              <a:t>BP: 150/90 mmHg</a:t>
            </a:r>
          </a:p>
          <a:p>
            <a:pPr marL="0" indent="0">
              <a:buNone/>
            </a:pPr>
            <a:r>
              <a:rPr lang="en-US" sz="2400" dirty="0"/>
              <a:t>P: 72 bpm</a:t>
            </a:r>
          </a:p>
          <a:p>
            <a:pPr marL="0" indent="0">
              <a:buNone/>
            </a:pPr>
            <a:r>
              <a:rPr lang="en-US" sz="2400" dirty="0"/>
              <a:t>RR:12 cycles/min</a:t>
            </a:r>
          </a:p>
          <a:p>
            <a:pPr marL="0" indent="0">
              <a:buNone/>
            </a:pPr>
            <a:r>
              <a:rPr lang="en-US" sz="2400" dirty="0"/>
              <a:t>No pallor, icterus, clubbing, cyanosis, lymphadenopathy, edema.</a:t>
            </a:r>
          </a:p>
          <a:p>
            <a:pPr marL="0" indent="0">
              <a:buNone/>
            </a:pPr>
            <a:endParaRPr lang="en-US" sz="2000" dirty="0"/>
          </a:p>
          <a:p>
            <a:pPr marL="0" indent="0">
              <a:buNone/>
            </a:pPr>
            <a:r>
              <a:rPr lang="en-US" sz="2400" dirty="0"/>
              <a:t>Systemic Examination:</a:t>
            </a:r>
          </a:p>
          <a:p>
            <a:pPr marL="0" indent="0">
              <a:buNone/>
            </a:pPr>
            <a:r>
              <a:rPr lang="en-US" sz="2000" dirty="0"/>
              <a:t>CVS: WNL</a:t>
            </a:r>
          </a:p>
          <a:p>
            <a:pPr marL="0" indent="0">
              <a:buNone/>
            </a:pPr>
            <a:r>
              <a:rPr lang="en-US" sz="2000" dirty="0"/>
              <a:t>RS: WNL</a:t>
            </a:r>
          </a:p>
          <a:p>
            <a:pPr marL="0" indent="0">
              <a:buNone/>
            </a:pPr>
            <a:r>
              <a:rPr lang="en-US" sz="2000" dirty="0"/>
              <a:t>PA: WNL</a:t>
            </a:r>
          </a:p>
          <a:p>
            <a:pPr marL="0" indent="0">
              <a:buNone/>
            </a:pPr>
            <a:r>
              <a:rPr lang="en-US" sz="2000" dirty="0"/>
              <a:t>CNS: WNL</a:t>
            </a:r>
            <a:endParaRPr lang="en-US" sz="2400" dirty="0"/>
          </a:p>
        </p:txBody>
      </p:sp>
    </p:spTree>
    <p:extLst>
      <p:ext uri="{BB962C8B-B14F-4D97-AF65-F5344CB8AC3E}">
        <p14:creationId xmlns:p14="http://schemas.microsoft.com/office/powerpoint/2010/main" xmlns="" val="4046487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38425FA-0E1D-F44A-83E9-8D5C9C197E4C}"/>
              </a:ext>
            </a:extLst>
          </p:cNvPr>
          <p:cNvSpPr>
            <a:spLocks noGrp="1"/>
          </p:cNvSpPr>
          <p:nvPr>
            <p:ph idx="1"/>
          </p:nvPr>
        </p:nvSpPr>
        <p:spPr>
          <a:xfrm>
            <a:off x="1147689" y="349032"/>
            <a:ext cx="5815819" cy="5954541"/>
          </a:xfrm>
        </p:spPr>
        <p:txBody>
          <a:bodyPr/>
          <a:lstStyle/>
          <a:p>
            <a:pPr marL="0" indent="0">
              <a:buNone/>
            </a:pPr>
            <a:r>
              <a:rPr lang="en-US" dirty="0"/>
              <a:t>Local Examination:</a:t>
            </a:r>
          </a:p>
          <a:p>
            <a:pPr marL="0" indent="0">
              <a:buNone/>
            </a:pPr>
            <a:r>
              <a:rPr lang="en-US" dirty="0"/>
              <a:t>Nose:</a:t>
            </a:r>
          </a:p>
          <a:p>
            <a:pPr marL="0" indent="0">
              <a:buNone/>
            </a:pPr>
            <a:r>
              <a:rPr lang="en-US" dirty="0"/>
              <a:t>Saddle nose deformity +. Widening of nasal bridge +</a:t>
            </a:r>
          </a:p>
          <a:p>
            <a:pPr marL="0" indent="0">
              <a:buNone/>
            </a:pPr>
            <a:r>
              <a:rPr lang="en-US" dirty="0"/>
              <a:t>Pearly white Nasal mass present in the left nasal cavity filling the entire cavity, pushing the septum towards right . Mucopurulent discharge present.</a:t>
            </a:r>
          </a:p>
          <a:p>
            <a:pPr marL="0" indent="0">
              <a:buNone/>
            </a:pPr>
            <a:r>
              <a:rPr lang="en-US" dirty="0"/>
              <a:t>Probe Test – Attached Posteriorly.</a:t>
            </a:r>
          </a:p>
          <a:p>
            <a:pPr marL="0" indent="0">
              <a:buNone/>
            </a:pPr>
            <a:r>
              <a:rPr lang="en-US" dirty="0"/>
              <a:t>DNS to Right. </a:t>
            </a:r>
          </a:p>
          <a:p>
            <a:pPr marL="0" indent="0">
              <a:buNone/>
            </a:pPr>
            <a:r>
              <a:rPr lang="en-US" dirty="0"/>
              <a:t>Left sided ethmoid, maxillary sinus tenderness present.</a:t>
            </a:r>
          </a:p>
          <a:p>
            <a:pPr marL="0" indent="0">
              <a:buNone/>
            </a:pPr>
            <a:endParaRPr lang="en-US" dirty="0"/>
          </a:p>
        </p:txBody>
      </p:sp>
      <p:pic>
        <p:nvPicPr>
          <p:cNvPr id="4" name="Picture 3">
            <a:extLst>
              <a:ext uri="{FF2B5EF4-FFF2-40B4-BE49-F238E27FC236}">
                <a16:creationId xmlns:a16="http://schemas.microsoft.com/office/drawing/2014/main" xmlns="" id="{DA2812B7-127B-5640-B6A1-590F6C3C9ED0}"/>
              </a:ext>
            </a:extLst>
          </p:cNvPr>
          <p:cNvPicPr>
            <a:picLocks noChangeAspect="1"/>
          </p:cNvPicPr>
          <p:nvPr/>
        </p:nvPicPr>
        <p:blipFill>
          <a:blip r:embed="rId2"/>
          <a:stretch>
            <a:fillRect/>
          </a:stretch>
        </p:blipFill>
        <p:spPr>
          <a:xfrm>
            <a:off x="7083053" y="458058"/>
            <a:ext cx="3466414" cy="2599810"/>
          </a:xfrm>
          <a:prstGeom prst="rect">
            <a:avLst/>
          </a:prstGeom>
        </p:spPr>
      </p:pic>
      <p:pic>
        <p:nvPicPr>
          <p:cNvPr id="6" name="Picture 5">
            <a:extLst>
              <a:ext uri="{FF2B5EF4-FFF2-40B4-BE49-F238E27FC236}">
                <a16:creationId xmlns:a16="http://schemas.microsoft.com/office/drawing/2014/main" xmlns="" id="{0D229421-9676-1D4C-AE55-0ABFBBDADBA1}"/>
              </a:ext>
            </a:extLst>
          </p:cNvPr>
          <p:cNvPicPr>
            <a:picLocks noChangeAspect="1"/>
          </p:cNvPicPr>
          <p:nvPr/>
        </p:nvPicPr>
        <p:blipFill>
          <a:blip r:embed="rId3"/>
          <a:stretch>
            <a:fillRect/>
          </a:stretch>
        </p:blipFill>
        <p:spPr>
          <a:xfrm>
            <a:off x="7083054" y="3429000"/>
            <a:ext cx="3466414" cy="2599810"/>
          </a:xfrm>
          <a:prstGeom prst="rect">
            <a:avLst/>
          </a:prstGeom>
        </p:spPr>
      </p:pic>
    </p:spTree>
    <p:extLst>
      <p:ext uri="{BB962C8B-B14F-4D97-AF65-F5344CB8AC3E}">
        <p14:creationId xmlns:p14="http://schemas.microsoft.com/office/powerpoint/2010/main" xmlns="" val="3234715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D62295E-AC21-994C-BDE3-01AEC017EEBE}"/>
              </a:ext>
            </a:extLst>
          </p:cNvPr>
          <p:cNvSpPr>
            <a:spLocks noGrp="1"/>
          </p:cNvSpPr>
          <p:nvPr>
            <p:ph idx="1"/>
          </p:nvPr>
        </p:nvSpPr>
        <p:spPr>
          <a:xfrm>
            <a:off x="1408527" y="476781"/>
            <a:ext cx="9374945" cy="5657979"/>
          </a:xfrm>
        </p:spPr>
        <p:txBody>
          <a:bodyPr>
            <a:normAutofit fontScale="92500" lnSpcReduction="20000"/>
          </a:bodyPr>
          <a:lstStyle/>
          <a:p>
            <a:r>
              <a:rPr lang="en-US" dirty="0"/>
              <a:t>Eye:</a:t>
            </a:r>
          </a:p>
          <a:p>
            <a:pPr marL="0" indent="0">
              <a:buNone/>
            </a:pPr>
            <a:r>
              <a:rPr lang="en-US" dirty="0"/>
              <a:t>Epiphora +</a:t>
            </a:r>
          </a:p>
          <a:p>
            <a:pPr marL="0" indent="0">
              <a:buNone/>
            </a:pPr>
            <a:r>
              <a:rPr lang="en-US" dirty="0"/>
              <a:t>Infra-orbital numbness +  -- S/O Maxillary invasion.</a:t>
            </a:r>
          </a:p>
          <a:p>
            <a:pPr marL="0" indent="0">
              <a:buNone/>
            </a:pPr>
            <a:r>
              <a:rPr lang="en-US" dirty="0"/>
              <a:t>Inter-canthal distance : Normal</a:t>
            </a:r>
          </a:p>
          <a:p>
            <a:pPr marL="0" indent="0">
              <a:buNone/>
            </a:pPr>
            <a:endParaRPr lang="en-US" dirty="0"/>
          </a:p>
          <a:p>
            <a:r>
              <a:rPr lang="en-US" dirty="0"/>
              <a:t>Throat :Hard palate – Normal</a:t>
            </a:r>
          </a:p>
          <a:p>
            <a:pPr marL="0" indent="0">
              <a:buNone/>
            </a:pPr>
            <a:r>
              <a:rPr lang="en-US" dirty="0"/>
              <a:t>	Soft Palate – Normal</a:t>
            </a:r>
          </a:p>
          <a:p>
            <a:pPr marL="0" indent="0">
              <a:buNone/>
            </a:pPr>
            <a:r>
              <a:rPr lang="en-US" dirty="0"/>
              <a:t>	B/L grade 2 tonsillar enlargement</a:t>
            </a:r>
          </a:p>
          <a:p>
            <a:pPr marL="0" indent="0">
              <a:buNone/>
            </a:pPr>
            <a:endParaRPr lang="en-US" dirty="0"/>
          </a:p>
          <a:p>
            <a:r>
              <a:rPr lang="en-US" dirty="0"/>
              <a:t>Neck: No Neck nodes palpable.</a:t>
            </a:r>
          </a:p>
          <a:p>
            <a:r>
              <a:rPr lang="en-US" dirty="0"/>
              <a:t>Ear : WNL</a:t>
            </a:r>
          </a:p>
          <a:p>
            <a:endParaRPr lang="en-US" dirty="0"/>
          </a:p>
        </p:txBody>
      </p:sp>
    </p:spTree>
    <p:extLst>
      <p:ext uri="{BB962C8B-B14F-4D97-AF65-F5344CB8AC3E}">
        <p14:creationId xmlns:p14="http://schemas.microsoft.com/office/powerpoint/2010/main" xmlns="" val="1508091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00D4282-F2B4-6A46-BC75-8DCCAF8B679F}"/>
              </a:ext>
            </a:extLst>
          </p:cNvPr>
          <p:cNvSpPr>
            <a:spLocks noGrp="1"/>
          </p:cNvSpPr>
          <p:nvPr>
            <p:ph idx="1"/>
          </p:nvPr>
        </p:nvSpPr>
        <p:spPr>
          <a:xfrm>
            <a:off x="1147689" y="407964"/>
            <a:ext cx="10134600" cy="2236764"/>
          </a:xfrm>
        </p:spPr>
        <p:txBody>
          <a:bodyPr>
            <a:normAutofit/>
          </a:bodyPr>
          <a:lstStyle/>
          <a:p>
            <a:pPr marL="0" indent="0">
              <a:buNone/>
            </a:pPr>
            <a:r>
              <a:rPr lang="en-US" sz="2100" dirty="0"/>
              <a:t>LAB INVESTIGATIONS:</a:t>
            </a:r>
          </a:p>
          <a:p>
            <a:r>
              <a:rPr lang="en-US" sz="1800" dirty="0"/>
              <a:t>CBC , Sr. Electrolytes, LFT, RFT, Sr. Ca, Sr. Mg  - WNL</a:t>
            </a:r>
          </a:p>
          <a:p>
            <a:r>
              <a:rPr lang="en-US" sz="1800" dirty="0"/>
              <a:t>Perimetry – Study WNL</a:t>
            </a:r>
          </a:p>
          <a:p>
            <a:r>
              <a:rPr lang="en-US" sz="1800" dirty="0"/>
              <a:t>CT Brain + Paranasal Sinuses – </a:t>
            </a:r>
          </a:p>
          <a:p>
            <a:pPr marL="0" indent="0">
              <a:buNone/>
            </a:pPr>
            <a:endParaRPr lang="en-US" sz="1800" dirty="0"/>
          </a:p>
        </p:txBody>
      </p:sp>
      <p:pic>
        <p:nvPicPr>
          <p:cNvPr id="4" name="Picture 3">
            <a:extLst>
              <a:ext uri="{FF2B5EF4-FFF2-40B4-BE49-F238E27FC236}">
                <a16:creationId xmlns:a16="http://schemas.microsoft.com/office/drawing/2014/main" xmlns="" id="{9C056A81-BDDE-D04F-AEE1-AC2735B8CEB0}"/>
              </a:ext>
            </a:extLst>
          </p:cNvPr>
          <p:cNvPicPr>
            <a:picLocks noChangeAspect="1"/>
          </p:cNvPicPr>
          <p:nvPr/>
        </p:nvPicPr>
        <p:blipFill rotWithShape="1">
          <a:blip r:embed="rId2"/>
          <a:srcRect t="20502" r="2435" b="39098"/>
          <a:stretch/>
        </p:blipFill>
        <p:spPr>
          <a:xfrm>
            <a:off x="1424241" y="2380866"/>
            <a:ext cx="4922446" cy="4201291"/>
          </a:xfrm>
          <a:prstGeom prst="rect">
            <a:avLst/>
          </a:prstGeom>
        </p:spPr>
      </p:pic>
      <p:pic>
        <p:nvPicPr>
          <p:cNvPr id="7" name="Picture 6">
            <a:extLst>
              <a:ext uri="{FF2B5EF4-FFF2-40B4-BE49-F238E27FC236}">
                <a16:creationId xmlns:a16="http://schemas.microsoft.com/office/drawing/2014/main" xmlns="" id="{0FAA674D-5F9E-4641-94D5-A4750819DAF7}"/>
              </a:ext>
            </a:extLst>
          </p:cNvPr>
          <p:cNvPicPr>
            <a:picLocks noChangeAspect="1"/>
          </p:cNvPicPr>
          <p:nvPr/>
        </p:nvPicPr>
        <p:blipFill rotWithShape="1">
          <a:blip r:embed="rId3"/>
          <a:srcRect l="32650" t="50661" r="49605" b="38198"/>
          <a:stretch/>
        </p:blipFill>
        <p:spPr>
          <a:xfrm>
            <a:off x="7231221" y="2372114"/>
            <a:ext cx="3166534" cy="4210043"/>
          </a:xfrm>
          <a:prstGeom prst="rect">
            <a:avLst/>
          </a:prstGeom>
        </p:spPr>
      </p:pic>
    </p:spTree>
    <p:extLst>
      <p:ext uri="{BB962C8B-B14F-4D97-AF65-F5344CB8AC3E}">
        <p14:creationId xmlns:p14="http://schemas.microsoft.com/office/powerpoint/2010/main" xmlns="" val="4266329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C89CAF0-4866-EA4F-B75A-F0D898079814}"/>
              </a:ext>
            </a:extLst>
          </p:cNvPr>
          <p:cNvSpPr>
            <a:spLocks noGrp="1"/>
          </p:cNvSpPr>
          <p:nvPr>
            <p:ph idx="1"/>
          </p:nvPr>
        </p:nvSpPr>
        <p:spPr>
          <a:xfrm>
            <a:off x="1143000" y="569118"/>
            <a:ext cx="10354733" cy="5719763"/>
          </a:xfrm>
        </p:spPr>
        <p:txBody>
          <a:bodyPr>
            <a:normAutofit fontScale="85000" lnSpcReduction="20000"/>
          </a:bodyPr>
          <a:lstStyle/>
          <a:p>
            <a:pPr marL="0" indent="0">
              <a:buNone/>
            </a:pPr>
            <a:r>
              <a:rPr lang="en-US" sz="3200" u="sng" dirty="0"/>
              <a:t>Management – Endoscopic Debulking of Nasal Mass using </a:t>
            </a:r>
            <a:r>
              <a:rPr lang="en-US" sz="3200" u="sng" dirty="0" err="1"/>
              <a:t>Coblater</a:t>
            </a:r>
            <a:r>
              <a:rPr lang="en-US" sz="3200" u="sng" dirty="0"/>
              <a:t>.</a:t>
            </a:r>
          </a:p>
          <a:p>
            <a:pPr marL="0" indent="0">
              <a:buNone/>
            </a:pPr>
            <a:r>
              <a:rPr lang="en-US" sz="3200" dirty="0"/>
              <a:t>Intra-Operative Findings:</a:t>
            </a:r>
          </a:p>
          <a:p>
            <a:pPr marL="0" indent="0">
              <a:buNone/>
            </a:pPr>
            <a:r>
              <a:rPr lang="en-US" sz="3200" dirty="0"/>
              <a:t>Mass occupied the left sphenoid sinus </a:t>
            </a:r>
            <a:r>
              <a:rPr lang="en-US" sz="3200" dirty="0" smtClean="0"/>
              <a:t>and eroded nasal </a:t>
            </a:r>
            <a:r>
              <a:rPr lang="en-US" sz="3200" dirty="0"/>
              <a:t>floor.</a:t>
            </a:r>
          </a:p>
          <a:p>
            <a:pPr marL="0" indent="0">
              <a:buNone/>
            </a:pPr>
            <a:r>
              <a:rPr lang="en-US" sz="3200" dirty="0"/>
              <a:t>Seen originating from the sphenopalatine fossa. </a:t>
            </a:r>
            <a:r>
              <a:rPr lang="en-US" sz="3200" dirty="0" err="1"/>
              <a:t>Vidian</a:t>
            </a:r>
            <a:r>
              <a:rPr lang="en-US" sz="3200" dirty="0"/>
              <a:t> Nerve visualized.</a:t>
            </a:r>
          </a:p>
          <a:p>
            <a:pPr marL="0" indent="0">
              <a:buNone/>
            </a:pPr>
            <a:endParaRPr lang="en-US" sz="3200" dirty="0"/>
          </a:p>
          <a:p>
            <a:pPr marL="0" indent="0">
              <a:buNone/>
            </a:pPr>
            <a:endParaRPr lang="en-US" sz="3200" dirty="0"/>
          </a:p>
          <a:p>
            <a:pPr marL="0" indent="0">
              <a:buNone/>
            </a:pPr>
            <a:r>
              <a:rPr lang="en-US" sz="3200" dirty="0"/>
              <a:t>HPE of left nasal mass arising from the left sphenopalatine foramen – S/O Ancient schwannoma</a:t>
            </a:r>
          </a:p>
          <a:p>
            <a:pPr marL="0" indent="0">
              <a:buNone/>
            </a:pPr>
            <a:endParaRPr lang="en-US" sz="3200" dirty="0"/>
          </a:p>
        </p:txBody>
      </p:sp>
    </p:spTree>
    <p:extLst>
      <p:ext uri="{BB962C8B-B14F-4D97-AF65-F5344CB8AC3E}">
        <p14:creationId xmlns:p14="http://schemas.microsoft.com/office/powerpoint/2010/main" xmlns="" val="3342180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052" y="2294720"/>
            <a:ext cx="5518066" cy="2268559"/>
          </a:xfrm>
        </p:spPr>
        <p:txBody>
          <a:bodyPr/>
          <a:lstStyle/>
          <a:p>
            <a:r>
              <a:rPr lang="en-US" dirty="0"/>
              <a:t>Facial Nerve Schwannoma</a:t>
            </a:r>
          </a:p>
        </p:txBody>
      </p:sp>
    </p:spTree>
    <p:extLst>
      <p:ext uri="{BB962C8B-B14F-4D97-AF65-F5344CB8AC3E}">
        <p14:creationId xmlns:p14="http://schemas.microsoft.com/office/powerpoint/2010/main" xmlns="" val="1510075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F435CB-41A1-437D-A461-ABFD0206ED98}"/>
              </a:ext>
            </a:extLst>
          </p:cNvPr>
          <p:cNvSpPr>
            <a:spLocks noGrp="1"/>
          </p:cNvSpPr>
          <p:nvPr>
            <p:ph type="title"/>
          </p:nvPr>
        </p:nvSpPr>
        <p:spPr/>
        <p:txBody>
          <a:bodyPr/>
          <a:lstStyle/>
          <a:p>
            <a:pPr algn="l"/>
            <a:r>
              <a:rPr lang="en-US" dirty="0"/>
              <a:t>EPIDEMIOLOGY</a:t>
            </a:r>
            <a:endParaRPr lang="en-IN" dirty="0"/>
          </a:p>
        </p:txBody>
      </p:sp>
      <p:sp>
        <p:nvSpPr>
          <p:cNvPr id="3" name="Content Placeholder 2">
            <a:extLst>
              <a:ext uri="{FF2B5EF4-FFF2-40B4-BE49-F238E27FC236}">
                <a16:creationId xmlns:a16="http://schemas.microsoft.com/office/drawing/2014/main" xmlns="" id="{69E8C841-A826-4865-A3F2-B22556F0FF40}"/>
              </a:ext>
            </a:extLst>
          </p:cNvPr>
          <p:cNvSpPr>
            <a:spLocks noGrp="1"/>
          </p:cNvSpPr>
          <p:nvPr>
            <p:ph idx="1"/>
          </p:nvPr>
        </p:nvSpPr>
        <p:spPr>
          <a:xfrm>
            <a:off x="2098350" y="2052116"/>
            <a:ext cx="7796540" cy="3997828"/>
          </a:xfrm>
        </p:spPr>
        <p:txBody>
          <a:bodyPr/>
          <a:lstStyle/>
          <a:p>
            <a:r>
              <a:rPr lang="en-US" dirty="0"/>
              <a:t>Buccal mucosa- commonest site for oral cancers in </a:t>
            </a:r>
            <a:r>
              <a:rPr lang="en-US" dirty="0" smtClean="0"/>
              <a:t>South </a:t>
            </a:r>
            <a:r>
              <a:rPr lang="en-US" dirty="0"/>
              <a:t>E</a:t>
            </a:r>
            <a:r>
              <a:rPr lang="en-US" dirty="0" smtClean="0"/>
              <a:t>ast </a:t>
            </a:r>
            <a:r>
              <a:rPr lang="en-US" dirty="0"/>
              <a:t>A</a:t>
            </a:r>
            <a:r>
              <a:rPr lang="en-US" dirty="0" smtClean="0"/>
              <a:t>sia</a:t>
            </a:r>
            <a:r>
              <a:rPr lang="en-IN" dirty="0"/>
              <a:t>- </a:t>
            </a:r>
            <a:r>
              <a:rPr lang="en-IN" dirty="0" err="1"/>
              <a:t>upto</a:t>
            </a:r>
            <a:r>
              <a:rPr lang="en-IN" dirty="0"/>
              <a:t> 40% cases</a:t>
            </a:r>
          </a:p>
          <a:p>
            <a:r>
              <a:rPr lang="en-US" dirty="0"/>
              <a:t>Carcinogenic agents- tobacco, areca </a:t>
            </a:r>
            <a:r>
              <a:rPr lang="en-US" dirty="0" smtClean="0"/>
              <a:t>nut, alcohol (synergistic effect)</a:t>
            </a:r>
            <a:endParaRPr lang="en-US" dirty="0"/>
          </a:p>
          <a:p>
            <a:r>
              <a:rPr lang="en-US" dirty="0"/>
              <a:t>In India- male to female ratio: 4:1</a:t>
            </a:r>
          </a:p>
          <a:p>
            <a:r>
              <a:rPr lang="en-US" dirty="0"/>
              <a:t>Typically occurs over 40 years of age</a:t>
            </a:r>
          </a:p>
          <a:p>
            <a:r>
              <a:rPr lang="en-US" dirty="0"/>
              <a:t>Oral submucous fibrosis and lichen planus- premalignant conditions</a:t>
            </a:r>
          </a:p>
        </p:txBody>
      </p:sp>
    </p:spTree>
    <p:extLst>
      <p:ext uri="{BB962C8B-B14F-4D97-AF65-F5344CB8AC3E}">
        <p14:creationId xmlns:p14="http://schemas.microsoft.com/office/powerpoint/2010/main" xmlns="" val="2519336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7242" y="239151"/>
            <a:ext cx="1819515" cy="999020"/>
          </a:xfrm>
        </p:spPr>
        <p:txBody>
          <a:bodyPr/>
          <a:lstStyle/>
          <a:p>
            <a:r>
              <a:rPr lang="en-US" dirty="0"/>
              <a:t>History</a:t>
            </a:r>
          </a:p>
        </p:txBody>
      </p:sp>
      <p:sp>
        <p:nvSpPr>
          <p:cNvPr id="3" name="Content Placeholder 2"/>
          <p:cNvSpPr>
            <a:spLocks noGrp="1"/>
          </p:cNvSpPr>
          <p:nvPr>
            <p:ph idx="1"/>
          </p:nvPr>
        </p:nvSpPr>
        <p:spPr>
          <a:xfrm>
            <a:off x="1409367" y="1370302"/>
            <a:ext cx="5572897" cy="4830763"/>
          </a:xfrm>
        </p:spPr>
        <p:txBody>
          <a:bodyPr>
            <a:normAutofit/>
          </a:bodyPr>
          <a:lstStyle/>
          <a:p>
            <a:pPr marL="0" indent="0">
              <a:buNone/>
            </a:pPr>
            <a:r>
              <a:rPr lang="en-US" dirty="0"/>
              <a:t>Chief Complaints:</a:t>
            </a:r>
          </a:p>
          <a:p>
            <a:pPr marL="514350" indent="-514350">
              <a:buAutoNum type="alphaLcParenR"/>
            </a:pPr>
            <a:r>
              <a:rPr lang="en-US" dirty="0"/>
              <a:t>Left sided facial weakness since 4mth</a:t>
            </a:r>
          </a:p>
          <a:p>
            <a:pPr marL="0" indent="0">
              <a:buNone/>
            </a:pPr>
            <a:r>
              <a:rPr lang="en-US" dirty="0"/>
              <a:t>       -Insidious onset, gradually progressive</a:t>
            </a:r>
          </a:p>
          <a:p>
            <a:pPr marL="0" indent="0">
              <a:buNone/>
            </a:pPr>
            <a:endParaRPr lang="en-US" dirty="0"/>
          </a:p>
          <a:p>
            <a:pPr marL="0" indent="0">
              <a:buNone/>
            </a:pPr>
            <a:r>
              <a:rPr lang="en-US" dirty="0"/>
              <a:t>H/O left eye watery discharge</a:t>
            </a:r>
          </a:p>
          <a:p>
            <a:pPr marL="0" indent="0">
              <a:buNone/>
            </a:pPr>
            <a:r>
              <a:rPr lang="en-US" dirty="0"/>
              <a:t>H/O left sided aural fullness</a:t>
            </a:r>
          </a:p>
          <a:p>
            <a:pPr marL="0" indent="0">
              <a:buNone/>
            </a:pPr>
            <a:r>
              <a:rPr lang="en-US" dirty="0"/>
              <a:t>H/O reduced hearing from left ear</a:t>
            </a:r>
          </a:p>
        </p:txBody>
      </p:sp>
      <p:pic>
        <p:nvPicPr>
          <p:cNvPr id="6" name="Picture 5">
            <a:extLst>
              <a:ext uri="{FF2B5EF4-FFF2-40B4-BE49-F238E27FC236}">
                <a16:creationId xmlns:a16="http://schemas.microsoft.com/office/drawing/2014/main" xmlns="" id="{2E8146B3-8864-D949-A745-76D1B5FD8E8A}"/>
              </a:ext>
            </a:extLst>
          </p:cNvPr>
          <p:cNvPicPr>
            <a:picLocks noChangeAspect="1"/>
          </p:cNvPicPr>
          <p:nvPr/>
        </p:nvPicPr>
        <p:blipFill>
          <a:blip r:embed="rId2"/>
          <a:stretch>
            <a:fillRect/>
          </a:stretch>
        </p:blipFill>
        <p:spPr>
          <a:xfrm>
            <a:off x="6939561" y="239151"/>
            <a:ext cx="3990535" cy="1821395"/>
          </a:xfrm>
          <a:prstGeom prst="rect">
            <a:avLst/>
          </a:prstGeom>
        </p:spPr>
      </p:pic>
      <p:pic>
        <p:nvPicPr>
          <p:cNvPr id="8" name="Picture 7">
            <a:extLst>
              <a:ext uri="{FF2B5EF4-FFF2-40B4-BE49-F238E27FC236}">
                <a16:creationId xmlns:a16="http://schemas.microsoft.com/office/drawing/2014/main" xmlns="" id="{3C6AB782-6D82-0A4F-945F-85DD19CA0E6D}"/>
              </a:ext>
            </a:extLst>
          </p:cNvPr>
          <p:cNvPicPr>
            <a:picLocks noChangeAspect="1"/>
          </p:cNvPicPr>
          <p:nvPr/>
        </p:nvPicPr>
        <p:blipFill>
          <a:blip r:embed="rId3"/>
          <a:stretch>
            <a:fillRect/>
          </a:stretch>
        </p:blipFill>
        <p:spPr>
          <a:xfrm>
            <a:off x="6960913" y="2239365"/>
            <a:ext cx="3990535" cy="1904664"/>
          </a:xfrm>
          <a:prstGeom prst="rect">
            <a:avLst/>
          </a:prstGeom>
        </p:spPr>
      </p:pic>
      <p:pic>
        <p:nvPicPr>
          <p:cNvPr id="10" name="Picture 9">
            <a:extLst>
              <a:ext uri="{FF2B5EF4-FFF2-40B4-BE49-F238E27FC236}">
                <a16:creationId xmlns:a16="http://schemas.microsoft.com/office/drawing/2014/main" xmlns="" id="{D4FD4585-7797-6E45-8223-42BFF829BFB0}"/>
              </a:ext>
            </a:extLst>
          </p:cNvPr>
          <p:cNvPicPr>
            <a:picLocks noChangeAspect="1"/>
          </p:cNvPicPr>
          <p:nvPr/>
        </p:nvPicPr>
        <p:blipFill rotWithShape="1">
          <a:blip r:embed="rId4"/>
          <a:srcRect b="18109"/>
          <a:stretch/>
        </p:blipFill>
        <p:spPr>
          <a:xfrm>
            <a:off x="6982264" y="4322848"/>
            <a:ext cx="3990535" cy="2244062"/>
          </a:xfrm>
          <a:prstGeom prst="rect">
            <a:avLst/>
          </a:prstGeom>
        </p:spPr>
      </p:pic>
    </p:spTree>
    <p:extLst>
      <p:ext uri="{BB962C8B-B14F-4D97-AF65-F5344CB8AC3E}">
        <p14:creationId xmlns:p14="http://schemas.microsoft.com/office/powerpoint/2010/main" xmlns="" val="609883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042B66A-A37F-3D40-93B8-F27706D80830}"/>
              </a:ext>
            </a:extLst>
          </p:cNvPr>
          <p:cNvSpPr>
            <a:spLocks noGrp="1"/>
          </p:cNvSpPr>
          <p:nvPr>
            <p:ph idx="1"/>
          </p:nvPr>
        </p:nvSpPr>
        <p:spPr>
          <a:xfrm>
            <a:off x="1400908" y="337626"/>
            <a:ext cx="10515600" cy="5951880"/>
          </a:xfrm>
        </p:spPr>
        <p:txBody>
          <a:bodyPr>
            <a:normAutofit fontScale="70000" lnSpcReduction="20000"/>
          </a:bodyPr>
          <a:lstStyle/>
          <a:p>
            <a:pPr marL="0" indent="0">
              <a:buNone/>
            </a:pPr>
            <a:r>
              <a:rPr lang="en-US" sz="4000" u="sng" dirty="0"/>
              <a:t>EXAMINATION</a:t>
            </a:r>
          </a:p>
          <a:p>
            <a:pPr marL="0" indent="0">
              <a:buNone/>
            </a:pPr>
            <a:r>
              <a:rPr lang="en-US" sz="2400" dirty="0"/>
              <a:t>General Examination:</a:t>
            </a:r>
          </a:p>
          <a:p>
            <a:pPr marL="0" indent="0">
              <a:buNone/>
            </a:pPr>
            <a:r>
              <a:rPr lang="en-US" sz="2400" dirty="0"/>
              <a:t>Conscious, Cooperative and well oriented to time, place and person</a:t>
            </a:r>
          </a:p>
          <a:p>
            <a:pPr marL="0" indent="0">
              <a:buNone/>
            </a:pPr>
            <a:r>
              <a:rPr lang="en-US" sz="2400" dirty="0"/>
              <a:t>BP: 110/80 mmHg</a:t>
            </a:r>
          </a:p>
          <a:p>
            <a:pPr marL="0" indent="0">
              <a:buNone/>
            </a:pPr>
            <a:r>
              <a:rPr lang="en-US" sz="2400" dirty="0"/>
              <a:t>P: 72 bpm</a:t>
            </a:r>
          </a:p>
          <a:p>
            <a:pPr marL="0" indent="0">
              <a:buNone/>
            </a:pPr>
            <a:r>
              <a:rPr lang="en-US" sz="2400" dirty="0"/>
              <a:t>RR: 18 cycles/min</a:t>
            </a:r>
          </a:p>
          <a:p>
            <a:pPr marL="0" indent="0">
              <a:buNone/>
            </a:pPr>
            <a:r>
              <a:rPr lang="en-US" sz="2400" dirty="0"/>
              <a:t>No pallor, icterus, clubbing, cyanosis, lymphadenopathy, edema.</a:t>
            </a:r>
          </a:p>
          <a:p>
            <a:pPr marL="0" indent="0">
              <a:buNone/>
            </a:pPr>
            <a:endParaRPr lang="en-US" sz="2000" dirty="0"/>
          </a:p>
          <a:p>
            <a:pPr marL="0" indent="0">
              <a:buNone/>
            </a:pPr>
            <a:r>
              <a:rPr lang="en-US" sz="2400" dirty="0"/>
              <a:t>Systemic Examination:</a:t>
            </a:r>
          </a:p>
          <a:p>
            <a:pPr marL="0" indent="0">
              <a:buNone/>
            </a:pPr>
            <a:r>
              <a:rPr lang="en-US" sz="2000" dirty="0"/>
              <a:t>CVS: WNL</a:t>
            </a:r>
          </a:p>
          <a:p>
            <a:pPr marL="0" indent="0">
              <a:buNone/>
            </a:pPr>
            <a:r>
              <a:rPr lang="en-US" sz="2000" dirty="0"/>
              <a:t>RS: WNL</a:t>
            </a:r>
          </a:p>
          <a:p>
            <a:pPr marL="0" indent="0">
              <a:buNone/>
            </a:pPr>
            <a:r>
              <a:rPr lang="en-US" sz="2000" dirty="0"/>
              <a:t>PA: WNL</a:t>
            </a:r>
          </a:p>
          <a:p>
            <a:pPr marL="0" indent="0">
              <a:buNone/>
            </a:pPr>
            <a:r>
              <a:rPr lang="en-US" sz="2000" dirty="0"/>
              <a:t>CNS: WNL</a:t>
            </a:r>
            <a:endParaRPr lang="en-US" sz="2400" dirty="0"/>
          </a:p>
        </p:txBody>
      </p:sp>
    </p:spTree>
    <p:extLst>
      <p:ext uri="{BB962C8B-B14F-4D97-AF65-F5344CB8AC3E}">
        <p14:creationId xmlns:p14="http://schemas.microsoft.com/office/powerpoint/2010/main" xmlns="" val="47699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6706" y="118635"/>
            <a:ext cx="8339438" cy="4114733"/>
          </a:xfrm>
        </p:spPr>
        <p:txBody>
          <a:bodyPr>
            <a:normAutofit/>
          </a:bodyPr>
          <a:lstStyle/>
          <a:p>
            <a:r>
              <a:rPr lang="en-US" dirty="0"/>
              <a:t>EAR</a:t>
            </a:r>
          </a:p>
          <a:p>
            <a:pPr>
              <a:buFontTx/>
              <a:buChar char="-"/>
            </a:pPr>
            <a:r>
              <a:rPr lang="en-US" sz="2200" dirty="0"/>
              <a:t>Right ear: TM retracted</a:t>
            </a:r>
          </a:p>
          <a:p>
            <a:pPr>
              <a:buFontTx/>
              <a:buChar char="-"/>
            </a:pPr>
            <a:r>
              <a:rPr lang="en-US" sz="2200" dirty="0"/>
              <a:t>Left ear: reddish mass present behind intact TM</a:t>
            </a:r>
          </a:p>
          <a:p>
            <a:r>
              <a:rPr lang="en-US" sz="2200" dirty="0"/>
              <a:t>Tuning fork tests:</a:t>
            </a:r>
          </a:p>
          <a:p>
            <a:pPr marL="0" indent="0">
              <a:buNone/>
            </a:pPr>
            <a:endParaRPr lang="en-US" dirty="0"/>
          </a:p>
        </p:txBody>
      </p:sp>
      <p:graphicFrame>
        <p:nvGraphicFramePr>
          <p:cNvPr id="4" name="Table 4">
            <a:extLst>
              <a:ext uri="{FF2B5EF4-FFF2-40B4-BE49-F238E27FC236}">
                <a16:creationId xmlns:a16="http://schemas.microsoft.com/office/drawing/2014/main" xmlns="" id="{BC3E79F0-EED5-AB4E-8CC4-FAD7660BB25F}"/>
              </a:ext>
            </a:extLst>
          </p:cNvPr>
          <p:cNvGraphicFramePr>
            <a:graphicFrameLocks noGrp="1"/>
          </p:cNvGraphicFramePr>
          <p:nvPr>
            <p:extLst>
              <p:ext uri="{D42A27DB-BD31-4B8C-83A1-F6EECF244321}">
                <p14:modId xmlns:p14="http://schemas.microsoft.com/office/powerpoint/2010/main" xmlns="" val="975877858"/>
              </p:ext>
            </p:extLst>
          </p:nvPr>
        </p:nvGraphicFramePr>
        <p:xfrm>
          <a:off x="1398145" y="3643690"/>
          <a:ext cx="8127999" cy="22199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xmlns="" val="3069334308"/>
                    </a:ext>
                  </a:extLst>
                </a:gridCol>
                <a:gridCol w="2709333">
                  <a:extLst>
                    <a:ext uri="{9D8B030D-6E8A-4147-A177-3AD203B41FA5}">
                      <a16:colId xmlns:a16="http://schemas.microsoft.com/office/drawing/2014/main" xmlns="" val="1630770644"/>
                    </a:ext>
                  </a:extLst>
                </a:gridCol>
                <a:gridCol w="2709333">
                  <a:extLst>
                    <a:ext uri="{9D8B030D-6E8A-4147-A177-3AD203B41FA5}">
                      <a16:colId xmlns:a16="http://schemas.microsoft.com/office/drawing/2014/main" xmlns="" val="578379307"/>
                    </a:ext>
                  </a:extLst>
                </a:gridCol>
              </a:tblGrid>
              <a:tr h="0">
                <a:tc>
                  <a:txBody>
                    <a:bodyPr/>
                    <a:lstStyle/>
                    <a:p>
                      <a:endParaRPr lang="en-US" dirty="0"/>
                    </a:p>
                  </a:txBody>
                  <a:tcPr/>
                </a:tc>
                <a:tc>
                  <a:txBody>
                    <a:bodyPr/>
                    <a:lstStyle/>
                    <a:p>
                      <a:pPr algn="ctr"/>
                      <a:r>
                        <a:rPr lang="en-US" dirty="0"/>
                        <a:t>Right</a:t>
                      </a:r>
                    </a:p>
                  </a:txBody>
                  <a:tcPr/>
                </a:tc>
                <a:tc>
                  <a:txBody>
                    <a:bodyPr/>
                    <a:lstStyle/>
                    <a:p>
                      <a:pPr algn="ctr"/>
                      <a:r>
                        <a:rPr lang="en-US" dirty="0"/>
                        <a:t>Left</a:t>
                      </a:r>
                    </a:p>
                  </a:txBody>
                  <a:tcPr/>
                </a:tc>
                <a:extLst>
                  <a:ext uri="{0D108BD9-81ED-4DB2-BD59-A6C34878D82A}">
                    <a16:rowId xmlns:a16="http://schemas.microsoft.com/office/drawing/2014/main" xmlns="" val="1021525579"/>
                  </a:ext>
                </a:extLst>
              </a:tr>
              <a:tr h="370840">
                <a:tc>
                  <a:txBody>
                    <a:bodyPr/>
                    <a:lstStyle/>
                    <a:p>
                      <a:r>
                        <a:rPr lang="en-US" dirty="0"/>
                        <a:t>Rinne’s (256)</a:t>
                      </a:r>
                    </a:p>
                  </a:txBody>
                  <a:tcPr/>
                </a:tc>
                <a:tc>
                  <a:txBody>
                    <a:bodyPr/>
                    <a:lstStyle/>
                    <a:p>
                      <a:r>
                        <a:rPr lang="en-US" dirty="0"/>
                        <a:t>Positive</a:t>
                      </a:r>
                    </a:p>
                  </a:txBody>
                  <a:tcPr/>
                </a:tc>
                <a:tc>
                  <a:txBody>
                    <a:bodyPr/>
                    <a:lstStyle/>
                    <a:p>
                      <a:r>
                        <a:rPr lang="en-US" dirty="0"/>
                        <a:t>Negative</a:t>
                      </a:r>
                    </a:p>
                  </a:txBody>
                  <a:tcPr/>
                </a:tc>
                <a:extLst>
                  <a:ext uri="{0D108BD9-81ED-4DB2-BD59-A6C34878D82A}">
                    <a16:rowId xmlns:a16="http://schemas.microsoft.com/office/drawing/2014/main" xmlns="" val="4036597605"/>
                  </a:ext>
                </a:extLst>
              </a:tr>
              <a:tr h="370840">
                <a:tc>
                  <a:txBody>
                    <a:bodyPr/>
                    <a:lstStyle/>
                    <a:p>
                      <a:r>
                        <a:rPr lang="en-US" dirty="0"/>
                        <a:t>              (512)</a:t>
                      </a:r>
                    </a:p>
                  </a:txBody>
                  <a:tcPr/>
                </a:tc>
                <a:tc>
                  <a:txBody>
                    <a:bodyPr/>
                    <a:lstStyle/>
                    <a:p>
                      <a:r>
                        <a:rPr lang="en-US" dirty="0"/>
                        <a:t>Positive</a:t>
                      </a:r>
                    </a:p>
                  </a:txBody>
                  <a:tcPr/>
                </a:tc>
                <a:tc>
                  <a:txBody>
                    <a:bodyPr/>
                    <a:lstStyle/>
                    <a:p>
                      <a:r>
                        <a:rPr lang="en-US" dirty="0" smtClean="0"/>
                        <a:t>Positive</a:t>
                      </a:r>
                      <a:endParaRPr lang="en-US" dirty="0"/>
                    </a:p>
                  </a:txBody>
                  <a:tcPr/>
                </a:tc>
                <a:extLst>
                  <a:ext uri="{0D108BD9-81ED-4DB2-BD59-A6C34878D82A}">
                    <a16:rowId xmlns:a16="http://schemas.microsoft.com/office/drawing/2014/main" xmlns="" val="3811226062"/>
                  </a:ext>
                </a:extLst>
              </a:tr>
              <a:tr h="370840">
                <a:tc>
                  <a:txBody>
                    <a:bodyPr/>
                    <a:lstStyle/>
                    <a:p>
                      <a:r>
                        <a:rPr lang="en-US" dirty="0"/>
                        <a:t>              (1024)</a:t>
                      </a:r>
                    </a:p>
                  </a:txBody>
                  <a:tcPr/>
                </a:tc>
                <a:tc>
                  <a:txBody>
                    <a:bodyPr/>
                    <a:lstStyle/>
                    <a:p>
                      <a:r>
                        <a:rPr lang="en-US" dirty="0"/>
                        <a:t>Positive</a:t>
                      </a:r>
                    </a:p>
                  </a:txBody>
                  <a:tcPr/>
                </a:tc>
                <a:tc>
                  <a:txBody>
                    <a:bodyPr/>
                    <a:lstStyle/>
                    <a:p>
                      <a:r>
                        <a:rPr lang="en-US" dirty="0"/>
                        <a:t>Positive</a:t>
                      </a:r>
                    </a:p>
                  </a:txBody>
                  <a:tcPr/>
                </a:tc>
                <a:extLst>
                  <a:ext uri="{0D108BD9-81ED-4DB2-BD59-A6C34878D82A}">
                    <a16:rowId xmlns:a16="http://schemas.microsoft.com/office/drawing/2014/main" xmlns="" val="3500342350"/>
                  </a:ext>
                </a:extLst>
              </a:tr>
              <a:tr h="370840">
                <a:tc>
                  <a:txBody>
                    <a:bodyPr/>
                    <a:lstStyle/>
                    <a:p>
                      <a:r>
                        <a:rPr lang="en-US" dirty="0"/>
                        <a:t>Weber’s</a:t>
                      </a:r>
                    </a:p>
                  </a:txBody>
                  <a:tcPr/>
                </a:tc>
                <a:tc>
                  <a:txBody>
                    <a:bodyPr/>
                    <a:lstStyle/>
                    <a:p>
                      <a:r>
                        <a:rPr lang="en-US" dirty="0" err="1"/>
                        <a:t>Lateralised</a:t>
                      </a:r>
                      <a:r>
                        <a:rPr lang="en-US" dirty="0"/>
                        <a:t> to left</a:t>
                      </a:r>
                    </a:p>
                  </a:txBody>
                  <a:tcPr/>
                </a:tc>
                <a:tc>
                  <a:txBody>
                    <a:bodyPr/>
                    <a:lstStyle/>
                    <a:p>
                      <a:endParaRPr lang="en-US"/>
                    </a:p>
                  </a:txBody>
                  <a:tcPr/>
                </a:tc>
                <a:extLst>
                  <a:ext uri="{0D108BD9-81ED-4DB2-BD59-A6C34878D82A}">
                    <a16:rowId xmlns:a16="http://schemas.microsoft.com/office/drawing/2014/main" xmlns="" val="3001178634"/>
                  </a:ext>
                </a:extLst>
              </a:tr>
              <a:tr h="370840">
                <a:tc>
                  <a:txBody>
                    <a:bodyPr/>
                    <a:lstStyle/>
                    <a:p>
                      <a:r>
                        <a:rPr lang="en-US" dirty="0"/>
                        <a:t>ABC</a:t>
                      </a:r>
                    </a:p>
                  </a:txBody>
                  <a:tcPr/>
                </a:tc>
                <a:tc>
                  <a:txBody>
                    <a:bodyPr/>
                    <a:lstStyle/>
                    <a:p>
                      <a:r>
                        <a:rPr lang="en-US" dirty="0"/>
                        <a:t>Same as examiner</a:t>
                      </a:r>
                    </a:p>
                  </a:txBody>
                  <a:tcPr/>
                </a:tc>
                <a:tc>
                  <a:txBody>
                    <a:bodyPr/>
                    <a:lstStyle/>
                    <a:p>
                      <a:r>
                        <a:rPr lang="en-US" dirty="0"/>
                        <a:t>Same as examiner</a:t>
                      </a:r>
                    </a:p>
                  </a:txBody>
                  <a:tcPr/>
                </a:tc>
                <a:extLst>
                  <a:ext uri="{0D108BD9-81ED-4DB2-BD59-A6C34878D82A}">
                    <a16:rowId xmlns:a16="http://schemas.microsoft.com/office/drawing/2014/main" xmlns="" val="3686488953"/>
                  </a:ext>
                </a:extLst>
              </a:tr>
            </a:tbl>
          </a:graphicData>
        </a:graphic>
      </p:graphicFrame>
    </p:spTree>
    <p:extLst>
      <p:ext uri="{BB962C8B-B14F-4D97-AF65-F5344CB8AC3E}">
        <p14:creationId xmlns:p14="http://schemas.microsoft.com/office/powerpoint/2010/main" xmlns="" val="302336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D6B464-0370-2445-B0D2-65516E03A077}"/>
              </a:ext>
            </a:extLst>
          </p:cNvPr>
          <p:cNvSpPr>
            <a:spLocks noGrp="1"/>
          </p:cNvSpPr>
          <p:nvPr>
            <p:ph type="title"/>
          </p:nvPr>
        </p:nvSpPr>
        <p:spPr>
          <a:xfrm>
            <a:off x="1460342" y="621789"/>
            <a:ext cx="9343646" cy="3577677"/>
          </a:xfrm>
        </p:spPr>
        <p:txBody>
          <a:bodyPr>
            <a:noAutofit/>
          </a:bodyPr>
          <a:lstStyle/>
          <a:p>
            <a:pPr algn="l">
              <a:lnSpc>
                <a:spcPct val="200000"/>
              </a:lnSpc>
            </a:pPr>
            <a:r>
              <a:rPr lang="en-US" sz="2000" dirty="0">
                <a:latin typeface="+mn-lt"/>
                <a:ea typeface="+mn-ea"/>
                <a:cs typeface="+mn-cs"/>
              </a:rPr>
              <a:t>Nystagmus: absent</a:t>
            </a:r>
            <a:br>
              <a:rPr lang="en-US" sz="2000" dirty="0">
                <a:latin typeface="+mn-lt"/>
                <a:ea typeface="+mn-ea"/>
                <a:cs typeface="+mn-cs"/>
              </a:rPr>
            </a:br>
            <a:r>
              <a:rPr lang="en-US" sz="2000" dirty="0">
                <a:latin typeface="+mn-lt"/>
                <a:ea typeface="+mn-ea"/>
                <a:cs typeface="+mn-cs"/>
              </a:rPr>
              <a:t>Fistula test: Negative for both ears</a:t>
            </a:r>
            <a:br>
              <a:rPr lang="en-US" sz="2000" dirty="0">
                <a:latin typeface="+mn-lt"/>
                <a:ea typeface="+mn-ea"/>
                <a:cs typeface="+mn-cs"/>
              </a:rPr>
            </a:br>
            <a:r>
              <a:rPr lang="en-US" sz="2000" dirty="0" err="1">
                <a:latin typeface="+mn-lt"/>
                <a:ea typeface="+mn-ea"/>
                <a:cs typeface="+mn-cs"/>
              </a:rPr>
              <a:t>Rhomberg’s</a:t>
            </a:r>
            <a:r>
              <a:rPr lang="en-US" sz="2000" dirty="0">
                <a:latin typeface="+mn-lt"/>
                <a:ea typeface="+mn-ea"/>
                <a:cs typeface="+mn-cs"/>
              </a:rPr>
              <a:t> test: Negative</a:t>
            </a:r>
            <a:br>
              <a:rPr lang="en-US" sz="2000" dirty="0">
                <a:latin typeface="+mn-lt"/>
                <a:ea typeface="+mn-ea"/>
                <a:cs typeface="+mn-cs"/>
              </a:rPr>
            </a:br>
            <a:r>
              <a:rPr lang="en-US" sz="2000" dirty="0">
                <a:latin typeface="+mn-lt"/>
                <a:ea typeface="+mn-ea"/>
                <a:cs typeface="+mn-cs"/>
              </a:rPr>
              <a:t>Facial nerve examination: </a:t>
            </a:r>
            <a:br>
              <a:rPr lang="en-US" sz="2000" dirty="0">
                <a:latin typeface="+mn-lt"/>
                <a:ea typeface="+mn-ea"/>
                <a:cs typeface="+mn-cs"/>
              </a:rPr>
            </a:br>
            <a:r>
              <a:rPr lang="en-US" sz="2000" dirty="0">
                <a:latin typeface="+mn-lt"/>
                <a:ea typeface="+mn-ea"/>
                <a:cs typeface="+mn-cs"/>
              </a:rPr>
              <a:t>Left sided facial nerve palsy, LMN type, grade 5 of House </a:t>
            </a:r>
            <a:r>
              <a:rPr lang="en-US" sz="2000" dirty="0" err="1">
                <a:latin typeface="+mn-lt"/>
                <a:ea typeface="+mn-ea"/>
                <a:cs typeface="+mn-cs"/>
              </a:rPr>
              <a:t>Brackmann</a:t>
            </a:r>
            <a:r>
              <a:rPr lang="en-US" sz="2000" dirty="0">
                <a:latin typeface="+mn-lt"/>
                <a:ea typeface="+mn-ea"/>
                <a:cs typeface="+mn-cs"/>
              </a:rPr>
              <a:t> classification</a:t>
            </a:r>
            <a:r>
              <a:rPr lang="en-US" sz="2400" dirty="0"/>
              <a:t/>
            </a:r>
            <a:br>
              <a:rPr lang="en-US" sz="2400" dirty="0"/>
            </a:br>
            <a:r>
              <a:rPr lang="en-US" sz="2400" dirty="0"/>
              <a:t/>
            </a:r>
            <a:br>
              <a:rPr lang="en-US" sz="2400" dirty="0"/>
            </a:br>
            <a:r>
              <a:rPr lang="en-US" sz="2000" dirty="0"/>
              <a:t>NOSE: NAD</a:t>
            </a:r>
            <a:br>
              <a:rPr lang="en-US" sz="2000" dirty="0"/>
            </a:br>
            <a:r>
              <a:rPr lang="en-US" sz="2000" dirty="0"/>
              <a:t>THROAT: NAD</a:t>
            </a:r>
            <a:r>
              <a:rPr lang="en-US" sz="3200" dirty="0"/>
              <a:t/>
            </a:r>
            <a:br>
              <a:rPr lang="en-US" sz="3200" dirty="0"/>
            </a:br>
            <a:endParaRPr lang="en-US" sz="2400" dirty="0"/>
          </a:p>
        </p:txBody>
      </p:sp>
    </p:spTree>
    <p:extLst>
      <p:ext uri="{BB962C8B-B14F-4D97-AF65-F5344CB8AC3E}">
        <p14:creationId xmlns:p14="http://schemas.microsoft.com/office/powerpoint/2010/main" xmlns="" val="3125712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6286" y="255242"/>
            <a:ext cx="7958331" cy="1077229"/>
          </a:xfrm>
        </p:spPr>
        <p:txBody>
          <a:bodyPr>
            <a:normAutofit/>
          </a:bodyPr>
          <a:lstStyle/>
          <a:p>
            <a:pPr algn="l"/>
            <a:r>
              <a:rPr lang="en-US" dirty="0"/>
              <a:t>Investigations</a:t>
            </a:r>
          </a:p>
        </p:txBody>
      </p:sp>
      <p:sp>
        <p:nvSpPr>
          <p:cNvPr id="3" name="Content Placeholder 2"/>
          <p:cNvSpPr>
            <a:spLocks noGrp="1"/>
          </p:cNvSpPr>
          <p:nvPr>
            <p:ph idx="1"/>
          </p:nvPr>
        </p:nvSpPr>
        <p:spPr>
          <a:xfrm>
            <a:off x="1005017" y="1332471"/>
            <a:ext cx="8229600" cy="5257800"/>
          </a:xfrm>
        </p:spPr>
        <p:txBody>
          <a:bodyPr>
            <a:normAutofit/>
          </a:bodyPr>
          <a:lstStyle/>
          <a:p>
            <a:r>
              <a:rPr lang="en-US" dirty="0"/>
              <a:t>CBC , Sr. Electrolytes, LFT, RFT, Sr. Ca, Sr. Mg  - WNL</a:t>
            </a:r>
          </a:p>
          <a:p>
            <a:r>
              <a:rPr lang="en-US" dirty="0"/>
              <a:t>Mastoid X-ray B/L Schuller’s view</a:t>
            </a:r>
          </a:p>
          <a:p>
            <a:r>
              <a:rPr lang="en-US" dirty="0"/>
              <a:t>PTA: </a:t>
            </a:r>
          </a:p>
          <a:p>
            <a:pPr>
              <a:buFontTx/>
              <a:buChar char="-"/>
            </a:pPr>
            <a:r>
              <a:rPr lang="en-US" dirty="0"/>
              <a:t>Right ear: 15 dB AB gap</a:t>
            </a:r>
          </a:p>
          <a:p>
            <a:pPr>
              <a:buFontTx/>
              <a:buChar char="-"/>
            </a:pPr>
            <a:r>
              <a:rPr lang="en-US" dirty="0"/>
              <a:t>Left ear: 20 dB AB gap</a:t>
            </a:r>
          </a:p>
          <a:p>
            <a:pPr marL="0" indent="0">
              <a:buNone/>
            </a:pPr>
            <a:endParaRPr lang="en-US" dirty="0"/>
          </a:p>
        </p:txBody>
      </p:sp>
    </p:spTree>
    <p:extLst>
      <p:ext uri="{BB962C8B-B14F-4D97-AF65-F5344CB8AC3E}">
        <p14:creationId xmlns:p14="http://schemas.microsoft.com/office/powerpoint/2010/main" xmlns="" val="2738771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3F2A39E-6C97-DD4D-8118-81789F2D557C}"/>
              </a:ext>
            </a:extLst>
          </p:cNvPr>
          <p:cNvSpPr txBox="1"/>
          <p:nvPr/>
        </p:nvSpPr>
        <p:spPr>
          <a:xfrm>
            <a:off x="1223889" y="253219"/>
            <a:ext cx="8314007" cy="1477328"/>
          </a:xfrm>
          <a:prstGeom prst="rect">
            <a:avLst/>
          </a:prstGeom>
          <a:noFill/>
        </p:spPr>
        <p:txBody>
          <a:bodyPr wrap="square" rtlCol="0">
            <a:spAutoFit/>
          </a:bodyPr>
          <a:lstStyle/>
          <a:p>
            <a:r>
              <a:rPr lang="en-US" dirty="0"/>
              <a:t>HRCT Temporal bone - Soft tissue mass of left middle ear involving mastoid and tympanic segment of left facial </a:t>
            </a:r>
            <a:r>
              <a:rPr lang="en-US" dirty="0" smtClean="0"/>
              <a:t>nerve, </a:t>
            </a:r>
            <a:r>
              <a:rPr lang="en-US" dirty="0" err="1"/>
              <a:t>aditus</a:t>
            </a:r>
            <a:r>
              <a:rPr lang="en-US" dirty="0"/>
              <a:t>, antrum.</a:t>
            </a:r>
          </a:p>
          <a:p>
            <a:endParaRPr lang="en-US" dirty="0"/>
          </a:p>
          <a:p>
            <a:r>
              <a:rPr lang="en-US" dirty="0"/>
              <a:t>MRI Temporal bone - soft tissue mass involving mastoid and tympanic segment of left facial nerve, no </a:t>
            </a:r>
            <a:r>
              <a:rPr lang="en-US" dirty="0" err="1"/>
              <a:t>intralabyrinthine</a:t>
            </a:r>
            <a:r>
              <a:rPr lang="en-US" dirty="0"/>
              <a:t>/intracranial involvement</a:t>
            </a:r>
          </a:p>
        </p:txBody>
      </p:sp>
      <p:pic>
        <p:nvPicPr>
          <p:cNvPr id="6" name="Picture 5">
            <a:extLst>
              <a:ext uri="{FF2B5EF4-FFF2-40B4-BE49-F238E27FC236}">
                <a16:creationId xmlns:a16="http://schemas.microsoft.com/office/drawing/2014/main" xmlns="" id="{4492537A-6AC0-B64B-A12B-20C2A993144B}"/>
              </a:ext>
            </a:extLst>
          </p:cNvPr>
          <p:cNvPicPr>
            <a:picLocks noChangeAspect="1"/>
          </p:cNvPicPr>
          <p:nvPr/>
        </p:nvPicPr>
        <p:blipFill rotWithShape="1">
          <a:blip r:embed="rId2"/>
          <a:srcRect r="10026"/>
          <a:stretch/>
        </p:blipFill>
        <p:spPr>
          <a:xfrm>
            <a:off x="1730326" y="1841782"/>
            <a:ext cx="3989389" cy="2140459"/>
          </a:xfrm>
          <a:prstGeom prst="rect">
            <a:avLst/>
          </a:prstGeom>
        </p:spPr>
      </p:pic>
      <p:pic>
        <p:nvPicPr>
          <p:cNvPr id="8" name="Picture 7">
            <a:extLst>
              <a:ext uri="{FF2B5EF4-FFF2-40B4-BE49-F238E27FC236}">
                <a16:creationId xmlns:a16="http://schemas.microsoft.com/office/drawing/2014/main" xmlns="" id="{88864796-5D59-7543-A062-CD3A183772D4}"/>
              </a:ext>
            </a:extLst>
          </p:cNvPr>
          <p:cNvPicPr>
            <a:picLocks noChangeAspect="1"/>
          </p:cNvPicPr>
          <p:nvPr/>
        </p:nvPicPr>
        <p:blipFill rotWithShape="1">
          <a:blip r:embed="rId3"/>
          <a:srcRect r="17180"/>
          <a:stretch/>
        </p:blipFill>
        <p:spPr>
          <a:xfrm>
            <a:off x="6602517" y="1841782"/>
            <a:ext cx="3989389" cy="2140459"/>
          </a:xfrm>
          <a:prstGeom prst="rect">
            <a:avLst/>
          </a:prstGeom>
        </p:spPr>
      </p:pic>
      <p:pic>
        <p:nvPicPr>
          <p:cNvPr id="10" name="Picture 9">
            <a:extLst>
              <a:ext uri="{FF2B5EF4-FFF2-40B4-BE49-F238E27FC236}">
                <a16:creationId xmlns:a16="http://schemas.microsoft.com/office/drawing/2014/main" xmlns="" id="{F8CA0D29-6F3F-6A4B-8F07-D3AEE41755FE}"/>
              </a:ext>
            </a:extLst>
          </p:cNvPr>
          <p:cNvPicPr>
            <a:picLocks noChangeAspect="1"/>
          </p:cNvPicPr>
          <p:nvPr/>
        </p:nvPicPr>
        <p:blipFill rotWithShape="1">
          <a:blip r:embed="rId4"/>
          <a:srcRect r="11987"/>
          <a:stretch/>
        </p:blipFill>
        <p:spPr>
          <a:xfrm>
            <a:off x="4040573" y="4267567"/>
            <a:ext cx="4556638" cy="2444809"/>
          </a:xfrm>
          <a:prstGeom prst="rect">
            <a:avLst/>
          </a:prstGeom>
        </p:spPr>
      </p:pic>
    </p:spTree>
    <p:extLst>
      <p:ext uri="{BB962C8B-B14F-4D97-AF65-F5344CB8AC3E}">
        <p14:creationId xmlns:p14="http://schemas.microsoft.com/office/powerpoint/2010/main" xmlns="" val="4230769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802D695-7956-584F-99EA-F664C6CDBE93}"/>
              </a:ext>
            </a:extLst>
          </p:cNvPr>
          <p:cNvPicPr>
            <a:picLocks noChangeAspect="1"/>
          </p:cNvPicPr>
          <p:nvPr/>
        </p:nvPicPr>
        <p:blipFill>
          <a:blip r:embed="rId2"/>
          <a:stretch>
            <a:fillRect/>
          </a:stretch>
        </p:blipFill>
        <p:spPr>
          <a:xfrm>
            <a:off x="1354667" y="1216378"/>
            <a:ext cx="4008640" cy="3474155"/>
          </a:xfrm>
          <a:prstGeom prst="rect">
            <a:avLst/>
          </a:prstGeom>
        </p:spPr>
      </p:pic>
      <p:sp>
        <p:nvSpPr>
          <p:cNvPr id="6" name="TextBox 5">
            <a:extLst>
              <a:ext uri="{FF2B5EF4-FFF2-40B4-BE49-F238E27FC236}">
                <a16:creationId xmlns:a16="http://schemas.microsoft.com/office/drawing/2014/main" xmlns="" id="{AF1B01F3-577D-7849-BC36-F5796374B1F7}"/>
              </a:ext>
            </a:extLst>
          </p:cNvPr>
          <p:cNvSpPr txBox="1"/>
          <p:nvPr/>
        </p:nvSpPr>
        <p:spPr>
          <a:xfrm>
            <a:off x="1561513" y="267286"/>
            <a:ext cx="3199146" cy="461665"/>
          </a:xfrm>
          <a:prstGeom prst="rect">
            <a:avLst/>
          </a:prstGeom>
          <a:noFill/>
        </p:spPr>
        <p:txBody>
          <a:bodyPr wrap="none" rtlCol="0">
            <a:spAutoFit/>
          </a:bodyPr>
          <a:lstStyle/>
          <a:p>
            <a:r>
              <a:rPr lang="en-US" sz="2400" dirty="0"/>
              <a:t>INTRAOPERATIVELY</a:t>
            </a:r>
          </a:p>
        </p:txBody>
      </p:sp>
      <p:pic>
        <p:nvPicPr>
          <p:cNvPr id="3" name="Picture 2">
            <a:extLst>
              <a:ext uri="{FF2B5EF4-FFF2-40B4-BE49-F238E27FC236}">
                <a16:creationId xmlns:a16="http://schemas.microsoft.com/office/drawing/2014/main" xmlns="" id="{565EC0EF-0683-7141-AE8B-C852F13E286B}"/>
              </a:ext>
            </a:extLst>
          </p:cNvPr>
          <p:cNvPicPr>
            <a:picLocks noChangeAspect="1"/>
          </p:cNvPicPr>
          <p:nvPr/>
        </p:nvPicPr>
        <p:blipFill>
          <a:blip r:embed="rId3"/>
          <a:stretch>
            <a:fillRect/>
          </a:stretch>
        </p:blipFill>
        <p:spPr>
          <a:xfrm>
            <a:off x="6318478" y="1216378"/>
            <a:ext cx="4518855" cy="3389141"/>
          </a:xfrm>
          <a:prstGeom prst="rect">
            <a:avLst/>
          </a:prstGeom>
        </p:spPr>
      </p:pic>
    </p:spTree>
    <p:extLst>
      <p:ext uri="{BB962C8B-B14F-4D97-AF65-F5344CB8AC3E}">
        <p14:creationId xmlns:p14="http://schemas.microsoft.com/office/powerpoint/2010/main" xmlns="" val="1229482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9" y="140041"/>
            <a:ext cx="3564988" cy="1325563"/>
          </a:xfrm>
        </p:spPr>
        <p:txBody>
          <a:bodyPr>
            <a:normAutofit/>
          </a:bodyPr>
          <a:lstStyle/>
          <a:p>
            <a:r>
              <a:rPr lang="en-US" dirty="0"/>
              <a:t>Management</a:t>
            </a:r>
          </a:p>
        </p:txBody>
      </p:sp>
      <p:sp>
        <p:nvSpPr>
          <p:cNvPr id="3" name="Content Placeholder 2"/>
          <p:cNvSpPr>
            <a:spLocks noGrp="1"/>
          </p:cNvSpPr>
          <p:nvPr>
            <p:ph idx="1"/>
          </p:nvPr>
        </p:nvSpPr>
        <p:spPr>
          <a:xfrm>
            <a:off x="1085456" y="849631"/>
            <a:ext cx="5868086" cy="2006111"/>
          </a:xfrm>
        </p:spPr>
        <p:txBody>
          <a:bodyPr/>
          <a:lstStyle/>
          <a:p>
            <a:r>
              <a:rPr lang="en-US" dirty="0"/>
              <a:t>Patient was planned for left facial nerve </a:t>
            </a:r>
            <a:r>
              <a:rPr lang="en-US" dirty="0" err="1" smtClean="0"/>
              <a:t>schwannoma</a:t>
            </a:r>
            <a:r>
              <a:rPr lang="en-US" dirty="0" smtClean="0"/>
              <a:t> </a:t>
            </a:r>
            <a:r>
              <a:rPr lang="en-US" dirty="0"/>
              <a:t>excision</a:t>
            </a:r>
          </a:p>
          <a:p>
            <a:r>
              <a:rPr lang="en-US" dirty="0"/>
              <a:t>Along with nerve grafting</a:t>
            </a:r>
          </a:p>
          <a:p>
            <a:r>
              <a:rPr lang="en-US" dirty="0" err="1"/>
              <a:t>Sural</a:t>
            </a:r>
            <a:r>
              <a:rPr lang="en-US" dirty="0"/>
              <a:t> nerve was to be used as a nerve graft</a:t>
            </a:r>
          </a:p>
        </p:txBody>
      </p:sp>
      <p:pic>
        <p:nvPicPr>
          <p:cNvPr id="5" name="Picture 4">
            <a:extLst>
              <a:ext uri="{FF2B5EF4-FFF2-40B4-BE49-F238E27FC236}">
                <a16:creationId xmlns:a16="http://schemas.microsoft.com/office/drawing/2014/main" xmlns="" id="{448E1134-E2FE-A44A-B1C6-FB7101DFEC5B}"/>
              </a:ext>
            </a:extLst>
          </p:cNvPr>
          <p:cNvPicPr>
            <a:picLocks noChangeAspect="1"/>
          </p:cNvPicPr>
          <p:nvPr/>
        </p:nvPicPr>
        <p:blipFill rotWithShape="1">
          <a:blip r:embed="rId2"/>
          <a:srcRect l="3621" t="10684" r="11386" b="2410"/>
          <a:stretch/>
        </p:blipFill>
        <p:spPr>
          <a:xfrm>
            <a:off x="6712579" y="140041"/>
            <a:ext cx="4543670" cy="3141951"/>
          </a:xfrm>
          <a:prstGeom prst="rect">
            <a:avLst/>
          </a:prstGeom>
        </p:spPr>
      </p:pic>
      <p:pic>
        <p:nvPicPr>
          <p:cNvPr id="7" name="Picture 6">
            <a:extLst>
              <a:ext uri="{FF2B5EF4-FFF2-40B4-BE49-F238E27FC236}">
                <a16:creationId xmlns:a16="http://schemas.microsoft.com/office/drawing/2014/main" xmlns="" id="{3E0DE548-A9C6-D346-979C-AC735EADC88A}"/>
              </a:ext>
            </a:extLst>
          </p:cNvPr>
          <p:cNvPicPr>
            <a:picLocks noChangeAspect="1"/>
          </p:cNvPicPr>
          <p:nvPr/>
        </p:nvPicPr>
        <p:blipFill>
          <a:blip r:embed="rId3"/>
          <a:stretch>
            <a:fillRect/>
          </a:stretch>
        </p:blipFill>
        <p:spPr>
          <a:xfrm>
            <a:off x="1487368" y="3193364"/>
            <a:ext cx="4385113" cy="3288835"/>
          </a:xfrm>
          <a:prstGeom prst="rect">
            <a:avLst/>
          </a:prstGeom>
        </p:spPr>
      </p:pic>
      <p:pic>
        <p:nvPicPr>
          <p:cNvPr id="6" name="Picture 5">
            <a:extLst>
              <a:ext uri="{FF2B5EF4-FFF2-40B4-BE49-F238E27FC236}">
                <a16:creationId xmlns:a16="http://schemas.microsoft.com/office/drawing/2014/main" xmlns="" id="{8A925EBE-3EA2-8E41-8049-2CFBB7F21FCB}"/>
              </a:ext>
            </a:extLst>
          </p:cNvPr>
          <p:cNvPicPr>
            <a:picLocks noChangeAspect="1"/>
          </p:cNvPicPr>
          <p:nvPr/>
        </p:nvPicPr>
        <p:blipFill rotWithShape="1">
          <a:blip r:embed="rId4"/>
          <a:srcRect l="12015" r="10766"/>
          <a:stretch/>
        </p:blipFill>
        <p:spPr>
          <a:xfrm>
            <a:off x="6698511" y="3576009"/>
            <a:ext cx="4543669" cy="2934550"/>
          </a:xfrm>
          <a:prstGeom prst="rect">
            <a:avLst/>
          </a:prstGeom>
        </p:spPr>
      </p:pic>
    </p:spTree>
    <p:extLst>
      <p:ext uri="{BB962C8B-B14F-4D97-AF65-F5344CB8AC3E}">
        <p14:creationId xmlns:p14="http://schemas.microsoft.com/office/powerpoint/2010/main" xmlns="" val="2147258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685648-ED75-E14B-A6FD-40E22C43445B}"/>
              </a:ext>
            </a:extLst>
          </p:cNvPr>
          <p:cNvSpPr>
            <a:spLocks noGrp="1"/>
          </p:cNvSpPr>
          <p:nvPr>
            <p:ph type="title"/>
          </p:nvPr>
        </p:nvSpPr>
        <p:spPr>
          <a:xfrm>
            <a:off x="2197730" y="554838"/>
            <a:ext cx="7958331" cy="1077229"/>
          </a:xfrm>
        </p:spPr>
        <p:txBody>
          <a:bodyPr/>
          <a:lstStyle/>
          <a:p>
            <a:pPr algn="ctr"/>
            <a:r>
              <a:rPr lang="en-US" dirty="0"/>
              <a:t>Conclusion</a:t>
            </a:r>
          </a:p>
        </p:txBody>
      </p:sp>
      <p:sp>
        <p:nvSpPr>
          <p:cNvPr id="3" name="Content Placeholder 2">
            <a:extLst>
              <a:ext uri="{FF2B5EF4-FFF2-40B4-BE49-F238E27FC236}">
                <a16:creationId xmlns:a16="http://schemas.microsoft.com/office/drawing/2014/main" xmlns="" id="{0DDA8FF1-529E-0E41-BF64-0BCE401C4467}"/>
              </a:ext>
            </a:extLst>
          </p:cNvPr>
          <p:cNvSpPr>
            <a:spLocks noGrp="1"/>
          </p:cNvSpPr>
          <p:nvPr>
            <p:ph idx="1"/>
          </p:nvPr>
        </p:nvSpPr>
        <p:spPr>
          <a:xfrm>
            <a:off x="2197730" y="2052116"/>
            <a:ext cx="7796540" cy="3997828"/>
          </a:xfrm>
        </p:spPr>
        <p:txBody>
          <a:bodyPr>
            <a:normAutofit lnSpcReduction="10000"/>
          </a:bodyPr>
          <a:lstStyle/>
          <a:p>
            <a:r>
              <a:rPr lang="en-IN" dirty="0"/>
              <a:t>Head and neck schwannoma though rare should be considered as a differential diagnosis of a unilateral slow growing mass in the head and neck region, particularly in an adult. </a:t>
            </a:r>
          </a:p>
          <a:p>
            <a:r>
              <a:rPr lang="en-IN" dirty="0"/>
              <a:t>Schwannomas are always a diagnostic dilemma as they are asymptomatic for long time, and histopathology is the gold standard for diagnosis. </a:t>
            </a:r>
          </a:p>
          <a:p>
            <a:r>
              <a:rPr lang="en-IN" dirty="0"/>
              <a:t>As a rule, treatment is surgical and dictated by the location of the tumour and nerve of origin. Due to its rarity, complex anatomical location and morbidity risk post-excision, they can pose a formidable challenge to surgeons.</a:t>
            </a:r>
            <a:endParaRPr lang="en-US" dirty="0"/>
          </a:p>
          <a:p>
            <a:endParaRPr lang="en-US" dirty="0"/>
          </a:p>
        </p:txBody>
      </p:sp>
    </p:spTree>
    <p:extLst>
      <p:ext uri="{BB962C8B-B14F-4D97-AF65-F5344CB8AC3E}">
        <p14:creationId xmlns:p14="http://schemas.microsoft.com/office/powerpoint/2010/main" xmlns="" val="1671233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359898"/>
            <a:ext cx="7274011" cy="1472184"/>
          </a:xfrm>
        </p:spPr>
        <p:txBody>
          <a:bodyPr>
            <a:noAutofit/>
          </a:bodyPr>
          <a:lstStyle/>
          <a:p>
            <a:pPr algn="ctr"/>
            <a:r>
              <a:rPr lang="en-US" sz="4400" b="1" dirty="0"/>
              <a:t> </a:t>
            </a:r>
            <a:r>
              <a:rPr lang="en-US" sz="4400" b="1" dirty="0">
                <a:latin typeface="Georgia" pitchFamily="18" charset="0"/>
                <a:cs typeface="Times New Roman" pitchFamily="18" charset="0"/>
              </a:rPr>
              <a:t>ANNUAL CLINICAL MEETING </a:t>
            </a:r>
            <a:endParaRPr lang="en-US" sz="4800" b="1" dirty="0">
              <a:latin typeface="Georgia" pitchFamily="18" charset="0"/>
              <a:cs typeface="Times New Roman" pitchFamily="18" charset="0"/>
            </a:endParaRPr>
          </a:p>
        </p:txBody>
      </p:sp>
      <p:sp>
        <p:nvSpPr>
          <p:cNvPr id="5" name="Subtitle 4"/>
          <p:cNvSpPr>
            <a:spLocks noGrp="1"/>
          </p:cNvSpPr>
          <p:nvPr>
            <p:ph type="subTitle" idx="1"/>
          </p:nvPr>
        </p:nvSpPr>
        <p:spPr>
          <a:xfrm>
            <a:off x="1714500" y="1528816"/>
            <a:ext cx="7274011" cy="1066800"/>
          </a:xfrm>
        </p:spPr>
        <p:txBody>
          <a:bodyPr>
            <a:noAutofit/>
          </a:bodyPr>
          <a:lstStyle/>
          <a:p>
            <a:pPr algn="ctr"/>
            <a:r>
              <a:rPr lang="en-US" sz="2000" b="1" dirty="0">
                <a:latin typeface="Georgia" pitchFamily="18" charset="0"/>
              </a:rPr>
              <a:t>DEPARTMENT OF OTORHINOLARYNGOLOGY AND HEAD AND NECK SURGERY</a:t>
            </a:r>
          </a:p>
        </p:txBody>
      </p:sp>
      <p:pic>
        <p:nvPicPr>
          <p:cNvPr id="4" name="Content Placeholder 3" descr="images (1).jpg"/>
          <p:cNvPicPr>
            <a:picLocks noGrp="1" noChangeAspect="1"/>
          </p:cNvPicPr>
          <p:nvPr>
            <p:ph idx="4294967295"/>
          </p:nvPr>
        </p:nvPicPr>
        <p:blipFill>
          <a:blip r:embed="rId2" cstate="print"/>
          <a:srcRect r="1020" b="13779"/>
          <a:stretch>
            <a:fillRect/>
          </a:stretch>
        </p:blipFill>
        <p:spPr>
          <a:xfrm>
            <a:off x="3027405" y="2891724"/>
            <a:ext cx="4648200" cy="3498850"/>
          </a:xfrm>
        </p:spPr>
      </p:pic>
    </p:spTree>
    <p:extLst>
      <p:ext uri="{BB962C8B-B14F-4D97-AF65-F5344CB8AC3E}">
        <p14:creationId xmlns:p14="http://schemas.microsoft.com/office/powerpoint/2010/main" xmlns="" val="1164093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CB9D256-05D2-4C2E-B0F1-763FDF2BF235}"/>
              </a:ext>
            </a:extLst>
          </p:cNvPr>
          <p:cNvSpPr>
            <a:spLocks noGrp="1"/>
          </p:cNvSpPr>
          <p:nvPr>
            <p:ph idx="4294967295"/>
          </p:nvPr>
        </p:nvSpPr>
        <p:spPr>
          <a:xfrm>
            <a:off x="838200" y="914538"/>
            <a:ext cx="10515600" cy="5646738"/>
          </a:xfrm>
        </p:spPr>
        <p:txBody>
          <a:bodyPr>
            <a:normAutofit/>
          </a:bodyPr>
          <a:lstStyle/>
          <a:p>
            <a:r>
              <a:rPr lang="en-IN" dirty="0"/>
              <a:t>From January 2019 to December 2020, over 1 year period, 15 carcinoma buccal mucosa patients were admitted under ENT dept at Dr D Y PATIL HOSPITAL, and </a:t>
            </a:r>
            <a:r>
              <a:rPr lang="en-IN" dirty="0" smtClean="0"/>
              <a:t>evaluated</a:t>
            </a:r>
          </a:p>
          <a:p>
            <a:r>
              <a:rPr lang="en-IN" dirty="0" smtClean="0"/>
              <a:t>Detailed history was taken and thorough clinical examination was done </a:t>
            </a:r>
            <a:endParaRPr lang="en-IN" dirty="0"/>
          </a:p>
          <a:p>
            <a:r>
              <a:rPr lang="en-IN" dirty="0" smtClean="0"/>
              <a:t>The </a:t>
            </a:r>
            <a:r>
              <a:rPr lang="en-IN" dirty="0"/>
              <a:t>combined assessment of biopsy </a:t>
            </a:r>
            <a:r>
              <a:rPr lang="en-IN" dirty="0" smtClean="0"/>
              <a:t>reports and imaging was </a:t>
            </a:r>
            <a:r>
              <a:rPr lang="en-IN" dirty="0"/>
              <a:t>used</a:t>
            </a:r>
          </a:p>
          <a:p>
            <a:r>
              <a:rPr lang="en-IN" dirty="0"/>
              <a:t>TNM staging was done based on clinical </a:t>
            </a:r>
            <a:r>
              <a:rPr lang="en-IN" dirty="0" smtClean="0"/>
              <a:t>examination</a:t>
            </a:r>
            <a:endParaRPr lang="en-IN" dirty="0"/>
          </a:p>
          <a:p>
            <a:pPr>
              <a:buNone/>
            </a:pPr>
            <a:r>
              <a:rPr lang="en-IN" dirty="0" smtClean="0"/>
              <a:t>	7 of the cases </a:t>
            </a:r>
            <a:r>
              <a:rPr lang="en-IN" dirty="0"/>
              <a:t>which involved base of tongue or with distant </a:t>
            </a:r>
            <a:r>
              <a:rPr lang="en-IN" dirty="0" smtClean="0"/>
              <a:t>metastasis (stage IV b or IV c) were </a:t>
            </a:r>
            <a:r>
              <a:rPr lang="en-IN" dirty="0"/>
              <a:t>sent for palliative </a:t>
            </a:r>
            <a:r>
              <a:rPr lang="en-IN" dirty="0" err="1" smtClean="0"/>
              <a:t>chemoradiotherapy</a:t>
            </a:r>
            <a:r>
              <a:rPr lang="en-IN" dirty="0" smtClean="0"/>
              <a:t>.</a:t>
            </a:r>
          </a:p>
          <a:p>
            <a:pPr>
              <a:buNone/>
            </a:pPr>
            <a:r>
              <a:rPr lang="en-IN" dirty="0" smtClean="0"/>
              <a:t> 	Rest of </a:t>
            </a:r>
            <a:r>
              <a:rPr lang="en-IN" dirty="0"/>
              <a:t>the above mentioned cases were either stage I, II, III or </a:t>
            </a:r>
            <a:r>
              <a:rPr lang="en-IN" dirty="0" err="1"/>
              <a:t>IVa</a:t>
            </a:r>
            <a:r>
              <a:rPr lang="en-IN" dirty="0"/>
              <a:t> </a:t>
            </a:r>
            <a:r>
              <a:rPr lang="en-IN" dirty="0" smtClean="0"/>
              <a:t>and were managed by surgical intervention and adjuvant therapy wherever necessary.</a:t>
            </a:r>
            <a:endParaRPr lang="en-IN" dirty="0"/>
          </a:p>
        </p:txBody>
      </p:sp>
    </p:spTree>
    <p:extLst>
      <p:ext uri="{BB962C8B-B14F-4D97-AF65-F5344CB8AC3E}">
        <p14:creationId xmlns:p14="http://schemas.microsoft.com/office/powerpoint/2010/main" xmlns="" val="794364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8340" y="2072640"/>
            <a:ext cx="6629400" cy="1905000"/>
          </a:xfrm>
          <a:noFill/>
        </p:spPr>
        <p:style>
          <a:lnRef idx="3">
            <a:schemeClr val="lt1"/>
          </a:lnRef>
          <a:fillRef idx="1">
            <a:schemeClr val="accent6"/>
          </a:fillRef>
          <a:effectRef idx="1">
            <a:schemeClr val="accent6"/>
          </a:effectRef>
          <a:fontRef idx="minor">
            <a:schemeClr val="lt1"/>
          </a:fontRef>
        </p:style>
        <p:txBody>
          <a:bodyPr>
            <a:normAutofit/>
          </a:bodyPr>
          <a:lstStyle/>
          <a:p>
            <a:pPr algn="ctr"/>
            <a:r>
              <a:rPr lang="en-US" sz="3600" b="1" dirty="0">
                <a:latin typeface="Times New Roman" pitchFamily="18" charset="0"/>
                <a:cs typeface="Times New Roman" pitchFamily="18" charset="0"/>
              </a:rPr>
              <a:t>EMBRYONAL RHABDOMYOSARCOMA OF RIGHT MIDDLE EAR</a:t>
            </a:r>
          </a:p>
        </p:txBody>
      </p:sp>
      <p:sp>
        <p:nvSpPr>
          <p:cNvPr id="3" name="TextBox 2"/>
          <p:cNvSpPr txBox="1"/>
          <p:nvPr/>
        </p:nvSpPr>
        <p:spPr>
          <a:xfrm>
            <a:off x="3756074" y="4262511"/>
            <a:ext cx="3108960" cy="461665"/>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DR. ANUJA SATAV</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2206382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3886200" cy="792162"/>
          </a:xfrm>
        </p:spPr>
        <p:txBody>
          <a:bodyPr>
            <a:noAutofit/>
          </a:bodyPr>
          <a:lstStyle/>
          <a:p>
            <a:r>
              <a:rPr lang="en-US" sz="4000" b="1" dirty="0">
                <a:latin typeface="Times New Roman" pitchFamily="18" charset="0"/>
                <a:cs typeface="Times New Roman" pitchFamily="18" charset="0"/>
              </a:rPr>
              <a:t>Introduction</a:t>
            </a:r>
          </a:p>
        </p:txBody>
      </p:sp>
      <p:sp>
        <p:nvSpPr>
          <p:cNvPr id="3" name="Content Placeholder 2"/>
          <p:cNvSpPr>
            <a:spLocks noGrp="1"/>
          </p:cNvSpPr>
          <p:nvPr>
            <p:ph sz="quarter" idx="1"/>
          </p:nvPr>
        </p:nvSpPr>
        <p:spPr>
          <a:xfrm>
            <a:off x="1981200" y="990600"/>
            <a:ext cx="8077200" cy="5562600"/>
          </a:xfrm>
          <a:noFill/>
        </p:spPr>
        <p:style>
          <a:lnRef idx="1">
            <a:schemeClr val="accent2"/>
          </a:lnRef>
          <a:fillRef idx="3">
            <a:schemeClr val="accent2"/>
          </a:fillRef>
          <a:effectRef idx="2">
            <a:schemeClr val="accent2"/>
          </a:effectRef>
          <a:fontRef idx="minor">
            <a:schemeClr val="lt1"/>
          </a:fontRef>
        </p:style>
        <p:txBody>
          <a:bodyPr>
            <a:noAutofit/>
          </a:bodyPr>
          <a:lstStyle/>
          <a:p>
            <a:r>
              <a:rPr lang="en-US" sz="2200" dirty="0" err="1">
                <a:latin typeface="Times New Roman" pitchFamily="18" charset="0"/>
                <a:cs typeface="Times New Roman" pitchFamily="18" charset="0"/>
              </a:rPr>
              <a:t>Rhabdomyosarcomas</a:t>
            </a:r>
            <a:r>
              <a:rPr lang="en-US" sz="2200" dirty="0">
                <a:latin typeface="Times New Roman" pitchFamily="18" charset="0"/>
                <a:cs typeface="Times New Roman" pitchFamily="18" charset="0"/>
              </a:rPr>
              <a:t> are soft tissue cancers derived mainly of undifferentiated mesoderm .</a:t>
            </a:r>
          </a:p>
          <a:p>
            <a:r>
              <a:rPr lang="en-US" sz="2200" dirty="0" err="1">
                <a:latin typeface="Times New Roman" pitchFamily="18" charset="0"/>
                <a:cs typeface="Times New Roman" pitchFamily="18" charset="0"/>
              </a:rPr>
              <a:t>Embryonal</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rhabdomyosarcomas</a:t>
            </a:r>
            <a:r>
              <a:rPr lang="en-US" sz="2200" dirty="0">
                <a:latin typeface="Times New Roman" pitchFamily="18" charset="0"/>
                <a:cs typeface="Times New Roman" pitchFamily="18" charset="0"/>
              </a:rPr>
              <a:t> are the most common subtype.</a:t>
            </a:r>
          </a:p>
          <a:p>
            <a:r>
              <a:rPr lang="en-US" sz="2200" dirty="0">
                <a:latin typeface="Times New Roman" pitchFamily="18" charset="0"/>
                <a:cs typeface="Times New Roman" pitchFamily="18" charset="0"/>
              </a:rPr>
              <a:t>Most common in children (0-4 years old) with incidence of 4 in 1 million.</a:t>
            </a:r>
          </a:p>
          <a:p>
            <a:r>
              <a:rPr lang="en-US" sz="2200" dirty="0">
                <a:latin typeface="Times New Roman" pitchFamily="18" charset="0"/>
                <a:cs typeface="Times New Roman" pitchFamily="18" charset="0"/>
              </a:rPr>
              <a:t>Most commonly involved sites in head and neck region are nasal and oral cavities, second most common being the orbit and middle ear.</a:t>
            </a:r>
          </a:p>
          <a:p>
            <a:r>
              <a:rPr lang="en-US" sz="2200" dirty="0" err="1">
                <a:latin typeface="Times New Roman" pitchFamily="18" charset="0"/>
                <a:cs typeface="Times New Roman" pitchFamily="18" charset="0"/>
              </a:rPr>
              <a:t>Anaplasia</a:t>
            </a:r>
            <a:r>
              <a:rPr lang="en-US" sz="2200" dirty="0">
                <a:latin typeface="Times New Roman" pitchFamily="18" charset="0"/>
                <a:cs typeface="Times New Roman" pitchFamily="18" charset="0"/>
              </a:rPr>
              <a:t> is a very important prognostic feature with significant nuclear variation and presence of atypical </a:t>
            </a:r>
            <a:r>
              <a:rPr lang="en-US" sz="2200" dirty="0" err="1">
                <a:latin typeface="Times New Roman" pitchFamily="18" charset="0"/>
                <a:cs typeface="Times New Roman" pitchFamily="18" charset="0"/>
              </a:rPr>
              <a:t>multipolar</a:t>
            </a:r>
            <a:r>
              <a:rPr lang="en-US" sz="2200" dirty="0">
                <a:latin typeface="Times New Roman" pitchFamily="18" charset="0"/>
                <a:cs typeface="Times New Roman" pitchFamily="18" charset="0"/>
              </a:rPr>
              <a:t> mitotic figures.</a:t>
            </a:r>
          </a:p>
        </p:txBody>
      </p:sp>
    </p:spTree>
    <p:extLst>
      <p:ext uri="{BB962C8B-B14F-4D97-AF65-F5344CB8AC3E}">
        <p14:creationId xmlns:p14="http://schemas.microsoft.com/office/powerpoint/2010/main" xmlns="" val="23030722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838200"/>
            <a:ext cx="8534400" cy="5693866"/>
          </a:xfrm>
          <a:prstGeom prst="rect">
            <a:avLst/>
          </a:prstGeom>
          <a:noFill/>
        </p:spPr>
        <p:style>
          <a:lnRef idx="1">
            <a:schemeClr val="accent2"/>
          </a:lnRef>
          <a:fillRef idx="3">
            <a:schemeClr val="accent2"/>
          </a:fillRef>
          <a:effectRef idx="2">
            <a:schemeClr val="accent2"/>
          </a:effectRef>
          <a:fontRef idx="minor">
            <a:schemeClr val="lt1"/>
          </a:fontRef>
        </p:style>
        <p:txBody>
          <a:bodyPr wrap="square" rtlCol="0">
            <a:spAutoFit/>
          </a:bodyPr>
          <a:lstStyle/>
          <a:p>
            <a:pPr>
              <a:lnSpc>
                <a:spcPct val="150000"/>
              </a:lnSpc>
            </a:pPr>
            <a:r>
              <a:rPr lang="en-US" sz="2800" dirty="0">
                <a:latin typeface="Times New Roman" pitchFamily="18" charset="0"/>
                <a:cs typeface="Times New Roman" pitchFamily="18" charset="0"/>
              </a:rPr>
              <a:t>9 year old male came with the chief complaints of :</a:t>
            </a:r>
          </a:p>
          <a:p>
            <a:pPr>
              <a:lnSpc>
                <a:spcPct val="150000"/>
              </a:lnSpc>
              <a:buFont typeface="Arial" pitchFamily="34" charset="0"/>
              <a:buChar char="•"/>
            </a:pPr>
            <a:r>
              <a:rPr lang="en-US" sz="2800" dirty="0">
                <a:latin typeface="Times New Roman" pitchFamily="18" charset="0"/>
                <a:cs typeface="Times New Roman" pitchFamily="18" charset="0"/>
              </a:rPr>
              <a:t> discharge from right ear since childhood </a:t>
            </a:r>
          </a:p>
          <a:p>
            <a:pPr>
              <a:lnSpc>
                <a:spcPct val="150000"/>
              </a:lnSpc>
              <a:buFont typeface="Arial" pitchFamily="34" charset="0"/>
              <a:buChar char="•"/>
            </a:pPr>
            <a:r>
              <a:rPr lang="en-US" sz="2800" dirty="0">
                <a:latin typeface="Times New Roman" pitchFamily="18" charset="0"/>
                <a:cs typeface="Times New Roman" pitchFamily="18" charset="0"/>
              </a:rPr>
              <a:t> symptoms of facial nerve palsy since 9 days </a:t>
            </a:r>
          </a:p>
          <a:p>
            <a:pPr>
              <a:lnSpc>
                <a:spcPct val="150000"/>
              </a:lnSpc>
              <a:buFont typeface="Arial" pitchFamily="34" charset="0"/>
              <a:buChar char="•"/>
            </a:pPr>
            <a:r>
              <a:rPr lang="en-US" sz="2800" dirty="0">
                <a:latin typeface="Times New Roman" pitchFamily="18" charset="0"/>
                <a:cs typeface="Times New Roman" pitchFamily="18" charset="0"/>
              </a:rPr>
              <a:t> he was suspected to have right </a:t>
            </a:r>
            <a:r>
              <a:rPr lang="en-US" sz="2800" dirty="0" err="1">
                <a:latin typeface="Times New Roman" pitchFamily="18" charset="0"/>
                <a:cs typeface="Times New Roman" pitchFamily="18" charset="0"/>
              </a:rPr>
              <a:t>squamosal</a:t>
            </a:r>
            <a:r>
              <a:rPr lang="en-US" sz="2800" dirty="0">
                <a:latin typeface="Times New Roman" pitchFamily="18" charset="0"/>
                <a:cs typeface="Times New Roman" pitchFamily="18" charset="0"/>
              </a:rPr>
              <a:t> COM with facial paralysis.</a:t>
            </a:r>
          </a:p>
          <a:p>
            <a:pPr>
              <a:lnSpc>
                <a:spcPct val="150000"/>
              </a:lnSpc>
              <a:buFont typeface="Arial" pitchFamily="34" charset="0"/>
              <a:buChar char="•"/>
            </a:pPr>
            <a:r>
              <a:rPr lang="en-US" sz="2800" dirty="0">
                <a:latin typeface="Times New Roman" pitchFamily="18" charset="0"/>
                <a:cs typeface="Times New Roman" pitchFamily="18" charset="0"/>
              </a:rPr>
              <a:t> He was operated for Right canal wall down Modified Radical </a:t>
            </a:r>
            <a:r>
              <a:rPr lang="en-US" sz="2800" dirty="0" err="1">
                <a:latin typeface="Times New Roman" pitchFamily="18" charset="0"/>
                <a:cs typeface="Times New Roman" pitchFamily="18" charset="0"/>
              </a:rPr>
              <a:t>Mastoidectomy</a:t>
            </a:r>
            <a:r>
              <a:rPr lang="en-US" sz="2800" dirty="0">
                <a:latin typeface="Times New Roman" pitchFamily="18" charset="0"/>
                <a:cs typeface="Times New Roman" pitchFamily="18" charset="0"/>
              </a:rPr>
              <a:t> with facial nerve decompression on 14-02-2020</a:t>
            </a:r>
          </a:p>
          <a:p>
            <a:r>
              <a:rPr lang="en-US" sz="2800" dirty="0">
                <a:latin typeface="Times New Roman" pitchFamily="18" charset="0"/>
                <a:cs typeface="Times New Roman" pitchFamily="18" charset="0"/>
              </a:rPr>
              <a:t>                             </a:t>
            </a:r>
          </a:p>
        </p:txBody>
      </p:sp>
      <p:sp>
        <p:nvSpPr>
          <p:cNvPr id="3" name="TextBox 2"/>
          <p:cNvSpPr txBox="1"/>
          <p:nvPr/>
        </p:nvSpPr>
        <p:spPr>
          <a:xfrm>
            <a:off x="1905000" y="228601"/>
            <a:ext cx="36576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Case History</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xmlns="" val="2946142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533400"/>
            <a:ext cx="8153400" cy="5509200"/>
          </a:xfrm>
          <a:prstGeom prst="rect">
            <a:avLst/>
          </a:prstGeom>
          <a:noFill/>
        </p:spPr>
        <p:style>
          <a:lnRef idx="1">
            <a:schemeClr val="accent2"/>
          </a:lnRef>
          <a:fillRef idx="3">
            <a:schemeClr val="accent2"/>
          </a:fillRef>
          <a:effectRef idx="2">
            <a:schemeClr val="accent2"/>
          </a:effectRef>
          <a:fontRef idx="minor">
            <a:schemeClr val="lt1"/>
          </a:fontRef>
        </p:style>
        <p:txBody>
          <a:bodyPr wrap="square" rtlCol="0">
            <a:spAutoFit/>
          </a:bodyPr>
          <a:lstStyle/>
          <a:p>
            <a:pPr>
              <a:spcBef>
                <a:spcPts val="600"/>
              </a:spcBef>
              <a:buFont typeface="Wingdings" pitchFamily="2" charset="2"/>
              <a:buChar char="v"/>
            </a:pPr>
            <a:r>
              <a:rPr lang="en-US" sz="2400" dirty="0"/>
              <a:t>Patient presented with following symptoms a month later :</a:t>
            </a:r>
          </a:p>
          <a:p>
            <a:pPr>
              <a:spcBef>
                <a:spcPts val="600"/>
              </a:spcBef>
              <a:buFont typeface="Arial" pitchFamily="34" charset="0"/>
              <a:buChar char="•"/>
            </a:pPr>
            <a:r>
              <a:rPr lang="en-US" sz="2400" dirty="0"/>
              <a:t>Right </a:t>
            </a:r>
            <a:r>
              <a:rPr lang="en-US" sz="2400" dirty="0" err="1"/>
              <a:t>postauricular</a:t>
            </a:r>
            <a:r>
              <a:rPr lang="en-US" sz="2400" dirty="0"/>
              <a:t> swelling since 6 days associated with right ear discharge.</a:t>
            </a:r>
          </a:p>
          <a:p>
            <a:pPr>
              <a:spcBef>
                <a:spcPts val="600"/>
              </a:spcBef>
              <a:buFont typeface="Arial" pitchFamily="34" charset="0"/>
              <a:buChar char="•"/>
            </a:pPr>
            <a:r>
              <a:rPr lang="en-US" sz="2400" dirty="0" err="1"/>
              <a:t>Otoscopic</a:t>
            </a:r>
            <a:r>
              <a:rPr lang="en-US" sz="2400" dirty="0"/>
              <a:t> findings revealed </a:t>
            </a:r>
            <a:r>
              <a:rPr lang="en-US" sz="2400" dirty="0" err="1"/>
              <a:t>polypoidal</a:t>
            </a:r>
            <a:r>
              <a:rPr lang="en-US" sz="2400" dirty="0"/>
              <a:t> mucosa in the right EAC highly suggestive of  recurrence of CSOM.</a:t>
            </a:r>
          </a:p>
          <a:p>
            <a:pPr>
              <a:spcBef>
                <a:spcPts val="600"/>
              </a:spcBef>
              <a:buFont typeface="Arial" pitchFamily="34" charset="0"/>
              <a:buChar char="•"/>
            </a:pPr>
            <a:r>
              <a:rPr lang="en-US" sz="2400" dirty="0"/>
              <a:t>Associated with pain over the mastoid region.</a:t>
            </a:r>
          </a:p>
          <a:p>
            <a:pPr>
              <a:spcBef>
                <a:spcPts val="600"/>
              </a:spcBef>
              <a:buFont typeface="Arial" pitchFamily="34" charset="0"/>
              <a:buChar char="•"/>
            </a:pPr>
            <a:r>
              <a:rPr lang="en-US" sz="2400" dirty="0"/>
              <a:t>No h/o nausea or vomiting</a:t>
            </a:r>
          </a:p>
          <a:p>
            <a:pPr>
              <a:spcBef>
                <a:spcPts val="600"/>
              </a:spcBef>
              <a:buFont typeface="Arial" pitchFamily="34" charset="0"/>
              <a:buChar char="•"/>
            </a:pPr>
            <a:r>
              <a:rPr lang="en-US" sz="2400" dirty="0"/>
              <a:t>No h/o giddiness</a:t>
            </a:r>
          </a:p>
          <a:p>
            <a:pPr>
              <a:spcBef>
                <a:spcPts val="600"/>
              </a:spcBef>
              <a:buFont typeface="Arial" pitchFamily="34" charset="0"/>
              <a:buChar char="•"/>
            </a:pPr>
            <a:r>
              <a:rPr lang="en-US" sz="2400" dirty="0"/>
              <a:t>No h/o tinnitus</a:t>
            </a:r>
          </a:p>
          <a:p>
            <a:pPr>
              <a:spcBef>
                <a:spcPts val="600"/>
              </a:spcBef>
              <a:buFont typeface="Arial" pitchFamily="34" charset="0"/>
              <a:buChar char="•"/>
            </a:pPr>
            <a:r>
              <a:rPr lang="en-US" sz="2400" dirty="0"/>
              <a:t>No h/o fever</a:t>
            </a:r>
          </a:p>
          <a:p>
            <a:pPr>
              <a:spcBef>
                <a:spcPts val="600"/>
              </a:spcBef>
              <a:buFont typeface="Arial" pitchFamily="34" charset="0"/>
              <a:buChar char="•"/>
            </a:pPr>
            <a:r>
              <a:rPr lang="en-US" sz="2400" dirty="0"/>
              <a:t> No h/o any other nose and throat complaints</a:t>
            </a:r>
          </a:p>
          <a:p>
            <a:endParaRPr lang="en-US" sz="2400" dirty="0"/>
          </a:p>
        </p:txBody>
      </p:sp>
    </p:spTree>
    <p:extLst>
      <p:ext uri="{BB962C8B-B14F-4D97-AF65-F5344CB8AC3E}">
        <p14:creationId xmlns:p14="http://schemas.microsoft.com/office/powerpoint/2010/main" xmlns="" val="2129977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n ">
            <a:extLst>
              <a:ext uri="{FF2B5EF4-FFF2-40B4-BE49-F238E27FC236}">
                <a16:creationId xmlns:a16="http://schemas.microsoft.com/office/drawing/2014/main" xmlns="" id="{35BBFB2A-0D2B-8C47-ADAB-BFB050A0C9C7}"/>
              </a:ext>
            </a:extLst>
          </p:cNvPr>
          <p:cNvSpPr>
            <a:spLocks noGrp="1"/>
          </p:cNvSpPr>
          <p:nvPr>
            <p:ph type="title"/>
          </p:nvPr>
        </p:nvSpPr>
        <p:spPr>
          <a:xfrm>
            <a:off x="1799773" y="163287"/>
            <a:ext cx="4943929" cy="752928"/>
          </a:xfrm>
        </p:spPr>
        <p:txBody>
          <a:bodyPr>
            <a:normAutofit/>
          </a:bodyPr>
          <a:lstStyle/>
          <a:p>
            <a:pPr algn="l"/>
            <a:r>
              <a:rPr lang="en-US" sz="3200" b="1" dirty="0"/>
              <a:t>On examination</a:t>
            </a:r>
            <a:r>
              <a:rPr lang="en-US" sz="3200" dirty="0"/>
              <a:t>:</a:t>
            </a:r>
          </a:p>
        </p:txBody>
      </p:sp>
      <p:sp>
        <p:nvSpPr>
          <p:cNvPr id="3" name="Content Placeholder 2">
            <a:extLst>
              <a:ext uri="{FF2B5EF4-FFF2-40B4-BE49-F238E27FC236}">
                <a16:creationId xmlns:a16="http://schemas.microsoft.com/office/drawing/2014/main" xmlns="" id="{AB2A5D71-095C-A94A-B247-94236BCBC6FD}"/>
              </a:ext>
            </a:extLst>
          </p:cNvPr>
          <p:cNvSpPr>
            <a:spLocks noGrp="1"/>
          </p:cNvSpPr>
          <p:nvPr>
            <p:ph sz="quarter" idx="1"/>
          </p:nvPr>
        </p:nvSpPr>
        <p:spPr>
          <a:xfrm>
            <a:off x="1322363" y="916215"/>
            <a:ext cx="9129932" cy="5765939"/>
          </a:xfrm>
          <a:noFill/>
        </p:spPr>
        <p:style>
          <a:lnRef idx="1">
            <a:schemeClr val="accent2"/>
          </a:lnRef>
          <a:fillRef idx="3">
            <a:schemeClr val="accent2"/>
          </a:fillRef>
          <a:effectRef idx="2">
            <a:schemeClr val="accent2"/>
          </a:effectRef>
          <a:fontRef idx="minor">
            <a:schemeClr val="lt1"/>
          </a:fontRef>
        </p:style>
        <p:txBody>
          <a:bodyPr>
            <a:noAutofit/>
          </a:bodyPr>
          <a:lstStyle/>
          <a:p>
            <a:r>
              <a:rPr lang="en-US" dirty="0">
                <a:latin typeface="Times New Roman" pitchFamily="18" charset="0"/>
                <a:cs typeface="Times New Roman" pitchFamily="18" charset="0"/>
              </a:rPr>
              <a:t>General Examination: </a:t>
            </a:r>
          </a:p>
          <a:p>
            <a:pPr marL="0" indent="0">
              <a:buNone/>
            </a:pPr>
            <a:r>
              <a:rPr lang="en-US" dirty="0">
                <a:latin typeface="Times New Roman" pitchFamily="18" charset="0"/>
                <a:cs typeface="Times New Roman" pitchFamily="18" charset="0"/>
              </a:rPr>
              <a:t>Patient is conscious,  cooperative oriented to time, place and person</a:t>
            </a:r>
          </a:p>
          <a:p>
            <a:pPr marL="0" indent="0">
              <a:buNone/>
            </a:pPr>
            <a:r>
              <a:rPr lang="en-US" dirty="0">
                <a:latin typeface="Times New Roman" pitchFamily="18" charset="0"/>
                <a:cs typeface="Times New Roman" pitchFamily="18" charset="0"/>
              </a:rPr>
              <a:t>Pulse- 77 </a:t>
            </a:r>
            <a:r>
              <a:rPr lang="en-US" dirty="0" err="1">
                <a:latin typeface="Times New Roman" pitchFamily="18" charset="0"/>
                <a:cs typeface="Times New Roman" pitchFamily="18" charset="0"/>
              </a:rPr>
              <a:t>bpm</a:t>
            </a:r>
            <a:endParaRPr lang="en-US" dirty="0">
              <a:latin typeface="Times New Roman" pitchFamily="18" charset="0"/>
              <a:cs typeface="Times New Roman" pitchFamily="18" charset="0"/>
            </a:endParaRPr>
          </a:p>
          <a:p>
            <a:pPr marL="0" indent="0">
              <a:buNone/>
            </a:pPr>
            <a:r>
              <a:rPr lang="en-US" dirty="0">
                <a:latin typeface="Times New Roman" pitchFamily="18" charset="0"/>
                <a:cs typeface="Times New Roman" pitchFamily="18" charset="0"/>
              </a:rPr>
              <a:t>BP – 100/60 mmHg</a:t>
            </a:r>
          </a:p>
          <a:p>
            <a:pPr marL="0" indent="0">
              <a:buNone/>
            </a:pPr>
            <a:r>
              <a:rPr lang="en-US" dirty="0">
                <a:latin typeface="Times New Roman" pitchFamily="18" charset="0"/>
                <a:cs typeface="Times New Roman" pitchFamily="18" charset="0"/>
              </a:rPr>
              <a:t>RR- 22 Cycles/min</a:t>
            </a:r>
          </a:p>
          <a:p>
            <a:r>
              <a:rPr lang="en-US" dirty="0">
                <a:latin typeface="Times New Roman" pitchFamily="18" charset="0"/>
                <a:cs typeface="Times New Roman" pitchFamily="18" charset="0"/>
              </a:rPr>
              <a:t>Systemic Examination:</a:t>
            </a:r>
          </a:p>
          <a:p>
            <a:pPr marL="0" indent="0">
              <a:buNone/>
            </a:pPr>
            <a:r>
              <a:rPr lang="en-US" dirty="0">
                <a:latin typeface="Times New Roman" pitchFamily="18" charset="0"/>
                <a:cs typeface="Times New Roman" pitchFamily="18" charset="0"/>
              </a:rPr>
              <a:t>CVS: S1 S2 present</a:t>
            </a:r>
          </a:p>
          <a:p>
            <a:pPr marL="0" indent="0">
              <a:buNone/>
            </a:pPr>
            <a:r>
              <a:rPr lang="en-US" dirty="0">
                <a:latin typeface="Times New Roman" pitchFamily="18" charset="0"/>
                <a:cs typeface="Times New Roman" pitchFamily="18" charset="0"/>
              </a:rPr>
              <a:t>RS : Breath sounds equal on both sides</a:t>
            </a:r>
          </a:p>
          <a:p>
            <a:pPr marL="0" indent="0">
              <a:buNone/>
            </a:pPr>
            <a:r>
              <a:rPr lang="en-US" dirty="0">
                <a:latin typeface="Times New Roman" pitchFamily="18" charset="0"/>
                <a:cs typeface="Times New Roman" pitchFamily="18" charset="0"/>
              </a:rPr>
              <a:t>CNS : within normal limits</a:t>
            </a:r>
          </a:p>
          <a:p>
            <a:pPr marL="0" indent="0">
              <a:buNone/>
            </a:pPr>
            <a:r>
              <a:rPr lang="en-US" dirty="0">
                <a:latin typeface="Times New Roman" pitchFamily="18" charset="0"/>
                <a:cs typeface="Times New Roman" pitchFamily="18" charset="0"/>
              </a:rPr>
              <a:t>Per Abdominal: no obvious </a:t>
            </a:r>
            <a:r>
              <a:rPr lang="en-US" dirty="0" err="1">
                <a:latin typeface="Times New Roman" pitchFamily="18" charset="0"/>
                <a:cs typeface="Times New Roman" pitchFamily="18" charset="0"/>
              </a:rPr>
              <a:t>organomegaly</a:t>
            </a:r>
            <a:r>
              <a:rPr lang="en-US" dirty="0">
                <a:latin typeface="Times New Roman" pitchFamily="18" charset="0"/>
                <a:cs typeface="Times New Roman" pitchFamily="18" charset="0"/>
              </a:rPr>
              <a:t> seen</a:t>
            </a:r>
          </a:p>
        </p:txBody>
      </p:sp>
    </p:spTree>
    <p:extLst>
      <p:ext uri="{BB962C8B-B14F-4D97-AF65-F5344CB8AC3E}">
        <p14:creationId xmlns:p14="http://schemas.microsoft.com/office/powerpoint/2010/main" xmlns="" val="2937787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13E937-6D2A-3445-8025-A6CE6B252D0B}"/>
              </a:ext>
            </a:extLst>
          </p:cNvPr>
          <p:cNvSpPr>
            <a:spLocks noGrp="1"/>
          </p:cNvSpPr>
          <p:nvPr>
            <p:ph type="title"/>
          </p:nvPr>
        </p:nvSpPr>
        <p:spPr>
          <a:xfrm>
            <a:off x="1981201" y="274639"/>
            <a:ext cx="3915229" cy="587148"/>
          </a:xfrm>
        </p:spPr>
        <p:txBody>
          <a:bodyPr>
            <a:normAutofit/>
          </a:bodyPr>
          <a:lstStyle/>
          <a:p>
            <a:pPr algn="l"/>
            <a:r>
              <a:rPr lang="en-US" sz="3200"/>
              <a:t>Local Examination</a:t>
            </a:r>
            <a:r>
              <a:rPr lang="en-US"/>
              <a:t> </a:t>
            </a:r>
          </a:p>
        </p:txBody>
      </p:sp>
      <p:sp>
        <p:nvSpPr>
          <p:cNvPr id="3" name="Content Placeholder 2">
            <a:extLst>
              <a:ext uri="{FF2B5EF4-FFF2-40B4-BE49-F238E27FC236}">
                <a16:creationId xmlns:a16="http://schemas.microsoft.com/office/drawing/2014/main" xmlns="" id="{881D752C-5AE6-B441-8A48-72A02352E6C6}"/>
              </a:ext>
            </a:extLst>
          </p:cNvPr>
          <p:cNvSpPr>
            <a:spLocks noGrp="1"/>
          </p:cNvSpPr>
          <p:nvPr>
            <p:ph sz="quarter" idx="1"/>
          </p:nvPr>
        </p:nvSpPr>
        <p:spPr>
          <a:xfrm>
            <a:off x="1841500" y="1088572"/>
            <a:ext cx="7759700" cy="5312228"/>
          </a:xfrm>
          <a:noFill/>
        </p:spPr>
        <p:style>
          <a:lnRef idx="1">
            <a:schemeClr val="accent2"/>
          </a:lnRef>
          <a:fillRef idx="3">
            <a:schemeClr val="accent2"/>
          </a:fillRef>
          <a:effectRef idx="2">
            <a:schemeClr val="accent2"/>
          </a:effectRef>
          <a:fontRef idx="minor">
            <a:schemeClr val="lt1"/>
          </a:fontRef>
        </p:style>
        <p:txBody>
          <a:bodyPr>
            <a:normAutofit/>
          </a:bodyPr>
          <a:lstStyle/>
          <a:p>
            <a:pPr>
              <a:lnSpc>
                <a:spcPct val="150000"/>
              </a:lnSpc>
            </a:pPr>
            <a:r>
              <a:rPr lang="en-US" dirty="0"/>
              <a:t>Patient presented with </a:t>
            </a:r>
            <a:r>
              <a:rPr lang="en-US" dirty="0" err="1"/>
              <a:t>postauricular</a:t>
            </a:r>
            <a:r>
              <a:rPr lang="en-US" dirty="0"/>
              <a:t> swelling of size 3×2 cm with mastoid tenderness, local rise of temperature and  </a:t>
            </a:r>
            <a:r>
              <a:rPr lang="en-US" dirty="0" err="1"/>
              <a:t>eversion</a:t>
            </a:r>
            <a:r>
              <a:rPr lang="en-US" dirty="0"/>
              <a:t> of </a:t>
            </a:r>
            <a:r>
              <a:rPr lang="en-US" dirty="0" err="1"/>
              <a:t>pinna</a:t>
            </a:r>
            <a:r>
              <a:rPr lang="en-US" dirty="0"/>
              <a:t> </a:t>
            </a:r>
          </a:p>
          <a:p>
            <a:pPr>
              <a:lnSpc>
                <a:spcPct val="150000"/>
              </a:lnSpc>
            </a:pPr>
            <a:r>
              <a:rPr lang="en-US" dirty="0"/>
              <a:t>Tuning fork tests</a:t>
            </a:r>
            <a:r>
              <a:rPr lang="en-US" dirty="0" smtClean="0"/>
              <a:t>:</a:t>
            </a:r>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Table 3"/>
          <p:cNvGraphicFramePr>
            <a:graphicFrameLocks noGrp="1"/>
          </p:cNvGraphicFramePr>
          <p:nvPr/>
        </p:nvGraphicFramePr>
        <p:xfrm>
          <a:off x="2286000" y="3200400"/>
          <a:ext cx="6096000" cy="2494280"/>
        </p:xfrm>
        <a:graphic>
          <a:graphicData uri="http://schemas.openxmlformats.org/drawingml/2006/table">
            <a:tbl>
              <a:tblPr firstRow="1" bandRow="1">
                <a:tableStyleId>{21E4AEA4-8DFA-4A89-87EB-49C32662AFE0}</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endParaRPr lang="en-US" dirty="0"/>
                    </a:p>
                  </a:txBody>
                  <a:tcPr/>
                </a:tc>
                <a:tc>
                  <a:txBody>
                    <a:bodyPr/>
                    <a:lstStyle/>
                    <a:p>
                      <a:r>
                        <a:rPr lang="en-US" dirty="0">
                          <a:solidFill>
                            <a:schemeClr val="tx1"/>
                          </a:solidFill>
                        </a:rPr>
                        <a:t>Right</a:t>
                      </a:r>
                    </a:p>
                  </a:txBody>
                  <a:tcPr/>
                </a:tc>
                <a:tc>
                  <a:txBody>
                    <a:bodyPr/>
                    <a:lstStyle/>
                    <a:p>
                      <a:r>
                        <a:rPr lang="en-US" dirty="0">
                          <a:solidFill>
                            <a:schemeClr val="tx1"/>
                          </a:solidFill>
                        </a:rPr>
                        <a:t>Left</a:t>
                      </a:r>
                    </a:p>
                  </a:txBody>
                  <a:tcPr/>
                </a:tc>
                <a:extLst>
                  <a:ext uri="{0D108BD9-81ED-4DB2-BD59-A6C34878D82A}">
                    <a16:rowId xmlns:a16="http://schemas.microsoft.com/office/drawing/2014/main" xmlns="" val="10000"/>
                  </a:ext>
                </a:extLst>
              </a:tr>
              <a:tr h="370840">
                <a:tc>
                  <a:txBody>
                    <a:bodyPr/>
                    <a:lstStyle/>
                    <a:p>
                      <a:r>
                        <a:rPr lang="en-US" dirty="0" err="1"/>
                        <a:t>Rinne’s</a:t>
                      </a:r>
                      <a:r>
                        <a:rPr lang="en-US" dirty="0"/>
                        <a:t> :  256Hz</a:t>
                      </a:r>
                    </a:p>
                  </a:txBody>
                  <a:tcPr/>
                </a:tc>
                <a:tc>
                  <a:txBody>
                    <a:bodyPr/>
                    <a:lstStyle/>
                    <a:p>
                      <a:r>
                        <a:rPr lang="en-US" dirty="0"/>
                        <a:t>Negative</a:t>
                      </a:r>
                    </a:p>
                  </a:txBody>
                  <a:tcPr/>
                </a:tc>
                <a:tc>
                  <a:txBody>
                    <a:bodyPr/>
                    <a:lstStyle/>
                    <a:p>
                      <a:r>
                        <a:rPr lang="en-US" dirty="0"/>
                        <a:t>Positive</a:t>
                      </a:r>
                    </a:p>
                  </a:txBody>
                  <a:tcPr/>
                </a:tc>
                <a:extLst>
                  <a:ext uri="{0D108BD9-81ED-4DB2-BD59-A6C34878D82A}">
                    <a16:rowId xmlns:a16="http://schemas.microsoft.com/office/drawing/2014/main" xmlns="" val="10001"/>
                  </a:ext>
                </a:extLst>
              </a:tr>
              <a:tr h="370840">
                <a:tc rowSpan="2">
                  <a:txBody>
                    <a:bodyPr/>
                    <a:lstStyle/>
                    <a:p>
                      <a:r>
                        <a:rPr lang="en-US" dirty="0"/>
                        <a:t>                 512Hz </a:t>
                      </a:r>
                    </a:p>
                    <a:p>
                      <a:r>
                        <a:rPr lang="en-US" dirty="0"/>
                        <a:t>                1024Hz</a:t>
                      </a:r>
                    </a:p>
                  </a:txBody>
                  <a:tcPr/>
                </a:tc>
                <a:tc>
                  <a:txBody>
                    <a:bodyPr/>
                    <a:lstStyle/>
                    <a:p>
                      <a:r>
                        <a:rPr lang="en-US" dirty="0"/>
                        <a:t>Negative</a:t>
                      </a:r>
                    </a:p>
                  </a:txBody>
                  <a:tcPr/>
                </a:tc>
                <a:tc>
                  <a:txBody>
                    <a:bodyPr/>
                    <a:lstStyle/>
                    <a:p>
                      <a:r>
                        <a:rPr lang="en-US" dirty="0"/>
                        <a:t>Positive</a:t>
                      </a:r>
                    </a:p>
                  </a:txBody>
                  <a:tcPr/>
                </a:tc>
                <a:extLst>
                  <a:ext uri="{0D108BD9-81ED-4DB2-BD59-A6C34878D82A}">
                    <a16:rowId xmlns:a16="http://schemas.microsoft.com/office/drawing/2014/main" xmlns="" val="10002"/>
                  </a:ext>
                </a:extLst>
              </a:tr>
              <a:tr h="370840">
                <a:tc vMerge="1">
                  <a:txBody>
                    <a:bodyPr/>
                    <a:lstStyle/>
                    <a:p>
                      <a:endParaRPr lang="en-US" dirty="0"/>
                    </a:p>
                  </a:txBody>
                  <a:tcPr/>
                </a:tc>
                <a:tc>
                  <a:txBody>
                    <a:bodyPr/>
                    <a:lstStyle/>
                    <a:p>
                      <a:r>
                        <a:rPr lang="en-US" dirty="0"/>
                        <a:t>Negative</a:t>
                      </a:r>
                    </a:p>
                  </a:txBody>
                  <a:tcPr/>
                </a:tc>
                <a:tc>
                  <a:txBody>
                    <a:bodyPr/>
                    <a:lstStyle/>
                    <a:p>
                      <a:r>
                        <a:rPr lang="en-US" dirty="0"/>
                        <a:t>Positive</a:t>
                      </a:r>
                    </a:p>
                  </a:txBody>
                  <a:tcPr/>
                </a:tc>
                <a:extLst>
                  <a:ext uri="{0D108BD9-81ED-4DB2-BD59-A6C34878D82A}">
                    <a16:rowId xmlns:a16="http://schemas.microsoft.com/office/drawing/2014/main" xmlns="" val="10003"/>
                  </a:ext>
                </a:extLst>
              </a:tr>
              <a:tr h="370840">
                <a:tc>
                  <a:txBody>
                    <a:bodyPr/>
                    <a:lstStyle/>
                    <a:p>
                      <a:r>
                        <a:rPr lang="en-US" dirty="0"/>
                        <a:t>Weber’s </a:t>
                      </a:r>
                    </a:p>
                  </a:txBody>
                  <a:tcPr/>
                </a:tc>
                <a:tc gridSpan="2">
                  <a:txBody>
                    <a:bodyPr/>
                    <a:lstStyle/>
                    <a:p>
                      <a:r>
                        <a:rPr lang="en-US" dirty="0"/>
                        <a:t>Lateralized to right ear</a:t>
                      </a:r>
                    </a:p>
                  </a:txBody>
                  <a:tcPr/>
                </a:tc>
                <a:tc hMerge="1">
                  <a:txBody>
                    <a:bodyPr/>
                    <a:lstStyle/>
                    <a:p>
                      <a:endParaRPr lang="en-US" dirty="0"/>
                    </a:p>
                  </a:txBody>
                  <a:tcPr/>
                </a:tc>
                <a:extLst>
                  <a:ext uri="{0D108BD9-81ED-4DB2-BD59-A6C34878D82A}">
                    <a16:rowId xmlns:a16="http://schemas.microsoft.com/office/drawing/2014/main" xmlns="" val="10004"/>
                  </a:ext>
                </a:extLst>
              </a:tr>
              <a:tr h="370840">
                <a:tc>
                  <a:txBody>
                    <a:bodyPr/>
                    <a:lstStyle/>
                    <a:p>
                      <a:r>
                        <a:rPr lang="en-US" dirty="0"/>
                        <a:t>Absolute bone conduction</a:t>
                      </a:r>
                    </a:p>
                  </a:txBody>
                  <a:tcPr/>
                </a:tc>
                <a:tc>
                  <a:txBody>
                    <a:bodyPr/>
                    <a:lstStyle/>
                    <a:p>
                      <a:r>
                        <a:rPr lang="en-US" dirty="0"/>
                        <a:t>Reduced</a:t>
                      </a:r>
                    </a:p>
                  </a:txBody>
                  <a:tcPr/>
                </a:tc>
                <a:tc>
                  <a:txBody>
                    <a:bodyPr/>
                    <a:lstStyle/>
                    <a:p>
                      <a:r>
                        <a:rPr lang="en-US" dirty="0"/>
                        <a:t>Same as examiner</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3794613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981200" y="381000"/>
            <a:ext cx="7543800" cy="6092952"/>
          </a:xfrm>
          <a:noFill/>
        </p:spPr>
        <p:style>
          <a:lnRef idx="1">
            <a:schemeClr val="accent2"/>
          </a:lnRef>
          <a:fillRef idx="3">
            <a:schemeClr val="accent2"/>
          </a:fillRef>
          <a:effectRef idx="2">
            <a:schemeClr val="accent2"/>
          </a:effectRef>
          <a:fontRef idx="minor">
            <a:schemeClr val="lt1"/>
          </a:fontRef>
        </p:style>
        <p:txBody>
          <a:bodyPr/>
          <a:lstStyle/>
          <a:p>
            <a:pPr>
              <a:lnSpc>
                <a:spcPct val="150000"/>
              </a:lnSpc>
            </a:pPr>
            <a:r>
              <a:rPr lang="en-US" dirty="0">
                <a:latin typeface="Times New Roman" pitchFamily="18" charset="0"/>
                <a:cs typeface="Times New Roman" pitchFamily="18" charset="0"/>
              </a:rPr>
              <a:t>Persistent deviation of angle of mouth to the left and incomplete eye closure suggestive of no improvement in signs of facial nerve </a:t>
            </a:r>
            <a:r>
              <a:rPr lang="en-US" dirty="0" smtClean="0">
                <a:latin typeface="Times New Roman" pitchFamily="18" charset="0"/>
                <a:cs typeface="Times New Roman" pitchFamily="18" charset="0"/>
              </a:rPr>
              <a:t>palsy Grade V</a:t>
            </a:r>
            <a:endParaRPr lang="en-US" dirty="0">
              <a:latin typeface="Times New Roman" pitchFamily="18" charset="0"/>
              <a:cs typeface="Times New Roman" pitchFamily="18" charset="0"/>
            </a:endParaRPr>
          </a:p>
          <a:p>
            <a:pPr>
              <a:lnSpc>
                <a:spcPct val="150000"/>
              </a:lnSpc>
            </a:pPr>
            <a:r>
              <a:rPr lang="en-US" dirty="0" err="1">
                <a:latin typeface="Times New Roman" pitchFamily="18" charset="0"/>
                <a:cs typeface="Times New Roman" pitchFamily="18" charset="0"/>
              </a:rPr>
              <a:t>Nystagmus</a:t>
            </a:r>
            <a:r>
              <a:rPr lang="en-US" dirty="0">
                <a:latin typeface="Times New Roman" pitchFamily="18" charset="0"/>
                <a:cs typeface="Times New Roman" pitchFamily="18" charset="0"/>
              </a:rPr>
              <a:t> : Absent</a:t>
            </a:r>
          </a:p>
          <a:p>
            <a:pPr>
              <a:lnSpc>
                <a:spcPct val="150000"/>
              </a:lnSpc>
            </a:pPr>
            <a:r>
              <a:rPr lang="en-US" dirty="0">
                <a:latin typeface="Times New Roman" pitchFamily="18" charset="0"/>
                <a:cs typeface="Times New Roman" pitchFamily="18" charset="0"/>
              </a:rPr>
              <a:t>Fistula test : Negative</a:t>
            </a:r>
          </a:p>
          <a:p>
            <a:pPr>
              <a:lnSpc>
                <a:spcPct val="150000"/>
              </a:lnSpc>
            </a:pPr>
            <a:r>
              <a:rPr lang="en-US" dirty="0" err="1">
                <a:latin typeface="Times New Roman" pitchFamily="18" charset="0"/>
                <a:cs typeface="Times New Roman" pitchFamily="18" charset="0"/>
              </a:rPr>
              <a:t>Rhomberg’s</a:t>
            </a:r>
            <a:r>
              <a:rPr lang="en-US" dirty="0">
                <a:latin typeface="Times New Roman" pitchFamily="18" charset="0"/>
                <a:cs typeface="Times New Roman" pitchFamily="18" charset="0"/>
              </a:rPr>
              <a:t> test : Negative</a:t>
            </a:r>
          </a:p>
          <a:p>
            <a:pPr>
              <a:lnSpc>
                <a:spcPct val="150000"/>
              </a:lnSpc>
            </a:pPr>
            <a:r>
              <a:rPr lang="en-US" dirty="0" smtClean="0">
                <a:latin typeface="Times New Roman" pitchFamily="18" charset="0"/>
                <a:cs typeface="Times New Roman" pitchFamily="18" charset="0"/>
              </a:rPr>
              <a:t>Nose: </a:t>
            </a:r>
          </a:p>
          <a:p>
            <a:pPr>
              <a:lnSpc>
                <a:spcPct val="150000"/>
              </a:lnSpc>
            </a:pPr>
            <a:r>
              <a:rPr lang="en-US" dirty="0" smtClean="0">
                <a:latin typeface="Times New Roman" pitchFamily="18" charset="0"/>
                <a:cs typeface="Times New Roman" pitchFamily="18" charset="0"/>
              </a:rPr>
              <a:t>Throat: </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Right Brace 3"/>
          <p:cNvSpPr/>
          <p:nvPr/>
        </p:nvSpPr>
        <p:spPr>
          <a:xfrm>
            <a:off x="3615397" y="4459458"/>
            <a:ext cx="309489" cy="9284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4164037" y="4656406"/>
            <a:ext cx="2447778" cy="365760"/>
          </a:xfrm>
          <a:prstGeom prst="rect">
            <a:avLst/>
          </a:prstGeom>
          <a:noFill/>
        </p:spPr>
        <p:txBody>
          <a:bodyPr wrap="square" rtlCol="0">
            <a:spAutoFit/>
          </a:bodyPr>
          <a:lstStyle/>
          <a:p>
            <a:r>
              <a:rPr lang="en-US" dirty="0" smtClean="0">
                <a:latin typeface="Times New Roman" pitchFamily="18" charset="0"/>
                <a:cs typeface="Times New Roman" pitchFamily="18" charset="0"/>
              </a:rPr>
              <a:t>Within normal limits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35429153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20E690-803F-F743-9F14-41A6798179CD}"/>
              </a:ext>
            </a:extLst>
          </p:cNvPr>
          <p:cNvSpPr>
            <a:spLocks noGrp="1"/>
          </p:cNvSpPr>
          <p:nvPr>
            <p:ph type="title"/>
          </p:nvPr>
        </p:nvSpPr>
        <p:spPr/>
        <p:txBody>
          <a:bodyPr/>
          <a:lstStyle/>
          <a:p>
            <a:endParaRPr lang="en-US"/>
          </a:p>
        </p:txBody>
      </p:sp>
      <p:pic>
        <p:nvPicPr>
          <p:cNvPr id="5" name="Content Placeholder 4" descr="IMG-20200417-WA0034.jpg">
            <a:extLst>
              <a:ext uri="{FF2B5EF4-FFF2-40B4-BE49-F238E27FC236}">
                <a16:creationId xmlns:a16="http://schemas.microsoft.com/office/drawing/2014/main" xmlns="" id="{69C913A3-B468-2B4E-A902-7742DB495596}"/>
              </a:ext>
            </a:extLst>
          </p:cNvPr>
          <p:cNvPicPr>
            <a:picLocks noGrp="1" noChangeAspect="1"/>
          </p:cNvPicPr>
          <p:nvPr>
            <p:ph sz="quarter" idx="1"/>
          </p:nvPr>
        </p:nvPicPr>
        <p:blipFill>
          <a:blip r:embed="rId2"/>
          <a:srcRect l="33571" t="12857"/>
          <a:stretch>
            <a:fillRect/>
          </a:stretch>
        </p:blipFill>
        <p:spPr>
          <a:xfrm>
            <a:off x="1819241" y="1208373"/>
            <a:ext cx="4078041" cy="4424362"/>
          </a:xfrm>
          <a:prstGeom prst="rect">
            <a:avLst/>
          </a:prstGeom>
        </p:spPr>
      </p:pic>
      <p:pic>
        <p:nvPicPr>
          <p:cNvPr id="7" name="Picture 6" descr="IMG-20200427-WA0014.jpg">
            <a:extLst>
              <a:ext uri="{FF2B5EF4-FFF2-40B4-BE49-F238E27FC236}">
                <a16:creationId xmlns:a16="http://schemas.microsoft.com/office/drawing/2014/main" xmlns="" id="{A8DD24E0-7FE3-3E48-A852-27D3B14D1E47}"/>
              </a:ext>
            </a:extLst>
          </p:cNvPr>
          <p:cNvPicPr>
            <a:picLocks noChangeAspect="1"/>
          </p:cNvPicPr>
          <p:nvPr/>
        </p:nvPicPr>
        <p:blipFill>
          <a:blip r:embed="rId3"/>
          <a:srcRect t="14444" r="11481" b="12567"/>
          <a:stretch>
            <a:fillRect/>
          </a:stretch>
        </p:blipFill>
        <p:spPr>
          <a:xfrm>
            <a:off x="6294721" y="1216819"/>
            <a:ext cx="4024287" cy="4424362"/>
          </a:xfrm>
          <a:prstGeom prst="rect">
            <a:avLst/>
          </a:prstGeom>
        </p:spPr>
      </p:pic>
    </p:spTree>
    <p:extLst>
      <p:ext uri="{BB962C8B-B14F-4D97-AF65-F5344CB8AC3E}">
        <p14:creationId xmlns:p14="http://schemas.microsoft.com/office/powerpoint/2010/main" xmlns="" val="3456199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533400"/>
            <a:ext cx="9290538" cy="1938992"/>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000" b="1" dirty="0">
                <a:latin typeface="Times New Roman" pitchFamily="18" charset="0"/>
                <a:cs typeface="Times New Roman" pitchFamily="18" charset="0"/>
              </a:rPr>
              <a:t>Investigations:</a:t>
            </a:r>
          </a:p>
          <a:p>
            <a:pPr>
              <a:buFont typeface="Arial" pitchFamily="34" charset="0"/>
              <a:buChar char="•"/>
            </a:pPr>
            <a:r>
              <a:rPr lang="en-US" sz="2000" dirty="0">
                <a:latin typeface="Times New Roman" pitchFamily="18" charset="0"/>
                <a:cs typeface="Times New Roman" pitchFamily="18" charset="0"/>
              </a:rPr>
              <a:t> HRCT Temporal bone S/O: Soft tissue mass 46 x 25 x 35mm seen in region of right </a:t>
            </a:r>
            <a:r>
              <a:rPr lang="en-US" sz="2000" dirty="0" err="1">
                <a:latin typeface="Times New Roman" pitchFamily="18" charset="0"/>
                <a:cs typeface="Times New Roman" pitchFamily="18" charset="0"/>
              </a:rPr>
              <a:t>petromastoid</a:t>
            </a:r>
            <a:r>
              <a:rPr lang="en-US" sz="2000" dirty="0">
                <a:latin typeface="Times New Roman" pitchFamily="18" charset="0"/>
                <a:cs typeface="Times New Roman" pitchFamily="18" charset="0"/>
              </a:rPr>
              <a:t> region, middle ear and EAC. Destruction of Right </a:t>
            </a:r>
            <a:r>
              <a:rPr lang="en-US" sz="2000" dirty="0" err="1">
                <a:latin typeface="Times New Roman" pitchFamily="18" charset="0"/>
                <a:cs typeface="Times New Roman" pitchFamily="18" charset="0"/>
              </a:rPr>
              <a:t>Petrous</a:t>
            </a:r>
            <a:r>
              <a:rPr lang="en-US" sz="2000" dirty="0">
                <a:latin typeface="Times New Roman" pitchFamily="18" charset="0"/>
                <a:cs typeface="Times New Roman" pitchFamily="18" charset="0"/>
              </a:rPr>
              <a:t> Canal , walls of vertical portion of right carotid canal and Jugular Foramen, </a:t>
            </a:r>
            <a:r>
              <a:rPr lang="en-US" sz="2000" dirty="0" err="1">
                <a:latin typeface="Times New Roman" pitchFamily="18" charset="0"/>
                <a:cs typeface="Times New Roman" pitchFamily="18" charset="0"/>
              </a:rPr>
              <a:t>tegmen</a:t>
            </a:r>
            <a:r>
              <a:rPr lang="en-US" sz="2000" dirty="0">
                <a:latin typeface="Times New Roman" pitchFamily="18" charset="0"/>
                <a:cs typeface="Times New Roman" pitchFamily="18" charset="0"/>
              </a:rPr>
              <a:t> tympani and </a:t>
            </a:r>
            <a:r>
              <a:rPr lang="en-US" sz="2000" dirty="0" err="1">
                <a:latin typeface="Times New Roman" pitchFamily="18" charset="0"/>
                <a:cs typeface="Times New Roman" pitchFamily="18" charset="0"/>
              </a:rPr>
              <a:t>sinodural</a:t>
            </a:r>
            <a:r>
              <a:rPr lang="en-US" sz="2000" dirty="0">
                <a:latin typeface="Times New Roman" pitchFamily="18" charset="0"/>
                <a:cs typeface="Times New Roman" pitchFamily="18" charset="0"/>
              </a:rPr>
              <a:t> plate. Intracranial extension of soft tissue in posterior cranial </a:t>
            </a:r>
            <a:r>
              <a:rPr lang="en-US" sz="2000" dirty="0" err="1">
                <a:latin typeface="Times New Roman" pitchFamily="18" charset="0"/>
                <a:cs typeface="Times New Roman" pitchFamily="18" charset="0"/>
              </a:rPr>
              <a:t>fossa</a:t>
            </a:r>
            <a:r>
              <a:rPr lang="en-US" sz="2000" dirty="0">
                <a:latin typeface="Times New Roman" pitchFamily="18" charset="0"/>
                <a:cs typeface="Times New Roman" pitchFamily="18" charset="0"/>
              </a:rPr>
              <a:t> and involvement of right </a:t>
            </a:r>
            <a:r>
              <a:rPr lang="en-US" sz="2000" dirty="0" err="1">
                <a:latin typeface="Times New Roman" pitchFamily="18" charset="0"/>
                <a:cs typeface="Times New Roman" pitchFamily="18" charset="0"/>
              </a:rPr>
              <a:t>sternocleidomastoid</a:t>
            </a:r>
            <a:r>
              <a:rPr lang="en-US" sz="2000" dirty="0">
                <a:latin typeface="Times New Roman" pitchFamily="18" charset="0"/>
                <a:cs typeface="Times New Roman" pitchFamily="18" charset="0"/>
              </a:rPr>
              <a:t>.</a:t>
            </a:r>
          </a:p>
        </p:txBody>
      </p:sp>
      <p:pic>
        <p:nvPicPr>
          <p:cNvPr id="4" name="Picture 6">
            <a:extLst>
              <a:ext uri="{FF2B5EF4-FFF2-40B4-BE49-F238E27FC236}">
                <a16:creationId xmlns:a16="http://schemas.microsoft.com/office/drawing/2014/main" xmlns="" id="{6D7D832B-1879-6748-8347-1FEB980F6CE0}"/>
              </a:ext>
            </a:extLst>
          </p:cNvPr>
          <p:cNvPicPr>
            <a:picLocks noChangeAspect="1"/>
          </p:cNvPicPr>
          <p:nvPr/>
        </p:nvPicPr>
        <p:blipFill>
          <a:blip r:embed="rId2" cstate="print">
            <a:extLst>
              <a:ext uri="{28A0092B-C50C-407E-A947-70E740481C1C}">
                <a14:useLocalDpi xmlns:a14="http://schemas.microsoft.com/office/drawing/2010/main" xmlns="" val="0"/>
              </a:ext>
            </a:extLst>
          </a:blip>
          <a:srcRect t="5882" b="49020"/>
          <a:stretch>
            <a:fillRect/>
          </a:stretch>
        </p:blipFill>
        <p:spPr>
          <a:xfrm>
            <a:off x="1752600" y="3269567"/>
            <a:ext cx="3733800" cy="2667000"/>
          </a:xfrm>
          <a:prstGeom prst="rect">
            <a:avLst/>
          </a:prstGeom>
        </p:spPr>
      </p:pic>
      <p:pic>
        <p:nvPicPr>
          <p:cNvPr id="5" name="Picture 5">
            <a:extLst>
              <a:ext uri="{FF2B5EF4-FFF2-40B4-BE49-F238E27FC236}">
                <a16:creationId xmlns:a16="http://schemas.microsoft.com/office/drawing/2014/main" xmlns="" id="{C029F8A5-B1E5-AA4D-8C89-128C4DD08C1A}"/>
              </a:ext>
            </a:extLst>
          </p:cNvPr>
          <p:cNvPicPr>
            <a:picLocks noChangeAspect="1"/>
          </p:cNvPicPr>
          <p:nvPr/>
        </p:nvPicPr>
        <p:blipFill>
          <a:blip r:embed="rId3" cstate="print">
            <a:extLst>
              <a:ext uri="{28A0092B-C50C-407E-A947-70E740481C1C}">
                <a14:useLocalDpi xmlns:a14="http://schemas.microsoft.com/office/drawing/2010/main" xmlns="" val="0"/>
              </a:ext>
            </a:extLst>
          </a:blip>
          <a:srcRect t="7407" b="46296"/>
          <a:stretch>
            <a:fillRect/>
          </a:stretch>
        </p:blipFill>
        <p:spPr>
          <a:xfrm>
            <a:off x="5772378" y="3269567"/>
            <a:ext cx="4514622" cy="2743200"/>
          </a:xfrm>
          <a:prstGeom prst="rect">
            <a:avLst/>
          </a:prstGeom>
        </p:spPr>
      </p:pic>
    </p:spTree>
    <p:extLst>
      <p:ext uri="{BB962C8B-B14F-4D97-AF65-F5344CB8AC3E}">
        <p14:creationId xmlns:p14="http://schemas.microsoft.com/office/powerpoint/2010/main" xmlns="" val="2070133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6431" y="152401"/>
            <a:ext cx="8077200" cy="646331"/>
          </a:xfrm>
          <a:prstGeom prst="rect">
            <a:avLst/>
          </a:prstGeom>
          <a:noFill/>
        </p:spPr>
        <p:txBody>
          <a:bodyPr wrap="square" lIns="91440" tIns="45720" rIns="91440" bIns="45720">
            <a:spAutoFit/>
          </a:bodyPr>
          <a:lstStyle/>
          <a:p>
            <a:r>
              <a:rPr lang="en-US" sz="3600" b="1" dirty="0">
                <a:ln w="1905"/>
                <a:effectLst>
                  <a:innerShdw blurRad="69850" dist="43180" dir="5400000">
                    <a:srgbClr val="000000">
                      <a:alpha val="65000"/>
                    </a:srgbClr>
                  </a:innerShdw>
                </a:effectLst>
              </a:rPr>
              <a:t>  </a:t>
            </a:r>
            <a:r>
              <a:rPr lang="en-US" sz="3600" b="1" dirty="0" err="1">
                <a:ln w="1905"/>
                <a:effectLst>
                  <a:innerShdw blurRad="69850" dist="43180" dir="5400000">
                    <a:srgbClr val="000000">
                      <a:alpha val="65000"/>
                    </a:srgbClr>
                  </a:innerShdw>
                </a:effectLst>
              </a:rPr>
              <a:t>Intraoperatively</a:t>
            </a:r>
            <a:endParaRPr lang="en-US" sz="3600" b="1" dirty="0">
              <a:ln w="1905"/>
              <a:effectLst>
                <a:innerShdw blurRad="69850" dist="43180" dir="5400000">
                  <a:srgbClr val="000000">
                    <a:alpha val="65000"/>
                  </a:srgbClr>
                </a:innerShdw>
              </a:effectLst>
            </a:endParaRPr>
          </a:p>
        </p:txBody>
      </p:sp>
      <p:pic>
        <p:nvPicPr>
          <p:cNvPr id="4" name="Picture 3" descr="IMG-20200403-WA0008.jpg"/>
          <p:cNvPicPr>
            <a:picLocks noChangeAspect="1"/>
          </p:cNvPicPr>
          <p:nvPr/>
        </p:nvPicPr>
        <p:blipFill>
          <a:blip r:embed="rId2"/>
          <a:stretch>
            <a:fillRect/>
          </a:stretch>
        </p:blipFill>
        <p:spPr>
          <a:xfrm>
            <a:off x="3276600" y="838200"/>
            <a:ext cx="3886200" cy="2914650"/>
          </a:xfrm>
          <a:prstGeom prst="rect">
            <a:avLst/>
          </a:prstGeom>
        </p:spPr>
      </p:pic>
      <p:sp>
        <p:nvSpPr>
          <p:cNvPr id="5" name="TextBox 4"/>
          <p:cNvSpPr txBox="1"/>
          <p:nvPr/>
        </p:nvSpPr>
        <p:spPr>
          <a:xfrm>
            <a:off x="1336431" y="3752850"/>
            <a:ext cx="9101797" cy="295106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nSpc>
                <a:spcPct val="150000"/>
              </a:lnSpc>
              <a:buFont typeface="Arial" pitchFamily="34" charset="0"/>
              <a:buChar char="•"/>
            </a:pPr>
            <a:r>
              <a:rPr lang="en-US" dirty="0">
                <a:latin typeface="Times New Roman" pitchFamily="18" charset="0"/>
                <a:cs typeface="Times New Roman" pitchFamily="18" charset="0"/>
              </a:rPr>
              <a:t>On exploration of the swelling it opened up to be firm mass which was adherent to the skin, for which </a:t>
            </a:r>
            <a:r>
              <a:rPr lang="en-US" dirty="0" err="1">
                <a:latin typeface="Times New Roman" pitchFamily="18" charset="0"/>
                <a:cs typeface="Times New Roman" pitchFamily="18" charset="0"/>
              </a:rPr>
              <a:t>debulking</a:t>
            </a:r>
            <a:r>
              <a:rPr lang="en-US" dirty="0">
                <a:latin typeface="Times New Roman" pitchFamily="18" charset="0"/>
                <a:cs typeface="Times New Roman" pitchFamily="18" charset="0"/>
              </a:rPr>
              <a:t> was done and specimen sent for HPE and IHC.</a:t>
            </a:r>
          </a:p>
          <a:p>
            <a:pPr>
              <a:lnSpc>
                <a:spcPct val="150000"/>
              </a:lnSpc>
              <a:buFont typeface="Arial" pitchFamily="34" charset="0"/>
              <a:buChar char="•"/>
            </a:pPr>
            <a:r>
              <a:rPr lang="en-US" dirty="0">
                <a:latin typeface="Times New Roman" pitchFamily="18" charset="0"/>
                <a:cs typeface="Times New Roman" pitchFamily="18" charset="0"/>
              </a:rPr>
              <a:t>Following which the wound was sutured.</a:t>
            </a:r>
          </a:p>
          <a:p>
            <a:pPr>
              <a:lnSpc>
                <a:spcPct val="150000"/>
              </a:lnSpc>
              <a:buFont typeface="Arial" pitchFamily="34" charset="0"/>
              <a:buChar char="•"/>
            </a:pPr>
            <a:r>
              <a:rPr lang="en-US" b="1" dirty="0" err="1">
                <a:latin typeface="Times New Roman" pitchFamily="18" charset="0"/>
                <a:cs typeface="Times New Roman" pitchFamily="18" charset="0"/>
              </a:rPr>
              <a:t>Histopathological</a:t>
            </a:r>
            <a:r>
              <a:rPr lang="en-US" b="1" dirty="0">
                <a:latin typeface="Times New Roman" pitchFamily="18" charset="0"/>
                <a:cs typeface="Times New Roman" pitchFamily="18" charset="0"/>
              </a:rPr>
              <a:t> examination S/O :</a:t>
            </a:r>
          </a:p>
          <a:p>
            <a:pPr>
              <a:lnSpc>
                <a:spcPct val="150000"/>
              </a:lnSpc>
            </a:pPr>
            <a:r>
              <a:rPr lang="en-US" dirty="0">
                <a:latin typeface="Times New Roman" pitchFamily="18" charset="0"/>
                <a:cs typeface="Times New Roman" pitchFamily="18" charset="0"/>
              </a:rPr>
              <a:t> Round cell tumor</a:t>
            </a:r>
          </a:p>
          <a:p>
            <a:pPr>
              <a:lnSpc>
                <a:spcPct val="150000"/>
              </a:lnSpc>
              <a:buFont typeface="Arial" pitchFamily="34" charset="0"/>
              <a:buChar char="•"/>
            </a:pPr>
            <a:r>
              <a:rPr lang="en-US" b="1" dirty="0" err="1">
                <a:latin typeface="Times New Roman" pitchFamily="18" charset="0"/>
                <a:cs typeface="Times New Roman" pitchFamily="18" charset="0"/>
              </a:rPr>
              <a:t>Immunohistochemistry</a:t>
            </a:r>
            <a:r>
              <a:rPr lang="en-US" b="1" dirty="0">
                <a:latin typeface="Times New Roman" pitchFamily="18" charset="0"/>
                <a:cs typeface="Times New Roman" pitchFamily="18" charset="0"/>
              </a:rPr>
              <a:t> S/O:</a:t>
            </a:r>
          </a:p>
          <a:p>
            <a:pPr>
              <a:lnSpc>
                <a:spcPct val="150000"/>
              </a:lnSpc>
            </a:pPr>
            <a:r>
              <a:rPr lang="en-US" dirty="0" err="1">
                <a:latin typeface="Times New Roman" pitchFamily="18" charset="0"/>
                <a:cs typeface="Times New Roman" pitchFamily="18" charset="0"/>
              </a:rPr>
              <a:t>Embryonal</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Rhabdomyosarcoma</a:t>
            </a:r>
            <a:r>
              <a:rPr lang="en-US" dirty="0">
                <a:latin typeface="Times New Roman" pitchFamily="18" charset="0"/>
                <a:cs typeface="Times New Roman" pitchFamily="18" charset="0"/>
              </a:rPr>
              <a:t>  highly positive for </a:t>
            </a:r>
            <a:r>
              <a:rPr lang="en-US" dirty="0" err="1">
                <a:latin typeface="Times New Roman" pitchFamily="18" charset="0"/>
                <a:cs typeface="Times New Roman" pitchFamily="18" charset="0"/>
              </a:rPr>
              <a:t>Desmin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Myogenin</a:t>
            </a:r>
            <a:r>
              <a:rPr lang="en-US" dirty="0">
                <a:latin typeface="Times New Roman" pitchFamily="18" charset="0"/>
                <a:cs typeface="Times New Roman" pitchFamily="18" charset="0"/>
              </a:rPr>
              <a:t>, CD99, FLI-1</a:t>
            </a:r>
          </a:p>
        </p:txBody>
      </p:sp>
    </p:spTree>
    <p:extLst>
      <p:ext uri="{BB962C8B-B14F-4D97-AF65-F5344CB8AC3E}">
        <p14:creationId xmlns:p14="http://schemas.microsoft.com/office/powerpoint/2010/main" xmlns="" val="129579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6B49956-6BD9-4738-97DD-BAB5D1028AD2}"/>
              </a:ext>
            </a:extLst>
          </p:cNvPr>
          <p:cNvSpPr>
            <a:spLocks noGrp="1"/>
          </p:cNvSpPr>
          <p:nvPr>
            <p:ph idx="4294967295"/>
          </p:nvPr>
        </p:nvSpPr>
        <p:spPr>
          <a:xfrm>
            <a:off x="838200" y="1318592"/>
            <a:ext cx="10515600" cy="3890963"/>
          </a:xfrm>
        </p:spPr>
        <p:txBody>
          <a:bodyPr/>
          <a:lstStyle/>
          <a:p>
            <a:r>
              <a:rPr lang="en-US" dirty="0"/>
              <a:t>Presentation- </a:t>
            </a:r>
            <a:r>
              <a:rPr lang="en-US" dirty="0" err="1"/>
              <a:t>verrucous</a:t>
            </a:r>
            <a:r>
              <a:rPr lang="en-US" dirty="0" smtClean="0"/>
              <a:t>, or </a:t>
            </a:r>
            <a:r>
              <a:rPr lang="en-US" dirty="0" err="1"/>
              <a:t>exophytic</a:t>
            </a:r>
            <a:r>
              <a:rPr lang="en-US" dirty="0" smtClean="0"/>
              <a:t>, or </a:t>
            </a:r>
            <a:r>
              <a:rPr lang="en-US" dirty="0" err="1"/>
              <a:t>ulceroproliferative</a:t>
            </a:r>
            <a:r>
              <a:rPr lang="en-US" dirty="0"/>
              <a:t> character</a:t>
            </a:r>
          </a:p>
          <a:p>
            <a:r>
              <a:rPr lang="en-US" dirty="0"/>
              <a:t>Pain with intra oral mass, ulceration or trismus</a:t>
            </a:r>
          </a:p>
          <a:p>
            <a:r>
              <a:rPr lang="en-US" dirty="0"/>
              <a:t>Patients who chew betel often have </a:t>
            </a:r>
            <a:r>
              <a:rPr lang="en-US" dirty="0" err="1"/>
              <a:t>erythroplakia</a:t>
            </a:r>
            <a:r>
              <a:rPr lang="en-US" dirty="0"/>
              <a:t> of buccal mucosa, or submucous fibrosis and trismus</a:t>
            </a:r>
          </a:p>
          <a:p>
            <a:r>
              <a:rPr lang="en-US" dirty="0"/>
              <a:t>Buccal carcinoma associated with </a:t>
            </a:r>
            <a:r>
              <a:rPr lang="en-US" dirty="0" err="1"/>
              <a:t>paan</a:t>
            </a:r>
            <a:r>
              <a:rPr lang="en-US" dirty="0"/>
              <a:t> chewing is less likely to metastasize to regional lymph nodes, because of local fibrosis associated with </a:t>
            </a:r>
            <a:r>
              <a:rPr lang="en-US" dirty="0" err="1"/>
              <a:t>submucous</a:t>
            </a:r>
            <a:r>
              <a:rPr lang="en-US" dirty="0"/>
              <a:t> </a:t>
            </a:r>
            <a:r>
              <a:rPr lang="en-US" dirty="0" smtClean="0"/>
              <a:t>fibrosis</a:t>
            </a:r>
          </a:p>
          <a:p>
            <a:r>
              <a:rPr lang="en-US" dirty="0" err="1" smtClean="0"/>
              <a:t>Trismus</a:t>
            </a:r>
            <a:r>
              <a:rPr lang="en-US" dirty="0" smtClean="0"/>
              <a:t>- difficult for examining physicians and surgeons</a:t>
            </a:r>
            <a:endParaRPr lang="en-IN" dirty="0"/>
          </a:p>
        </p:txBody>
      </p:sp>
    </p:spTree>
    <p:extLst>
      <p:ext uri="{BB962C8B-B14F-4D97-AF65-F5344CB8AC3E}">
        <p14:creationId xmlns:p14="http://schemas.microsoft.com/office/powerpoint/2010/main" xmlns="" val="3161058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304801"/>
            <a:ext cx="8229600" cy="7663636"/>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nSpc>
                <a:spcPct val="150000"/>
              </a:lnSpc>
              <a:buFont typeface="Wingdings" pitchFamily="2" charset="2"/>
              <a:buChar char="§"/>
            </a:pPr>
            <a:r>
              <a:rPr lang="en-US" sz="2800" dirty="0">
                <a:latin typeface="Times New Roman" pitchFamily="18" charset="0"/>
                <a:cs typeface="Times New Roman" pitchFamily="18" charset="0"/>
              </a:rPr>
              <a:t>Patient later developed symptoms of bleeding from the </a:t>
            </a:r>
            <a:r>
              <a:rPr lang="en-US" sz="2800" dirty="0" err="1">
                <a:latin typeface="Times New Roman" pitchFamily="18" charset="0"/>
                <a:cs typeface="Times New Roman" pitchFamily="18" charset="0"/>
              </a:rPr>
              <a:t>postauricular</a:t>
            </a:r>
            <a:r>
              <a:rPr lang="en-US" sz="2800" dirty="0">
                <a:latin typeface="Times New Roman" pitchFamily="18" charset="0"/>
                <a:cs typeface="Times New Roman" pitchFamily="18" charset="0"/>
              </a:rPr>
              <a:t> swelling and episodes of seizures.</a:t>
            </a:r>
          </a:p>
          <a:p>
            <a:pPr>
              <a:lnSpc>
                <a:spcPct val="150000"/>
              </a:lnSpc>
              <a:buFont typeface="Wingdings" pitchFamily="2" charset="2"/>
              <a:buChar char="§"/>
            </a:pPr>
            <a:r>
              <a:rPr lang="en-US" sz="2800" dirty="0">
                <a:latin typeface="Times New Roman" pitchFamily="18" charset="0"/>
                <a:cs typeface="Times New Roman" pitchFamily="18" charset="0"/>
              </a:rPr>
              <a:t>Following the workup it suggested spread of the malignant condition to lungs</a:t>
            </a:r>
            <a:r>
              <a:rPr lang="en-US" sz="2800" dirty="0" smtClean="0">
                <a:latin typeface="Times New Roman" pitchFamily="18" charset="0"/>
                <a:cs typeface="Times New Roman" pitchFamily="18" charset="0"/>
              </a:rPr>
              <a:t>.</a:t>
            </a:r>
          </a:p>
          <a:p>
            <a:pPr>
              <a:lnSpc>
                <a:spcPct val="150000"/>
              </a:lnSpc>
              <a:buFont typeface="Wingdings" pitchFamily="2" charset="2"/>
              <a:buChar char="§"/>
            </a:pPr>
            <a:r>
              <a:rPr lang="en-US" sz="2800" dirty="0" smtClean="0">
                <a:latin typeface="Times New Roman" pitchFamily="18" charset="0"/>
                <a:cs typeface="Times New Roman" pitchFamily="18" charset="0"/>
              </a:rPr>
              <a:t> Thus indicative of stage 4 disease according to TNM    staging</a:t>
            </a:r>
            <a:endParaRPr lang="en-US" sz="2800" dirty="0">
              <a:latin typeface="Times New Roman" pitchFamily="18" charset="0"/>
              <a:cs typeface="Times New Roman" pitchFamily="18" charset="0"/>
            </a:endParaRPr>
          </a:p>
          <a:p>
            <a:pPr>
              <a:lnSpc>
                <a:spcPct val="150000"/>
              </a:lnSpc>
              <a:buFont typeface="Wingdings" pitchFamily="2" charset="2"/>
              <a:buChar char="§"/>
            </a:pPr>
            <a:r>
              <a:rPr lang="en-US" sz="2800" dirty="0">
                <a:latin typeface="Times New Roman" pitchFamily="18" charset="0"/>
                <a:cs typeface="Times New Roman" pitchFamily="18" charset="0"/>
              </a:rPr>
              <a:t>HRCT Thorax S/O: Multiple soft tissue density roughly rounded nodules in both lungs.</a:t>
            </a:r>
          </a:p>
          <a:p>
            <a:pPr>
              <a:lnSpc>
                <a:spcPct val="150000"/>
              </a:lnSpc>
              <a:buFont typeface="Wingdings" pitchFamily="2" charset="2"/>
              <a:buChar char="§"/>
            </a:pPr>
            <a:r>
              <a:rPr lang="en-US" sz="2800" dirty="0">
                <a:latin typeface="Times New Roman" pitchFamily="18" charset="0"/>
                <a:cs typeface="Times New Roman" pitchFamily="18" charset="0"/>
              </a:rPr>
              <a:t>Patient was further referred to higher center for chemo-radiotherapy and palliative management.</a:t>
            </a:r>
          </a:p>
          <a:p>
            <a:pPr>
              <a:lnSpc>
                <a:spcPct val="150000"/>
              </a:lnSpc>
              <a:buFont typeface="Arial" pitchFamily="34" charset="0"/>
              <a:buChar char="•"/>
            </a:pPr>
            <a:endParaRPr lang="en-US" sz="2400" dirty="0">
              <a:latin typeface="Times New Roman" pitchFamily="18" charset="0"/>
              <a:cs typeface="Times New Roman" pitchFamily="18" charset="0"/>
            </a:endParaRPr>
          </a:p>
          <a:p>
            <a:pPr>
              <a:lnSpc>
                <a:spcPct val="150000"/>
              </a:lnSpc>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218834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1219201"/>
            <a:ext cx="7848600" cy="4524315"/>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nSpc>
                <a:spcPct val="150000"/>
              </a:lnSpc>
              <a:buFont typeface="Wingdings" pitchFamily="2" charset="2"/>
              <a:buChar char="§"/>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Rhabdomyosarcomas</a:t>
            </a:r>
            <a:r>
              <a:rPr lang="en-US" sz="2400" dirty="0">
                <a:latin typeface="Times New Roman" pitchFamily="18" charset="0"/>
                <a:cs typeface="Times New Roman" pitchFamily="18" charset="0"/>
              </a:rPr>
              <a:t> are  a rare class of carcinomas and  highly aggressive tumors</a:t>
            </a:r>
          </a:p>
          <a:p>
            <a:pPr>
              <a:lnSpc>
                <a:spcPct val="150000"/>
              </a:lnSpc>
              <a:buFont typeface="Wingdings" pitchFamily="2" charset="2"/>
              <a:buChar char="§"/>
            </a:pPr>
            <a:r>
              <a:rPr lang="en-US" sz="2400" dirty="0">
                <a:latin typeface="Times New Roman" pitchFamily="18" charset="0"/>
                <a:cs typeface="Times New Roman" pitchFamily="18" charset="0"/>
              </a:rPr>
              <a:t> Immediate management with respect to stage of the disease is necessary  </a:t>
            </a:r>
          </a:p>
          <a:p>
            <a:pPr>
              <a:lnSpc>
                <a:spcPct val="150000"/>
              </a:lnSpc>
              <a:buFont typeface="Wingdings" pitchFamily="2" charset="2"/>
              <a:buChar char="§"/>
            </a:pPr>
            <a:r>
              <a:rPr lang="en-US" sz="2400" dirty="0">
                <a:latin typeface="Times New Roman" pitchFamily="18" charset="0"/>
                <a:cs typeface="Times New Roman" pitchFamily="18" charset="0"/>
              </a:rPr>
              <a:t>For every </a:t>
            </a:r>
            <a:r>
              <a:rPr lang="en-US" sz="2400" dirty="0" smtClean="0">
                <a:latin typeface="Times New Roman" pitchFamily="18" charset="0"/>
                <a:cs typeface="Times New Roman" pitchFamily="18" charset="0"/>
              </a:rPr>
              <a:t>Pediatric case </a:t>
            </a:r>
            <a:r>
              <a:rPr lang="en-US" sz="2400" dirty="0">
                <a:latin typeface="Times New Roman" pitchFamily="18" charset="0"/>
                <a:cs typeface="Times New Roman" pitchFamily="18" charset="0"/>
              </a:rPr>
              <a:t>of </a:t>
            </a:r>
            <a:r>
              <a:rPr lang="en-US" sz="2400" dirty="0" err="1">
                <a:latin typeface="Times New Roman" pitchFamily="18" charset="0"/>
                <a:cs typeface="Times New Roman" pitchFamily="18" charset="0"/>
              </a:rPr>
              <a:t>Cholesteatoma</a:t>
            </a:r>
            <a:r>
              <a:rPr lang="en-US" sz="2400" dirty="0">
                <a:latin typeface="Times New Roman" pitchFamily="18" charset="0"/>
                <a:cs typeface="Times New Roman" pitchFamily="18" charset="0"/>
              </a:rPr>
              <a:t> and middle ear granulation tissue on </a:t>
            </a:r>
            <a:r>
              <a:rPr lang="en-US" sz="2400" dirty="0" smtClean="0">
                <a:latin typeface="Times New Roman" pitchFamily="18" charset="0"/>
                <a:cs typeface="Times New Roman" pitchFamily="18" charset="0"/>
              </a:rPr>
              <a:t>exploration, sample </a:t>
            </a:r>
            <a:r>
              <a:rPr lang="en-US" sz="2400" dirty="0">
                <a:latin typeface="Times New Roman" pitchFamily="18" charset="0"/>
                <a:cs typeface="Times New Roman" pitchFamily="18" charset="0"/>
              </a:rPr>
              <a:t>should be sent for </a:t>
            </a:r>
            <a:r>
              <a:rPr lang="en-US" sz="2400" dirty="0" err="1">
                <a:latin typeface="Times New Roman" pitchFamily="18" charset="0"/>
                <a:cs typeface="Times New Roman" pitchFamily="18" charset="0"/>
              </a:rPr>
              <a:t>histopathological</a:t>
            </a:r>
            <a:r>
              <a:rPr lang="en-US" sz="2400" dirty="0">
                <a:latin typeface="Times New Roman" pitchFamily="18" charset="0"/>
                <a:cs typeface="Times New Roman" pitchFamily="18" charset="0"/>
              </a:rPr>
              <a:t> examination</a:t>
            </a:r>
          </a:p>
          <a:p>
            <a:pPr>
              <a:lnSpc>
                <a:spcPct val="150000"/>
              </a:lnSpc>
            </a:pPr>
            <a:endParaRPr lang="en-US" sz="2400" dirty="0"/>
          </a:p>
        </p:txBody>
      </p:sp>
      <p:sp>
        <p:nvSpPr>
          <p:cNvPr id="4" name="TextBox 3"/>
          <p:cNvSpPr txBox="1"/>
          <p:nvPr/>
        </p:nvSpPr>
        <p:spPr>
          <a:xfrm>
            <a:off x="1905000" y="228601"/>
            <a:ext cx="44958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Conclusion:</a:t>
            </a:r>
          </a:p>
        </p:txBody>
      </p:sp>
    </p:spTree>
    <p:extLst>
      <p:ext uri="{BB962C8B-B14F-4D97-AF65-F5344CB8AC3E}">
        <p14:creationId xmlns:p14="http://schemas.microsoft.com/office/powerpoint/2010/main" xmlns="" val="3458245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0141" y="2722600"/>
            <a:ext cx="5261317" cy="830997"/>
          </a:xfrm>
          <a:prstGeom prst="rect">
            <a:avLst/>
          </a:prstGeom>
          <a:noFill/>
        </p:spPr>
        <p:txBody>
          <a:bodyPr wrap="square" rtlCol="0">
            <a:spAutoFit/>
          </a:bodyPr>
          <a:lstStyle/>
          <a:p>
            <a:r>
              <a:rPr lang="en-US" sz="4800" b="1" dirty="0" smtClean="0">
                <a:latin typeface="Times New Roman" pitchFamily="18" charset="0"/>
                <a:cs typeface="Times New Roman" pitchFamily="18" charset="0"/>
              </a:rPr>
              <a:t>THANK YOU</a:t>
            </a:r>
            <a:endParaRPr lang="en-US" sz="4800"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19D3719-BB1E-45D0-A429-AD09F7309638}"/>
              </a:ext>
            </a:extLst>
          </p:cNvPr>
          <p:cNvSpPr>
            <a:spLocks noGrp="1"/>
          </p:cNvSpPr>
          <p:nvPr>
            <p:ph idx="4294967295"/>
          </p:nvPr>
        </p:nvSpPr>
        <p:spPr>
          <a:xfrm>
            <a:off x="838200" y="1730325"/>
            <a:ext cx="10515600" cy="4764689"/>
          </a:xfrm>
        </p:spPr>
        <p:txBody>
          <a:bodyPr>
            <a:normAutofit fontScale="92500" lnSpcReduction="20000"/>
          </a:bodyPr>
          <a:lstStyle/>
          <a:p>
            <a:r>
              <a:rPr lang="en-IN" dirty="0" smtClean="0"/>
              <a:t>Biopsy: </a:t>
            </a:r>
            <a:r>
              <a:rPr lang="en-IN" dirty="0"/>
              <a:t>it should include the deep margins of tumour in addition to the mucosa at the periphery of the lesion. </a:t>
            </a:r>
          </a:p>
          <a:p>
            <a:pPr marL="109728" indent="0">
              <a:buNone/>
            </a:pPr>
            <a:endParaRPr lang="en-IN" dirty="0"/>
          </a:p>
          <a:p>
            <a:r>
              <a:rPr lang="en-IN" dirty="0"/>
              <a:t>The imaging modality depends on the clinical extent of </a:t>
            </a:r>
            <a:r>
              <a:rPr lang="en-IN" dirty="0" smtClean="0"/>
              <a:t>disease (puffed cheeks)</a:t>
            </a:r>
            <a:endParaRPr lang="en-IN" dirty="0"/>
          </a:p>
          <a:p>
            <a:endParaRPr lang="en-IN" dirty="0"/>
          </a:p>
          <a:p>
            <a:r>
              <a:rPr lang="en-IN" dirty="0"/>
              <a:t>CT- for bone involvement.</a:t>
            </a:r>
          </a:p>
          <a:p>
            <a:pPr marL="0" indent="0">
              <a:buNone/>
            </a:pPr>
            <a:endParaRPr lang="en-IN" dirty="0"/>
          </a:p>
          <a:p>
            <a:r>
              <a:rPr lang="en-IN" dirty="0"/>
              <a:t>MRI- for soft tissue extent</a:t>
            </a:r>
          </a:p>
          <a:p>
            <a:endParaRPr lang="en-IN" dirty="0"/>
          </a:p>
          <a:p>
            <a:r>
              <a:rPr lang="en-IN" dirty="0"/>
              <a:t>USG for cervical lymphadenopathy</a:t>
            </a:r>
          </a:p>
        </p:txBody>
      </p:sp>
      <p:sp>
        <p:nvSpPr>
          <p:cNvPr id="4" name="TextBox 3"/>
          <p:cNvSpPr txBox="1"/>
          <p:nvPr/>
        </p:nvSpPr>
        <p:spPr>
          <a:xfrm>
            <a:off x="1491174" y="506436"/>
            <a:ext cx="7751299" cy="615553"/>
          </a:xfrm>
          <a:prstGeom prst="rect">
            <a:avLst/>
          </a:prstGeom>
          <a:noFill/>
        </p:spPr>
        <p:txBody>
          <a:bodyPr wrap="square" rtlCol="0">
            <a:spAutoFit/>
          </a:bodyPr>
          <a:lstStyle/>
          <a:p>
            <a:r>
              <a:rPr lang="en-US" sz="3400" dirty="0" smtClean="0">
                <a:latin typeface="+mj-lt"/>
              </a:rPr>
              <a:t>INVESTIGATIONS</a:t>
            </a:r>
            <a:endParaRPr lang="en-US" sz="3400" dirty="0">
              <a:latin typeface="+mj-lt"/>
            </a:endParaRPr>
          </a:p>
        </p:txBody>
      </p:sp>
    </p:spTree>
    <p:extLst>
      <p:ext uri="{BB962C8B-B14F-4D97-AF65-F5344CB8AC3E}">
        <p14:creationId xmlns:p14="http://schemas.microsoft.com/office/powerpoint/2010/main" xmlns="" val="3008022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5952B71-98B4-4FF4-85B6-F3C1FEE34870}"/>
              </a:ext>
            </a:extLst>
          </p:cNvPr>
          <p:cNvSpPr>
            <a:spLocks noGrp="1"/>
          </p:cNvSpPr>
          <p:nvPr>
            <p:ph idx="4294967295"/>
          </p:nvPr>
        </p:nvSpPr>
        <p:spPr>
          <a:xfrm>
            <a:off x="742122" y="636103"/>
            <a:ext cx="10363200" cy="5540859"/>
          </a:xfrm>
        </p:spPr>
        <p:txBody>
          <a:bodyPr/>
          <a:lstStyle/>
          <a:p>
            <a:r>
              <a:rPr lang="en-IN" dirty="0"/>
              <a:t>CT scan gives assessment for tumour location, spread and is the imaging of choice if suspecting bone involvement e.g. mandibular involvement </a:t>
            </a:r>
          </a:p>
          <a:p>
            <a:endParaRPr lang="en-IN" dirty="0"/>
          </a:p>
        </p:txBody>
      </p:sp>
      <p:pic>
        <p:nvPicPr>
          <p:cNvPr id="5" name="Picture 4">
            <a:extLst>
              <a:ext uri="{FF2B5EF4-FFF2-40B4-BE49-F238E27FC236}">
                <a16:creationId xmlns:a16="http://schemas.microsoft.com/office/drawing/2014/main" xmlns="" id="{773F3CD4-B95C-4A3D-9475-12B5C65FABA7}"/>
              </a:ext>
            </a:extLst>
          </p:cNvPr>
          <p:cNvPicPr>
            <a:picLocks noChangeAspect="1"/>
          </p:cNvPicPr>
          <p:nvPr/>
        </p:nvPicPr>
        <p:blipFill rotWithShape="1">
          <a:blip r:embed="rId2"/>
          <a:srcRect t="4741" b="9282"/>
          <a:stretch/>
        </p:blipFill>
        <p:spPr>
          <a:xfrm>
            <a:off x="3019972" y="1736035"/>
            <a:ext cx="5328898" cy="4121426"/>
          </a:xfrm>
          <a:prstGeom prst="rect">
            <a:avLst/>
          </a:prstGeom>
        </p:spPr>
      </p:pic>
    </p:spTree>
    <p:extLst>
      <p:ext uri="{BB962C8B-B14F-4D97-AF65-F5344CB8AC3E}">
        <p14:creationId xmlns:p14="http://schemas.microsoft.com/office/powerpoint/2010/main" xmlns="" val="28378371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FE336F8-EB92-469B-87C4-ECC31A1650A1}"/>
              </a:ext>
            </a:extLst>
          </p:cNvPr>
          <p:cNvSpPr>
            <a:spLocks noGrp="1"/>
          </p:cNvSpPr>
          <p:nvPr>
            <p:ph idx="4294967295"/>
          </p:nvPr>
        </p:nvSpPr>
        <p:spPr>
          <a:xfrm>
            <a:off x="838200" y="764381"/>
            <a:ext cx="10515600" cy="5329238"/>
          </a:xfrm>
        </p:spPr>
        <p:txBody>
          <a:bodyPr/>
          <a:lstStyle/>
          <a:p>
            <a:r>
              <a:rPr lang="en-IN" dirty="0"/>
              <a:t>MRI gives accurate soft tissue involvement and extent.</a:t>
            </a:r>
          </a:p>
          <a:p>
            <a:endParaRPr lang="en-IN" dirty="0"/>
          </a:p>
        </p:txBody>
      </p:sp>
      <p:pic>
        <p:nvPicPr>
          <p:cNvPr id="1026" name="Picture 2"/>
          <p:cNvPicPr>
            <a:picLocks noChangeAspect="1" noChangeArrowheads="1"/>
          </p:cNvPicPr>
          <p:nvPr/>
        </p:nvPicPr>
        <p:blipFill>
          <a:blip r:embed="rId2"/>
          <a:srcRect l="8741"/>
          <a:stretch>
            <a:fillRect/>
          </a:stretch>
        </p:blipFill>
        <p:spPr bwMode="auto">
          <a:xfrm>
            <a:off x="2968283" y="1463339"/>
            <a:ext cx="6168655" cy="4065264"/>
          </a:xfrm>
          <a:prstGeom prst="rect">
            <a:avLst/>
          </a:prstGeom>
          <a:noFill/>
          <a:ln w="9525">
            <a:noFill/>
            <a:miter lim="800000"/>
            <a:headEnd/>
            <a:tailEnd/>
          </a:ln>
          <a:effectLst/>
        </p:spPr>
      </p:pic>
    </p:spTree>
    <p:extLst>
      <p:ext uri="{BB962C8B-B14F-4D97-AF65-F5344CB8AC3E}">
        <p14:creationId xmlns:p14="http://schemas.microsoft.com/office/powerpoint/2010/main" xmlns="" val="15846586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EBE52D-2404-4FC2-9D60-323BEC861F52}"/>
              </a:ext>
            </a:extLst>
          </p:cNvPr>
          <p:cNvSpPr>
            <a:spLocks noGrp="1"/>
          </p:cNvSpPr>
          <p:nvPr>
            <p:ph type="title"/>
          </p:nvPr>
        </p:nvSpPr>
        <p:spPr>
          <a:xfrm>
            <a:off x="922028" y="640080"/>
            <a:ext cx="9601196" cy="1372778"/>
          </a:xfrm>
        </p:spPr>
        <p:txBody>
          <a:bodyPr>
            <a:normAutofit/>
          </a:bodyPr>
          <a:lstStyle/>
          <a:p>
            <a:r>
              <a:rPr lang="en-US" dirty="0"/>
              <a:t>RISK FACTOR STUDY IN ABOVE CASES</a:t>
            </a:r>
            <a:endParaRPr lang="en-IN" dirty="0"/>
          </a:p>
        </p:txBody>
      </p:sp>
      <p:graphicFrame>
        <p:nvGraphicFramePr>
          <p:cNvPr id="4" name="Table 4">
            <a:extLst>
              <a:ext uri="{FF2B5EF4-FFF2-40B4-BE49-F238E27FC236}">
                <a16:creationId xmlns:a16="http://schemas.microsoft.com/office/drawing/2014/main" xmlns="" id="{EE41454B-6EA9-416C-9094-1165BF863EE7}"/>
              </a:ext>
            </a:extLst>
          </p:cNvPr>
          <p:cNvGraphicFramePr>
            <a:graphicFrameLocks noGrp="1"/>
          </p:cNvGraphicFramePr>
          <p:nvPr>
            <p:ph idx="1"/>
            <p:extLst>
              <p:ext uri="{D42A27DB-BD31-4B8C-83A1-F6EECF244321}">
                <p14:modId xmlns:p14="http://schemas.microsoft.com/office/powerpoint/2010/main" xmlns="" val="2935213300"/>
              </p:ext>
            </p:extLst>
          </p:nvPr>
        </p:nvGraphicFramePr>
        <p:xfrm>
          <a:off x="1668776" y="2012858"/>
          <a:ext cx="9227820" cy="3727130"/>
        </p:xfrm>
        <a:graphic>
          <a:graphicData uri="http://schemas.openxmlformats.org/drawingml/2006/table">
            <a:tbl>
              <a:tblPr firstRow="1" bandRow="1">
                <a:tableStyleId>{5C22544A-7EE6-4342-B048-85BDC9FD1C3A}</a:tableStyleId>
              </a:tblPr>
              <a:tblGrid>
                <a:gridCol w="2306955">
                  <a:extLst>
                    <a:ext uri="{9D8B030D-6E8A-4147-A177-3AD203B41FA5}">
                      <a16:colId xmlns:a16="http://schemas.microsoft.com/office/drawing/2014/main" xmlns="" val="3536112758"/>
                    </a:ext>
                  </a:extLst>
                </a:gridCol>
                <a:gridCol w="2306955">
                  <a:extLst>
                    <a:ext uri="{9D8B030D-6E8A-4147-A177-3AD203B41FA5}">
                      <a16:colId xmlns:a16="http://schemas.microsoft.com/office/drawing/2014/main" xmlns="" val="3551335369"/>
                    </a:ext>
                  </a:extLst>
                </a:gridCol>
                <a:gridCol w="2306955">
                  <a:extLst>
                    <a:ext uri="{9D8B030D-6E8A-4147-A177-3AD203B41FA5}">
                      <a16:colId xmlns:a16="http://schemas.microsoft.com/office/drawing/2014/main" xmlns="" val="1921491823"/>
                    </a:ext>
                  </a:extLst>
                </a:gridCol>
                <a:gridCol w="2306955">
                  <a:extLst>
                    <a:ext uri="{9D8B030D-6E8A-4147-A177-3AD203B41FA5}">
                      <a16:colId xmlns:a16="http://schemas.microsoft.com/office/drawing/2014/main" xmlns="" val="850389390"/>
                    </a:ext>
                  </a:extLst>
                </a:gridCol>
              </a:tblGrid>
              <a:tr h="745426">
                <a:tc>
                  <a:txBody>
                    <a:bodyPr/>
                    <a:lstStyle/>
                    <a:p>
                      <a:r>
                        <a:rPr lang="en-US" dirty="0"/>
                        <a:t>CASES</a:t>
                      </a:r>
                      <a:endParaRPr lang="en-IN" dirty="0"/>
                    </a:p>
                  </a:txBody>
                  <a:tcPr/>
                </a:tc>
                <a:tc>
                  <a:txBody>
                    <a:bodyPr/>
                    <a:lstStyle/>
                    <a:p>
                      <a:r>
                        <a:rPr lang="en-US" dirty="0"/>
                        <a:t>ALCOHOL</a:t>
                      </a:r>
                      <a:endParaRPr lang="en-IN" dirty="0"/>
                    </a:p>
                  </a:txBody>
                  <a:tcPr/>
                </a:tc>
                <a:tc>
                  <a:txBody>
                    <a:bodyPr/>
                    <a:lstStyle/>
                    <a:p>
                      <a:r>
                        <a:rPr lang="en-US" dirty="0"/>
                        <a:t>TOBACCO CHEWING/MISHRI</a:t>
                      </a:r>
                      <a:endParaRPr lang="en-IN" dirty="0"/>
                    </a:p>
                  </a:txBody>
                  <a:tcPr/>
                </a:tc>
                <a:tc>
                  <a:txBody>
                    <a:bodyPr/>
                    <a:lstStyle/>
                    <a:p>
                      <a:r>
                        <a:rPr lang="en-US" dirty="0"/>
                        <a:t>SMOKING</a:t>
                      </a:r>
                      <a:endParaRPr lang="en-IN" dirty="0"/>
                    </a:p>
                  </a:txBody>
                  <a:tcPr/>
                </a:tc>
                <a:extLst>
                  <a:ext uri="{0D108BD9-81ED-4DB2-BD59-A6C34878D82A}">
                    <a16:rowId xmlns:a16="http://schemas.microsoft.com/office/drawing/2014/main" xmlns="" val="1902682442"/>
                  </a:ext>
                </a:extLst>
              </a:tr>
              <a:tr h="745426">
                <a:tc>
                  <a:txBody>
                    <a:bodyPr/>
                    <a:lstStyle/>
                    <a:p>
                      <a:r>
                        <a:rPr lang="en-US" dirty="0"/>
                        <a:t>8</a:t>
                      </a:r>
                      <a:endParaRPr lang="en-IN" dirty="0"/>
                    </a:p>
                  </a:txBody>
                  <a:tcPr/>
                </a:tc>
                <a:tc>
                  <a:txBody>
                    <a:bodyPr/>
                    <a:lstStyle/>
                    <a:p>
                      <a:r>
                        <a:rPr lang="en-US" dirty="0"/>
                        <a:t>YES</a:t>
                      </a:r>
                      <a:endParaRPr lang="en-IN" dirty="0"/>
                    </a:p>
                  </a:txBody>
                  <a:tcPr/>
                </a:tc>
                <a:tc>
                  <a:txBody>
                    <a:bodyPr/>
                    <a:lstStyle/>
                    <a:p>
                      <a:r>
                        <a:rPr lang="en-US" dirty="0"/>
                        <a:t>YES</a:t>
                      </a:r>
                      <a:endParaRPr lang="en-IN" dirty="0"/>
                    </a:p>
                  </a:txBody>
                  <a:tcPr/>
                </a:tc>
                <a:tc>
                  <a:txBody>
                    <a:bodyPr/>
                    <a:lstStyle/>
                    <a:p>
                      <a:r>
                        <a:rPr lang="en-US" dirty="0"/>
                        <a:t>YES</a:t>
                      </a:r>
                      <a:endParaRPr lang="en-IN" dirty="0"/>
                    </a:p>
                  </a:txBody>
                  <a:tcPr/>
                </a:tc>
                <a:extLst>
                  <a:ext uri="{0D108BD9-81ED-4DB2-BD59-A6C34878D82A}">
                    <a16:rowId xmlns:a16="http://schemas.microsoft.com/office/drawing/2014/main" xmlns="" val="2772991438"/>
                  </a:ext>
                </a:extLst>
              </a:tr>
              <a:tr h="745426">
                <a:tc>
                  <a:txBody>
                    <a:bodyPr/>
                    <a:lstStyle/>
                    <a:p>
                      <a:r>
                        <a:rPr lang="en-US" dirty="0"/>
                        <a:t>4</a:t>
                      </a:r>
                      <a:endParaRPr lang="en-IN" dirty="0"/>
                    </a:p>
                  </a:txBody>
                  <a:tcPr/>
                </a:tc>
                <a:tc>
                  <a:txBody>
                    <a:bodyPr/>
                    <a:lstStyle/>
                    <a:p>
                      <a:r>
                        <a:rPr lang="en-US" dirty="0"/>
                        <a:t>YES</a:t>
                      </a:r>
                      <a:endParaRPr lang="en-IN" dirty="0"/>
                    </a:p>
                  </a:txBody>
                  <a:tcPr/>
                </a:tc>
                <a:tc>
                  <a:txBody>
                    <a:bodyPr/>
                    <a:lstStyle/>
                    <a:p>
                      <a:r>
                        <a:rPr lang="en-US" dirty="0"/>
                        <a:t>YES</a:t>
                      </a:r>
                      <a:endParaRPr lang="en-IN" dirty="0"/>
                    </a:p>
                  </a:txBody>
                  <a:tcPr/>
                </a:tc>
                <a:tc>
                  <a:txBody>
                    <a:bodyPr/>
                    <a:lstStyle/>
                    <a:p>
                      <a:r>
                        <a:rPr lang="en-US" dirty="0"/>
                        <a:t>NO</a:t>
                      </a:r>
                      <a:endParaRPr lang="en-IN" dirty="0"/>
                    </a:p>
                  </a:txBody>
                  <a:tcPr/>
                </a:tc>
                <a:extLst>
                  <a:ext uri="{0D108BD9-81ED-4DB2-BD59-A6C34878D82A}">
                    <a16:rowId xmlns:a16="http://schemas.microsoft.com/office/drawing/2014/main" xmlns="" val="4144882196"/>
                  </a:ext>
                </a:extLst>
              </a:tr>
              <a:tr h="745426">
                <a:tc>
                  <a:txBody>
                    <a:bodyPr/>
                    <a:lstStyle/>
                    <a:p>
                      <a:r>
                        <a:rPr lang="en-US" dirty="0"/>
                        <a:t>2</a:t>
                      </a:r>
                      <a:endParaRPr lang="en-IN" dirty="0"/>
                    </a:p>
                  </a:txBody>
                  <a:tcPr/>
                </a:tc>
                <a:tc>
                  <a:txBody>
                    <a:bodyPr/>
                    <a:lstStyle/>
                    <a:p>
                      <a:r>
                        <a:rPr lang="en-US" dirty="0"/>
                        <a:t>YES</a:t>
                      </a:r>
                      <a:endParaRPr lang="en-IN" dirty="0"/>
                    </a:p>
                  </a:txBody>
                  <a:tcPr/>
                </a:tc>
                <a:tc>
                  <a:txBody>
                    <a:bodyPr/>
                    <a:lstStyle/>
                    <a:p>
                      <a:r>
                        <a:rPr lang="en-US" dirty="0"/>
                        <a:t>NO</a:t>
                      </a:r>
                      <a:endParaRPr lang="en-IN" dirty="0"/>
                    </a:p>
                  </a:txBody>
                  <a:tcPr/>
                </a:tc>
                <a:tc>
                  <a:txBody>
                    <a:bodyPr/>
                    <a:lstStyle/>
                    <a:p>
                      <a:r>
                        <a:rPr lang="en-US" dirty="0"/>
                        <a:t>YES</a:t>
                      </a:r>
                      <a:endParaRPr lang="en-IN" dirty="0"/>
                    </a:p>
                  </a:txBody>
                  <a:tcPr/>
                </a:tc>
                <a:extLst>
                  <a:ext uri="{0D108BD9-81ED-4DB2-BD59-A6C34878D82A}">
                    <a16:rowId xmlns:a16="http://schemas.microsoft.com/office/drawing/2014/main" xmlns="" val="1434640867"/>
                  </a:ext>
                </a:extLst>
              </a:tr>
              <a:tr h="745426">
                <a:tc>
                  <a:txBody>
                    <a:bodyPr/>
                    <a:lstStyle/>
                    <a:p>
                      <a:r>
                        <a:rPr lang="en-US" dirty="0"/>
                        <a:t>1</a:t>
                      </a:r>
                      <a:endParaRPr lang="en-IN" dirty="0"/>
                    </a:p>
                  </a:txBody>
                  <a:tcPr/>
                </a:tc>
                <a:tc>
                  <a:txBody>
                    <a:bodyPr/>
                    <a:lstStyle/>
                    <a:p>
                      <a:r>
                        <a:rPr lang="en-US" dirty="0"/>
                        <a:t>YES</a:t>
                      </a:r>
                      <a:endParaRPr lang="en-IN" dirty="0"/>
                    </a:p>
                  </a:txBody>
                  <a:tcPr/>
                </a:tc>
                <a:tc>
                  <a:txBody>
                    <a:bodyPr/>
                    <a:lstStyle/>
                    <a:p>
                      <a:r>
                        <a:rPr lang="en-US" dirty="0"/>
                        <a:t>YES</a:t>
                      </a:r>
                      <a:endParaRPr lang="en-IN" dirty="0"/>
                    </a:p>
                  </a:txBody>
                  <a:tcPr/>
                </a:tc>
                <a:tc>
                  <a:txBody>
                    <a:bodyPr/>
                    <a:lstStyle/>
                    <a:p>
                      <a:r>
                        <a:rPr lang="en-US" dirty="0"/>
                        <a:t>YES</a:t>
                      </a:r>
                      <a:endParaRPr lang="en-IN" dirty="0"/>
                    </a:p>
                  </a:txBody>
                  <a:tcPr/>
                </a:tc>
                <a:extLst>
                  <a:ext uri="{0D108BD9-81ED-4DB2-BD59-A6C34878D82A}">
                    <a16:rowId xmlns:a16="http://schemas.microsoft.com/office/drawing/2014/main" xmlns="" val="3300425582"/>
                  </a:ext>
                </a:extLst>
              </a:tr>
            </a:tbl>
          </a:graphicData>
        </a:graphic>
      </p:graphicFrame>
    </p:spTree>
    <p:extLst>
      <p:ext uri="{BB962C8B-B14F-4D97-AF65-F5344CB8AC3E}">
        <p14:creationId xmlns:p14="http://schemas.microsoft.com/office/powerpoint/2010/main" xmlns="" val="17898285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{3E4E62E9-9D8B-C74A-AA53-2587110E1C62}tf16401378</Template>
  <TotalTime>903</TotalTime>
  <Words>2068</Words>
  <Application>Microsoft Macintosh PowerPoint</Application>
  <PresentationFormat>Custom</PresentationFormat>
  <Paragraphs>317</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Madison</vt:lpstr>
      <vt:lpstr> ANNUAL CLINICAL MEETING </vt:lpstr>
      <vt:lpstr>BUCCAL MALIGNANCY AND ULCERS CASE SERIES</vt:lpstr>
      <vt:lpstr>EPIDEMIOLOGY</vt:lpstr>
      <vt:lpstr>Slide 4</vt:lpstr>
      <vt:lpstr>Slide 5</vt:lpstr>
      <vt:lpstr>Slide 6</vt:lpstr>
      <vt:lpstr>Slide 7</vt:lpstr>
      <vt:lpstr>Slide 8</vt:lpstr>
      <vt:lpstr>RISK FACTOR STUDY IN ABOVE CASES</vt:lpstr>
      <vt:lpstr>Slide 10</vt:lpstr>
      <vt:lpstr>Slide 11</vt:lpstr>
      <vt:lpstr>Slide 12</vt:lpstr>
      <vt:lpstr>Slide 13</vt:lpstr>
      <vt:lpstr>Slide 14</vt:lpstr>
      <vt:lpstr>Slide 15</vt:lpstr>
      <vt:lpstr>Slide 16</vt:lpstr>
      <vt:lpstr>Slide 17</vt:lpstr>
      <vt:lpstr>CONCLUSION</vt:lpstr>
      <vt:lpstr> ANNUAL CLINICAL MEETING </vt:lpstr>
      <vt:lpstr>Slide 20</vt:lpstr>
      <vt:lpstr>Slide 21</vt:lpstr>
      <vt:lpstr>Slide 22</vt:lpstr>
      <vt:lpstr>History</vt:lpstr>
      <vt:lpstr>Slide 24</vt:lpstr>
      <vt:lpstr>Slide 25</vt:lpstr>
      <vt:lpstr>Slide 26</vt:lpstr>
      <vt:lpstr>Slide 27</vt:lpstr>
      <vt:lpstr>Slide 28</vt:lpstr>
      <vt:lpstr>Facial Nerve Schwannoma</vt:lpstr>
      <vt:lpstr>History</vt:lpstr>
      <vt:lpstr>Slide 31</vt:lpstr>
      <vt:lpstr>Slide 32</vt:lpstr>
      <vt:lpstr>Nystagmus: absent Fistula test: Negative for both ears Rhomberg’s test: Negative Facial nerve examination:  Left sided facial nerve palsy, LMN type, grade 5 of House Brackmann classification  NOSE: NAD THROAT: NAD </vt:lpstr>
      <vt:lpstr>Investigations</vt:lpstr>
      <vt:lpstr>Slide 35</vt:lpstr>
      <vt:lpstr>Slide 36</vt:lpstr>
      <vt:lpstr>Management</vt:lpstr>
      <vt:lpstr>Conclusion</vt:lpstr>
      <vt:lpstr> ANNUAL CLINICAL MEETING </vt:lpstr>
      <vt:lpstr>EMBRYONAL RHABDOMYOSARCOMA OF RIGHT MIDDLE EAR</vt:lpstr>
      <vt:lpstr>Introduction</vt:lpstr>
      <vt:lpstr>Slide 42</vt:lpstr>
      <vt:lpstr>Slide 43</vt:lpstr>
      <vt:lpstr>On examination:</vt:lpstr>
      <vt:lpstr>Local Examination </vt:lpstr>
      <vt:lpstr>Slide 46</vt:lpstr>
      <vt:lpstr>Slide 47</vt:lpstr>
      <vt:lpstr>Slide 48</vt:lpstr>
      <vt:lpstr>Slide 49</vt:lpstr>
      <vt:lpstr>Slide 50</vt:lpstr>
      <vt:lpstr>Slide 51</vt:lpstr>
      <vt:lpstr>Slide 52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Nasal Spindle Cell Schwanomma of the Left Nasal Cavity</dc:title>
  <dc:creator>Aastha Bhatnagar</dc:creator>
  <cp:lastModifiedBy>Admin</cp:lastModifiedBy>
  <cp:revision>61</cp:revision>
  <dcterms:created xsi:type="dcterms:W3CDTF">2020-10-05T15:37:56Z</dcterms:created>
  <dcterms:modified xsi:type="dcterms:W3CDTF">2021-01-12T16:45:23Z</dcterms:modified>
</cp:coreProperties>
</file>