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90" r:id="rId6"/>
    <p:sldId id="261" r:id="rId7"/>
    <p:sldId id="263" r:id="rId8"/>
    <p:sldId id="262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76" r:id="rId17"/>
    <p:sldId id="278" r:id="rId18"/>
    <p:sldId id="280" r:id="rId19"/>
    <p:sldId id="281" r:id="rId20"/>
    <p:sldId id="267" r:id="rId21"/>
    <p:sldId id="288" r:id="rId22"/>
    <p:sldId id="268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C4B42-016C-1F48-9E6D-F0133277E7EC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05D13-C7D7-BC4B-A804-849B2D65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General </a:t>
            </a:r>
            <a:r>
              <a:rPr lang="en-US" dirty="0" err="1" smtClean="0"/>
              <a:t>anaesthesia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Neck extended, tongue secured </a:t>
            </a:r>
          </a:p>
          <a:p>
            <a:r>
              <a:rPr lang="en-US" dirty="0" smtClean="0"/>
              <a:t>Curved Incision over the most prominent part of swelling taken</a:t>
            </a:r>
          </a:p>
          <a:p>
            <a:r>
              <a:rPr lang="en-US" dirty="0" err="1" smtClean="0"/>
              <a:t>Submucosal</a:t>
            </a:r>
            <a:r>
              <a:rPr lang="en-US" dirty="0" smtClean="0"/>
              <a:t> plane dissection done all around</a:t>
            </a:r>
          </a:p>
          <a:p>
            <a:r>
              <a:rPr lang="en-US" dirty="0" smtClean="0"/>
              <a:t>Bone chiseled from all over starting from alveolar line and dissecting the lesion from the left and anterior margin of mandible till it was completely mobilized .</a:t>
            </a:r>
          </a:p>
          <a:p>
            <a:r>
              <a:rPr lang="en-US" dirty="0" smtClean="0"/>
              <a:t>Removed from stock </a:t>
            </a:r>
          </a:p>
          <a:p>
            <a:r>
              <a:rPr lang="en-US" dirty="0" smtClean="0"/>
              <a:t>Mucosa Closed with </a:t>
            </a:r>
            <a:r>
              <a:rPr lang="en-US" dirty="0" err="1" smtClean="0"/>
              <a:t>vicryl</a:t>
            </a:r>
            <a:endParaRPr lang="en-US" dirty="0" smtClean="0"/>
          </a:p>
          <a:p>
            <a:r>
              <a:rPr lang="en-US" dirty="0" smtClean="0"/>
              <a:t>RT secured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05D13-C7D7-BC4B-A804-849B2D654E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5515-99A0-A346-B638-34E4A8B3FCD8}" type="datetimeFigureOut">
              <a:rPr lang="en-US" smtClean="0"/>
              <a:t>28/12/18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B3F6-B980-E548-A5B1-F76F4919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Ossifying fibroma :a benign neoplasm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resenter 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sabreena</a:t>
            </a:r>
            <a:r>
              <a:rPr lang="en-US" dirty="0" smtClean="0"/>
              <a:t> </a:t>
            </a:r>
            <a:r>
              <a:rPr lang="en-US" dirty="0" err="1" smtClean="0"/>
              <a:t>mukhtar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89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4545" cy="5147161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3300" dirty="0" smtClean="0"/>
              <a:t>Treatment Plan:</a:t>
            </a:r>
          </a:p>
          <a:p>
            <a:pPr marL="342900" lvl="2" indent="-342900"/>
            <a:r>
              <a:rPr lang="en-US" sz="3300" dirty="0" smtClean="0"/>
              <a:t> </a:t>
            </a:r>
            <a:r>
              <a:rPr lang="en-US" sz="2800" dirty="0" smtClean="0"/>
              <a:t>Total surgical excision Under General </a:t>
            </a:r>
            <a:r>
              <a:rPr lang="en-US" sz="2800" dirty="0" err="1" smtClean="0"/>
              <a:t>anaesthesia</a:t>
            </a:r>
            <a:r>
              <a:rPr lang="en-US" sz="2800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4532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06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04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10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42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15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19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16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23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22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214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57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91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059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489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10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23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80911_1129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497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46yr old female </a:t>
            </a:r>
          </a:p>
          <a:p>
            <a:r>
              <a:rPr lang="en-US" dirty="0" smtClean="0"/>
              <a:t>Chief complaints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welling over floor of mouth x 1yr</a:t>
            </a:r>
          </a:p>
          <a:p>
            <a:pPr lvl="2"/>
            <a:r>
              <a:rPr lang="en-US" dirty="0" smtClean="0"/>
              <a:t>Gradual onset ,progressive, not associated with pain</a:t>
            </a:r>
          </a:p>
          <a:p>
            <a:pPr lvl="1"/>
            <a:r>
              <a:rPr lang="en-US" dirty="0" smtClean="0"/>
              <a:t>Difficulty in swallowing</a:t>
            </a:r>
          </a:p>
          <a:p>
            <a:pPr lvl="1"/>
            <a:r>
              <a:rPr lang="en-US" dirty="0" smtClean="0"/>
              <a:t>Difficulty in articulation </a:t>
            </a:r>
          </a:p>
          <a:p>
            <a:pPr lvl="1"/>
            <a:r>
              <a:rPr lang="en-US" dirty="0" smtClean="0"/>
              <a:t>No h/o trauma, weight loss, previous surgery, tooth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4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Fibrous tissue with bony bits</a:t>
            </a:r>
          </a:p>
          <a:p>
            <a:r>
              <a:rPr lang="en-US" dirty="0" smtClean="0"/>
              <a:t>Foci of oval to spindle cells with intervening fibrous tissue and calcification</a:t>
            </a:r>
          </a:p>
          <a:p>
            <a:r>
              <a:rPr lang="en-US" dirty="0" smtClean="0"/>
              <a:t>Areas of ossification noted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Impression </a:t>
            </a:r>
            <a:r>
              <a:rPr lang="mr-IN" dirty="0" smtClean="0"/>
              <a:t>–</a:t>
            </a:r>
            <a:r>
              <a:rPr lang="en-US" dirty="0" smtClean="0"/>
              <a:t> Fibroma with calcification</a:t>
            </a:r>
          </a:p>
          <a:p>
            <a:r>
              <a:rPr lang="en-US" dirty="0" smtClean="0"/>
              <a:t>Follow up of patient was done after 6 months where patient appeared symptom free without any clinical evidence of recurrence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33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40" y="-340445"/>
            <a:ext cx="9366585" cy="71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1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Ossifying Fibroma </a:t>
            </a:r>
          </a:p>
          <a:p>
            <a:r>
              <a:rPr lang="en-US" dirty="0" smtClean="0"/>
              <a:t>It is a  </a:t>
            </a:r>
            <a:r>
              <a:rPr lang="en-US" dirty="0" err="1" smtClean="0"/>
              <a:t>odontogenic</a:t>
            </a:r>
            <a:r>
              <a:rPr lang="en-US" dirty="0" smtClean="0"/>
              <a:t> benign tumor of the jaw a type of fibro osseous lesion may have </a:t>
            </a:r>
            <a:r>
              <a:rPr lang="en-US" dirty="0" err="1" smtClean="0"/>
              <a:t>odentogenic</a:t>
            </a:r>
            <a:r>
              <a:rPr lang="en-US" dirty="0" smtClean="0"/>
              <a:t>, traumatic  developmental </a:t>
            </a:r>
            <a:r>
              <a:rPr lang="en-US" dirty="0" err="1" smtClean="0"/>
              <a:t>origon</a:t>
            </a:r>
            <a:r>
              <a:rPr lang="en-US" dirty="0" smtClean="0"/>
              <a:t> .</a:t>
            </a:r>
          </a:p>
          <a:p>
            <a:r>
              <a:rPr lang="en-US" dirty="0" smtClean="0"/>
              <a:t>A mutation in a tumor  </a:t>
            </a:r>
            <a:r>
              <a:rPr lang="en-US" dirty="0" err="1" smtClean="0"/>
              <a:t>supressor</a:t>
            </a:r>
            <a:r>
              <a:rPr lang="en-US" dirty="0" smtClean="0"/>
              <a:t> gene HRPT2 a protein product known as 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fibronin</a:t>
            </a:r>
            <a:r>
              <a:rPr lang="en-US" dirty="0" smtClean="0"/>
              <a:t>  leads to tumor formation.</a:t>
            </a:r>
          </a:p>
          <a:p>
            <a:r>
              <a:rPr lang="en-US" dirty="0" smtClean="0"/>
              <a:t>Clinically of two types: </a:t>
            </a:r>
          </a:p>
          <a:p>
            <a:r>
              <a:rPr lang="en-US" dirty="0" smtClean="0"/>
              <a:t>ossifying fibroma</a:t>
            </a:r>
          </a:p>
          <a:p>
            <a:r>
              <a:rPr lang="en-US" dirty="0" err="1" smtClean="0"/>
              <a:t>Cementifying</a:t>
            </a:r>
            <a:r>
              <a:rPr lang="en-US" dirty="0" smtClean="0"/>
              <a:t> fibroma          </a:t>
            </a:r>
          </a:p>
          <a:p>
            <a:pPr marL="0" indent="0">
              <a:buNone/>
            </a:pPr>
            <a:r>
              <a:rPr lang="en-US" dirty="0" smtClean="0"/>
              <a:t> Central ossifying fibroma is more common in females  than males and involves mandible more than maxilla.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6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Tumor shows a female preponderance with a ratio of 5:1</a:t>
            </a:r>
          </a:p>
          <a:p>
            <a:r>
              <a:rPr lang="en-US" dirty="0" smtClean="0"/>
              <a:t>Mostly seen in mandible 70-90%(pre molar and molar region) followed by maxilla 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/>
              <a:t>e</a:t>
            </a:r>
            <a:r>
              <a:rPr lang="en-US" dirty="0" err="1" smtClean="0"/>
              <a:t>thmoid</a:t>
            </a:r>
            <a:r>
              <a:rPr lang="en-US" smtClean="0"/>
              <a:t> and </a:t>
            </a:r>
            <a:r>
              <a:rPr lang="en-US" dirty="0" smtClean="0"/>
              <a:t>orbital regions </a:t>
            </a:r>
          </a:p>
          <a:p>
            <a:r>
              <a:rPr lang="en-US" dirty="0" smtClean="0"/>
              <a:t>It presents as a painless swelling.</a:t>
            </a:r>
          </a:p>
          <a:p>
            <a:r>
              <a:rPr lang="en-US" dirty="0" smtClean="0"/>
              <a:t>Conventional radiographs specialized imaging techniques like CT and CBCT help to delineate from other similar lesions of jaw.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0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Differential diagnosis include other radio opaque lesions such as fibrous dysplasia, calcifying epithelial  </a:t>
            </a:r>
            <a:r>
              <a:rPr lang="en-US" dirty="0" err="1" smtClean="0"/>
              <a:t>odontogenic</a:t>
            </a:r>
            <a:r>
              <a:rPr lang="en-US" dirty="0" smtClean="0"/>
              <a:t> tumor, calcifying epithelial  </a:t>
            </a:r>
            <a:r>
              <a:rPr lang="en-US" dirty="0" err="1" smtClean="0"/>
              <a:t>odontogenic</a:t>
            </a:r>
            <a:r>
              <a:rPr lang="en-US" dirty="0" smtClean="0"/>
              <a:t> cyst, </a:t>
            </a:r>
            <a:r>
              <a:rPr lang="en-US" dirty="0" err="1" smtClean="0"/>
              <a:t>osteogenic</a:t>
            </a:r>
            <a:r>
              <a:rPr lang="en-US" dirty="0" smtClean="0"/>
              <a:t> sarcoma.</a:t>
            </a:r>
          </a:p>
          <a:p>
            <a:r>
              <a:rPr lang="en-US" dirty="0"/>
              <a:t>They have locally aggressive behavior with high recurrence rate particularly in partial and incomplete excisions, with complete removal being the gold standard treatment.</a:t>
            </a:r>
          </a:p>
          <a:p>
            <a:r>
              <a:rPr lang="en-US" dirty="0"/>
              <a:t>Prognosis is good without any metastasis 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7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Ossifying fibromas are entities with different morphological features that can be mistaken for other benign </a:t>
            </a:r>
            <a:r>
              <a:rPr lang="en-US" dirty="0" err="1" smtClean="0"/>
              <a:t>osseofibrous</a:t>
            </a:r>
            <a:r>
              <a:rPr lang="en-US" dirty="0" smtClean="0"/>
              <a:t> lesions. </a:t>
            </a:r>
            <a:r>
              <a:rPr lang="en-US" dirty="0"/>
              <a:t>T</a:t>
            </a:r>
            <a:r>
              <a:rPr lang="en-US" dirty="0" smtClean="0"/>
              <a:t>his similarity and over lapping micro characteristics with other similar lesions make pre operative diagnosis a challenge. </a:t>
            </a:r>
            <a:r>
              <a:rPr lang="en-US" dirty="0"/>
              <a:t>M</a:t>
            </a:r>
            <a:r>
              <a:rPr lang="en-US" dirty="0" smtClean="0"/>
              <a:t>ultidisciplinary approach, comprehending clinical, radiological and pathological aspects and an accurate </a:t>
            </a:r>
            <a:r>
              <a:rPr lang="en-US" dirty="0" err="1" smtClean="0"/>
              <a:t>histopathological</a:t>
            </a:r>
            <a:r>
              <a:rPr lang="en-US" dirty="0" smtClean="0"/>
              <a:t> report post operatively are mandatory for the correct diagnosis and appropriate treatment.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3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</a:p>
          <a:p>
            <a:pPr lvl="1"/>
            <a:r>
              <a:rPr lang="en-US" dirty="0" smtClean="0"/>
              <a:t>5x4cm smooth, round swelling arising from floor of mouth, pushing tongue upwards, more towards left, pinkish in color.</a:t>
            </a:r>
          </a:p>
        </p:txBody>
      </p:sp>
      <p:pic>
        <p:nvPicPr>
          <p:cNvPr id="4" name="Picture 3" descr="d86712cb-2088-4fdf-a001-41f112314b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93" y="3617406"/>
            <a:ext cx="4721139" cy="3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86712cb-2088-4fdf-a001-41f112314b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529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Palpation </a:t>
            </a:r>
          </a:p>
          <a:p>
            <a:pPr lvl="1"/>
            <a:r>
              <a:rPr lang="en-US" dirty="0"/>
              <a:t>Consistency bony hard, smooth surface, non compressible, non tender, non mobile, </a:t>
            </a:r>
          </a:p>
          <a:p>
            <a:pPr lvl="1"/>
            <a:r>
              <a:rPr lang="en-US" dirty="0"/>
              <a:t>No glow on trans illumination </a:t>
            </a:r>
          </a:p>
          <a:p>
            <a:pPr lvl="1"/>
            <a:r>
              <a:rPr lang="en-US" dirty="0"/>
              <a:t>No palpable neck lymph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6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USG neck </a:t>
            </a:r>
          </a:p>
          <a:p>
            <a:pPr lvl="1"/>
            <a:r>
              <a:rPr lang="en-US" dirty="0" smtClean="0"/>
              <a:t>Normal no significant findings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Orthopantogram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Bony mass arising from left mandible </a:t>
            </a:r>
          </a:p>
          <a:p>
            <a:endParaRPr lang="en-US" dirty="0" smtClean="0"/>
          </a:p>
          <a:p>
            <a:r>
              <a:rPr lang="en-US" dirty="0" smtClean="0"/>
              <a:t>CT Head &amp; Neck</a:t>
            </a:r>
          </a:p>
          <a:p>
            <a:pPr lvl="1"/>
            <a:r>
              <a:rPr lang="en-US" dirty="0" smtClean="0"/>
              <a:t>A lobulated well define bond density lesion noted in the oral cavity at the floor of mouth in left sublingual space, measuring 3.6 x 4 x 3.3cm.</a:t>
            </a:r>
          </a:p>
          <a:p>
            <a:pPr lvl="1"/>
            <a:r>
              <a:rPr lang="en-US" dirty="0" smtClean="0"/>
              <a:t>Lesion seen attached to left medial aspect of mandible at the </a:t>
            </a:r>
            <a:r>
              <a:rPr lang="en-US" dirty="0" err="1" smtClean="0"/>
              <a:t>mylohyoid</a:t>
            </a:r>
            <a:r>
              <a:rPr lang="en-US" dirty="0" smtClean="0"/>
              <a:t> line</a:t>
            </a:r>
          </a:p>
          <a:p>
            <a:pPr lvl="1"/>
            <a:r>
              <a:rPr lang="en-US" dirty="0" smtClean="0"/>
              <a:t>No extension noted</a:t>
            </a:r>
          </a:p>
          <a:p>
            <a:pPr lvl="1"/>
            <a:r>
              <a:rPr lang="en-US" dirty="0" smtClean="0"/>
              <a:t>No soft tissue component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4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80911-WA00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71368" r="24549" b="14848"/>
          <a:stretch/>
        </p:blipFill>
        <p:spPr>
          <a:xfrm>
            <a:off x="-7119" y="1417638"/>
            <a:ext cx="9117665" cy="4474677"/>
          </a:xfrm>
        </p:spPr>
      </p:pic>
    </p:spTree>
    <p:extLst>
      <p:ext uri="{BB962C8B-B14F-4D97-AF65-F5344CB8AC3E}">
        <p14:creationId xmlns:p14="http://schemas.microsoft.com/office/powerpoint/2010/main" val="231272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80911-WA00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27734" r="63611" b="60653"/>
          <a:stretch/>
        </p:blipFill>
        <p:spPr>
          <a:xfrm>
            <a:off x="0" y="1417638"/>
            <a:ext cx="9143999" cy="4223244"/>
          </a:xfrm>
        </p:spPr>
      </p:pic>
    </p:spTree>
    <p:extLst>
      <p:ext uri="{BB962C8B-B14F-4D97-AF65-F5344CB8AC3E}">
        <p14:creationId xmlns:p14="http://schemas.microsoft.com/office/powerpoint/2010/main" val="395719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180911-WA00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t="23193" r="2143" b="62564"/>
          <a:stretch/>
        </p:blipFill>
        <p:spPr>
          <a:xfrm>
            <a:off x="183500" y="1715318"/>
            <a:ext cx="8850843" cy="2697371"/>
          </a:xfrm>
        </p:spPr>
      </p:pic>
    </p:spTree>
    <p:extLst>
      <p:ext uri="{BB962C8B-B14F-4D97-AF65-F5344CB8AC3E}">
        <p14:creationId xmlns:p14="http://schemas.microsoft.com/office/powerpoint/2010/main" val="381290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13280</TotalTime>
  <Words>552</Words>
  <Application>Microsoft Macintosh PowerPoint</Application>
  <PresentationFormat>On-screen Show (4:3)</PresentationFormat>
  <Paragraphs>64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Ossifying fibroma :a benign neoplasm </vt:lpstr>
      <vt:lpstr>Case History</vt:lpstr>
      <vt:lpstr>Examination</vt:lpstr>
      <vt:lpstr>PowerPoint Presentation</vt:lpstr>
      <vt:lpstr>PowerPoint Presentation</vt:lpstr>
      <vt:lpstr>Imaging </vt:lpstr>
      <vt:lpstr>PowerPoint Presentation</vt:lpstr>
      <vt:lpstr>PowerPoint Presentation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Histopathology</vt:lpstr>
      <vt:lpstr>PowerPoint Presentation</vt:lpstr>
      <vt:lpstr>Discussion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Sabreena Mukhtar</dc:creator>
  <cp:lastModifiedBy>Sabreena Mukhtar</cp:lastModifiedBy>
  <cp:revision>30</cp:revision>
  <dcterms:created xsi:type="dcterms:W3CDTF">2018-12-10T15:58:00Z</dcterms:created>
  <dcterms:modified xsi:type="dcterms:W3CDTF">2018-12-28T09:00:50Z</dcterms:modified>
</cp:coreProperties>
</file>