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59" r:id="rId6"/>
    <p:sldId id="261" r:id="rId7"/>
    <p:sldId id="266" r:id="rId8"/>
    <p:sldId id="263" r:id="rId9"/>
    <p:sldId id="264" r:id="rId10"/>
    <p:sldId id="291" r:id="rId11"/>
    <p:sldId id="292" r:id="rId12"/>
    <p:sldId id="293" r:id="rId13"/>
    <p:sldId id="294" r:id="rId14"/>
    <p:sldId id="295" r:id="rId15"/>
    <p:sldId id="296" r:id="rId16"/>
    <p:sldId id="298" r:id="rId17"/>
    <p:sldId id="278" r:id="rId18"/>
    <p:sldId id="297" r:id="rId19"/>
    <p:sldId id="279" r:id="rId20"/>
    <p:sldId id="290" r:id="rId21"/>
    <p:sldId id="280" r:id="rId22"/>
    <p:sldId id="281" r:id="rId23"/>
    <p:sldId id="282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4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E3AC2-7A8B-44AB-BAB5-0F2C655316C5}" type="datetimeFigureOut">
              <a:rPr lang="en-IN" smtClean="0"/>
              <a:pPr/>
              <a:t>21-05-2019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1FA7B-754B-42D0-A630-165BCB93476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9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95400"/>
            <a:ext cx="7924800" cy="2305051"/>
          </a:xfrm>
        </p:spPr>
        <p:txBody>
          <a:bodyPr>
            <a:normAutofit/>
          </a:bodyPr>
          <a:lstStyle/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A Rare Case Report: </a:t>
            </a:r>
            <a:r>
              <a:rPr lang="en-IN" b="1" dirty="0" err="1">
                <a:latin typeface="Times New Roman" pitchFamily="18" charset="0"/>
                <a:cs typeface="Times New Roman" pitchFamily="18" charset="0"/>
              </a:rPr>
              <a:t>Submandibular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 Solitary Fibrous </a:t>
            </a:r>
            <a:r>
              <a:rPr lang="en-IN" b="1" dirty="0" err="1">
                <a:latin typeface="Times New Roman" pitchFamily="18" charset="0"/>
                <a:cs typeface="Times New Roman" pitchFamily="18" charset="0"/>
              </a:rPr>
              <a:t>Tumor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4958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n-I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IN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Ashutosh</a:t>
            </a:r>
            <a:r>
              <a:rPr lang="en-I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Kumar</a:t>
            </a:r>
          </a:p>
          <a:p>
            <a:pPr algn="r"/>
            <a:r>
              <a:rPr lang="en-I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JR 2</a:t>
            </a:r>
          </a:p>
          <a:p>
            <a:pPr algn="r"/>
            <a:r>
              <a:rPr lang="en-I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Dept Of E.N.T and</a:t>
            </a:r>
          </a:p>
          <a:p>
            <a:pPr algn="r"/>
            <a:r>
              <a:rPr lang="en-I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Head and Neck Surgery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858000" cy="685800"/>
          </a:xfrm>
        </p:spPr>
        <p:txBody>
          <a:bodyPr>
            <a:noAutofit/>
          </a:bodyPr>
          <a:lstStyle/>
          <a:p>
            <a:pPr algn="ctr"/>
            <a:r>
              <a:rPr lang="en-IN" sz="4400" dirty="0">
                <a:latin typeface="Times New Roman" pitchFamily="18" charset="0"/>
                <a:cs typeface="Times New Roman" pitchFamily="18" charset="0"/>
              </a:rPr>
              <a:t>Histopathology</a:t>
            </a:r>
            <a:endParaRPr lang="en-IN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638800"/>
            <a:ext cx="7620000" cy="1371600"/>
          </a:xfrm>
        </p:spPr>
        <p:txBody>
          <a:bodyPr>
            <a:noAutofit/>
          </a:bodyPr>
          <a:lstStyle/>
          <a:p>
            <a:pPr algn="just"/>
            <a:r>
              <a:rPr lang="en-IN" sz="2000" b="1" dirty="0">
                <a:cs typeface="Times New Roman" pitchFamily="18" charset="0"/>
              </a:rPr>
              <a:t>Low Power section shows wavy collagen fibres with spindle shaped  nuclei, and  </a:t>
            </a:r>
            <a:r>
              <a:rPr lang="en-IN" sz="2000" b="1" dirty="0" err="1">
                <a:cs typeface="Times New Roman" pitchFamily="18" charset="0"/>
              </a:rPr>
              <a:t>patternless</a:t>
            </a:r>
            <a:r>
              <a:rPr lang="en-IN" sz="2000" b="1" dirty="0">
                <a:cs typeface="Times New Roman" pitchFamily="18" charset="0"/>
              </a:rPr>
              <a:t>  architecture of hypo and </a:t>
            </a:r>
            <a:r>
              <a:rPr lang="en-IN" sz="2000" b="1" dirty="0" err="1">
                <a:cs typeface="Times New Roman" pitchFamily="18" charset="0"/>
              </a:rPr>
              <a:t>hypercellular</a:t>
            </a:r>
            <a:r>
              <a:rPr lang="en-IN" sz="2000" b="1" dirty="0">
                <a:cs typeface="Times New Roman" pitchFamily="18" charset="0"/>
              </a:rPr>
              <a:t> areas.</a:t>
            </a:r>
          </a:p>
          <a:p>
            <a:pPr algn="just"/>
            <a:r>
              <a:rPr lang="en-IN" sz="2000" b="1" dirty="0">
                <a:cs typeface="Times New Roman" pitchFamily="18" charset="0"/>
              </a:rPr>
              <a:t> 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868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1200"/>
            <a:ext cx="8229600" cy="533400"/>
          </a:xfrm>
        </p:spPr>
        <p:txBody>
          <a:bodyPr>
            <a:noAutofit/>
          </a:bodyPr>
          <a:lstStyle/>
          <a:p>
            <a:pPr algn="just"/>
            <a:r>
              <a:rPr lang="en-IN" sz="2000" b="1" dirty="0">
                <a:latin typeface="+mn-lt"/>
                <a:cs typeface="Times New Roman" pitchFamily="18" charset="0"/>
              </a:rPr>
              <a:t>High power view showing </a:t>
            </a:r>
            <a:r>
              <a:rPr lang="en-IN" sz="2000" b="1" dirty="0" err="1">
                <a:latin typeface="+mn-lt"/>
                <a:cs typeface="Times New Roman" pitchFamily="18" charset="0"/>
              </a:rPr>
              <a:t>Hypercellular</a:t>
            </a:r>
            <a:r>
              <a:rPr lang="en-IN" sz="2000" b="1" dirty="0">
                <a:latin typeface="+mn-lt"/>
                <a:cs typeface="Times New Roman" pitchFamily="18" charset="0"/>
              </a:rPr>
              <a:t> areas showing abundant spindle shaped fibroblastic cells with oval to spindle shaped nuclei.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34340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305800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990600"/>
          </a:xfrm>
        </p:spPr>
        <p:txBody>
          <a:bodyPr>
            <a:noAutofit/>
          </a:bodyPr>
          <a:lstStyle/>
          <a:p>
            <a:pPr algn="just"/>
            <a:r>
              <a:rPr lang="en-IN" sz="2000" b="1" dirty="0">
                <a:latin typeface="+mn-lt"/>
                <a:cs typeface="Times New Roman" pitchFamily="18" charset="0"/>
              </a:rPr>
              <a:t>High power view showing </a:t>
            </a:r>
            <a:r>
              <a:rPr lang="en-IN" sz="2000" b="1" dirty="0" err="1">
                <a:latin typeface="+mn-lt"/>
                <a:cs typeface="Times New Roman" pitchFamily="18" charset="0"/>
              </a:rPr>
              <a:t>hypocellular</a:t>
            </a:r>
            <a:r>
              <a:rPr lang="en-IN" sz="2000" b="1" dirty="0">
                <a:latin typeface="+mn-lt"/>
                <a:cs typeface="Times New Roman" pitchFamily="18" charset="0"/>
              </a:rPr>
              <a:t> pattern showing predominantly wavy and hyalinised collagen fibres with few spindle shaped  nuclei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1"/>
            <a:ext cx="8458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8800"/>
            <a:ext cx="8229600" cy="990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IN" sz="2000" b="1" dirty="0">
                <a:latin typeface="+mn-lt"/>
                <a:cs typeface="Times New Roman" pitchFamily="18" charset="0"/>
              </a:rPr>
              <a:t>Low power view showing Hyper and </a:t>
            </a:r>
            <a:r>
              <a:rPr lang="en-IN" sz="2000" b="1" dirty="0" err="1">
                <a:latin typeface="+mn-lt"/>
                <a:cs typeface="Times New Roman" pitchFamily="18" charset="0"/>
              </a:rPr>
              <a:t>hypocellular</a:t>
            </a:r>
            <a:r>
              <a:rPr lang="en-IN" sz="2000" b="1" dirty="0">
                <a:latin typeface="+mn-lt"/>
                <a:cs typeface="Times New Roman" pitchFamily="18" charset="0"/>
              </a:rPr>
              <a:t> areas showing hyalinization.</a:t>
            </a:r>
            <a:br>
              <a:rPr lang="en-IN" sz="2000" b="1" dirty="0">
                <a:latin typeface="+mn-lt"/>
              </a:rPr>
            </a:br>
            <a:br>
              <a:rPr lang="en-IN" sz="2000" b="1" dirty="0"/>
            </a:br>
            <a:endParaRPr lang="en-IN" sz="20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err="1">
                <a:latin typeface="Times New Roman" pitchFamily="18" charset="0"/>
                <a:cs typeface="Times New Roman" pitchFamily="18" charset="0"/>
              </a:rPr>
              <a:t>ImmunoHistochemistry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r>
                        <a:rPr lang="en-IN" dirty="0"/>
                        <a:t>Positive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Negative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r>
                        <a:rPr lang="en-IN" dirty="0"/>
                        <a:t>CD34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/>
                        <a:t>Desmin</a:t>
                      </a:r>
                      <a:r>
                        <a:rPr lang="en-IN" baseline="0" dirty="0"/>
                        <a:t>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609600"/>
          </a:xfrm>
        </p:spPr>
        <p:txBody>
          <a:bodyPr>
            <a:noAutofit/>
          </a:bodyPr>
          <a:lstStyle/>
          <a:p>
            <a:r>
              <a:rPr lang="en-IN" sz="2000" b="1" dirty="0"/>
              <a:t>Brown areas indicate that this tumour cells are positive for CD34, which confirm its diagnosis as solitary fibrous tumour.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Post Operative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drain along with the sutures were removed on Post operative Day 4 and 7 respectively.</a:t>
            </a:r>
          </a:p>
          <a:p>
            <a:pPr algn="just"/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Suture site was healthy.</a:t>
            </a:r>
          </a:p>
          <a:p>
            <a:pPr algn="just"/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Patient was discharged on Post operative Day 10 and is on regular follow up 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15962"/>
          </a:xfrm>
        </p:spPr>
        <p:txBody>
          <a:bodyPr>
            <a:noAutofit/>
          </a:bodyPr>
          <a:lstStyle/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534400" cy="5943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Solitary Fibrous Tumours of the Head and Neck region are extremely rare. The clinical diagnosis is often difficult to establish, and this lesion may be indistinguishable from other soft tissue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neoplasms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Solitary Fibrous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were initially associated only with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mesothelial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-lined surfaces, most commonly arising from the pleura and other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serosal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regions. </a:t>
            </a:r>
          </a:p>
          <a:p>
            <a:pPr algn="just"/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Even though more than 50% of these tumours are located in the thoracic cavity,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extrathoracic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tumours have been reported in various sites such as the liver, skin and the head and neck . </a:t>
            </a:r>
          </a:p>
          <a:p>
            <a:pPr algn="just"/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In the head and neck region, Solitary Fibrous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have been reported in many sites, but the oral cavity is the most common site 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686800" cy="5867400"/>
          </a:xfrm>
        </p:spPr>
        <p:txBody>
          <a:bodyPr>
            <a:noAutofit/>
          </a:bodyPr>
          <a:lstStyle/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Although Solitary Fibrous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are commonly benign, 10% to 15% of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extrapleural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Solitary Fibrous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have shown malignant characteristics in the form of metastatic disease . Solitary Fibrous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are slow growing masses that can be very difficult to distinguish from other soft tissue tumours.</a:t>
            </a:r>
          </a:p>
          <a:p>
            <a:pPr algn="just"/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clinical symptoms are dependent on location, usually due to compression rather than tissue infiltration. </a:t>
            </a:r>
          </a:p>
          <a:p>
            <a:pPr algn="just"/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diagnosis is strongly dependent on the microscopic appearance and characteristic Immunohistochemical staining for CD34 and Bcl2. Therefore, definitive diagnosis is usually made Post tumour resection. </a:t>
            </a:r>
          </a:p>
          <a:p>
            <a:pPr marL="1714500" lvl="2" indent="-914400" algn="just">
              <a:buFont typeface="+mj-lt"/>
              <a:buAutoNum type="arabicPeriod"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marL="1714500" lvl="2" indent="-914400" algn="just">
              <a:buFont typeface="+mj-lt"/>
              <a:buAutoNum type="arabicPeriod"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marL="1714500" lvl="2" indent="-914400" algn="just">
              <a:buFont typeface="+mj-lt"/>
              <a:buAutoNum type="arabicPeriod"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endParaRPr lang="en-IN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1"/>
            <a:ext cx="8458200" cy="6553200"/>
          </a:xfrm>
        </p:spPr>
        <p:txBody>
          <a:bodyPr>
            <a:noAutofit/>
          </a:bodyPr>
          <a:lstStyle/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There are no distinctive imaging features that are diagnostic of these rare tumours. </a:t>
            </a:r>
          </a:p>
          <a:p>
            <a:pPr algn="just">
              <a:buNone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Dense enhancement of the lesion on Computed Tomography or Magnetic Resonance imaging may be suggestive and should prompt inclusion of Solitary Fibrous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as a differential diagnosis.</a:t>
            </a:r>
          </a:p>
          <a:p>
            <a:pPr algn="just">
              <a:buNone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classic histological appearance of an Solitary Fibrous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is characterised by a variety of growth patterns, the most typical being a random arrangement of spindle cells in a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collagenous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background, with a prominent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vascularity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that results in a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hemangiopericytoma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-like pattern. </a:t>
            </a:r>
          </a:p>
          <a:p>
            <a:pPr algn="just"/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br>
              <a:rPr lang="en-IN" sz="2400" dirty="0">
                <a:latin typeface="Times New Roman" pitchFamily="18" charset="0"/>
                <a:cs typeface="Times New Roman" pitchFamily="18" charset="0"/>
              </a:rPr>
            </a:b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Case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 32-year-old male patient reported to the Department of  ENT with the chief complaint of swelling in the left neck region since 4 years  . </a:t>
            </a:r>
          </a:p>
          <a:p>
            <a:pPr algn="just"/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patient first noticed the swelling 4 years back when it was initially roughly of size 0.5cm*0.5cm, which had progressively increased to the present size. </a:t>
            </a:r>
          </a:p>
          <a:p>
            <a:pPr algn="just"/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No history of Significant weight loss,</a:t>
            </a: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No history of Evening rise of temperature. </a:t>
            </a: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No history of Dental caries.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458200" cy="5821363"/>
          </a:xfrm>
        </p:spPr>
        <p:txBody>
          <a:bodyPr>
            <a:noAutofit/>
          </a:bodyPr>
          <a:lstStyle/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Mitoses and necrosis are usually absent. However, an estimated 10% -15 % of benign Solitary Fibrous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can behave in a malignant fashion .</a:t>
            </a: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Histologically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, a number of other soft tissue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neoplasms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have a striking resemblance to Solitary Fibrous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Therefore, differential Immunohistochemical staining helps distinguish Solitary Fibrous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from other soft tissue tumours, including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Benign fibrous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Histiocytoma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Dermatofibrosarcoma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protuberans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Myofibroma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Fibromas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, and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Neurogenic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tumors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, and other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Vascular soft tissue tumours, such as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hemangiopericytomas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Synovial sarcomas.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05800" cy="5562600"/>
          </a:xfrm>
        </p:spPr>
        <p:txBody>
          <a:bodyPr>
            <a:normAutofit/>
          </a:bodyPr>
          <a:lstStyle/>
          <a:p>
            <a:endParaRPr lang="en-IN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immunohistochemical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studies, the cells are typically positive for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vimentin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, CD 34, Bc1-2 and CD 99 and negative for S-100 protein,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cytokeratin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desmin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actin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myogenin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Benign fibrous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histiocytomas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typically stain negative for CD34 and Bcl2 . In our case, the tissue showed marked positivity for CD34, while it was negative for  S100 and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Desmin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Therefore, the microscopic and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immunohistochemical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profile was consistent with a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Benign solitary fibrous tumour</a:t>
            </a:r>
          </a:p>
          <a:p>
            <a:pPr>
              <a:buNone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440363"/>
          </a:xfrm>
        </p:spPr>
        <p:txBody>
          <a:bodyPr>
            <a:normAutofit/>
          </a:bodyPr>
          <a:lstStyle/>
          <a:p>
            <a:pPr algn="just"/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recommended management for Benign Solitary Fibrous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is complete surgical excision of the neoplasm, and such excision with free margins is an important prognostic factor.</a:t>
            </a:r>
          </a:p>
          <a:p>
            <a:pPr algn="just"/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Recurrence of Solitary Fibrous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have been reported 30 years after surgical excision despite complete excision. Therefore, long-term follow up is essential even in cases pathologically diagnosed as benign.</a:t>
            </a:r>
            <a:br>
              <a:rPr lang="en-IN" sz="2400" dirty="0">
                <a:latin typeface="Times New Roman" pitchFamily="18" charset="0"/>
                <a:cs typeface="Times New Roman" pitchFamily="18" charset="0"/>
              </a:rPr>
            </a:b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4800" b="1" dirty="0">
                <a:latin typeface="Times New Roman" pitchFamily="18" charset="0"/>
                <a:cs typeface="Times New Roman" pitchFamily="18" charset="0"/>
              </a:rPr>
              <a:t>CONCLUSION</a:t>
            </a:r>
            <a:br>
              <a:rPr lang="en-IN" sz="4800" b="1" dirty="0">
                <a:latin typeface="Times New Roman" pitchFamily="18" charset="0"/>
                <a:cs typeface="Times New Roman" pitchFamily="18" charset="0"/>
              </a:rPr>
            </a:br>
            <a:endParaRPr lang="en-IN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4906963"/>
          </a:xfrm>
        </p:spPr>
        <p:txBody>
          <a:bodyPr>
            <a:normAutofit/>
          </a:bodyPr>
          <a:lstStyle/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Clinicians should include Solitary Fibrous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in the Differential diagnosis of tumours that arise from soft tissues of the head and neck.</a:t>
            </a:r>
          </a:p>
          <a:p>
            <a:pPr algn="just"/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Distinguishing a Solitary Fibrous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from various spindle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Neoplasms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can be difficult. Therefore, Immunohistochemical staining is important. </a:t>
            </a:r>
          </a:p>
          <a:p>
            <a:pPr algn="just"/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Suggested management is complete excision of the mass with long term follow up, because of the potential for recurrence and malignant transformation.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IN" sz="8800" dirty="0"/>
          </a:p>
          <a:p>
            <a:pPr algn="ctr">
              <a:buNone/>
            </a:pPr>
            <a:r>
              <a:rPr lang="en-IN" sz="8800" dirty="0"/>
              <a:t>Thank you!!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5211763"/>
          </a:xfrm>
        </p:spPr>
        <p:txBody>
          <a:bodyPr>
            <a:normAutofit/>
          </a:bodyPr>
          <a:lstStyle/>
          <a:p>
            <a:pPr algn="just"/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Past History:</a:t>
            </a:r>
          </a:p>
          <a:p>
            <a:pPr algn="just">
              <a:buNone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   Known case of DM Type 2 and Hypertension since 5 years on regular medication.</a:t>
            </a: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No history of Tuberculosis  or major surgical illness in the past.</a:t>
            </a:r>
          </a:p>
          <a:p>
            <a:pPr algn="just"/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Family </a:t>
            </a:r>
            <a:r>
              <a:rPr lang="en-IN" sz="2400" b="1" dirty="0" err="1">
                <a:latin typeface="Times New Roman" pitchFamily="18" charset="0"/>
                <a:cs typeface="Times New Roman" pitchFamily="18" charset="0"/>
              </a:rPr>
              <a:t>History: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Significant</a:t>
            </a:r>
          </a:p>
          <a:p>
            <a:pPr algn="just"/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Personal </a:t>
            </a:r>
            <a:r>
              <a:rPr lang="en-IN" sz="2400" b="1" dirty="0" err="1">
                <a:latin typeface="Times New Roman" pitchFamily="18" charset="0"/>
                <a:cs typeface="Times New Roman" pitchFamily="18" charset="0"/>
              </a:rPr>
              <a:t>History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:Not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significant </a:t>
            </a:r>
          </a:p>
          <a:p>
            <a:pPr algn="just"/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8686800" cy="6248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On Local examination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 diffuse, roughly oval swelling was seen in the left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submandibular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region, measuring approximately 5 × 4 cm in size. The overlying and surrounding skin was normal. </a:t>
            </a: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swelling extended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anteroposteriorly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1 cm posterior to the chin up to 1 cm anterior to the angle of mandible. </a:t>
            </a:r>
          </a:p>
          <a:p>
            <a:pPr algn="just"/>
            <a:r>
              <a:rPr lang="en-IN" sz="2400" u="sng" dirty="0" err="1">
                <a:latin typeface="Times New Roman" pitchFamily="18" charset="0"/>
                <a:cs typeface="Times New Roman" pitchFamily="18" charset="0"/>
              </a:rPr>
              <a:t>Superoinferiorly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, it extended 1 cm below the inferior border of mandible toward the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submandibular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area up to a distance of 2 cm (inferiorly). No visible pulsations were seen. </a:t>
            </a:r>
          </a:p>
          <a:p>
            <a:pPr algn="just"/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On palpation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The swelling was firm, mobile, non tender, non-reducible, and non-fluctuant, and no pulsations were felt. </a:t>
            </a: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Lymph nodes were not palpable. No abnormalities were found in relation to the teeth and soft tissues on intraoral examination. However, on bimanual palpation of the left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submandibular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area,  a firm swelling was noted.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305800" cy="5059363"/>
          </a:xfrm>
        </p:spPr>
        <p:txBody>
          <a:bodyPr>
            <a:normAutofit/>
          </a:bodyPr>
          <a:lstStyle/>
          <a:p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Systemic Examination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: NAD</a:t>
            </a: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Based on the Clinical features, a Provisional diagnosis of </a:t>
            </a: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Chronic lymphadenitis </a:t>
            </a: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Tubercular lymphadenitis,</a:t>
            </a: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Benign lymphoid hyperplasia,</a:t>
            </a: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Lymphoma, </a:t>
            </a:r>
          </a:p>
          <a:p>
            <a:pPr algn="just"/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Sialadenitis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Pleomorphic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Adenoma were included under the differential diagnosis.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Investigations</a:t>
            </a:r>
            <a:br>
              <a:rPr lang="en-IN" b="1" dirty="0">
                <a:latin typeface="Times New Roman" pitchFamily="18" charset="0"/>
                <a:cs typeface="Times New Roman" pitchFamily="18" charset="0"/>
              </a:rPr>
            </a:b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15400" cy="5059363"/>
          </a:xfrm>
        </p:spPr>
        <p:txBody>
          <a:bodyPr>
            <a:noAutofit/>
          </a:bodyPr>
          <a:lstStyle/>
          <a:p>
            <a:pPr algn="just"/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Fine needle Aspiration cytology (FNAC)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was inconclusive and biopsy was advised</a:t>
            </a:r>
          </a:p>
          <a:p>
            <a:pPr algn="just"/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b="1" dirty="0" err="1">
                <a:latin typeface="Times New Roman" pitchFamily="18" charset="0"/>
                <a:cs typeface="Times New Roman" pitchFamily="18" charset="0"/>
              </a:rPr>
              <a:t>Ultrasonography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Revealed a well defined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heterogenously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hypoechoic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lesion of size 6*4*3.5 cm in the left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submandibular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region with intrinsic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vascularity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on colour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doppler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Neoplastic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lesion.No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evidence of any enlarged Lymph node was noted.</a:t>
            </a:r>
          </a:p>
          <a:p>
            <a:pPr algn="just"/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CT Scan</a:t>
            </a:r>
          </a:p>
        </p:txBody>
      </p:sp>
      <p:pic>
        <p:nvPicPr>
          <p:cNvPr id="1026" name="Picture 2" descr="C:\Users\Ashuthosh\Desktop\submandibular\ADHARI SHEKHAR 36YRS M_CT_CT NECK WITH CONTRAST_1\Series2\0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4053681" cy="4053681"/>
          </a:xfrm>
          <a:prstGeom prst="rect">
            <a:avLst/>
          </a:prstGeom>
          <a:noFill/>
        </p:spPr>
      </p:pic>
      <p:pic>
        <p:nvPicPr>
          <p:cNvPr id="1027" name="Picture 3" descr="C:\Users\Ashuthosh\Desktop\submandibular\ADHARI SHEKHAR 36YRS M_CT_CT NECK WITH CONTRAST_1\Series2\0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14400"/>
            <a:ext cx="4038600" cy="4038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14400" y="5029200"/>
            <a:ext cx="7391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A well defined large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heterogenously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enhancing left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submandibular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space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lobulated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mass lesion insinuating along the floor of mouth with maintained fat planes, most likely suggestive of benign non aggressive soft tissue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?. Fibrous origin –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Desmoid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Fibroma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.</a:t>
            </a:r>
            <a:endParaRPr lang="en-IN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err="1">
                <a:latin typeface="Times New Roman" pitchFamily="18" charset="0"/>
                <a:cs typeface="Times New Roman" pitchFamily="18" charset="0"/>
              </a:rPr>
              <a:t>Intraoperative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55626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Fig:Left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Submandibular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gland was excised along with the mass.</a:t>
            </a: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4038600" cy="402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Ashuthosh\Desktop\submandibular gland 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143000"/>
            <a:ext cx="3886200" cy="4136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383402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85800"/>
            <a:ext cx="345445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5181600"/>
            <a:ext cx="403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The lesions measured from 3 to 7 cm in greatest diameter and presented grossly as well-circumscribed, encapsulated, soft to rubbery tissue masses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5257800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Excised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Submandibular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Gland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1145</Words>
  <Application>Microsoft Office PowerPoint</Application>
  <PresentationFormat>On-screen Show (4:3)</PresentationFormat>
  <Paragraphs>119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A Rare Case Report: Submandibular Solitary Fibrous Tumor</vt:lpstr>
      <vt:lpstr>Case Report</vt:lpstr>
      <vt:lpstr>PowerPoint Presentation</vt:lpstr>
      <vt:lpstr>PowerPoint Presentation</vt:lpstr>
      <vt:lpstr>PowerPoint Presentation</vt:lpstr>
      <vt:lpstr>Investigations </vt:lpstr>
      <vt:lpstr>CT Scan</vt:lpstr>
      <vt:lpstr>Intraoperative</vt:lpstr>
      <vt:lpstr>PowerPoint Presentation</vt:lpstr>
      <vt:lpstr>Histopathology</vt:lpstr>
      <vt:lpstr>High power view showing Hypercellular areas showing abundant spindle shaped fibroblastic cells with oval to spindle shaped nuclei.</vt:lpstr>
      <vt:lpstr>High power view showing hypocellular pattern showing predominantly wavy and hyalinised collagen fibres with few spindle shaped  nuclei</vt:lpstr>
      <vt:lpstr>Low power view showing Hyper and hypocellular areas showing hyalinization.  </vt:lpstr>
      <vt:lpstr>ImmunoHistochemistry </vt:lpstr>
      <vt:lpstr>Brown areas indicate that this tumour cells are positive for CD34, which confirm its diagnosis as solitary fibrous tumour.</vt:lpstr>
      <vt:lpstr>Post Operative</vt:lpstr>
      <vt:lpstr>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case Report: Submandibular soft tissue tumor</dc:title>
  <dc:creator>Ashutosh</dc:creator>
  <cp:lastModifiedBy>Unknown User</cp:lastModifiedBy>
  <cp:revision>63</cp:revision>
  <dcterms:created xsi:type="dcterms:W3CDTF">2006-08-16T00:00:00Z</dcterms:created>
  <dcterms:modified xsi:type="dcterms:W3CDTF">2019-05-21T08:15:44Z</dcterms:modified>
</cp:coreProperties>
</file>