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70" r:id="rId5"/>
    <p:sldId id="266" r:id="rId6"/>
    <p:sldId id="267" r:id="rId7"/>
    <p:sldId id="271" r:id="rId8"/>
    <p:sldId id="268" r:id="rId9"/>
    <p:sldId id="263" r:id="rId10"/>
    <p:sldId id="26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2B7B-5875-4625-A2C8-ABA96EDC102B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BF7FB-8B4F-48C9-99B5-D2E3924CC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3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584-E349-4088-8410-61035214646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C693F-BEFD-47DC-96E9-AC47E157A4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584-E349-4088-8410-61035214646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693F-BEFD-47DC-96E9-AC47E157A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584-E349-4088-8410-61035214646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693F-BEFD-47DC-96E9-AC47E157A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584-E349-4088-8410-61035214646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693F-BEFD-47DC-96E9-AC47E157A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584-E349-4088-8410-61035214646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693F-BEFD-47DC-96E9-AC47E157A4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584-E349-4088-8410-61035214646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693F-BEFD-47DC-96E9-AC47E157A4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584-E349-4088-8410-61035214646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693F-BEFD-47DC-96E9-AC47E157A4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584-E349-4088-8410-61035214646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693F-BEFD-47DC-96E9-AC47E157A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584-E349-4088-8410-61035214646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693F-BEFD-47DC-96E9-AC47E157A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584-E349-4088-8410-61035214646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693F-BEFD-47DC-96E9-AC47E157A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2584-E349-4088-8410-61035214646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693F-BEFD-47DC-96E9-AC47E157A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9BE2584-E349-4088-8410-610352146461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7C693F-BEFD-47DC-96E9-AC47E157A4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0034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ABDOMEN - A HUMAN PANDORA’S BOX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5400" b="1" dirty="0"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8458200" cy="2209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Brinda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Shingala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under the guidance of </a:t>
            </a:r>
          </a:p>
          <a:p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(Brig)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Kathpalia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D Y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Patil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Medical College, Pune</a:t>
            </a:r>
            <a:endParaRPr lang="en-I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Knowing what we may find once the abdomen is opened is not always certain before the surgery despite a complete evaluation; hence it is aptly called a Pandora’s box. </a:t>
            </a:r>
          </a:p>
          <a:p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Differential diagnosis should always be kept in mind before operating as it helps to tackle rare situations where the intraoperative diagnosis may differ from the preoperative diagnosis.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09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52495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1600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last two decades, there have been many great advances in radio-imaging. To an extent that diagnosis is almost certain preoperatively in a case of lump in abdomen.  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Even with these sophisticated modalities, management of a case of  large lump in abdomen especially in the reproductive age group remains challenging – abdomen still remains a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Pandora’s Box.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04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MY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en-I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37year-old, unmarried came with complaints of</a:t>
            </a:r>
          </a:p>
          <a:p>
            <a:pPr marL="0" indent="0" algn="just">
              <a:buNone/>
            </a:pPr>
            <a:r>
              <a:rPr lang="en-I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gradual abdominal distension</a:t>
            </a:r>
          </a:p>
          <a:p>
            <a:pPr marL="0" indent="0" algn="just">
              <a:buNone/>
            </a:pPr>
            <a:r>
              <a:rPr lang="en-I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dull aching pain in the lower abdomen </a:t>
            </a:r>
          </a:p>
          <a:p>
            <a:pPr marL="0" indent="0" algn="just">
              <a:buNone/>
            </a:pPr>
            <a:r>
              <a:rPr lang="en-I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indigestion for the last 6 months.</a:t>
            </a:r>
          </a:p>
          <a:p>
            <a:pPr marL="0" indent="0" algn="just">
              <a:buNone/>
            </a:pPr>
            <a:endParaRPr lang="en-I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I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I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Menstrual history - normal. </a:t>
            </a:r>
          </a:p>
          <a:p>
            <a:pPr marL="285750" indent="-285750"/>
            <a:r>
              <a:rPr lang="en-IN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 and family history -  non-contributory.</a:t>
            </a:r>
          </a:p>
          <a:p>
            <a:endParaRPr lang="en-IN" sz="3000" dirty="0">
              <a:latin typeface="Times New Roman" pitchFamily="18" charset="0"/>
              <a:cs typeface="Times New Roman" pitchFamily="18" charset="0"/>
            </a:endParaRPr>
          </a:p>
          <a:p>
            <a:endParaRPr lang="en-IN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51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I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Examination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Height 143cm.</a:t>
            </a:r>
          </a:p>
          <a:p>
            <a:pPr marL="285750" indent="-285750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Weight 37kgs.  </a:t>
            </a:r>
          </a:p>
          <a:p>
            <a:pPr marL="285750" indent="-285750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BMI 18.8 kg/m2</a:t>
            </a:r>
          </a:p>
          <a:p>
            <a:pPr marL="285750" indent="-285750"/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Pallor was present. No lymphadenopathy including the Virchow’s node.</a:t>
            </a:r>
            <a:endParaRPr lang="en-I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9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1601"/>
            <a:ext cx="5029200" cy="6553200"/>
          </a:xfrm>
        </p:spPr>
        <p:txBody>
          <a:bodyPr>
            <a:normAutofit/>
          </a:bodyPr>
          <a:lstStyle/>
          <a:p>
            <a:pPr marL="285750" indent="-285750"/>
            <a:r>
              <a:rPr lang="en-I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 Examination</a:t>
            </a:r>
          </a:p>
          <a:p>
            <a:pPr marL="0" indent="0">
              <a:buNone/>
            </a:pPr>
            <a:endParaRPr lang="en-IN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Abdomen was </a:t>
            </a:r>
            <a:r>
              <a:rPr lang="en-I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uniformly distended.</a:t>
            </a:r>
          </a:p>
          <a:p>
            <a:pPr marL="285750" indent="-285750"/>
            <a:r>
              <a:rPr lang="en-I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mass was appeared solitary, non tender, mobile and cystic.  The </a:t>
            </a:r>
            <a:r>
              <a:rPr lang="en-I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 margin of the mass could not be reached</a:t>
            </a:r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 dull note was felt over the mass. Shifting dullness was absent.</a:t>
            </a:r>
          </a:p>
          <a:p>
            <a:pPr marL="285750" indent="-285750"/>
            <a:endParaRPr lang="en-I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External genitalia appeared normal. </a:t>
            </a:r>
          </a:p>
          <a:p>
            <a:pPr marL="285750" indent="-285750"/>
            <a:r>
              <a:rPr lang="en-I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Being unmarried gynaecological examination was not done.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92727997-290C-164A-B1F8-72E9D39CC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657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72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" y="152401"/>
            <a:ext cx="5112327" cy="2514599"/>
          </a:xfrm>
        </p:spPr>
        <p:txBody>
          <a:bodyPr>
            <a:normAutofit fontScale="40000" lnSpcReduction="20000"/>
          </a:bodyPr>
          <a:lstStyle/>
          <a:p>
            <a:r>
              <a:rPr lang="en-I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Investigations </a:t>
            </a:r>
          </a:p>
          <a:p>
            <a:r>
              <a:rPr lang="en-IN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Haemoglobin- 7.8 g/dl. </a:t>
            </a:r>
          </a:p>
          <a:p>
            <a:r>
              <a:rPr lang="en-IN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Tumour markers-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 125 – 74 U/ml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CEA &lt; 0.5 </a:t>
            </a:r>
            <a:r>
              <a:rPr lang="en-IN" sz="6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IN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/ml</a:t>
            </a:r>
          </a:p>
          <a:p>
            <a:r>
              <a:rPr lang="en-IN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Rest of her labs were normal. </a:t>
            </a:r>
          </a:p>
          <a:p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3E93F3C-8100-134C-9406-146855351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27848" r="54994" b="23938"/>
          <a:stretch/>
        </p:blipFill>
        <p:spPr>
          <a:xfrm>
            <a:off x="10886" y="3200400"/>
            <a:ext cx="3733800" cy="2586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00" y="30438"/>
            <a:ext cx="4876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en-I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Right adnexal 25x20x18cm 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cystic lesion seen extending in the upper abdomen. 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Left ovary was visualised.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Right ovary was not clearly visualised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 scan 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Thin walled, mixed density, moderately heterogeneous enhancing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abdomino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-pelvic mass of 30x27x8cm arising from the right adnexa. Uterine size was normal.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No evidence of ascites or peritoneal deposits. 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Left adnexa - normal.</a:t>
            </a:r>
            <a:r>
              <a:rPr lang="en-I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423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Provisional diagnosis </a:t>
            </a:r>
            <a:br>
              <a:rPr lang="en-I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Mucinous cystadenoma </a:t>
            </a:r>
          </a:p>
          <a:p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/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/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patient was counselled for exploratory laparotomy. </a:t>
            </a:r>
          </a:p>
          <a:p>
            <a:pPr marL="285750" indent="-285750" algn="just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Possibility of hysterectomy was explained and its consent was taken. </a:t>
            </a:r>
          </a:p>
          <a:p>
            <a:pPr marL="285750" indent="-285750" algn="just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cause of anaemia was found to be iron deficiency and two units of packed red cells were transfused pre-operatively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2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4572000" cy="6477000"/>
          </a:xfrm>
        </p:spPr>
        <p:txBody>
          <a:bodyPr>
            <a:normAutofit fontScale="92500" lnSpcReduction="10000"/>
          </a:bodyPr>
          <a:lstStyle/>
          <a:p>
            <a:r>
              <a:rPr lang="en-IN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Intra-operative Findings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IN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Bosselated</a:t>
            </a:r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appearance, irregular margins, smooth surface, solid and cystic components were felt.</a:t>
            </a:r>
          </a:p>
          <a:p>
            <a:pPr marL="285750" indent="-285750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adhesions were seen. </a:t>
            </a:r>
          </a:p>
          <a:p>
            <a:pPr marL="285750" indent="-285750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Uterus, ovaries and the fallopian tubes on both sides were normal and separate from the mass. They were preserved.</a:t>
            </a:r>
          </a:p>
          <a:p>
            <a:pPr marL="285750" indent="-285750"/>
            <a:r>
              <a:rPr lang="en-I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mass was seen arising from the right </a:t>
            </a:r>
            <a:r>
              <a:rPr lang="en-IN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cornua</a:t>
            </a:r>
            <a:r>
              <a:rPr lang="en-I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the uterus.</a:t>
            </a:r>
          </a:p>
          <a:p>
            <a:pPr marL="285750" indent="-285750"/>
            <a:r>
              <a:rPr lang="en-I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After careful dissection of the overlying peritoneum around the base, it was clamped, transfixed, ligated, and sent for frozen section.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 descr="C:\Users\Katwala\Desktop\tumor\77b8b478-8b26-428c-aea5-7668325ad9e4.jpg">
            <a:extLst>
              <a:ext uri="{FF2B5EF4-FFF2-40B4-BE49-F238E27FC236}">
                <a16:creationId xmlns="" xmlns:a16="http://schemas.microsoft.com/office/drawing/2014/main" id="{F0AC4C26-B7E6-D446-AF9F-A25E8DEBF9CA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6"/>
          <a:stretch/>
        </p:blipFill>
        <p:spPr bwMode="auto">
          <a:xfrm>
            <a:off x="4876800" y="304801"/>
            <a:ext cx="4064068" cy="5105399"/>
          </a:xfrm>
          <a:prstGeom prst="rect">
            <a:avLst/>
          </a:prstGeom>
          <a:noFill/>
          <a:ln w="133350">
            <a:noFill/>
          </a:ln>
        </p:spPr>
      </p:pic>
    </p:spTree>
    <p:extLst>
      <p:ext uri="{BB962C8B-B14F-4D97-AF65-F5344CB8AC3E}">
        <p14:creationId xmlns:p14="http://schemas.microsoft.com/office/powerpoint/2010/main" val="336164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I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frozen section report- a </a:t>
            </a:r>
            <a:r>
              <a:rPr lang="en-I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3.7kg</a:t>
            </a:r>
            <a:r>
              <a:rPr lang="en-I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benign neoplasm with cystic degeneration measuring </a:t>
            </a:r>
            <a:r>
              <a:rPr lang="en-I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35x30x28cms.</a:t>
            </a:r>
          </a:p>
          <a:p>
            <a:pPr marL="285750" indent="-285750"/>
            <a:r>
              <a:rPr lang="en-I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Haemostasis was achieved and the abdomen was closed en-mass.</a:t>
            </a:r>
          </a:p>
          <a:p>
            <a:pPr marL="285750" indent="-285750"/>
            <a:r>
              <a:rPr lang="en-I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final histopathology report </a:t>
            </a:r>
            <a:r>
              <a:rPr lang="en-I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showed a </a:t>
            </a:r>
            <a:r>
              <a:rPr lang="en-I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leiomyoma with degeneration with no features of atypia</a:t>
            </a:r>
            <a:r>
              <a:rPr lang="en-I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I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post-operative period was uneventful, and the patient was discharged on post-operative day 10 after suture removal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89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167</TotalTime>
  <Words>549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ABDOMEN - A HUMAN PANDORA’S BOX  </vt:lpstr>
      <vt:lpstr>INTRODUCTION</vt:lpstr>
      <vt:lpstr>MY CASE</vt:lpstr>
      <vt:lpstr>PowerPoint Presentation</vt:lpstr>
      <vt:lpstr>PowerPoint Presentation</vt:lpstr>
      <vt:lpstr>PowerPoint Presentation</vt:lpstr>
      <vt:lpstr>Provisional diagnosis  </vt:lpstr>
      <vt:lpstr>PowerPoint Presentation</vt:lpstr>
      <vt:lpstr>PowerPoint Presentation</vt:lpstr>
      <vt:lpstr>TAKE HOME MESSAGE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ABDOMEN - A HUMAN PANDORA’S BOX</dc:title>
  <dc:creator>DELL</dc:creator>
  <cp:lastModifiedBy>seema.jamnik</cp:lastModifiedBy>
  <cp:revision>33</cp:revision>
  <dcterms:created xsi:type="dcterms:W3CDTF">2021-10-18T05:03:46Z</dcterms:created>
  <dcterms:modified xsi:type="dcterms:W3CDTF">2021-12-08T07:50:17Z</dcterms:modified>
</cp:coreProperties>
</file>