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58" r:id="rId5"/>
    <p:sldId id="266" r:id="rId6"/>
    <p:sldId id="274" r:id="rId7"/>
    <p:sldId id="259" r:id="rId8"/>
    <p:sldId id="267" r:id="rId9"/>
    <p:sldId id="268" r:id="rId10"/>
    <p:sldId id="273" r:id="rId11"/>
    <p:sldId id="271" r:id="rId12"/>
    <p:sldId id="260" r:id="rId13"/>
    <p:sldId id="277" r:id="rId14"/>
    <p:sldId id="261" r:id="rId15"/>
    <p:sldId id="269" r:id="rId16"/>
    <p:sldId id="278" r:id="rId17"/>
    <p:sldId id="262" r:id="rId18"/>
    <p:sldId id="275" r:id="rId19"/>
    <p:sldId id="263" r:id="rId20"/>
    <p:sldId id="270" r:id="rId21"/>
    <p:sldId id="276" r:id="rId22"/>
    <p:sldId id="26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snapToGrid="0">
      <p:cViewPr>
        <p:scale>
          <a:sx n="81" d="100"/>
          <a:sy n="81" d="100"/>
        </p:scale>
        <p:origin x="-222" y="12"/>
      </p:cViewPr>
      <p:guideLst>
        <p:guide orient="horz" pos="2160"/>
        <p:guide pos="3840"/>
      </p:guideLst>
    </p:cSldViewPr>
  </p:slideViewPr>
  <p:notesTextViewPr>
    <p:cViewPr>
      <p:scale>
        <a:sx n="1" d="1"/>
        <a:sy n="1" d="1"/>
      </p:scale>
      <p:origin x="0" y="0"/>
    </p:cViewPr>
  </p:notesTextViewPr>
  <p:sorterViewPr>
    <p:cViewPr>
      <p:scale>
        <a:sx n="100" d="100"/>
        <a:sy n="100" d="100"/>
      </p:scale>
      <p:origin x="0" y="-25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58491E-F519-492C-AF5E-BFA1B3A7C333}" type="datetimeFigureOut">
              <a:rPr lang="en-IN" smtClean="0"/>
              <a:t>08-12-2021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15D0CBA8-2754-4083-9C34-A533A49C5C21}" type="slidenum">
              <a:rPr lang="en-IN" smtClean="0"/>
              <a:t>‹#›</a:t>
            </a:fld>
            <a:endParaRPr lang="en-IN"/>
          </a:p>
        </p:txBody>
      </p:sp>
    </p:spTree>
    <p:extLst>
      <p:ext uri="{BB962C8B-B14F-4D97-AF65-F5344CB8AC3E}">
        <p14:creationId xmlns:p14="http://schemas.microsoft.com/office/powerpoint/2010/main" val="59542687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58491E-F519-492C-AF5E-BFA1B3A7C333}" type="datetimeFigureOut">
              <a:rPr lang="en-IN" smtClean="0"/>
              <a:t>08-12-2021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5D0CBA8-2754-4083-9C34-A533A49C5C21}" type="slidenum">
              <a:rPr lang="en-IN" smtClean="0"/>
              <a:t>‹#›</a:t>
            </a:fld>
            <a:endParaRPr lang="en-IN"/>
          </a:p>
        </p:txBody>
      </p:sp>
    </p:spTree>
    <p:extLst>
      <p:ext uri="{BB962C8B-B14F-4D97-AF65-F5344CB8AC3E}">
        <p14:creationId xmlns:p14="http://schemas.microsoft.com/office/powerpoint/2010/main" val="196170451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58491E-F519-492C-AF5E-BFA1B3A7C333}" type="datetimeFigureOut">
              <a:rPr lang="en-IN" smtClean="0"/>
              <a:t>08-12-2021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5D0CBA8-2754-4083-9C34-A533A49C5C21}" type="slidenum">
              <a:rPr lang="en-IN" smtClean="0"/>
              <a:t>‹#›</a:t>
            </a:fld>
            <a:endParaRPr lang="en-IN"/>
          </a:p>
        </p:txBody>
      </p:sp>
    </p:spTree>
    <p:extLst>
      <p:ext uri="{BB962C8B-B14F-4D97-AF65-F5344CB8AC3E}">
        <p14:creationId xmlns:p14="http://schemas.microsoft.com/office/powerpoint/2010/main" val="103192333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58491E-F519-492C-AF5E-BFA1B3A7C333}" type="datetimeFigureOut">
              <a:rPr lang="en-IN" smtClean="0"/>
              <a:t>08-12-2021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5D0CBA8-2754-4083-9C34-A533A49C5C21}" type="slidenum">
              <a:rPr lang="en-IN" smtClean="0"/>
              <a:t>‹#›</a:t>
            </a:fld>
            <a:endParaRPr lang="en-IN"/>
          </a:p>
        </p:txBody>
      </p:sp>
    </p:spTree>
    <p:extLst>
      <p:ext uri="{BB962C8B-B14F-4D97-AF65-F5344CB8AC3E}">
        <p14:creationId xmlns:p14="http://schemas.microsoft.com/office/powerpoint/2010/main" val="132600710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5858491E-F519-492C-AF5E-BFA1B3A7C333}" type="datetimeFigureOut">
              <a:rPr lang="en-IN" smtClean="0"/>
              <a:t>08-12-2021</a:t>
            </a:fld>
            <a:endParaRPr lang="en-IN"/>
          </a:p>
        </p:txBody>
      </p:sp>
      <p:sp>
        <p:nvSpPr>
          <p:cNvPr id="5" name="Footer Placeholder 4"/>
          <p:cNvSpPr>
            <a:spLocks noGrp="1"/>
          </p:cNvSpPr>
          <p:nvPr>
            <p:ph type="ftr" sz="quarter" idx="11"/>
          </p:nvPr>
        </p:nvSpPr>
        <p:spPr>
          <a:xfrm>
            <a:off x="2182708" y="6272784"/>
            <a:ext cx="6327648" cy="365125"/>
          </a:xfrm>
        </p:spPr>
        <p:txBody>
          <a:bodyPr/>
          <a:lstStyle/>
          <a:p>
            <a:endParaRPr lang="en-IN"/>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15D0CBA8-2754-4083-9C34-A533A49C5C21}" type="slidenum">
              <a:rPr lang="en-IN" smtClean="0"/>
              <a:t>‹#›</a:t>
            </a:fld>
            <a:endParaRPr lang="en-IN"/>
          </a:p>
        </p:txBody>
      </p:sp>
    </p:spTree>
    <p:extLst>
      <p:ext uri="{BB962C8B-B14F-4D97-AF65-F5344CB8AC3E}">
        <p14:creationId xmlns:p14="http://schemas.microsoft.com/office/powerpoint/2010/main" val="297903372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58491E-F519-492C-AF5E-BFA1B3A7C333}" type="datetimeFigureOut">
              <a:rPr lang="en-IN" smtClean="0"/>
              <a:t>08-12-2021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5D0CBA8-2754-4083-9C34-A533A49C5C21}" type="slidenum">
              <a:rPr lang="en-IN" smtClean="0"/>
              <a:t>‹#›</a:t>
            </a:fld>
            <a:endParaRPr lang="en-IN"/>
          </a:p>
        </p:txBody>
      </p:sp>
    </p:spTree>
    <p:extLst>
      <p:ext uri="{BB962C8B-B14F-4D97-AF65-F5344CB8AC3E}">
        <p14:creationId xmlns:p14="http://schemas.microsoft.com/office/powerpoint/2010/main" val="139229938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58491E-F519-492C-AF5E-BFA1B3A7C333}" type="datetimeFigureOut">
              <a:rPr lang="en-IN" smtClean="0"/>
              <a:t>08-12-2021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5D0CBA8-2754-4083-9C34-A533A49C5C21}" type="slidenum">
              <a:rPr lang="en-IN" smtClean="0"/>
              <a:t>‹#›</a:t>
            </a:fld>
            <a:endParaRPr lang="en-IN"/>
          </a:p>
        </p:txBody>
      </p:sp>
    </p:spTree>
    <p:extLst>
      <p:ext uri="{BB962C8B-B14F-4D97-AF65-F5344CB8AC3E}">
        <p14:creationId xmlns:p14="http://schemas.microsoft.com/office/powerpoint/2010/main" val="2504635935"/>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58491E-F519-492C-AF5E-BFA1B3A7C333}" type="datetimeFigureOut">
              <a:rPr lang="en-IN" smtClean="0"/>
              <a:t>08-12-2021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5D0CBA8-2754-4083-9C34-A533A49C5C21}" type="slidenum">
              <a:rPr lang="en-IN" smtClean="0"/>
              <a:t>‹#›</a:t>
            </a:fld>
            <a:endParaRPr lang="en-IN"/>
          </a:p>
        </p:txBody>
      </p:sp>
    </p:spTree>
    <p:extLst>
      <p:ext uri="{BB962C8B-B14F-4D97-AF65-F5344CB8AC3E}">
        <p14:creationId xmlns:p14="http://schemas.microsoft.com/office/powerpoint/2010/main" val="221931049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58491E-F519-492C-AF5E-BFA1B3A7C333}" type="datetimeFigureOut">
              <a:rPr lang="en-IN" smtClean="0"/>
              <a:t>08-12-2021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5D0CBA8-2754-4083-9C34-A533A49C5C21}" type="slidenum">
              <a:rPr lang="en-IN" smtClean="0"/>
              <a:t>‹#›</a:t>
            </a:fld>
            <a:endParaRPr lang="en-IN"/>
          </a:p>
        </p:txBody>
      </p:sp>
    </p:spTree>
    <p:extLst>
      <p:ext uri="{BB962C8B-B14F-4D97-AF65-F5344CB8AC3E}">
        <p14:creationId xmlns:p14="http://schemas.microsoft.com/office/powerpoint/2010/main" val="196146858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58491E-F519-492C-AF5E-BFA1B3A7C333}" type="datetimeFigureOut">
              <a:rPr lang="en-IN" smtClean="0"/>
              <a:t>08-12-2021</a:t>
            </a:fld>
            <a:endParaRPr lang="en-IN"/>
          </a:p>
        </p:txBody>
      </p:sp>
      <p:sp>
        <p:nvSpPr>
          <p:cNvPr id="6" name="Footer Placeholder 5"/>
          <p:cNvSpPr>
            <a:spLocks noGrp="1"/>
          </p:cNvSpPr>
          <p:nvPr>
            <p:ph type="ftr" sz="quarter" idx="11"/>
          </p:nvPr>
        </p:nvSpPr>
        <p:spPr/>
        <p:txBody>
          <a:bodyPr/>
          <a:lstStyle/>
          <a:p>
            <a:endParaRPr lang="en-IN"/>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5D0CBA8-2754-4083-9C34-A533A49C5C21}" type="slidenum">
              <a:rPr lang="en-IN" smtClean="0"/>
              <a:t>‹#›</a:t>
            </a:fld>
            <a:endParaRPr lang="en-IN"/>
          </a:p>
        </p:txBody>
      </p:sp>
    </p:spTree>
    <p:extLst>
      <p:ext uri="{BB962C8B-B14F-4D97-AF65-F5344CB8AC3E}">
        <p14:creationId xmlns:p14="http://schemas.microsoft.com/office/powerpoint/2010/main" val="180555717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58491E-F519-492C-AF5E-BFA1B3A7C333}" type="datetimeFigureOut">
              <a:rPr lang="en-IN" smtClean="0"/>
              <a:t>08-12-2021</a:t>
            </a:fld>
            <a:endParaRPr lang="en-IN"/>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5D0CBA8-2754-4083-9C34-A533A49C5C21}" type="slidenum">
              <a:rPr lang="en-IN" smtClean="0"/>
              <a:t>‹#›</a:t>
            </a:fld>
            <a:endParaRPr lang="en-IN"/>
          </a:p>
        </p:txBody>
      </p:sp>
    </p:spTree>
    <p:extLst>
      <p:ext uri="{BB962C8B-B14F-4D97-AF65-F5344CB8AC3E}">
        <p14:creationId xmlns:p14="http://schemas.microsoft.com/office/powerpoint/2010/main" val="243502008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858491E-F519-492C-AF5E-BFA1B3A7C333}" type="datetimeFigureOut">
              <a:rPr lang="en-IN" smtClean="0"/>
              <a:t>08-12-2021</a:t>
            </a:fld>
            <a:endParaRPr lang="en-IN"/>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IN"/>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15D0CBA8-2754-4083-9C34-A533A49C5C21}" type="slidenum">
              <a:rPr lang="en-IN" smtClean="0"/>
              <a:t>‹#›</a:t>
            </a:fld>
            <a:endParaRPr lang="en-IN"/>
          </a:p>
        </p:txBody>
      </p:sp>
    </p:spTree>
    <p:extLst>
      <p:ext uri="{BB962C8B-B14F-4D97-AF65-F5344CB8AC3E}">
        <p14:creationId xmlns:p14="http://schemas.microsoft.com/office/powerpoint/2010/main" val="67746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428" y="1432223"/>
            <a:ext cx="11596254" cy="3035808"/>
          </a:xfrm>
        </p:spPr>
        <p:txBody>
          <a:bodyPr/>
          <a:lstStyle/>
          <a:p>
            <a:pPr algn="ctr"/>
            <a:r>
              <a:rPr lang="en-IN" sz="8000" dirty="0">
                <a:latin typeface="Times New Roman" panose="02020603050405020304" pitchFamily="18" charset="0"/>
                <a:cs typeface="Times New Roman" panose="02020603050405020304" pitchFamily="18" charset="0"/>
              </a:rPr>
              <a:t>A COMMON TUMOUR AT AN UNCOMMON LOCATION</a:t>
            </a:r>
          </a:p>
        </p:txBody>
      </p:sp>
      <p:sp>
        <p:nvSpPr>
          <p:cNvPr id="3" name="Subtitle 2"/>
          <p:cNvSpPr>
            <a:spLocks noGrp="1"/>
          </p:cNvSpPr>
          <p:nvPr>
            <p:ph type="subTitle" idx="1"/>
          </p:nvPr>
        </p:nvSpPr>
        <p:spPr>
          <a:xfrm>
            <a:off x="-100445" y="5337319"/>
            <a:ext cx="12192000" cy="1655762"/>
          </a:xfrm>
        </p:spPr>
        <p:txBody>
          <a:bodyPr>
            <a:normAutofit/>
          </a:bodyPr>
          <a:lstStyle/>
          <a:p>
            <a:pPr algn="r"/>
            <a:r>
              <a:rPr lang="en-IN" sz="2400" dirty="0" err="1">
                <a:latin typeface="Times New Roman" panose="02020603050405020304" pitchFamily="18" charset="0"/>
                <a:cs typeface="Times New Roman" panose="02020603050405020304" pitchFamily="18" charset="0"/>
              </a:rPr>
              <a:t>Dr.</a:t>
            </a:r>
            <a:r>
              <a:rPr lang="en-IN" sz="2400" dirty="0">
                <a:latin typeface="Times New Roman" panose="02020603050405020304" pitchFamily="18" charset="0"/>
                <a:cs typeface="Times New Roman" panose="02020603050405020304" pitchFamily="18" charset="0"/>
              </a:rPr>
              <a:t> </a:t>
            </a:r>
            <a:r>
              <a:rPr lang="en-IN" sz="2400" dirty="0" smtClean="0">
                <a:latin typeface="Times New Roman" panose="02020603050405020304" pitchFamily="18" charset="0"/>
                <a:cs typeface="Times New Roman" panose="02020603050405020304" pitchFamily="18" charset="0"/>
              </a:rPr>
              <a:t>Prajakta </a:t>
            </a:r>
            <a:r>
              <a:rPr lang="en-IN" sz="2400" dirty="0" err="1" smtClean="0">
                <a:latin typeface="Times New Roman" panose="02020603050405020304" pitchFamily="18" charset="0"/>
                <a:cs typeface="Times New Roman" panose="02020603050405020304" pitchFamily="18" charset="0"/>
              </a:rPr>
              <a:t>Khose</a:t>
            </a:r>
            <a:r>
              <a:rPr lang="en-IN" sz="2400" dirty="0" smtClean="0">
                <a:latin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cs typeface="Times New Roman" panose="02020603050405020304" pitchFamily="18" charset="0"/>
              </a:rPr>
              <a:t>JR </a:t>
            </a:r>
            <a:r>
              <a:rPr lang="en-IN" sz="2400" dirty="0" smtClean="0">
                <a:latin typeface="Times New Roman" panose="02020603050405020304" pitchFamily="18" charset="0"/>
                <a:cs typeface="Times New Roman" panose="02020603050405020304" pitchFamily="18" charset="0"/>
              </a:rPr>
              <a:t>II, </a:t>
            </a:r>
            <a:r>
              <a:rPr lang="en-IN" sz="2400" dirty="0">
                <a:latin typeface="Times New Roman" panose="02020603050405020304" pitchFamily="18" charset="0"/>
                <a:cs typeface="Times New Roman" panose="02020603050405020304" pitchFamily="18" charset="0"/>
              </a:rPr>
              <a:t>OBGY, </a:t>
            </a:r>
            <a:r>
              <a:rPr lang="en-IN" sz="2400" dirty="0" err="1">
                <a:latin typeface="Times New Roman" panose="02020603050405020304" pitchFamily="18" charset="0"/>
                <a:cs typeface="Times New Roman" panose="02020603050405020304" pitchFamily="18" charset="0"/>
              </a:rPr>
              <a:t>Dr.</a:t>
            </a:r>
            <a:r>
              <a:rPr lang="en-IN" sz="2400" dirty="0">
                <a:latin typeface="Times New Roman" panose="02020603050405020304" pitchFamily="18" charset="0"/>
                <a:cs typeface="Times New Roman" panose="02020603050405020304" pitchFamily="18" charset="0"/>
              </a:rPr>
              <a:t> D.Y. </a:t>
            </a:r>
            <a:r>
              <a:rPr lang="en-IN" sz="2400" dirty="0" err="1">
                <a:latin typeface="Times New Roman" panose="02020603050405020304" pitchFamily="18" charset="0"/>
                <a:cs typeface="Times New Roman" panose="02020603050405020304" pitchFamily="18" charset="0"/>
              </a:rPr>
              <a:t>Patil</a:t>
            </a:r>
            <a:r>
              <a:rPr lang="en-IN" sz="2400" dirty="0">
                <a:latin typeface="Times New Roman" panose="02020603050405020304" pitchFamily="18" charset="0"/>
                <a:cs typeface="Times New Roman" panose="02020603050405020304" pitchFamily="18" charset="0"/>
              </a:rPr>
              <a:t> Medical college, Pune</a:t>
            </a:r>
          </a:p>
          <a:p>
            <a:pPr algn="r"/>
            <a:r>
              <a:rPr lang="en-IN" sz="2400" dirty="0">
                <a:latin typeface="Times New Roman" panose="02020603050405020304" pitchFamily="18" charset="0"/>
                <a:cs typeface="Times New Roman" panose="02020603050405020304" pitchFamily="18" charset="0"/>
              </a:rPr>
              <a:t>Under guidance of </a:t>
            </a:r>
            <a:r>
              <a:rPr lang="en-IN" sz="2400" dirty="0" err="1">
                <a:latin typeface="Times New Roman" panose="02020603050405020304" pitchFamily="18" charset="0"/>
                <a:cs typeface="Times New Roman" panose="02020603050405020304" pitchFamily="18" charset="0"/>
              </a:rPr>
              <a:t>Dr.</a:t>
            </a:r>
            <a:r>
              <a:rPr lang="en-IN" sz="2400" dirty="0">
                <a:latin typeface="Times New Roman" panose="02020603050405020304" pitchFamily="18" charset="0"/>
                <a:cs typeface="Times New Roman" panose="02020603050405020304" pitchFamily="18" charset="0"/>
              </a:rPr>
              <a:t> Samar </a:t>
            </a:r>
            <a:r>
              <a:rPr lang="en-IN" sz="2400" dirty="0" err="1">
                <a:latin typeface="Times New Roman" panose="02020603050405020304" pitchFamily="18" charset="0"/>
                <a:cs typeface="Times New Roman" panose="02020603050405020304" pitchFamily="18" charset="0"/>
              </a:rPr>
              <a:t>Rudra</a:t>
            </a:r>
            <a:r>
              <a:rPr lang="en-IN" sz="2400" dirty="0">
                <a:latin typeface="Times New Roman" panose="02020603050405020304" pitchFamily="18" charset="0"/>
                <a:cs typeface="Times New Roman" panose="02020603050405020304" pitchFamily="18" charset="0"/>
              </a:rPr>
              <a:t>, Professor, OBGY, </a:t>
            </a:r>
            <a:r>
              <a:rPr lang="en-IN" sz="2400" dirty="0" err="1">
                <a:latin typeface="Times New Roman" panose="02020603050405020304" pitchFamily="18" charset="0"/>
                <a:cs typeface="Times New Roman" panose="02020603050405020304" pitchFamily="18" charset="0"/>
              </a:rPr>
              <a:t>Dr.</a:t>
            </a:r>
            <a:r>
              <a:rPr lang="en-IN" sz="2400" dirty="0">
                <a:latin typeface="Times New Roman" panose="02020603050405020304" pitchFamily="18" charset="0"/>
                <a:cs typeface="Times New Roman" panose="02020603050405020304" pitchFamily="18" charset="0"/>
              </a:rPr>
              <a:t> D.Y. </a:t>
            </a:r>
            <a:r>
              <a:rPr lang="en-IN" sz="2400" dirty="0" err="1">
                <a:latin typeface="Times New Roman" panose="02020603050405020304" pitchFamily="18" charset="0"/>
                <a:cs typeface="Times New Roman" panose="02020603050405020304" pitchFamily="18" charset="0"/>
              </a:rPr>
              <a:t>Patil</a:t>
            </a:r>
            <a:r>
              <a:rPr lang="en-IN" sz="2400" dirty="0">
                <a:latin typeface="Times New Roman" panose="02020603050405020304" pitchFamily="18" charset="0"/>
                <a:cs typeface="Times New Roman" panose="02020603050405020304" pitchFamily="18" charset="0"/>
              </a:rPr>
              <a:t> Medical College, Pune</a:t>
            </a:r>
          </a:p>
        </p:txBody>
      </p:sp>
    </p:spTree>
    <p:extLst>
      <p:ext uri="{BB962C8B-B14F-4D97-AF65-F5344CB8AC3E}">
        <p14:creationId xmlns:p14="http://schemas.microsoft.com/office/powerpoint/2010/main" val="253340822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45" y="-188407"/>
            <a:ext cx="10058400" cy="1609344"/>
          </a:xfrm>
        </p:spPr>
        <p:txBody>
          <a:bodyPr/>
          <a:lstStyle/>
          <a:p>
            <a:pPr algn="ctr"/>
            <a:r>
              <a:rPr lang="en-IN" dirty="0"/>
              <a:t>MRI FINDINGS </a:t>
            </a:r>
            <a:r>
              <a:rPr lang="en-IN" cap="none" dirty="0"/>
              <a:t>(</a:t>
            </a:r>
            <a:r>
              <a:rPr lang="en-IN" cap="none" dirty="0" err="1"/>
              <a:t>cont</a:t>
            </a:r>
            <a:r>
              <a:rPr lang="en-IN" cap="none" dirty="0"/>
              <a:t>)</a:t>
            </a:r>
            <a:endParaRPr lang="en-IN" dirty="0"/>
          </a:p>
        </p:txBody>
      </p:sp>
      <p:sp>
        <p:nvSpPr>
          <p:cNvPr id="3" name="Content Placeholder 2"/>
          <p:cNvSpPr>
            <a:spLocks noGrp="1"/>
          </p:cNvSpPr>
          <p:nvPr>
            <p:ph idx="1"/>
          </p:nvPr>
        </p:nvSpPr>
        <p:spPr>
          <a:xfrm>
            <a:off x="436002" y="1605603"/>
            <a:ext cx="5829716" cy="4483469"/>
          </a:xfrm>
        </p:spPr>
        <p:txBody>
          <a:bodyPr>
            <a:normAutofit lnSpcReduction="10000"/>
          </a:bodyPr>
          <a:lstStyle/>
          <a:p>
            <a:r>
              <a:rPr lang="en-IN" sz="2800" dirty="0"/>
              <a:t>Relation of the mass with the urinary bladder and uterus shown</a:t>
            </a:r>
          </a:p>
          <a:p>
            <a:r>
              <a:rPr lang="en-IN" sz="2800" dirty="0"/>
              <a:t>Three distinct lobes are seen; lower one extending inferiorly, protruding below the vaginal introitus separating the labial folds </a:t>
            </a:r>
          </a:p>
          <a:p>
            <a:r>
              <a:rPr lang="en-IN" sz="2800" dirty="0"/>
              <a:t>Urethra is passing posterior to the mass in between the upper two lobes </a:t>
            </a:r>
          </a:p>
        </p:txBody>
      </p:sp>
      <p:pic>
        <p:nvPicPr>
          <p:cNvPr id="4" name="Picture 3"/>
          <p:cNvPicPr>
            <a:picLocks noChangeAspect="1"/>
          </p:cNvPicPr>
          <p:nvPr/>
        </p:nvPicPr>
        <p:blipFill rotWithShape="1">
          <a:blip r:embed="rId2"/>
          <a:srcRect t="17833" b="17833"/>
          <a:stretch/>
        </p:blipFill>
        <p:spPr>
          <a:xfrm>
            <a:off x="6014751" y="1321175"/>
            <a:ext cx="4096689" cy="5420991"/>
          </a:xfrm>
          <a:prstGeom prst="rect">
            <a:avLst/>
          </a:prstGeom>
        </p:spPr>
      </p:pic>
      <p:sp>
        <p:nvSpPr>
          <p:cNvPr id="5" name="TextBox 4"/>
          <p:cNvSpPr txBox="1"/>
          <p:nvPr/>
        </p:nvSpPr>
        <p:spPr>
          <a:xfrm>
            <a:off x="7078956" y="3847004"/>
            <a:ext cx="1615065" cy="369332"/>
          </a:xfrm>
          <a:prstGeom prst="rect">
            <a:avLst/>
          </a:prstGeom>
          <a:noFill/>
        </p:spPr>
        <p:txBody>
          <a:bodyPr wrap="square" rtlCol="0">
            <a:spAutoFit/>
          </a:bodyPr>
          <a:lstStyle/>
          <a:p>
            <a:r>
              <a:rPr lang="en-IN" b="1" dirty="0">
                <a:solidFill>
                  <a:schemeClr val="bg2"/>
                </a:solidFill>
              </a:rPr>
              <a:t>UTERUS</a:t>
            </a:r>
          </a:p>
        </p:txBody>
      </p:sp>
      <p:sp>
        <p:nvSpPr>
          <p:cNvPr id="6" name="TextBox 5"/>
          <p:cNvSpPr txBox="1"/>
          <p:nvPr/>
        </p:nvSpPr>
        <p:spPr>
          <a:xfrm>
            <a:off x="7156295" y="4988464"/>
            <a:ext cx="2080559" cy="369332"/>
          </a:xfrm>
          <a:prstGeom prst="rect">
            <a:avLst/>
          </a:prstGeom>
          <a:noFill/>
        </p:spPr>
        <p:txBody>
          <a:bodyPr wrap="square" rtlCol="0">
            <a:spAutoFit/>
          </a:bodyPr>
          <a:lstStyle/>
          <a:p>
            <a:r>
              <a:rPr lang="en-IN" dirty="0"/>
              <a:t>MASS</a:t>
            </a:r>
          </a:p>
        </p:txBody>
      </p:sp>
      <p:sp>
        <p:nvSpPr>
          <p:cNvPr id="7" name="TextBox 6"/>
          <p:cNvSpPr txBox="1"/>
          <p:nvPr/>
        </p:nvSpPr>
        <p:spPr>
          <a:xfrm>
            <a:off x="10252038" y="4325740"/>
            <a:ext cx="1378798" cy="646331"/>
          </a:xfrm>
          <a:prstGeom prst="rect">
            <a:avLst/>
          </a:prstGeom>
          <a:noFill/>
        </p:spPr>
        <p:txBody>
          <a:bodyPr wrap="square" rtlCol="0">
            <a:spAutoFit/>
          </a:bodyPr>
          <a:lstStyle/>
          <a:p>
            <a:r>
              <a:rPr lang="en-IN" dirty="0"/>
              <a:t>URINARY BLADDER</a:t>
            </a:r>
          </a:p>
        </p:txBody>
      </p:sp>
      <p:sp>
        <p:nvSpPr>
          <p:cNvPr id="9" name="Right Arrow 8"/>
          <p:cNvSpPr/>
          <p:nvPr/>
        </p:nvSpPr>
        <p:spPr>
          <a:xfrm rot="10800000" flipV="1">
            <a:off x="7785114" y="4731707"/>
            <a:ext cx="2466924" cy="1447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9800237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INVESTIGATIONS </a:t>
            </a:r>
            <a:r>
              <a:rPr lang="en-IN" cap="none" dirty="0"/>
              <a:t>(</a:t>
            </a:r>
            <a:r>
              <a:rPr lang="en-IN" cap="none" dirty="0" err="1"/>
              <a:t>cont</a:t>
            </a:r>
            <a:r>
              <a:rPr lang="en-IN" cap="none" dirty="0"/>
              <a:t>)</a:t>
            </a:r>
          </a:p>
        </p:txBody>
      </p:sp>
      <p:sp>
        <p:nvSpPr>
          <p:cNvPr id="3" name="Content Placeholder 2"/>
          <p:cNvSpPr>
            <a:spLocks noGrp="1"/>
          </p:cNvSpPr>
          <p:nvPr>
            <p:ph idx="1"/>
          </p:nvPr>
        </p:nvSpPr>
        <p:spPr/>
        <p:txBody>
          <a:bodyPr/>
          <a:lstStyle/>
          <a:p>
            <a:pPr marL="0" indent="0">
              <a:buNone/>
            </a:pPr>
            <a:r>
              <a:rPr lang="en-IN" sz="2800" dirty="0">
                <a:solidFill>
                  <a:srgbClr val="FF0000"/>
                </a:solidFill>
              </a:rPr>
              <a:t>Trucut biopsy revealed a benign spindle cell lesion suggestive of leiomyoma </a:t>
            </a:r>
          </a:p>
          <a:p>
            <a:endParaRPr lang="en-IN" dirty="0"/>
          </a:p>
        </p:txBody>
      </p:sp>
      <p:pic>
        <p:nvPicPr>
          <p:cNvPr id="1026" name="Picture 2" descr="Histology of the resected uterine leiomyoma. Spindle-shaped smooth...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5885809" y="3112324"/>
            <a:ext cx="5507616" cy="2779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2163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PRE-OPERATIVE PREPARATION</a:t>
            </a:r>
          </a:p>
        </p:txBody>
      </p:sp>
      <p:sp>
        <p:nvSpPr>
          <p:cNvPr id="3" name="Content Placeholder 2"/>
          <p:cNvSpPr>
            <a:spLocks noGrp="1"/>
          </p:cNvSpPr>
          <p:nvPr>
            <p:ph idx="1"/>
          </p:nvPr>
        </p:nvSpPr>
        <p:spPr/>
        <p:txBody>
          <a:bodyPr>
            <a:noAutofit/>
          </a:bodyPr>
          <a:lstStyle/>
          <a:p>
            <a:r>
              <a:rPr lang="en-IN" sz="2800" dirty="0" err="1" smtClean="0"/>
              <a:t>Urosurgeon</a:t>
            </a:r>
            <a:r>
              <a:rPr lang="en-IN" sz="2800" dirty="0" smtClean="0"/>
              <a:t> was consulted keeping in mind the close proximity of the mass to the urethra and bladder base. Possibility of infiltration to be ruled out</a:t>
            </a:r>
          </a:p>
          <a:p>
            <a:r>
              <a:rPr lang="en-IN" sz="2800" dirty="0" smtClean="0"/>
              <a:t>Cystoscopy </a:t>
            </a:r>
            <a:r>
              <a:rPr lang="en-IN" sz="2800" dirty="0"/>
              <a:t>revealed no abnormality</a:t>
            </a:r>
          </a:p>
          <a:p>
            <a:r>
              <a:rPr lang="en-IN" sz="2800" dirty="0"/>
              <a:t>Anaesthetic fitness was obtained for vaginal mass excision. Anaesthetist planned procedure under general anaesthesia in view of anticipated difficulty </a:t>
            </a:r>
          </a:p>
          <a:p>
            <a:r>
              <a:rPr lang="en-IN" sz="2800" dirty="0"/>
              <a:t>The Urology team was kept informed about the planned procedure and requested to be present in the OT</a:t>
            </a:r>
          </a:p>
          <a:p>
            <a:pPr marL="0" indent="0">
              <a:buNone/>
            </a:pPr>
            <a:r>
              <a:rPr lang="en-IN" sz="2800" dirty="0"/>
              <a:t>  </a:t>
            </a:r>
          </a:p>
        </p:txBody>
      </p:sp>
    </p:spTree>
    <p:extLst>
      <p:ext uri="{BB962C8B-B14F-4D97-AF65-F5344CB8AC3E}">
        <p14:creationId xmlns:p14="http://schemas.microsoft.com/office/powerpoint/2010/main" val="31529545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4A18AD-4A0A-4BAA-B6F7-BA7AA5B5BBB4}"/>
              </a:ext>
            </a:extLst>
          </p:cNvPr>
          <p:cNvSpPr>
            <a:spLocks noGrp="1"/>
          </p:cNvSpPr>
          <p:nvPr>
            <p:ph type="title"/>
          </p:nvPr>
        </p:nvSpPr>
        <p:spPr>
          <a:xfrm>
            <a:off x="1069848" y="-22144"/>
            <a:ext cx="10058400" cy="1609344"/>
          </a:xfrm>
        </p:spPr>
        <p:txBody>
          <a:bodyPr/>
          <a:lstStyle/>
          <a:p>
            <a:r>
              <a:rPr lang="en-US" dirty="0" err="1"/>
              <a:t>Antecipated</a:t>
            </a:r>
            <a:r>
              <a:rPr lang="en-US" dirty="0"/>
              <a:t> intraoperative problem</a:t>
            </a:r>
            <a:endParaRPr lang="en-IN" dirty="0"/>
          </a:p>
        </p:txBody>
      </p:sp>
      <p:sp>
        <p:nvSpPr>
          <p:cNvPr id="3" name="Content Placeholder 2">
            <a:extLst>
              <a:ext uri="{FF2B5EF4-FFF2-40B4-BE49-F238E27FC236}">
                <a16:creationId xmlns:a16="http://schemas.microsoft.com/office/drawing/2014/main" xmlns="" id="{12FEACA3-6497-4C21-A930-E3BF0A8B5906}"/>
              </a:ext>
            </a:extLst>
          </p:cNvPr>
          <p:cNvSpPr>
            <a:spLocks noGrp="1"/>
          </p:cNvSpPr>
          <p:nvPr>
            <p:ph idx="1"/>
          </p:nvPr>
        </p:nvSpPr>
        <p:spPr>
          <a:xfrm>
            <a:off x="649995" y="1839817"/>
            <a:ext cx="11093985" cy="4627083"/>
          </a:xfrm>
        </p:spPr>
        <p:txBody>
          <a:bodyPr>
            <a:normAutofit/>
          </a:bodyPr>
          <a:lstStyle/>
          <a:p>
            <a:r>
              <a:rPr lang="en-US" sz="2800" dirty="0"/>
              <a:t>Anterior wall of the vagina is generally difficult to </a:t>
            </a:r>
            <a:r>
              <a:rPr lang="en-US" sz="2800" dirty="0" smtClean="0"/>
              <a:t>visualize during any surgery.</a:t>
            </a:r>
            <a:endParaRPr lang="en-US" sz="2800" dirty="0"/>
          </a:p>
          <a:p>
            <a:endParaRPr lang="en-US" sz="2800" dirty="0"/>
          </a:p>
          <a:p>
            <a:r>
              <a:rPr lang="en-US" sz="2800" dirty="0"/>
              <a:t>The mass was adjacent to clitoral area which is very </a:t>
            </a:r>
            <a:r>
              <a:rPr lang="en-US" sz="2800" dirty="0" smtClean="0"/>
              <a:t>vascular.</a:t>
            </a:r>
            <a:endParaRPr lang="en-US" sz="2800" dirty="0"/>
          </a:p>
          <a:p>
            <a:endParaRPr lang="en-US" sz="2800" dirty="0"/>
          </a:p>
          <a:p>
            <a:r>
              <a:rPr lang="en-US" sz="2800" dirty="0"/>
              <a:t>It was partially encircling upper urethra at the bladder</a:t>
            </a:r>
          </a:p>
          <a:p>
            <a:pPr marL="0" indent="0">
              <a:buNone/>
            </a:pPr>
            <a:r>
              <a:rPr lang="en-US" sz="2800" dirty="0"/>
              <a:t>   </a:t>
            </a:r>
            <a:r>
              <a:rPr lang="en-US" sz="2800" dirty="0" smtClean="0"/>
              <a:t>neck.</a:t>
            </a:r>
            <a:endParaRPr lang="en-US" sz="2800" dirty="0"/>
          </a:p>
          <a:p>
            <a:pPr marL="0" indent="0">
              <a:buNone/>
            </a:pPr>
            <a:endParaRPr lang="en-US" sz="2800" dirty="0"/>
          </a:p>
          <a:p>
            <a:r>
              <a:rPr lang="en-US" sz="2800" dirty="0"/>
              <a:t> Close proximity </a:t>
            </a:r>
            <a:r>
              <a:rPr lang="en-US" sz="2800" dirty="0" smtClean="0"/>
              <a:t>of </a:t>
            </a:r>
            <a:r>
              <a:rPr lang="en-US" sz="2800" dirty="0"/>
              <a:t>the whole length of </a:t>
            </a:r>
            <a:r>
              <a:rPr lang="en-US" sz="2800" dirty="0" smtClean="0"/>
              <a:t>urethra to the mass.</a:t>
            </a:r>
            <a:endParaRPr lang="en-US" sz="2800" dirty="0"/>
          </a:p>
          <a:p>
            <a:endParaRPr lang="en-IN" sz="2800" b="1" dirty="0"/>
          </a:p>
        </p:txBody>
      </p:sp>
    </p:spTree>
    <p:extLst>
      <p:ext uri="{BB962C8B-B14F-4D97-AF65-F5344CB8AC3E}">
        <p14:creationId xmlns:p14="http://schemas.microsoft.com/office/powerpoint/2010/main" val="15718815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284" y="79386"/>
            <a:ext cx="10058400" cy="1609344"/>
          </a:xfrm>
        </p:spPr>
        <p:txBody>
          <a:bodyPr/>
          <a:lstStyle/>
          <a:p>
            <a:pPr algn="ctr"/>
            <a:r>
              <a:rPr lang="en-IN" dirty="0"/>
              <a:t>INTRA-OPERATIVE FINDINGS</a:t>
            </a:r>
          </a:p>
        </p:txBody>
      </p:sp>
      <p:sp>
        <p:nvSpPr>
          <p:cNvPr id="3" name="Content Placeholder 2"/>
          <p:cNvSpPr>
            <a:spLocks noGrp="1"/>
          </p:cNvSpPr>
          <p:nvPr>
            <p:ph idx="1"/>
          </p:nvPr>
        </p:nvSpPr>
        <p:spPr>
          <a:xfrm>
            <a:off x="1028284" y="1449739"/>
            <a:ext cx="10044222" cy="5054970"/>
          </a:xfrm>
        </p:spPr>
        <p:txBody>
          <a:bodyPr>
            <a:noAutofit/>
          </a:bodyPr>
          <a:lstStyle/>
          <a:p>
            <a:r>
              <a:rPr lang="en-IN" sz="2800" dirty="0"/>
              <a:t>Under anaesthesia, mass was palpated again with Foley’s catheter in situ. Mass was found extending up to right side of anterior fornix close to bladder base and overlying the urethra </a:t>
            </a:r>
          </a:p>
          <a:p>
            <a:r>
              <a:rPr lang="en-IN" sz="2800" dirty="0"/>
              <a:t>A vertical incision was made over the visualised area of the mass just adjacent to the urethral opening. </a:t>
            </a:r>
            <a:r>
              <a:rPr lang="en-IN" sz="2800" dirty="0" smtClean="0"/>
              <a:t>With sharp and blunt dissection, </a:t>
            </a:r>
            <a:r>
              <a:rPr lang="en-IN" sz="2800" dirty="0"/>
              <a:t>mass was separated from vaginal wall, urethra and bladder base posteriorly (catheter indicating the course and position of urethra and bladder).</a:t>
            </a:r>
          </a:p>
          <a:p>
            <a:endParaRPr lang="en-IN" sz="2800" dirty="0"/>
          </a:p>
        </p:txBody>
      </p:sp>
    </p:spTree>
    <p:extLst>
      <p:ext uri="{BB962C8B-B14F-4D97-AF65-F5344CB8AC3E}">
        <p14:creationId xmlns:p14="http://schemas.microsoft.com/office/powerpoint/2010/main" val="40154500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239" y="-228410"/>
            <a:ext cx="10058400" cy="1609344"/>
          </a:xfrm>
        </p:spPr>
        <p:txBody>
          <a:bodyPr/>
          <a:lstStyle/>
          <a:p>
            <a:pPr algn="ctr"/>
            <a:r>
              <a:rPr lang="en-IN" dirty="0"/>
              <a:t>INTRA-OPERATIVE FINDINGS </a:t>
            </a:r>
            <a:r>
              <a:rPr lang="en-IN" cap="none" dirty="0"/>
              <a:t>(</a:t>
            </a:r>
            <a:r>
              <a:rPr lang="en-IN" cap="none" dirty="0" err="1"/>
              <a:t>cont</a:t>
            </a:r>
            <a:r>
              <a:rPr lang="en-IN" cap="none" dirty="0"/>
              <a:t>)</a:t>
            </a:r>
            <a:endParaRPr lang="en-IN" dirty="0"/>
          </a:p>
        </p:txBody>
      </p:sp>
      <p:sp>
        <p:nvSpPr>
          <p:cNvPr id="3" name="Content Placeholder 2"/>
          <p:cNvSpPr>
            <a:spLocks noGrp="1"/>
          </p:cNvSpPr>
          <p:nvPr>
            <p:ph idx="1"/>
          </p:nvPr>
        </p:nvSpPr>
        <p:spPr>
          <a:xfrm>
            <a:off x="286439" y="1152524"/>
            <a:ext cx="6778274" cy="5490647"/>
          </a:xfrm>
        </p:spPr>
        <p:txBody>
          <a:bodyPr>
            <a:noAutofit/>
          </a:bodyPr>
          <a:lstStyle/>
          <a:p>
            <a:r>
              <a:rPr lang="en-IN" sz="2800" dirty="0"/>
              <a:t>Multiple, lobular, </a:t>
            </a:r>
            <a:r>
              <a:rPr lang="en-IN" sz="2800" dirty="0" err="1"/>
              <a:t>leiomyomatous</a:t>
            </a:r>
            <a:r>
              <a:rPr lang="en-IN" sz="2800" dirty="0"/>
              <a:t> masses were removed in piece-meal </a:t>
            </a:r>
          </a:p>
          <a:p>
            <a:r>
              <a:rPr lang="en-IN" sz="2800" dirty="0"/>
              <a:t>There was suspicion of urethral/bladder injury. However dye test was negative and urethral </a:t>
            </a:r>
            <a:r>
              <a:rPr lang="en-IN" sz="2800" dirty="0" smtClean="0"/>
              <a:t>catheter was </a:t>
            </a:r>
            <a:r>
              <a:rPr lang="en-IN" sz="2800" dirty="0"/>
              <a:t>not seen through urethral wall indicating no breech in the urethral wall. However we suspected some partial damage to few muscular </a:t>
            </a:r>
            <a:r>
              <a:rPr lang="en-IN" sz="2800" dirty="0" err="1"/>
              <a:t>fibers</a:t>
            </a:r>
            <a:r>
              <a:rPr lang="en-IN" sz="2800" dirty="0"/>
              <a:t> of urethra </a:t>
            </a:r>
          </a:p>
          <a:p>
            <a:r>
              <a:rPr lang="en-IN" sz="2800" dirty="0"/>
              <a:t> Reviewed by Urologist. Gave few interrupted sutures on the suspicious area</a:t>
            </a:r>
          </a:p>
          <a:p>
            <a:endParaRPr lang="en-IN" sz="2800" dirty="0"/>
          </a:p>
        </p:txBody>
      </p:sp>
      <p:pic>
        <p:nvPicPr>
          <p:cNvPr id="4" name="Picture 3"/>
          <p:cNvPicPr>
            <a:picLocks noChangeAspect="1"/>
          </p:cNvPicPr>
          <p:nvPr/>
        </p:nvPicPr>
        <p:blipFill>
          <a:blip r:embed="rId2"/>
          <a:stretch>
            <a:fillRect/>
          </a:stretch>
        </p:blipFill>
        <p:spPr>
          <a:xfrm>
            <a:off x="7224651" y="1792224"/>
            <a:ext cx="4888127" cy="2758261"/>
          </a:xfrm>
          <a:prstGeom prst="rect">
            <a:avLst/>
          </a:prstGeom>
        </p:spPr>
      </p:pic>
    </p:spTree>
    <p:extLst>
      <p:ext uri="{BB962C8B-B14F-4D97-AF65-F5344CB8AC3E}">
        <p14:creationId xmlns:p14="http://schemas.microsoft.com/office/powerpoint/2010/main" val="8372381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070B12-A424-4B7A-9E16-3AD0D2F8F0CE}"/>
              </a:ext>
            </a:extLst>
          </p:cNvPr>
          <p:cNvSpPr>
            <a:spLocks noGrp="1"/>
          </p:cNvSpPr>
          <p:nvPr>
            <p:ph type="title"/>
          </p:nvPr>
        </p:nvSpPr>
        <p:spPr/>
        <p:txBody>
          <a:bodyPr/>
          <a:lstStyle/>
          <a:p>
            <a:r>
              <a:rPr lang="en-IN" dirty="0"/>
              <a:t>INTRA-OPERATIVE FINDINGS </a:t>
            </a:r>
            <a:r>
              <a:rPr lang="en-IN" cap="none" dirty="0"/>
              <a:t>(</a:t>
            </a:r>
            <a:r>
              <a:rPr lang="en-IN" cap="none" dirty="0" err="1"/>
              <a:t>cont</a:t>
            </a:r>
            <a:endParaRPr lang="en-IN" dirty="0"/>
          </a:p>
        </p:txBody>
      </p:sp>
      <p:sp>
        <p:nvSpPr>
          <p:cNvPr id="3" name="Content Placeholder 2">
            <a:extLst>
              <a:ext uri="{FF2B5EF4-FFF2-40B4-BE49-F238E27FC236}">
                <a16:creationId xmlns:a16="http://schemas.microsoft.com/office/drawing/2014/main" xmlns="" id="{5895650B-24CD-4FF7-B748-75EBE3ECA320}"/>
              </a:ext>
            </a:extLst>
          </p:cNvPr>
          <p:cNvSpPr>
            <a:spLocks noGrp="1"/>
          </p:cNvSpPr>
          <p:nvPr>
            <p:ph idx="1"/>
          </p:nvPr>
        </p:nvSpPr>
        <p:spPr/>
        <p:txBody>
          <a:bodyPr>
            <a:normAutofit/>
          </a:bodyPr>
          <a:lstStyle/>
          <a:p>
            <a:endParaRPr lang="en-IN" sz="2800" dirty="0"/>
          </a:p>
          <a:p>
            <a:r>
              <a:rPr lang="en-IN" sz="2800" dirty="0" smtClean="0"/>
              <a:t> Wound closure </a:t>
            </a:r>
            <a:r>
              <a:rPr lang="en-IN" sz="2800" dirty="0"/>
              <a:t>was done :</a:t>
            </a:r>
          </a:p>
          <a:p>
            <a:pPr marL="571500" indent="-571500">
              <a:buFont typeface="+mj-lt"/>
              <a:buAutoNum type="romanLcPeriod"/>
            </a:pPr>
            <a:r>
              <a:rPr lang="en-IN" sz="2800" dirty="0"/>
              <a:t>Deep tissue closed by few interrupted sutures</a:t>
            </a:r>
          </a:p>
          <a:p>
            <a:pPr marL="571500" indent="-571500">
              <a:buFont typeface="+mj-lt"/>
              <a:buAutoNum type="romanLcPeriod"/>
            </a:pPr>
            <a:r>
              <a:rPr lang="en-IN" sz="2800" dirty="0"/>
              <a:t>Vaginal mucosa closed</a:t>
            </a:r>
          </a:p>
          <a:p>
            <a:r>
              <a:rPr lang="en-IN" sz="2800" dirty="0"/>
              <a:t>Approximate blood loss of 800ml ; 1 PRBC transfused per-operatively</a:t>
            </a:r>
          </a:p>
          <a:p>
            <a:r>
              <a:rPr lang="en-IN" sz="2800" dirty="0"/>
              <a:t>Specimen sent for histopathology</a:t>
            </a:r>
          </a:p>
          <a:p>
            <a:endParaRPr lang="en-IN" sz="2800" dirty="0"/>
          </a:p>
        </p:txBody>
      </p:sp>
    </p:spTree>
    <p:extLst>
      <p:ext uri="{BB962C8B-B14F-4D97-AF65-F5344CB8AC3E}">
        <p14:creationId xmlns:p14="http://schemas.microsoft.com/office/powerpoint/2010/main" val="2792351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0"/>
            <a:ext cx="10058400" cy="1609344"/>
          </a:xfrm>
        </p:spPr>
        <p:txBody>
          <a:bodyPr/>
          <a:lstStyle/>
          <a:p>
            <a:pPr algn="ctr"/>
            <a:r>
              <a:rPr lang="en-IN" dirty="0"/>
              <a:t>POST-OPERATIVE CARE</a:t>
            </a:r>
          </a:p>
        </p:txBody>
      </p:sp>
      <p:sp>
        <p:nvSpPr>
          <p:cNvPr id="3" name="Content Placeholder 2"/>
          <p:cNvSpPr>
            <a:spLocks noGrp="1"/>
          </p:cNvSpPr>
          <p:nvPr>
            <p:ph idx="1"/>
          </p:nvPr>
        </p:nvSpPr>
        <p:spPr>
          <a:xfrm>
            <a:off x="540328" y="1342090"/>
            <a:ext cx="11651672" cy="5224965"/>
          </a:xfrm>
        </p:spPr>
        <p:txBody>
          <a:bodyPr>
            <a:noAutofit/>
          </a:bodyPr>
          <a:lstStyle/>
          <a:p>
            <a:r>
              <a:rPr lang="en-IN" sz="2800" dirty="0"/>
              <a:t>Foley’s catheter was kept in-situ in view of suspected urethral injury</a:t>
            </a:r>
          </a:p>
          <a:p>
            <a:r>
              <a:rPr lang="en-IN" sz="2800" dirty="0" err="1"/>
              <a:t>Mirabegron-Solifenacin</a:t>
            </a:r>
            <a:r>
              <a:rPr lang="en-IN" sz="2800" dirty="0"/>
              <a:t> was initiated by Urologist </a:t>
            </a:r>
          </a:p>
          <a:p>
            <a:r>
              <a:rPr lang="en-IN" sz="2800" dirty="0"/>
              <a:t>Rest of the post-operative recovery was uneventful ; discharged with Foley’s catheter in-situ on post-operative day 5</a:t>
            </a:r>
          </a:p>
          <a:p>
            <a:r>
              <a:rPr lang="en-IN" sz="2800" dirty="0"/>
              <a:t>Foley’s catheter was removed 10 days post-surgery and patient voided freely</a:t>
            </a:r>
          </a:p>
          <a:p>
            <a:r>
              <a:rPr lang="en-IN" sz="2800" dirty="0"/>
              <a:t>Histopathology reported the mass to be a leiomyoma of the vagina</a:t>
            </a:r>
          </a:p>
          <a:p>
            <a:r>
              <a:rPr lang="en-IN" sz="2800" dirty="0"/>
              <a:t>Followed up on out-patient basis. Recuperated well. </a:t>
            </a:r>
          </a:p>
          <a:p>
            <a:endParaRPr lang="en-IN" sz="2800" dirty="0"/>
          </a:p>
        </p:txBody>
      </p:sp>
    </p:spTree>
    <p:extLst>
      <p:ext uri="{BB962C8B-B14F-4D97-AF65-F5344CB8AC3E}">
        <p14:creationId xmlns:p14="http://schemas.microsoft.com/office/powerpoint/2010/main" val="2964971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092" y="272876"/>
            <a:ext cx="10058400" cy="1609344"/>
          </a:xfrm>
        </p:spPr>
        <p:txBody>
          <a:bodyPr/>
          <a:lstStyle/>
          <a:p>
            <a:pPr algn="ctr"/>
            <a:r>
              <a:rPr lang="en-IN" dirty="0"/>
              <a:t>FINAL DIAGNOSIS</a:t>
            </a:r>
          </a:p>
        </p:txBody>
      </p:sp>
      <p:sp>
        <p:nvSpPr>
          <p:cNvPr id="3" name="Content Placeholder 2"/>
          <p:cNvSpPr>
            <a:spLocks noGrp="1"/>
          </p:cNvSpPr>
          <p:nvPr>
            <p:ph idx="1"/>
          </p:nvPr>
        </p:nvSpPr>
        <p:spPr/>
        <p:txBody>
          <a:bodyPr>
            <a:normAutofit/>
          </a:bodyPr>
          <a:lstStyle/>
          <a:p>
            <a:pPr marL="0" indent="0" algn="ctr">
              <a:buNone/>
            </a:pPr>
            <a:r>
              <a:rPr lang="en-IN" sz="3200" b="1" dirty="0"/>
              <a:t>‘Leiomyoma of the anterior vagina’</a:t>
            </a:r>
          </a:p>
        </p:txBody>
      </p:sp>
    </p:spTree>
    <p:extLst>
      <p:ext uri="{BB962C8B-B14F-4D97-AF65-F5344CB8AC3E}">
        <p14:creationId xmlns:p14="http://schemas.microsoft.com/office/powerpoint/2010/main" val="18913097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432" y="-249381"/>
            <a:ext cx="10058400" cy="1609344"/>
          </a:xfrm>
        </p:spPr>
        <p:txBody>
          <a:bodyPr/>
          <a:lstStyle/>
          <a:p>
            <a:pPr algn="ctr"/>
            <a:r>
              <a:rPr lang="en-IN" dirty="0"/>
              <a:t>DISCUSSION </a:t>
            </a:r>
          </a:p>
        </p:txBody>
      </p:sp>
      <p:sp>
        <p:nvSpPr>
          <p:cNvPr id="3" name="Content Placeholder 2"/>
          <p:cNvSpPr>
            <a:spLocks noGrp="1"/>
          </p:cNvSpPr>
          <p:nvPr>
            <p:ph idx="1"/>
          </p:nvPr>
        </p:nvSpPr>
        <p:spPr>
          <a:xfrm>
            <a:off x="0" y="1086057"/>
            <a:ext cx="12119264" cy="5553734"/>
          </a:xfrm>
        </p:spPr>
        <p:txBody>
          <a:bodyPr>
            <a:normAutofit fontScale="77500" lnSpcReduction="20000"/>
          </a:bodyPr>
          <a:lstStyle/>
          <a:p>
            <a:r>
              <a:rPr lang="en-IN" sz="3600" dirty="0"/>
              <a:t>Vaginal leiomyomas are a rare clinical entity and only 300 cases have been reported</a:t>
            </a:r>
            <a:r>
              <a:rPr lang="en-IN" sz="3600" baseline="30000" dirty="0"/>
              <a:t>1</a:t>
            </a:r>
            <a:endParaRPr lang="en-IN" sz="3600" dirty="0"/>
          </a:p>
          <a:p>
            <a:r>
              <a:rPr lang="en-IN" sz="3600" dirty="0"/>
              <a:t>Other vaginal tumours include </a:t>
            </a:r>
            <a:r>
              <a:rPr lang="en-IN" sz="3600" dirty="0" err="1"/>
              <a:t>angio-myxoma</a:t>
            </a:r>
            <a:r>
              <a:rPr lang="en-IN" sz="3600" dirty="0"/>
              <a:t>, papilloma, </a:t>
            </a:r>
            <a:r>
              <a:rPr lang="en-IN" sz="3600" dirty="0" err="1"/>
              <a:t>hemangioma</a:t>
            </a:r>
            <a:r>
              <a:rPr lang="en-IN" sz="3600" dirty="0"/>
              <a:t>, mucus polyp</a:t>
            </a:r>
          </a:p>
          <a:p>
            <a:r>
              <a:rPr lang="en-IN" sz="3600" dirty="0"/>
              <a:t>Mostly seen in 30-50 year age group, high incidence in Caucasians</a:t>
            </a:r>
            <a:r>
              <a:rPr lang="en-IN" sz="3600" baseline="30000" dirty="0"/>
              <a:t>2</a:t>
            </a:r>
            <a:r>
              <a:rPr lang="en-IN" sz="3600" dirty="0"/>
              <a:t> </a:t>
            </a:r>
          </a:p>
          <a:p>
            <a:r>
              <a:rPr lang="en-IN" sz="3600" dirty="0"/>
              <a:t>Usually seen as single, well-circumscribed masses arising from midline anterior wall</a:t>
            </a:r>
            <a:r>
              <a:rPr lang="en-IN" sz="3600" baseline="30000" dirty="0"/>
              <a:t>3,4</a:t>
            </a:r>
            <a:r>
              <a:rPr lang="en-IN" sz="3600" dirty="0"/>
              <a:t>, less commonly from posterior and lateral walls</a:t>
            </a:r>
            <a:r>
              <a:rPr lang="en-IN" sz="3600" baseline="30000" dirty="0"/>
              <a:t> </a:t>
            </a:r>
            <a:r>
              <a:rPr lang="en-IN" sz="3600" dirty="0"/>
              <a:t>(as seen in our case)</a:t>
            </a:r>
          </a:p>
          <a:p>
            <a:endParaRPr lang="en-IN" sz="3600" dirty="0"/>
          </a:p>
          <a:p>
            <a:pPr marL="0" indent="0">
              <a:buNone/>
            </a:pPr>
            <a:endParaRPr lang="en-IN" sz="2800" dirty="0"/>
          </a:p>
          <a:p>
            <a:pPr marL="0" indent="0">
              <a:buNone/>
            </a:pPr>
            <a:endParaRPr lang="en-IN" sz="2800" dirty="0"/>
          </a:p>
          <a:p>
            <a:pPr marL="514350" indent="-514350">
              <a:buAutoNum type="arabicPeriod"/>
            </a:pPr>
            <a:r>
              <a:rPr lang="en-IN" sz="1800" dirty="0" err="1">
                <a:solidFill>
                  <a:schemeClr val="accent1">
                    <a:lumMod val="75000"/>
                  </a:schemeClr>
                </a:solidFill>
              </a:rPr>
              <a:t>Chakrabarti</a:t>
            </a:r>
            <a:r>
              <a:rPr lang="en-IN" sz="1800" dirty="0">
                <a:solidFill>
                  <a:schemeClr val="accent1">
                    <a:lumMod val="75000"/>
                  </a:schemeClr>
                </a:solidFill>
              </a:rPr>
              <a:t> I, De A, </a:t>
            </a:r>
            <a:r>
              <a:rPr lang="en-IN" sz="1800" dirty="0" err="1">
                <a:solidFill>
                  <a:schemeClr val="accent1">
                    <a:lumMod val="75000"/>
                  </a:schemeClr>
                </a:solidFill>
              </a:rPr>
              <a:t>Pati</a:t>
            </a:r>
            <a:r>
              <a:rPr lang="en-IN" sz="1800" dirty="0">
                <a:solidFill>
                  <a:schemeClr val="accent1">
                    <a:lumMod val="75000"/>
                  </a:schemeClr>
                </a:solidFill>
              </a:rPr>
              <a:t> S. Vaginal leiomyoma. Journal of mid-life health. 2011 Jan;2(1):42. </a:t>
            </a:r>
          </a:p>
          <a:p>
            <a:pPr marL="514350" indent="-514350">
              <a:buAutoNum type="arabicPeriod"/>
            </a:pPr>
            <a:r>
              <a:rPr lang="en-IN" sz="1800" dirty="0" err="1">
                <a:solidFill>
                  <a:schemeClr val="accent1">
                    <a:lumMod val="75000"/>
                  </a:schemeClr>
                </a:solidFill>
              </a:rPr>
              <a:t>Bernett</a:t>
            </a:r>
            <a:r>
              <a:rPr lang="en-IN" sz="1800" dirty="0">
                <a:solidFill>
                  <a:schemeClr val="accent1">
                    <a:lumMod val="75000"/>
                  </a:schemeClr>
                </a:solidFill>
              </a:rPr>
              <a:t> HG, Jr, </a:t>
            </a:r>
            <a:r>
              <a:rPr lang="en-IN" sz="1800" dirty="0" err="1">
                <a:solidFill>
                  <a:schemeClr val="accent1">
                    <a:lumMod val="75000"/>
                  </a:schemeClr>
                </a:solidFill>
              </a:rPr>
              <a:t>Erlich</a:t>
            </a:r>
            <a:r>
              <a:rPr lang="en-IN" sz="1800" dirty="0">
                <a:solidFill>
                  <a:schemeClr val="accent1">
                    <a:lumMod val="75000"/>
                  </a:schemeClr>
                </a:solidFill>
              </a:rPr>
              <a:t> MM. </a:t>
            </a:r>
            <a:r>
              <a:rPr lang="en-IN" sz="1800" dirty="0" err="1">
                <a:solidFill>
                  <a:schemeClr val="accent1">
                    <a:lumMod val="75000"/>
                  </a:schemeClr>
                </a:solidFill>
              </a:rPr>
              <a:t>Myoma</a:t>
            </a:r>
            <a:r>
              <a:rPr lang="en-IN" sz="1800" dirty="0">
                <a:solidFill>
                  <a:schemeClr val="accent1">
                    <a:lumMod val="75000"/>
                  </a:schemeClr>
                </a:solidFill>
              </a:rPr>
              <a:t> of the vagina. Am J </a:t>
            </a:r>
            <a:r>
              <a:rPr lang="en-IN" sz="1800" dirty="0" err="1">
                <a:solidFill>
                  <a:schemeClr val="accent1">
                    <a:lumMod val="75000"/>
                  </a:schemeClr>
                </a:solidFill>
              </a:rPr>
              <a:t>Obstet</a:t>
            </a:r>
            <a:r>
              <a:rPr lang="en-IN" sz="1800" dirty="0">
                <a:solidFill>
                  <a:schemeClr val="accent1">
                    <a:lumMod val="75000"/>
                  </a:schemeClr>
                </a:solidFill>
              </a:rPr>
              <a:t> </a:t>
            </a:r>
            <a:r>
              <a:rPr lang="en-IN" sz="1800" dirty="0" err="1">
                <a:solidFill>
                  <a:schemeClr val="accent1">
                    <a:lumMod val="75000"/>
                  </a:schemeClr>
                </a:solidFill>
              </a:rPr>
              <a:t>Gynecol</a:t>
            </a:r>
            <a:r>
              <a:rPr lang="en-IN" sz="1800" dirty="0">
                <a:solidFill>
                  <a:schemeClr val="accent1">
                    <a:lumMod val="75000"/>
                  </a:schemeClr>
                </a:solidFill>
              </a:rPr>
              <a:t> 1941;42:314-320. </a:t>
            </a:r>
          </a:p>
          <a:p>
            <a:pPr marL="514350" indent="-514350">
              <a:buAutoNum type="arabicPeriod"/>
            </a:pPr>
            <a:r>
              <a:rPr lang="en-IN" sz="1800" dirty="0">
                <a:solidFill>
                  <a:schemeClr val="accent1">
                    <a:lumMod val="75000"/>
                  </a:schemeClr>
                </a:solidFill>
              </a:rPr>
              <a:t>Young SB, Rose PG, Reuter KL. Vaginal </a:t>
            </a:r>
            <a:r>
              <a:rPr lang="en-IN" sz="1800" dirty="0" err="1">
                <a:solidFill>
                  <a:schemeClr val="accent1">
                    <a:lumMod val="75000"/>
                  </a:schemeClr>
                </a:solidFill>
              </a:rPr>
              <a:t>fibromyomata</a:t>
            </a:r>
            <a:r>
              <a:rPr lang="en-IN" sz="1800" dirty="0">
                <a:solidFill>
                  <a:schemeClr val="accent1">
                    <a:lumMod val="75000"/>
                  </a:schemeClr>
                </a:solidFill>
              </a:rPr>
              <a:t>: Two cases with pre-operative assessment, resection and reconstruction. </a:t>
            </a:r>
            <a:r>
              <a:rPr lang="en-IN" sz="1800" dirty="0" err="1">
                <a:solidFill>
                  <a:schemeClr val="accent1">
                    <a:lumMod val="75000"/>
                  </a:schemeClr>
                </a:solidFill>
              </a:rPr>
              <a:t>Obstet</a:t>
            </a:r>
            <a:r>
              <a:rPr lang="en-IN" sz="1800" dirty="0">
                <a:solidFill>
                  <a:schemeClr val="accent1">
                    <a:lumMod val="75000"/>
                  </a:schemeClr>
                </a:solidFill>
              </a:rPr>
              <a:t> Gynecol. 1991;78:972-974.</a:t>
            </a:r>
          </a:p>
          <a:p>
            <a:pPr marL="514350" indent="-514350">
              <a:buAutoNum type="arabicPeriod"/>
            </a:pPr>
            <a:r>
              <a:rPr lang="en-IN" sz="1800" dirty="0">
                <a:solidFill>
                  <a:schemeClr val="accent1">
                    <a:lumMod val="75000"/>
                  </a:schemeClr>
                </a:solidFill>
              </a:rPr>
              <a:t>Shimada K, </a:t>
            </a:r>
            <a:r>
              <a:rPr lang="en-IN" sz="1800" dirty="0" err="1">
                <a:solidFill>
                  <a:schemeClr val="accent1">
                    <a:lumMod val="75000"/>
                  </a:schemeClr>
                </a:solidFill>
              </a:rPr>
              <a:t>Ohashi</a:t>
            </a:r>
            <a:r>
              <a:rPr lang="en-IN" sz="1800" dirty="0">
                <a:solidFill>
                  <a:schemeClr val="accent1">
                    <a:lumMod val="75000"/>
                  </a:schemeClr>
                </a:solidFill>
              </a:rPr>
              <a:t> I, Shibuya H, Tanabe F, Akashi T. MR imaging of an atypical vaginal leiomyoma. Am J </a:t>
            </a:r>
            <a:r>
              <a:rPr lang="en-IN" sz="1800" dirty="0" err="1">
                <a:solidFill>
                  <a:schemeClr val="accent1">
                    <a:lumMod val="75000"/>
                  </a:schemeClr>
                </a:solidFill>
              </a:rPr>
              <a:t>Roentg</a:t>
            </a:r>
            <a:r>
              <a:rPr lang="en-IN" sz="1800" dirty="0">
                <a:solidFill>
                  <a:schemeClr val="accent1">
                    <a:lumMod val="75000"/>
                  </a:schemeClr>
                </a:solidFill>
              </a:rPr>
              <a:t>. 2002;178:752-754.</a:t>
            </a:r>
          </a:p>
          <a:p>
            <a:pPr marL="514350" indent="-514350">
              <a:buAutoNum type="arabicPeriod"/>
            </a:pPr>
            <a:endParaRPr lang="en-IN" sz="1400" dirty="0"/>
          </a:p>
          <a:p>
            <a:pPr marL="514350" indent="-514350">
              <a:buAutoNum type="arabicPeriod"/>
            </a:pPr>
            <a:endParaRPr lang="en-IN" sz="2800" dirty="0"/>
          </a:p>
        </p:txBody>
      </p:sp>
    </p:spTree>
    <p:extLst>
      <p:ext uri="{BB962C8B-B14F-4D97-AF65-F5344CB8AC3E}">
        <p14:creationId xmlns:p14="http://schemas.microsoft.com/office/powerpoint/2010/main" val="145146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 calcmode="lin" valueType="num">
                                      <p:cBhvr additive="base">
                                        <p:cTn id="2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fill="hold" nodeType="after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4" fill="hold" nodeType="after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 calcmode="lin" valueType="num">
                                      <p:cBhvr additive="base">
                                        <p:cTn id="3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 presetClass="entr" presetSubtype="4" fill="hold" nodeType="after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503" y="169163"/>
            <a:ext cx="10058400" cy="1609344"/>
          </a:xfrm>
        </p:spPr>
        <p:txBody>
          <a:bodyPr/>
          <a:lstStyle/>
          <a:p>
            <a:pPr algn="ctr"/>
            <a:r>
              <a:rPr lang="en-IN" dirty="0"/>
              <a:t>HISTORY</a:t>
            </a:r>
          </a:p>
        </p:txBody>
      </p:sp>
      <p:sp>
        <p:nvSpPr>
          <p:cNvPr id="3" name="Content Placeholder 2"/>
          <p:cNvSpPr>
            <a:spLocks noGrp="1"/>
          </p:cNvSpPr>
          <p:nvPr>
            <p:ph idx="1"/>
          </p:nvPr>
        </p:nvSpPr>
        <p:spPr>
          <a:xfrm>
            <a:off x="652272" y="1778507"/>
            <a:ext cx="11122152" cy="4528774"/>
          </a:xfrm>
        </p:spPr>
        <p:txBody>
          <a:bodyPr>
            <a:noAutofit/>
          </a:bodyPr>
          <a:lstStyle/>
          <a:p>
            <a:r>
              <a:rPr lang="en-IN" sz="2800" dirty="0"/>
              <a:t>30 year P2L2 tubectomised female </a:t>
            </a:r>
          </a:p>
          <a:p>
            <a:r>
              <a:rPr lang="en-IN" sz="2800" dirty="0"/>
              <a:t>Complaints of </a:t>
            </a:r>
            <a:r>
              <a:rPr lang="en-IN" sz="2800" dirty="0" smtClean="0"/>
              <a:t>mass </a:t>
            </a:r>
            <a:r>
              <a:rPr lang="en-IN" sz="2800" dirty="0"/>
              <a:t>coming out of vagina since last two years - no aggravating or relieving factors ; spotting P/V on and off</a:t>
            </a:r>
          </a:p>
          <a:p>
            <a:r>
              <a:rPr lang="en-IN" sz="2800" dirty="0">
                <a:solidFill>
                  <a:srgbClr val="FF0000"/>
                </a:solidFill>
              </a:rPr>
              <a:t>Referred to us as a case of utero-vaginal prolapse for vaginal hysterectomy</a:t>
            </a:r>
          </a:p>
          <a:p>
            <a:r>
              <a:rPr lang="en-IN" sz="2800" dirty="0"/>
              <a:t>H/O regular menstrual cycles</a:t>
            </a:r>
          </a:p>
          <a:p>
            <a:r>
              <a:rPr lang="en-IN" sz="2800" dirty="0"/>
              <a:t>Had two previous normal deliveries without any complications</a:t>
            </a:r>
          </a:p>
          <a:p>
            <a:r>
              <a:rPr lang="en-IN" sz="2800" dirty="0"/>
              <a:t>No other history of any significance</a:t>
            </a:r>
          </a:p>
        </p:txBody>
      </p:sp>
    </p:spTree>
    <p:extLst>
      <p:ext uri="{BB962C8B-B14F-4D97-AF65-F5344CB8AC3E}">
        <p14:creationId xmlns:p14="http://schemas.microsoft.com/office/powerpoint/2010/main" val="29447583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0"/>
            <a:ext cx="10058400" cy="1609344"/>
          </a:xfrm>
        </p:spPr>
        <p:txBody>
          <a:bodyPr/>
          <a:lstStyle/>
          <a:p>
            <a:pPr algn="ctr"/>
            <a:r>
              <a:rPr lang="en-IN" dirty="0"/>
              <a:t>DISCUSSION </a:t>
            </a:r>
            <a:r>
              <a:rPr lang="en-IN" cap="none" dirty="0"/>
              <a:t>(</a:t>
            </a:r>
            <a:r>
              <a:rPr lang="en-IN" cap="none" dirty="0" err="1"/>
              <a:t>cont</a:t>
            </a:r>
            <a:r>
              <a:rPr lang="en-IN" cap="none" dirty="0"/>
              <a:t>)</a:t>
            </a:r>
            <a:endParaRPr lang="en-IN" dirty="0"/>
          </a:p>
        </p:txBody>
      </p:sp>
      <p:sp>
        <p:nvSpPr>
          <p:cNvPr id="3" name="Content Placeholder 2"/>
          <p:cNvSpPr>
            <a:spLocks noGrp="1"/>
          </p:cNvSpPr>
          <p:nvPr>
            <p:ph idx="1"/>
          </p:nvPr>
        </p:nvSpPr>
        <p:spPr>
          <a:xfrm>
            <a:off x="233379" y="1444337"/>
            <a:ext cx="11731337" cy="5029199"/>
          </a:xfrm>
        </p:spPr>
        <p:txBody>
          <a:bodyPr>
            <a:normAutofit/>
          </a:bodyPr>
          <a:lstStyle/>
          <a:p>
            <a:r>
              <a:rPr lang="en-IN" sz="2800" dirty="0"/>
              <a:t>Difficulty in diagnosis as it’s a rare presentation, may be mistaken for utero-vaginal prolapse</a:t>
            </a:r>
            <a:r>
              <a:rPr lang="en-IN" sz="2800" baseline="30000" dirty="0"/>
              <a:t>5</a:t>
            </a:r>
            <a:r>
              <a:rPr lang="en-IN" sz="2800" dirty="0"/>
              <a:t> </a:t>
            </a:r>
            <a:r>
              <a:rPr lang="en-IN" sz="2800" dirty="0" smtClean="0"/>
              <a:t>(like </a:t>
            </a:r>
            <a:r>
              <a:rPr lang="en-IN" sz="2800" dirty="0"/>
              <a:t>in our case)</a:t>
            </a:r>
          </a:p>
          <a:p>
            <a:r>
              <a:rPr lang="en-IN" sz="2800" dirty="0"/>
              <a:t>Cases of para-urethral vaginal leiomyoma has been reported by </a:t>
            </a:r>
            <a:r>
              <a:rPr lang="en-IN" sz="2800" dirty="0" err="1"/>
              <a:t>Constantini</a:t>
            </a:r>
            <a:r>
              <a:rPr lang="en-IN" sz="2800" dirty="0"/>
              <a:t> et al</a:t>
            </a:r>
            <a:r>
              <a:rPr lang="en-IN" sz="2800" baseline="30000" dirty="0"/>
              <a:t>6</a:t>
            </a:r>
            <a:r>
              <a:rPr lang="en-IN" sz="2800" dirty="0"/>
              <a:t> (similar to our case)</a:t>
            </a:r>
          </a:p>
          <a:p>
            <a:r>
              <a:rPr lang="en-IN" sz="2800" dirty="0"/>
              <a:t>Usually managed by surgical removal through vaginal approach  </a:t>
            </a:r>
          </a:p>
          <a:p>
            <a:endParaRPr lang="en-IN" sz="2800" dirty="0"/>
          </a:p>
          <a:p>
            <a:endParaRPr lang="en-IN" sz="2800" dirty="0"/>
          </a:p>
          <a:p>
            <a:pPr marL="0" indent="0">
              <a:buNone/>
            </a:pPr>
            <a:endParaRPr lang="en-IN" sz="1400" dirty="0">
              <a:solidFill>
                <a:schemeClr val="accent1">
                  <a:lumMod val="75000"/>
                </a:schemeClr>
              </a:solidFill>
            </a:endParaRPr>
          </a:p>
          <a:p>
            <a:pPr marL="0" indent="0">
              <a:buNone/>
            </a:pPr>
            <a:r>
              <a:rPr lang="en-IN" sz="1400" dirty="0">
                <a:solidFill>
                  <a:schemeClr val="accent1">
                    <a:lumMod val="75000"/>
                  </a:schemeClr>
                </a:solidFill>
              </a:rPr>
              <a:t>5. Dane C, </a:t>
            </a:r>
            <a:r>
              <a:rPr lang="en-IN" sz="1400" dirty="0" err="1">
                <a:solidFill>
                  <a:schemeClr val="accent1">
                    <a:lumMod val="75000"/>
                  </a:schemeClr>
                </a:solidFill>
              </a:rPr>
              <a:t>Rustemoglu</a:t>
            </a:r>
            <a:r>
              <a:rPr lang="en-IN" sz="1400" dirty="0">
                <a:solidFill>
                  <a:schemeClr val="accent1">
                    <a:lumMod val="75000"/>
                  </a:schemeClr>
                </a:solidFill>
              </a:rPr>
              <a:t> Y, </a:t>
            </a:r>
            <a:r>
              <a:rPr lang="en-IN" sz="1400" dirty="0" err="1">
                <a:solidFill>
                  <a:schemeClr val="accent1">
                    <a:lumMod val="75000"/>
                  </a:schemeClr>
                </a:solidFill>
              </a:rPr>
              <a:t>Kiray</a:t>
            </a:r>
            <a:r>
              <a:rPr lang="en-IN" sz="1400" dirty="0">
                <a:solidFill>
                  <a:schemeClr val="accent1">
                    <a:lumMod val="75000"/>
                  </a:schemeClr>
                </a:solidFill>
              </a:rPr>
              <a:t> M, </a:t>
            </a:r>
            <a:r>
              <a:rPr lang="en-IN" sz="1400" dirty="0" err="1">
                <a:solidFill>
                  <a:schemeClr val="accent1">
                    <a:lumMod val="75000"/>
                  </a:schemeClr>
                </a:solidFill>
              </a:rPr>
              <a:t>Ozkuvanci</a:t>
            </a:r>
            <a:r>
              <a:rPr lang="en-IN" sz="1400" dirty="0">
                <a:solidFill>
                  <a:schemeClr val="accent1">
                    <a:lumMod val="75000"/>
                  </a:schemeClr>
                </a:solidFill>
              </a:rPr>
              <a:t> U, Tatar Z, Dane </a:t>
            </a:r>
            <a:r>
              <a:rPr lang="en-IN" sz="1400" dirty="0" err="1">
                <a:solidFill>
                  <a:schemeClr val="accent1">
                    <a:lumMod val="75000"/>
                  </a:schemeClr>
                </a:solidFill>
              </a:rPr>
              <a:t>B.Vaginal</a:t>
            </a:r>
            <a:r>
              <a:rPr lang="en-IN" sz="1400" dirty="0">
                <a:solidFill>
                  <a:schemeClr val="accent1">
                    <a:lumMod val="75000"/>
                  </a:schemeClr>
                </a:solidFill>
              </a:rPr>
              <a:t> leiomyoma in pregnancy presenting as a prolapsed vaginal mass. Hong Kong Med J. 2012 Dec 1;18(6) – 533.</a:t>
            </a:r>
          </a:p>
          <a:p>
            <a:pPr marL="0" indent="0">
              <a:buNone/>
            </a:pPr>
            <a:r>
              <a:rPr lang="en-IN" sz="1400" dirty="0">
                <a:solidFill>
                  <a:schemeClr val="accent1">
                    <a:lumMod val="75000"/>
                  </a:schemeClr>
                </a:solidFill>
              </a:rPr>
              <a:t>6. </a:t>
            </a:r>
            <a:r>
              <a:rPr lang="en-IN" sz="1400" dirty="0" err="1">
                <a:solidFill>
                  <a:schemeClr val="accent1">
                    <a:lumMod val="75000"/>
                  </a:schemeClr>
                </a:solidFill>
              </a:rPr>
              <a:t>Constantini</a:t>
            </a:r>
            <a:r>
              <a:rPr lang="en-IN" sz="1400" dirty="0">
                <a:solidFill>
                  <a:schemeClr val="accent1">
                    <a:lumMod val="75000"/>
                  </a:schemeClr>
                </a:solidFill>
              </a:rPr>
              <a:t> E, </a:t>
            </a:r>
            <a:r>
              <a:rPr lang="en-IN" sz="1400" dirty="0" err="1">
                <a:solidFill>
                  <a:schemeClr val="accent1">
                    <a:lumMod val="75000"/>
                  </a:schemeClr>
                </a:solidFill>
              </a:rPr>
              <a:t>Cochetti</a:t>
            </a:r>
            <a:r>
              <a:rPr lang="en-IN" sz="1400" dirty="0">
                <a:solidFill>
                  <a:schemeClr val="accent1">
                    <a:lumMod val="75000"/>
                  </a:schemeClr>
                </a:solidFill>
              </a:rPr>
              <a:t> G, </a:t>
            </a:r>
            <a:r>
              <a:rPr lang="en-IN" sz="1400" dirty="0" err="1">
                <a:solidFill>
                  <a:schemeClr val="accent1">
                    <a:lumMod val="75000"/>
                  </a:schemeClr>
                </a:solidFill>
              </a:rPr>
              <a:t>Porena</a:t>
            </a:r>
            <a:r>
              <a:rPr lang="en-IN" sz="1400" dirty="0">
                <a:solidFill>
                  <a:schemeClr val="accent1">
                    <a:lumMod val="75000"/>
                  </a:schemeClr>
                </a:solidFill>
              </a:rPr>
              <a:t> M. Vaginal para-urethral </a:t>
            </a:r>
            <a:r>
              <a:rPr lang="en-IN" sz="1400" dirty="0" err="1">
                <a:solidFill>
                  <a:schemeClr val="accent1">
                    <a:lumMod val="75000"/>
                  </a:schemeClr>
                </a:solidFill>
              </a:rPr>
              <a:t>myxoid</a:t>
            </a:r>
            <a:r>
              <a:rPr lang="en-IN" sz="1400" dirty="0">
                <a:solidFill>
                  <a:schemeClr val="accent1">
                    <a:lumMod val="75000"/>
                  </a:schemeClr>
                </a:solidFill>
              </a:rPr>
              <a:t> leiomyoma: case report and review of the literature. International </a:t>
            </a:r>
            <a:r>
              <a:rPr lang="en-IN" sz="1400" dirty="0" err="1">
                <a:solidFill>
                  <a:schemeClr val="accent1">
                    <a:lumMod val="75000"/>
                  </a:schemeClr>
                </a:solidFill>
              </a:rPr>
              <a:t>Urogynaecology</a:t>
            </a:r>
            <a:r>
              <a:rPr lang="en-IN" sz="1400" dirty="0">
                <a:solidFill>
                  <a:schemeClr val="accent1">
                    <a:lumMod val="75000"/>
                  </a:schemeClr>
                </a:solidFill>
              </a:rPr>
              <a:t> journal. 2008 Aug 1;19(8): 1183-1185. </a:t>
            </a:r>
          </a:p>
        </p:txBody>
      </p:sp>
    </p:spTree>
    <p:extLst>
      <p:ext uri="{BB962C8B-B14F-4D97-AF65-F5344CB8AC3E}">
        <p14:creationId xmlns:p14="http://schemas.microsoft.com/office/powerpoint/2010/main" val="3793902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 calcmode="lin" valueType="num">
                                      <p:cBhvr additive="base">
                                        <p:cTn id="2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 calcmode="lin" valueType="num">
                                      <p:cBhvr additive="base">
                                        <p:cTn id="2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AIM OF PRESENTATION</a:t>
            </a:r>
          </a:p>
        </p:txBody>
      </p:sp>
      <p:sp>
        <p:nvSpPr>
          <p:cNvPr id="3" name="Content Placeholder 2"/>
          <p:cNvSpPr>
            <a:spLocks noGrp="1"/>
          </p:cNvSpPr>
          <p:nvPr>
            <p:ph idx="1"/>
          </p:nvPr>
        </p:nvSpPr>
        <p:spPr/>
        <p:txBody>
          <a:bodyPr>
            <a:normAutofit/>
          </a:bodyPr>
          <a:lstStyle/>
          <a:p>
            <a:r>
              <a:rPr lang="en-IN" sz="2800" dirty="0"/>
              <a:t>Highlight rarity of the presentation of the condition</a:t>
            </a:r>
          </a:p>
          <a:p>
            <a:pPr marL="0" indent="0">
              <a:buNone/>
            </a:pPr>
            <a:endParaRPr lang="en-IN" sz="2800" dirty="0"/>
          </a:p>
          <a:p>
            <a:r>
              <a:rPr lang="en-IN" sz="2800" dirty="0"/>
              <a:t>Intraoperative difficulty to tackle such masses in the particular </a:t>
            </a:r>
            <a:r>
              <a:rPr lang="en-IN" sz="2800" dirty="0" smtClean="0"/>
              <a:t>area in close </a:t>
            </a:r>
            <a:r>
              <a:rPr lang="en-IN" sz="2800" dirty="0"/>
              <a:t>proximity to urethra and bladder</a:t>
            </a:r>
          </a:p>
        </p:txBody>
      </p:sp>
    </p:spTree>
    <p:extLst>
      <p:ext uri="{BB962C8B-B14F-4D97-AF65-F5344CB8AC3E}">
        <p14:creationId xmlns:p14="http://schemas.microsoft.com/office/powerpoint/2010/main" val="21398286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circle(in)">
                                      <p:cBhvr>
                                        <p:cTn id="1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120" y="2406950"/>
            <a:ext cx="10058400" cy="1609344"/>
          </a:xfrm>
        </p:spPr>
        <p:txBody>
          <a:bodyPr/>
          <a:lstStyle/>
          <a:p>
            <a:pPr algn="ctr"/>
            <a:r>
              <a:rPr lang="en-IN" dirty="0"/>
              <a:t>THANK YOU</a:t>
            </a:r>
          </a:p>
        </p:txBody>
      </p:sp>
    </p:spTree>
    <p:extLst>
      <p:ext uri="{BB962C8B-B14F-4D97-AF65-F5344CB8AC3E}">
        <p14:creationId xmlns:p14="http://schemas.microsoft.com/office/powerpoint/2010/main" val="142347346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GENERAL AND SYSTEMIC EXAMINATION</a:t>
            </a:r>
          </a:p>
        </p:txBody>
      </p:sp>
      <p:sp>
        <p:nvSpPr>
          <p:cNvPr id="3" name="Content Placeholder 2"/>
          <p:cNvSpPr>
            <a:spLocks noGrp="1"/>
          </p:cNvSpPr>
          <p:nvPr>
            <p:ph idx="1"/>
          </p:nvPr>
        </p:nvSpPr>
        <p:spPr/>
        <p:txBody>
          <a:bodyPr>
            <a:normAutofit/>
          </a:bodyPr>
          <a:lstStyle/>
          <a:p>
            <a:r>
              <a:rPr lang="en-IN" sz="2800" dirty="0"/>
              <a:t>Vitally stable</a:t>
            </a:r>
          </a:p>
          <a:p>
            <a:r>
              <a:rPr lang="en-IN" sz="2800" dirty="0"/>
              <a:t>No pallor</a:t>
            </a:r>
          </a:p>
          <a:p>
            <a:r>
              <a:rPr lang="en-IN" sz="2800" dirty="0"/>
              <a:t>CVS, RS examination revealed no abnormality</a:t>
            </a:r>
          </a:p>
          <a:p>
            <a:r>
              <a:rPr lang="en-IN" sz="2800" dirty="0"/>
              <a:t>Abdomen - Soft, non-tender</a:t>
            </a:r>
          </a:p>
        </p:txBody>
      </p:sp>
    </p:spTree>
    <p:extLst>
      <p:ext uri="{BB962C8B-B14F-4D97-AF65-F5344CB8AC3E}">
        <p14:creationId xmlns:p14="http://schemas.microsoft.com/office/powerpoint/2010/main" val="14524320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10" y="-102662"/>
            <a:ext cx="10058400" cy="1609344"/>
          </a:xfrm>
        </p:spPr>
        <p:txBody>
          <a:bodyPr/>
          <a:lstStyle/>
          <a:p>
            <a:pPr algn="ctr"/>
            <a:r>
              <a:rPr lang="en-IN" dirty="0"/>
              <a:t> GYNAECOLOGICAL EXAMINATION</a:t>
            </a:r>
          </a:p>
        </p:txBody>
      </p:sp>
      <p:sp>
        <p:nvSpPr>
          <p:cNvPr id="3" name="Content Placeholder 2"/>
          <p:cNvSpPr>
            <a:spLocks noGrp="1"/>
          </p:cNvSpPr>
          <p:nvPr>
            <p:ph idx="1"/>
          </p:nvPr>
        </p:nvSpPr>
        <p:spPr>
          <a:xfrm>
            <a:off x="415638" y="1381991"/>
            <a:ext cx="5922817" cy="5185064"/>
          </a:xfrm>
        </p:spPr>
        <p:txBody>
          <a:bodyPr>
            <a:noAutofit/>
          </a:bodyPr>
          <a:lstStyle/>
          <a:p>
            <a:r>
              <a:rPr lang="en-IN" sz="2800" dirty="0"/>
              <a:t> A bi-lobed growth of ~ 8x3cm was found on the anterior vaginal wall and protruding about 3cm outside the introitus giving a impression of uterine prolapse</a:t>
            </a:r>
          </a:p>
          <a:p>
            <a:r>
              <a:rPr lang="en-IN" sz="2800" dirty="0"/>
              <a:t>Two distinct but connected lobes were felt extending from upper third to lower third of the anterior vaginal wall </a:t>
            </a:r>
          </a:p>
          <a:p>
            <a:r>
              <a:rPr lang="en-IN" sz="2800" dirty="0"/>
              <a:t>The urethral meatus and cervix were pushed upwards by this mass; not easily visualised with a Sim’s speculum</a:t>
            </a:r>
          </a:p>
          <a:p>
            <a:endParaRPr lang="en-IN" sz="2800" dirty="0"/>
          </a:p>
          <a:p>
            <a:endParaRPr lang="en-IN" sz="2800" dirty="0"/>
          </a:p>
          <a:p>
            <a:endParaRPr lang="en-IN" sz="2800" dirty="0"/>
          </a:p>
        </p:txBody>
      </p:sp>
      <p:pic>
        <p:nvPicPr>
          <p:cNvPr id="4" name="Picture 3"/>
          <p:cNvPicPr>
            <a:picLocks noChangeAspect="1"/>
          </p:cNvPicPr>
          <p:nvPr/>
        </p:nvPicPr>
        <p:blipFill>
          <a:blip r:embed="rId2"/>
          <a:stretch>
            <a:fillRect/>
          </a:stretch>
        </p:blipFill>
        <p:spPr>
          <a:xfrm>
            <a:off x="7114902" y="1932028"/>
            <a:ext cx="3985194" cy="2847789"/>
          </a:xfrm>
          <a:prstGeom prst="rect">
            <a:avLst/>
          </a:prstGeom>
        </p:spPr>
      </p:pic>
    </p:spTree>
    <p:extLst>
      <p:ext uri="{BB962C8B-B14F-4D97-AF65-F5344CB8AC3E}">
        <p14:creationId xmlns:p14="http://schemas.microsoft.com/office/powerpoint/2010/main" val="23320957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984" y="183295"/>
            <a:ext cx="10058400" cy="1609344"/>
          </a:xfrm>
        </p:spPr>
        <p:txBody>
          <a:bodyPr/>
          <a:lstStyle/>
          <a:p>
            <a:pPr algn="ctr"/>
            <a:r>
              <a:rPr lang="en-IN" dirty="0"/>
              <a:t>GYNAECOLOGICAL EXAMINATION (</a:t>
            </a:r>
            <a:r>
              <a:rPr lang="en-IN" cap="none" dirty="0" err="1"/>
              <a:t>cont</a:t>
            </a:r>
            <a:r>
              <a:rPr lang="en-IN" cap="none" dirty="0"/>
              <a:t>)</a:t>
            </a:r>
          </a:p>
        </p:txBody>
      </p:sp>
      <p:sp>
        <p:nvSpPr>
          <p:cNvPr id="3" name="Content Placeholder 2"/>
          <p:cNvSpPr>
            <a:spLocks noGrp="1"/>
          </p:cNvSpPr>
          <p:nvPr>
            <p:ph idx="1"/>
          </p:nvPr>
        </p:nvSpPr>
        <p:spPr>
          <a:xfrm>
            <a:off x="519130" y="1684989"/>
            <a:ext cx="6993497" cy="4746983"/>
          </a:xfrm>
        </p:spPr>
        <p:txBody>
          <a:bodyPr>
            <a:normAutofit/>
          </a:bodyPr>
          <a:lstStyle/>
          <a:p>
            <a:r>
              <a:rPr lang="en-IN" sz="2800" dirty="0"/>
              <a:t>On using a larger Sim’s speculum, the urethra was seen high up in the anterior vaginal wall overlying the mass. The cervix was also high up in the vault of the vagina. Visualised with difficulty. However, cervix appeared normal</a:t>
            </a:r>
          </a:p>
          <a:p>
            <a:r>
              <a:rPr lang="en-IN" sz="2800" dirty="0"/>
              <a:t>Pelvic examination revealed a parous size ante-verted uterus, bilateral adnexa free and non-tender</a:t>
            </a:r>
          </a:p>
        </p:txBody>
      </p:sp>
      <p:pic>
        <p:nvPicPr>
          <p:cNvPr id="4" name="Picture 3"/>
          <p:cNvPicPr>
            <a:picLocks noChangeAspect="1"/>
          </p:cNvPicPr>
          <p:nvPr/>
        </p:nvPicPr>
        <p:blipFill>
          <a:blip r:embed="rId2"/>
          <a:stretch>
            <a:fillRect/>
          </a:stretch>
        </p:blipFill>
        <p:spPr>
          <a:xfrm>
            <a:off x="7928263" y="1913589"/>
            <a:ext cx="3696721" cy="3712587"/>
          </a:xfrm>
          <a:prstGeom prst="rect">
            <a:avLst/>
          </a:prstGeom>
        </p:spPr>
      </p:pic>
    </p:spTree>
    <p:extLst>
      <p:ext uri="{BB962C8B-B14F-4D97-AF65-F5344CB8AC3E}">
        <p14:creationId xmlns:p14="http://schemas.microsoft.com/office/powerpoint/2010/main" val="3372777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PROVISIONAL DIAGNOSIS </a:t>
            </a:r>
          </a:p>
        </p:txBody>
      </p:sp>
      <p:sp>
        <p:nvSpPr>
          <p:cNvPr id="3" name="Content Placeholder 2"/>
          <p:cNvSpPr>
            <a:spLocks noGrp="1"/>
          </p:cNvSpPr>
          <p:nvPr>
            <p:ph idx="1"/>
          </p:nvPr>
        </p:nvSpPr>
        <p:spPr/>
        <p:txBody>
          <a:bodyPr>
            <a:normAutofit/>
          </a:bodyPr>
          <a:lstStyle/>
          <a:p>
            <a:pPr marL="0" indent="0" algn="ctr">
              <a:buNone/>
            </a:pPr>
            <a:r>
              <a:rPr lang="en-IN" sz="3200" b="1" dirty="0"/>
              <a:t>‘Vaginal mass for evaluation’</a:t>
            </a:r>
          </a:p>
        </p:txBody>
      </p:sp>
    </p:spTree>
    <p:extLst>
      <p:ext uri="{BB962C8B-B14F-4D97-AF65-F5344CB8AC3E}">
        <p14:creationId xmlns:p14="http://schemas.microsoft.com/office/powerpoint/2010/main" val="36610197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412" y="89778"/>
            <a:ext cx="10058400" cy="1609344"/>
          </a:xfrm>
        </p:spPr>
        <p:txBody>
          <a:bodyPr/>
          <a:lstStyle/>
          <a:p>
            <a:pPr algn="ctr"/>
            <a:r>
              <a:rPr lang="en-IN" dirty="0"/>
              <a:t>INVESTIGATIONS</a:t>
            </a:r>
          </a:p>
        </p:txBody>
      </p:sp>
      <p:sp>
        <p:nvSpPr>
          <p:cNvPr id="6" name="Content Placeholder 5"/>
          <p:cNvSpPr>
            <a:spLocks noGrp="1"/>
          </p:cNvSpPr>
          <p:nvPr>
            <p:ph idx="1"/>
          </p:nvPr>
        </p:nvSpPr>
        <p:spPr>
          <a:xfrm>
            <a:off x="1007918" y="1446000"/>
            <a:ext cx="9975272" cy="4424864"/>
          </a:xfrm>
        </p:spPr>
        <p:txBody>
          <a:bodyPr>
            <a:normAutofit/>
          </a:bodyPr>
          <a:lstStyle/>
          <a:p>
            <a:r>
              <a:rPr lang="en-IN" sz="2800" dirty="0"/>
              <a:t>Routine lab parameters within normal limits</a:t>
            </a:r>
          </a:p>
          <a:p>
            <a:r>
              <a:rPr lang="en-IN" sz="2800" dirty="0"/>
              <a:t>Pap smear study negative for any intra-epithelial lesion</a:t>
            </a:r>
          </a:p>
          <a:p>
            <a:r>
              <a:rPr lang="en-IN" sz="2800" dirty="0"/>
              <a:t>USG pelvis confirmed our clinical finding</a:t>
            </a:r>
          </a:p>
        </p:txBody>
      </p:sp>
    </p:spTree>
    <p:extLst>
      <p:ext uri="{BB962C8B-B14F-4D97-AF65-F5344CB8AC3E}">
        <p14:creationId xmlns:p14="http://schemas.microsoft.com/office/powerpoint/2010/main" val="17689866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345" y="-259908"/>
            <a:ext cx="10058400" cy="1609344"/>
          </a:xfrm>
        </p:spPr>
        <p:txBody>
          <a:bodyPr/>
          <a:lstStyle/>
          <a:p>
            <a:pPr algn="ctr"/>
            <a:r>
              <a:rPr lang="en-IN" dirty="0"/>
              <a:t>MRI FINDINGS </a:t>
            </a:r>
          </a:p>
        </p:txBody>
      </p:sp>
      <p:sp>
        <p:nvSpPr>
          <p:cNvPr id="3" name="Content Placeholder 2"/>
          <p:cNvSpPr>
            <a:spLocks noGrp="1"/>
          </p:cNvSpPr>
          <p:nvPr>
            <p:ph idx="1"/>
          </p:nvPr>
        </p:nvSpPr>
        <p:spPr>
          <a:xfrm>
            <a:off x="6044425" y="930689"/>
            <a:ext cx="5930030" cy="5523899"/>
          </a:xfrm>
        </p:spPr>
        <p:txBody>
          <a:bodyPr>
            <a:noAutofit/>
          </a:bodyPr>
          <a:lstStyle/>
          <a:p>
            <a:r>
              <a:rPr lang="en-IN" sz="2800" dirty="0"/>
              <a:t>MRI lower abdomen and pelvis revealed a large well-defined lobulated heterogeneously enhancing solid lesion in the vagina of size 11.7x7x6.3cm</a:t>
            </a:r>
          </a:p>
          <a:p>
            <a:r>
              <a:rPr lang="en-IN" sz="2800" dirty="0"/>
              <a:t>Extending in the anterior aspect of pelvis behind the pubic symphysis possibly through a breach in the paravaginal tissue anteriorly</a:t>
            </a:r>
          </a:p>
          <a:p>
            <a:r>
              <a:rPr lang="en-IN" sz="2800" dirty="0"/>
              <a:t>Mass is indenting and displacing the urinary bladder superiorly</a:t>
            </a:r>
          </a:p>
          <a:p>
            <a:r>
              <a:rPr lang="en-IN" sz="2800" dirty="0"/>
              <a:t>Not showing any bladder wall invasion</a:t>
            </a:r>
          </a:p>
          <a:p>
            <a:pPr marL="0" indent="0">
              <a:buNone/>
            </a:pPr>
            <a:endParaRPr lang="en-IN" sz="2800" dirty="0"/>
          </a:p>
          <a:p>
            <a:pPr marL="0" indent="0">
              <a:buNone/>
            </a:pPr>
            <a:endParaRPr lang="en-IN" sz="2800" dirty="0">
              <a:solidFill>
                <a:srgbClr val="FFFF00"/>
              </a:solidFill>
            </a:endParaRPr>
          </a:p>
        </p:txBody>
      </p:sp>
      <p:sp>
        <p:nvSpPr>
          <p:cNvPr id="11" name="TextBox 10"/>
          <p:cNvSpPr txBox="1"/>
          <p:nvPr/>
        </p:nvSpPr>
        <p:spPr>
          <a:xfrm>
            <a:off x="2554878" y="5954408"/>
            <a:ext cx="1728355" cy="646331"/>
          </a:xfrm>
          <a:prstGeom prst="rect">
            <a:avLst/>
          </a:prstGeom>
          <a:noFill/>
        </p:spPr>
        <p:txBody>
          <a:bodyPr wrap="square" rtlCol="0">
            <a:spAutoFit/>
          </a:bodyPr>
          <a:lstStyle/>
          <a:p>
            <a:r>
              <a:rPr lang="en-IN" dirty="0"/>
              <a:t>VAGINAL MASS</a:t>
            </a:r>
          </a:p>
        </p:txBody>
      </p:sp>
      <p:pic>
        <p:nvPicPr>
          <p:cNvPr id="5" name="Picture 4"/>
          <p:cNvPicPr>
            <a:picLocks noChangeAspect="1"/>
          </p:cNvPicPr>
          <p:nvPr/>
        </p:nvPicPr>
        <p:blipFill>
          <a:blip r:embed="rId2"/>
          <a:stretch>
            <a:fillRect/>
          </a:stretch>
        </p:blipFill>
        <p:spPr>
          <a:xfrm>
            <a:off x="1334118" y="1070236"/>
            <a:ext cx="4323577" cy="4663859"/>
          </a:xfrm>
          <a:prstGeom prst="rect">
            <a:avLst/>
          </a:prstGeom>
        </p:spPr>
      </p:pic>
      <p:sp>
        <p:nvSpPr>
          <p:cNvPr id="7" name="TextBox 6"/>
          <p:cNvSpPr txBox="1"/>
          <p:nvPr/>
        </p:nvSpPr>
        <p:spPr>
          <a:xfrm>
            <a:off x="6545" y="3690650"/>
            <a:ext cx="1586762" cy="646331"/>
          </a:xfrm>
          <a:prstGeom prst="rect">
            <a:avLst/>
          </a:prstGeom>
          <a:noFill/>
        </p:spPr>
        <p:txBody>
          <a:bodyPr wrap="square" rtlCol="0">
            <a:spAutoFit/>
          </a:bodyPr>
          <a:lstStyle/>
          <a:p>
            <a:r>
              <a:rPr lang="en-IN" dirty="0"/>
              <a:t>PUBIC SYMPHYSIS</a:t>
            </a:r>
          </a:p>
        </p:txBody>
      </p:sp>
      <p:sp>
        <p:nvSpPr>
          <p:cNvPr id="13" name="Right Arrow 12"/>
          <p:cNvSpPr/>
          <p:nvPr/>
        </p:nvSpPr>
        <p:spPr>
          <a:xfrm flipV="1">
            <a:off x="1198327" y="3656501"/>
            <a:ext cx="934921" cy="4858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a:extLst>
              <a:ext uri="{FF2B5EF4-FFF2-40B4-BE49-F238E27FC236}">
                <a16:creationId xmlns:a16="http://schemas.microsoft.com/office/drawing/2014/main" xmlns="" id="{B0DE341A-86AB-42F3-B446-240AB4E90C60}"/>
              </a:ext>
            </a:extLst>
          </p:cNvPr>
          <p:cNvSpPr txBox="1"/>
          <p:nvPr/>
        </p:nvSpPr>
        <p:spPr>
          <a:xfrm flipH="1">
            <a:off x="2056131" y="1893062"/>
            <a:ext cx="812803" cy="369332"/>
          </a:xfrm>
          <a:prstGeom prst="rect">
            <a:avLst/>
          </a:prstGeom>
          <a:noFill/>
        </p:spPr>
        <p:txBody>
          <a:bodyPr wrap="square" rtlCol="0">
            <a:spAutoFit/>
          </a:bodyPr>
          <a:lstStyle/>
          <a:p>
            <a:r>
              <a:rPr lang="en-US" b="1" dirty="0"/>
              <a:t>UB</a:t>
            </a:r>
            <a:endParaRPr lang="en-IN" b="1" dirty="0"/>
          </a:p>
        </p:txBody>
      </p:sp>
      <p:sp>
        <p:nvSpPr>
          <p:cNvPr id="12" name="TextBox 11">
            <a:extLst>
              <a:ext uri="{FF2B5EF4-FFF2-40B4-BE49-F238E27FC236}">
                <a16:creationId xmlns:a16="http://schemas.microsoft.com/office/drawing/2014/main" xmlns="" id="{AC380F6C-FF49-4C57-A7F1-1EA9129C3E3B}"/>
              </a:ext>
            </a:extLst>
          </p:cNvPr>
          <p:cNvSpPr txBox="1"/>
          <p:nvPr/>
        </p:nvSpPr>
        <p:spPr>
          <a:xfrm flipH="1">
            <a:off x="2868934" y="1417279"/>
            <a:ext cx="1174256" cy="400110"/>
          </a:xfrm>
          <a:prstGeom prst="rect">
            <a:avLst/>
          </a:prstGeom>
          <a:noFill/>
        </p:spPr>
        <p:txBody>
          <a:bodyPr wrap="square" rtlCol="0">
            <a:spAutoFit/>
          </a:bodyPr>
          <a:lstStyle/>
          <a:p>
            <a:r>
              <a:rPr lang="en-US" sz="2000" b="1" dirty="0">
                <a:solidFill>
                  <a:schemeClr val="bg2"/>
                </a:solidFill>
              </a:rPr>
              <a:t>Uterus</a:t>
            </a:r>
            <a:endParaRPr lang="en-IN" sz="2000" b="1" dirty="0">
              <a:solidFill>
                <a:schemeClr val="bg2"/>
              </a:solidFill>
            </a:endParaRPr>
          </a:p>
        </p:txBody>
      </p:sp>
      <p:sp>
        <p:nvSpPr>
          <p:cNvPr id="14" name="Arrow: Down 13">
            <a:extLst>
              <a:ext uri="{FF2B5EF4-FFF2-40B4-BE49-F238E27FC236}">
                <a16:creationId xmlns:a16="http://schemas.microsoft.com/office/drawing/2014/main" xmlns="" id="{B27D6764-F96C-4223-8982-64C1F42A4D9D}"/>
              </a:ext>
            </a:extLst>
          </p:cNvPr>
          <p:cNvSpPr/>
          <p:nvPr/>
        </p:nvSpPr>
        <p:spPr>
          <a:xfrm rot="10800000" flipH="1">
            <a:off x="2923582" y="4336981"/>
            <a:ext cx="236090" cy="16121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2071164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420" y="-14729"/>
            <a:ext cx="10058400" cy="1609344"/>
          </a:xfrm>
        </p:spPr>
        <p:txBody>
          <a:bodyPr/>
          <a:lstStyle/>
          <a:p>
            <a:pPr algn="ctr"/>
            <a:r>
              <a:rPr lang="en-IN" dirty="0"/>
              <a:t>MRI FINDINGS </a:t>
            </a:r>
            <a:r>
              <a:rPr lang="en-IN" cap="none" dirty="0"/>
              <a:t>(</a:t>
            </a:r>
            <a:r>
              <a:rPr lang="en-IN" cap="none" dirty="0" err="1"/>
              <a:t>cont</a:t>
            </a:r>
            <a:r>
              <a:rPr lang="en-IN" cap="none" dirty="0"/>
              <a:t>)</a:t>
            </a:r>
            <a:endParaRPr lang="en-IN" dirty="0"/>
          </a:p>
        </p:txBody>
      </p:sp>
      <p:sp>
        <p:nvSpPr>
          <p:cNvPr id="3" name="Content Placeholder 2"/>
          <p:cNvSpPr>
            <a:spLocks noGrp="1"/>
          </p:cNvSpPr>
          <p:nvPr>
            <p:ph idx="1"/>
          </p:nvPr>
        </p:nvSpPr>
        <p:spPr>
          <a:xfrm>
            <a:off x="190549" y="1174598"/>
            <a:ext cx="4543052" cy="5170600"/>
          </a:xfrm>
        </p:spPr>
        <p:txBody>
          <a:bodyPr>
            <a:normAutofit/>
          </a:bodyPr>
          <a:lstStyle/>
          <a:p>
            <a:r>
              <a:rPr lang="en-IN" sz="2800" dirty="0"/>
              <a:t>Antero-posterior view shows</a:t>
            </a:r>
          </a:p>
          <a:p>
            <a:r>
              <a:rPr lang="en-IN" sz="2800" dirty="0"/>
              <a:t>Urethra (Foley’s catheter in-situ) visualised on right side of mass</a:t>
            </a:r>
          </a:p>
          <a:p>
            <a:r>
              <a:rPr lang="en-IN" sz="2800" dirty="0"/>
              <a:t>Ill-defined portion of the mass also </a:t>
            </a:r>
            <a:r>
              <a:rPr lang="en-IN" sz="2800" dirty="0" smtClean="0"/>
              <a:t>seen on right side of urethra </a:t>
            </a:r>
            <a:r>
              <a:rPr lang="en-IN" sz="2800" dirty="0"/>
              <a:t>at the base of the bladder</a:t>
            </a:r>
          </a:p>
          <a:p>
            <a:r>
              <a:rPr lang="en-IN" sz="2800" dirty="0"/>
              <a:t>Upper urethra has been partially encircled by the mass at the bladder neck </a:t>
            </a:r>
          </a:p>
          <a:p>
            <a:endParaRPr lang="en-IN" dirty="0"/>
          </a:p>
        </p:txBody>
      </p:sp>
      <p:pic>
        <p:nvPicPr>
          <p:cNvPr id="5" name="Picture 4"/>
          <p:cNvPicPr>
            <a:picLocks noChangeAspect="1"/>
          </p:cNvPicPr>
          <p:nvPr/>
        </p:nvPicPr>
        <p:blipFill>
          <a:blip r:embed="rId2"/>
          <a:stretch>
            <a:fillRect/>
          </a:stretch>
        </p:blipFill>
        <p:spPr>
          <a:xfrm>
            <a:off x="4753647" y="1282451"/>
            <a:ext cx="5912815" cy="5330493"/>
          </a:xfrm>
          <a:prstGeom prst="rect">
            <a:avLst/>
          </a:prstGeom>
        </p:spPr>
      </p:pic>
      <p:sp>
        <p:nvSpPr>
          <p:cNvPr id="6" name="TextBox 5"/>
          <p:cNvSpPr txBox="1"/>
          <p:nvPr/>
        </p:nvSpPr>
        <p:spPr>
          <a:xfrm>
            <a:off x="7118977" y="2280186"/>
            <a:ext cx="1572491" cy="646331"/>
          </a:xfrm>
          <a:prstGeom prst="rect">
            <a:avLst/>
          </a:prstGeom>
          <a:noFill/>
        </p:spPr>
        <p:txBody>
          <a:bodyPr wrap="square" rtlCol="0">
            <a:spAutoFit/>
          </a:bodyPr>
          <a:lstStyle/>
          <a:p>
            <a:r>
              <a:rPr lang="en-IN" dirty="0"/>
              <a:t>URINARY BLADDER</a:t>
            </a:r>
          </a:p>
        </p:txBody>
      </p:sp>
      <p:sp>
        <p:nvSpPr>
          <p:cNvPr id="8" name="TextBox 7"/>
          <p:cNvSpPr txBox="1"/>
          <p:nvPr/>
        </p:nvSpPr>
        <p:spPr>
          <a:xfrm>
            <a:off x="10900841" y="4557304"/>
            <a:ext cx="1558636" cy="369332"/>
          </a:xfrm>
          <a:prstGeom prst="rect">
            <a:avLst/>
          </a:prstGeom>
          <a:noFill/>
        </p:spPr>
        <p:txBody>
          <a:bodyPr wrap="square" rtlCol="0">
            <a:spAutoFit/>
          </a:bodyPr>
          <a:lstStyle/>
          <a:p>
            <a:r>
              <a:rPr lang="en-IN" b="1" dirty="0"/>
              <a:t>URETHRA</a:t>
            </a:r>
          </a:p>
        </p:txBody>
      </p:sp>
      <p:sp>
        <p:nvSpPr>
          <p:cNvPr id="9" name="TextBox 8"/>
          <p:cNvSpPr txBox="1"/>
          <p:nvPr/>
        </p:nvSpPr>
        <p:spPr>
          <a:xfrm>
            <a:off x="10900841" y="3624531"/>
            <a:ext cx="1649913" cy="646331"/>
          </a:xfrm>
          <a:prstGeom prst="rect">
            <a:avLst/>
          </a:prstGeom>
          <a:noFill/>
        </p:spPr>
        <p:txBody>
          <a:bodyPr wrap="square" rtlCol="0">
            <a:spAutoFit/>
          </a:bodyPr>
          <a:lstStyle/>
          <a:p>
            <a:r>
              <a:rPr lang="en-IN" b="1" dirty="0"/>
              <a:t>VAGINAL   MASS</a:t>
            </a:r>
          </a:p>
        </p:txBody>
      </p:sp>
      <p:sp>
        <p:nvSpPr>
          <p:cNvPr id="11" name="Right Arrow 10"/>
          <p:cNvSpPr/>
          <p:nvPr/>
        </p:nvSpPr>
        <p:spPr>
          <a:xfrm>
            <a:off x="4489289" y="3901529"/>
            <a:ext cx="2297101" cy="2848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ight Arrow 11"/>
          <p:cNvSpPr/>
          <p:nvPr/>
        </p:nvSpPr>
        <p:spPr>
          <a:xfrm rot="10800000" flipV="1">
            <a:off x="8273667" y="3901530"/>
            <a:ext cx="2470920" cy="1720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ight Arrow 13"/>
          <p:cNvSpPr/>
          <p:nvPr/>
        </p:nvSpPr>
        <p:spPr>
          <a:xfrm rot="10800000" flipV="1">
            <a:off x="7401262" y="4727739"/>
            <a:ext cx="3499580" cy="787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2449114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1385</TotalTime>
  <Words>1178</Words>
  <Application>Microsoft Office PowerPoint</Application>
  <PresentationFormat>Custom</PresentationFormat>
  <Paragraphs>119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Wood Type</vt:lpstr>
      <vt:lpstr>A COMMON TUMOUR AT AN UNCOMMON LOCATION</vt:lpstr>
      <vt:lpstr>HISTORY</vt:lpstr>
      <vt:lpstr>GENERAL AND SYSTEMIC EXAMINATION</vt:lpstr>
      <vt:lpstr> GYNAECOLOGICAL EXAMINATION</vt:lpstr>
      <vt:lpstr>GYNAECOLOGICAL EXAMINATION (cont)</vt:lpstr>
      <vt:lpstr>PROVISIONAL DIAGNOSIS </vt:lpstr>
      <vt:lpstr>INVESTIGATIONS</vt:lpstr>
      <vt:lpstr>MRI FINDINGS </vt:lpstr>
      <vt:lpstr>MRI FINDINGS (cont)</vt:lpstr>
      <vt:lpstr>MRI FINDINGS (cont)</vt:lpstr>
      <vt:lpstr>INVESTIGATIONS (cont)</vt:lpstr>
      <vt:lpstr>PRE-OPERATIVE PREPARATION</vt:lpstr>
      <vt:lpstr>Antecipated intraoperative problem</vt:lpstr>
      <vt:lpstr>INTRA-OPERATIVE FINDINGS</vt:lpstr>
      <vt:lpstr>INTRA-OPERATIVE FINDINGS (cont)</vt:lpstr>
      <vt:lpstr>INTRA-OPERATIVE FINDINGS (cont</vt:lpstr>
      <vt:lpstr>POST-OPERATIVE CARE</vt:lpstr>
      <vt:lpstr>FINAL DIAGNOSIS</vt:lpstr>
      <vt:lpstr>DISCUSSION </vt:lpstr>
      <vt:lpstr>DISCUSSION (cont)</vt:lpstr>
      <vt:lpstr>AIM OF PRESENTATION</vt:lpstr>
      <vt:lpstr>THANK YOU</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CASE OF VAGINAL LEIOMYOMA</dc:title>
  <dc:creator>supraja94@outlook.com</dc:creator>
  <cp:lastModifiedBy>seema.jamnik</cp:lastModifiedBy>
  <cp:revision>91</cp:revision>
  <dcterms:created xsi:type="dcterms:W3CDTF">2021-09-17T13:38:24Z</dcterms:created>
  <dcterms:modified xsi:type="dcterms:W3CDTF">2021-12-08T08:21:00Z</dcterms:modified>
</cp:coreProperties>
</file>