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9" r:id="rId1"/>
  </p:sldMasterIdLst>
  <p:notesMasterIdLst>
    <p:notesMasterId r:id="rId22"/>
  </p:notesMasterIdLst>
  <p:sldIdLst>
    <p:sldId id="256" r:id="rId2"/>
    <p:sldId id="257" r:id="rId3"/>
    <p:sldId id="258" r:id="rId4"/>
    <p:sldId id="292" r:id="rId5"/>
    <p:sldId id="260" r:id="rId6"/>
    <p:sldId id="270" r:id="rId7"/>
    <p:sldId id="271" r:id="rId8"/>
    <p:sldId id="297" r:id="rId9"/>
    <p:sldId id="262" r:id="rId10"/>
    <p:sldId id="293" r:id="rId11"/>
    <p:sldId id="295" r:id="rId12"/>
    <p:sldId id="274" r:id="rId13"/>
    <p:sldId id="276" r:id="rId14"/>
    <p:sldId id="285" r:id="rId15"/>
    <p:sldId id="298" r:id="rId16"/>
    <p:sldId id="299" r:id="rId17"/>
    <p:sldId id="291" r:id="rId18"/>
    <p:sldId id="300" r:id="rId19"/>
    <p:sldId id="265" r:id="rId20"/>
    <p:sldId id="29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87"/>
    <p:restoredTop sz="94684"/>
  </p:normalViewPr>
  <p:slideViewPr>
    <p:cSldViewPr snapToGrid="0" snapToObjects="1">
      <p:cViewPr>
        <p:scale>
          <a:sx n="76" d="100"/>
          <a:sy n="76" d="100"/>
        </p:scale>
        <p:origin x="-9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E8928-E257-9B47-8825-E257A7E9C45A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8AE9C-FF62-354C-B30A-CA89911CA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50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8AE9C-FF62-354C-B30A-CA89911CAE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5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A79688-210B-DD44-A8E7-0354C9760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AE969B0-5ABB-4444-B28B-DD61D843C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FA91FF-291F-7F49-BCB7-3B3DBE023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70854-CF75-7A42-B4AD-98A47387E414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39E763-DF6F-F241-80E1-9E02FF8C4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0FB0E6-4F99-2B4A-8BE8-5390C68A7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7E42-367F-7442-A11F-CC6C4EB6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5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9C1E29-A819-EE40-A3C8-ABA45E78B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F169AF8-29E0-474D-9983-941995312E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68CF29-21F8-7940-970D-81A5CF1C2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70854-CF75-7A42-B4AD-98A47387E414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217849-54D1-B149-9C0F-AB02AED6D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9F7F09-03C4-2041-8852-CA334B717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7E42-367F-7442-A11F-CC6C4EB6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1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9A9C3C3-8065-1141-A2CC-FBAB820AD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4D9CB24-4735-0746-BA89-2AE495501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DBBCE8-9C6B-4E48-A801-FCC01B2CA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70854-CF75-7A42-B4AD-98A47387E414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B374C5-E17D-B14A-8D22-93743397D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EC68FB-2A6A-7340-ABDF-5455F7FB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7E42-367F-7442-A11F-CC6C4EB6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1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783C83-FD11-B54D-BDA8-8C65B0975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B212DB-F02C-2944-B738-5F23EBF11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EBDD88-DEFA-4748-9C85-ABE77D4D5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70854-CF75-7A42-B4AD-98A47387E414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1661FF-27B2-6D41-8139-FEDAECFAD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C858A7-8CE1-8B4F-998D-020C05F7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7E42-367F-7442-A11F-CC6C4EB6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5EBF40-D6F9-0745-8357-BD5953889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D47E8B9-EB48-6145-8CCA-3788B144D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8A125D-7107-BA4F-9221-9B398221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70854-CF75-7A42-B4AD-98A47387E414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B5731C-0D23-AC44-A23A-0FA6F5C0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1BA4D8-B717-AB4C-8BDE-BA63C4849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7E42-367F-7442-A11F-CC6C4EB6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0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195AF0-B725-2646-B46E-9D74C8CFC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1435A1-2FCC-864E-A266-8814333CD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15C6AC-A396-F348-A9B0-6A3D301E3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4DBC0B-B637-D047-B79B-1923B2D4A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70854-CF75-7A42-B4AD-98A47387E414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E8FB16-B85E-FA4C-ADCD-EADF6C9AF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4417B8-9DE2-4442-930E-42CFB1960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7E42-367F-7442-A11F-CC6C4EB6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8506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46B85A-2839-A648-B252-F2E9DEB2B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CB06766-9E41-9947-8381-4B3FBDB3E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5859C44-EDCC-BD47-8490-AC7E741A7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D6D15C8-D274-554E-912C-BFB5844E44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EDBF84C-0802-1044-882C-0924462751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07959A6-008B-A34C-B681-0F7291166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70854-CF75-7A42-B4AD-98A47387E414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7C80367-525B-4C46-A385-C665AF515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F9C9439-ED41-E944-B53A-4F8C70236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7E42-367F-7442-A11F-CC6C4EB6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9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E61B41-4264-7B4A-B473-4024833F5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107E6C5-673D-B64D-B823-27D060520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70854-CF75-7A42-B4AD-98A47387E414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2A158C-DBB4-8947-8907-FB247DD2B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53641BB-5FC0-E54F-A596-7D0C94990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7E42-367F-7442-A11F-CC6C4EB6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9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58EBC63-B581-E649-A200-2DF56DD64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70854-CF75-7A42-B4AD-98A47387E414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D1AE682-CCD1-0E45-A3F1-7B6D57E6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2E2D526-0D67-1841-8733-313AA4C35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7E42-367F-7442-A11F-CC6C4EB6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25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8B8FFE-4F60-7248-8F2B-C4787E3AA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26834D-52B0-314C-9FD6-6427CE82E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D04FDAF-CBA7-1A4C-B07F-0C00AC0B6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391326-9053-244A-B3DF-9F03019A5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70854-CF75-7A42-B4AD-98A47387E414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C2CC91-E561-E44A-A214-8FD5B0344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DA4FB9-EA0A-554B-ABED-75F7F4661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7E42-367F-7442-A11F-CC6C4EB6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104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D4445F-65F7-E94B-B9F7-14F42FA98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FD2B00D-18FA-254E-BE1B-E55E5CC963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61A57C5-71A5-0345-9386-5F9309015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BF8339-0E21-174C-ADB3-7D6045F7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70854-CF75-7A42-B4AD-98A47387E414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829327-FA99-8243-ABD8-9C255F22E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36FEB83-92D1-4B46-BD4A-D589E165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7E42-367F-7442-A11F-CC6C4EB6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2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323BC6C-CF77-2B41-9926-F11EDB7C5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9117AB-D70F-E742-AB6A-A810AA2CE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2838BA-927D-4043-96AB-81029696D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70854-CF75-7A42-B4AD-98A47387E414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C3681C-34C1-3743-A16F-AA837EBA7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E6EAEA-2CEA-8949-A34E-8EFF1A2CF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97E42-367F-7442-A11F-CC6C4EB6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8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6F9A28-E5A2-5A40-AA24-C158F6EBF1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DD6CB21-4A80-FB4B-B5BF-C3FAE12A6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2629" y="5735637"/>
            <a:ext cx="4136571" cy="933867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Kohinoor Bangla" panose="02000000000000000000" pitchFamily="2" charset="77"/>
                <a:ea typeface="Brush Script MT" panose="03060802040406070304" pitchFamily="66" charset="-122"/>
                <a:cs typeface="Kohinoor Bangla" panose="02000000000000000000" pitchFamily="2" charset="77"/>
              </a:rPr>
              <a:t>Dr.MEDAM</a:t>
            </a:r>
            <a:r>
              <a:rPr lang="en-US" b="1" dirty="0">
                <a:latin typeface="Kohinoor Bangla" panose="02000000000000000000" pitchFamily="2" charset="77"/>
                <a:ea typeface="Brush Script MT" panose="03060802040406070304" pitchFamily="66" charset="-122"/>
                <a:cs typeface="Kohinoor Bangla" panose="02000000000000000000" pitchFamily="2" charset="77"/>
              </a:rPr>
              <a:t> SAILAJA</a:t>
            </a:r>
          </a:p>
          <a:p>
            <a:r>
              <a:rPr lang="en-US" b="1" dirty="0">
                <a:latin typeface="Kohinoor Bangla" panose="02000000000000000000" pitchFamily="2" charset="77"/>
                <a:ea typeface="Brush Script MT" panose="03060802040406070304" pitchFamily="66" charset="-122"/>
                <a:cs typeface="Kohinoor Bangla" panose="02000000000000000000" pitchFamily="2" charset="77"/>
              </a:rPr>
              <a:t>JR-3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DAA899-6755-964D-AA90-FDFE774CE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72" y="188496"/>
            <a:ext cx="8676400" cy="509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80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146C12-E362-9B45-AC66-52848EEF5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DIAGNOSIS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9CBA9DA-CE4F-404A-90F8-FBA163998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77D8852-7BC1-4F45-9C80-012B97CFD651}"/>
              </a:ext>
            </a:extLst>
          </p:cNvPr>
          <p:cNvSpPr txBox="1"/>
          <p:nvPr/>
        </p:nvSpPr>
        <p:spPr>
          <a:xfrm>
            <a:off x="1021080" y="1958266"/>
            <a:ext cx="2993127" cy="1446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OBSTETRICS:-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1.Ectopic pregnancy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2.Abortions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3.Corpus luteal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heamatoma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D17C913-6925-3B47-ACCB-47A48A67D6C8}"/>
              </a:ext>
            </a:extLst>
          </p:cNvPr>
          <p:cNvSpPr txBox="1"/>
          <p:nvPr/>
        </p:nvSpPr>
        <p:spPr>
          <a:xfrm>
            <a:off x="7387963" y="1825625"/>
            <a:ext cx="2816797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GYNECOLOGY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1.PID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2.Ovarian cyst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3.Endometrosis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4.Fibriod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6E2255-9496-034C-A3B7-AF1DA7477441}"/>
              </a:ext>
            </a:extLst>
          </p:cNvPr>
          <p:cNvSpPr txBox="1"/>
          <p:nvPr/>
        </p:nvSpPr>
        <p:spPr>
          <a:xfrm>
            <a:off x="3714842" y="4402321"/>
            <a:ext cx="3533147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NON-GYNECOLOGICAL</a:t>
            </a:r>
          </a:p>
          <a:p>
            <a:r>
              <a:rPr lang="en-US" dirty="0"/>
              <a:t>1.Appendicitis</a:t>
            </a:r>
          </a:p>
          <a:p>
            <a:r>
              <a:rPr lang="en-US" dirty="0"/>
              <a:t>2.Urinary tract infection</a:t>
            </a:r>
          </a:p>
          <a:p>
            <a:r>
              <a:rPr lang="en-US" dirty="0"/>
              <a:t>3.Renal colic</a:t>
            </a:r>
          </a:p>
          <a:p>
            <a:r>
              <a:rPr lang="en-US" dirty="0"/>
              <a:t>4.Perforated peptic ulcers</a:t>
            </a:r>
          </a:p>
        </p:txBody>
      </p:sp>
    </p:spTree>
    <p:extLst>
      <p:ext uri="{BB962C8B-B14F-4D97-AF65-F5344CB8AC3E}">
        <p14:creationId xmlns:p14="http://schemas.microsoft.com/office/powerpoint/2010/main" val="333042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4618A3-56D6-8A4C-A002-6D344EC656F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9173A4-469E-E441-972E-CE580985B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1440" y="2504123"/>
            <a:ext cx="4095931" cy="3226117"/>
          </a:xfrm>
          <a:solidFill>
            <a:schemeClr val="bg1">
              <a:lumMod val="95000"/>
            </a:schemeClr>
          </a:solidFill>
        </p:spPr>
        <p:txBody>
          <a:bodyPr>
            <a:normAutofit fontScale="325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11200" dirty="0"/>
              <a:t>         Expectant</a:t>
            </a:r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r>
              <a:rPr lang="en-US" sz="11200" dirty="0"/>
              <a:t>         Medical</a:t>
            </a:r>
          </a:p>
          <a:p>
            <a:pPr>
              <a:buFont typeface="Wingdings" pitchFamily="2" charset="2"/>
              <a:buChar char="Ø"/>
            </a:pPr>
            <a:endParaRPr lang="en-US" sz="11200" dirty="0"/>
          </a:p>
          <a:p>
            <a:pPr marL="0" indent="0">
              <a:buNone/>
            </a:pPr>
            <a:r>
              <a:rPr lang="en-US" sz="11200" dirty="0"/>
              <a:t>         Surgical</a:t>
            </a:r>
          </a:p>
        </p:txBody>
      </p:sp>
    </p:spTree>
    <p:extLst>
      <p:ext uri="{BB962C8B-B14F-4D97-AF65-F5344CB8AC3E}">
        <p14:creationId xmlns:p14="http://schemas.microsoft.com/office/powerpoint/2010/main" val="2038345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AE6370-C395-FE45-9D57-265DA5D85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736"/>
            <a:ext cx="10515600" cy="118206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EXPECTANT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5463A5-D32E-BC40-9F3A-A41F5F86F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6480" y="1825625"/>
            <a:ext cx="7696200" cy="358457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CRITERIA:-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1.Tubal Unruptured ectopic pregnancy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2.Haemodynamically stable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3.G.sac &lt; 3.5 cm without heart beat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4.Beta HCG &lt;1000 IU/L &amp; falling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dirty="0"/>
              <a:t>5.Minimal symptoms and are compliant with follow-up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155F4AA-F136-5145-98C8-0F8397A178E1}"/>
              </a:ext>
            </a:extLst>
          </p:cNvPr>
          <p:cNvSpPr txBox="1"/>
          <p:nvPr/>
        </p:nvSpPr>
        <p:spPr>
          <a:xfrm>
            <a:off x="838200" y="5788026"/>
            <a:ext cx="11537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cs typeface="Times New Roman" panose="02020603050405020304" pitchFamily="18" charset="0"/>
              </a:rPr>
              <a:t>Jurkovic</a:t>
            </a:r>
            <a:r>
              <a:rPr lang="en-US" dirty="0">
                <a:cs typeface="Times New Roman" panose="02020603050405020304" pitchFamily="18" charset="0"/>
              </a:rPr>
              <a:t> D and Wilkinson H (2011). Diagnosis and management of ectopic pregnancy. British Medical Journal, 342, d3397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052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9568B2-2420-1C4C-9638-07E8F717D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DA6743-570C-D247-9FA6-763D8D11F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936" y="1486806"/>
            <a:ext cx="4993105" cy="3578576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b="1" dirty="0"/>
              <a:t>METHOTREXATE</a:t>
            </a:r>
          </a:p>
          <a:p>
            <a:pPr marL="0" indent="0">
              <a:buNone/>
            </a:pPr>
            <a:r>
              <a:rPr lang="en-US" dirty="0"/>
              <a:t>   DOSE:- 50 mg/m</a:t>
            </a:r>
            <a:r>
              <a:rPr lang="en-US" baseline="30000" dirty="0"/>
              <a:t>2</a:t>
            </a:r>
            <a:endParaRPr lang="en-US" sz="3600" baseline="30000" dirty="0"/>
          </a:p>
          <a:p>
            <a:pPr marL="0" indent="0">
              <a:buNone/>
            </a:pPr>
            <a:endParaRPr lang="en-US" sz="4800" baseline="30000" dirty="0"/>
          </a:p>
          <a:p>
            <a:pPr marL="0" indent="0">
              <a:buNone/>
            </a:pPr>
            <a:r>
              <a:rPr lang="en-US" sz="4800" baseline="30000" dirty="0"/>
              <a:t> CRITERIA:- </a:t>
            </a:r>
          </a:p>
          <a:p>
            <a:pPr marL="0" indent="0">
              <a:buNone/>
            </a:pPr>
            <a:r>
              <a:rPr lang="en-US" sz="3600" baseline="30000" dirty="0"/>
              <a:t>                         1.size of </a:t>
            </a:r>
            <a:r>
              <a:rPr lang="en-US" sz="3600" baseline="30000" dirty="0" err="1"/>
              <a:t>G.sac</a:t>
            </a:r>
            <a:r>
              <a:rPr lang="en-US" sz="3600" baseline="30000" dirty="0"/>
              <a:t> &lt;4cms</a:t>
            </a:r>
          </a:p>
          <a:p>
            <a:pPr marL="0" indent="0">
              <a:buNone/>
            </a:pPr>
            <a:r>
              <a:rPr lang="en-US" sz="3600" baseline="30000" dirty="0"/>
              <a:t>                         2.Beta-HCG &lt; 5000IU/L</a:t>
            </a:r>
          </a:p>
          <a:p>
            <a:pPr marL="0" indent="0">
              <a:buNone/>
            </a:pPr>
            <a:r>
              <a:rPr lang="en-US" sz="4800" baseline="30000" dirty="0"/>
              <a:t>                   </a:t>
            </a:r>
            <a:r>
              <a:rPr lang="en-US" sz="3600" baseline="30000" dirty="0"/>
              <a:t>3.Absent cardiac activity</a:t>
            </a:r>
            <a:endParaRPr lang="en-US" sz="4800" baseline="30000" dirty="0"/>
          </a:p>
          <a:p>
            <a:pPr marL="0" indent="0">
              <a:buNone/>
            </a:pPr>
            <a:r>
              <a:rPr lang="en-US" sz="4800" baseline="30000" dirty="0"/>
              <a:t>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00337F3-CFF2-B34E-A0D8-357A1C89C728}"/>
              </a:ext>
            </a:extLst>
          </p:cNvPr>
          <p:cNvSpPr txBox="1"/>
          <p:nvPr/>
        </p:nvSpPr>
        <p:spPr>
          <a:xfrm>
            <a:off x="12861758" y="32485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1D992C7-2C06-6544-B480-AF4F4E32323E}"/>
              </a:ext>
            </a:extLst>
          </p:cNvPr>
          <p:cNvSpPr txBox="1"/>
          <p:nvPr/>
        </p:nvSpPr>
        <p:spPr>
          <a:xfrm>
            <a:off x="4652095" y="5371194"/>
            <a:ext cx="2210029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/>
              <a:t>FOLLOW UP</a:t>
            </a:r>
          </a:p>
        </p:txBody>
      </p:sp>
    </p:spTree>
    <p:extLst>
      <p:ext uri="{BB962C8B-B14F-4D97-AF65-F5344CB8AC3E}">
        <p14:creationId xmlns:p14="http://schemas.microsoft.com/office/powerpoint/2010/main" val="468785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CC8EF1-BFD6-2A44-8400-ABF71A82B79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SURGICAL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9F9719-443B-FA46-84BB-38F91AF69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1821" y="2284413"/>
            <a:ext cx="4018548" cy="258837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			LAPAROSCOPIC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LAPAROTOMY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53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F26185-19D4-4A43-BBDD-565E59B4DB5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INDICATIONS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088D5D-A61E-354E-B02D-0EC121D17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6120" y="2132012"/>
            <a:ext cx="4892040" cy="2593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1.Ruptured ectopic</a:t>
            </a:r>
          </a:p>
          <a:p>
            <a:pPr marL="0" indent="0">
              <a:buNone/>
            </a:pPr>
            <a:r>
              <a:rPr lang="en-US" dirty="0"/>
              <a:t>2.Size of </a:t>
            </a:r>
            <a:r>
              <a:rPr lang="en-US" dirty="0" err="1"/>
              <a:t>G.sac</a:t>
            </a:r>
            <a:r>
              <a:rPr lang="en-US" dirty="0"/>
              <a:t> &gt;5cms</a:t>
            </a:r>
          </a:p>
          <a:p>
            <a:pPr marL="0" indent="0">
              <a:buNone/>
            </a:pPr>
            <a:r>
              <a:rPr lang="en-US" dirty="0"/>
              <a:t>3.Hemodynamically Unstable</a:t>
            </a:r>
          </a:p>
          <a:p>
            <a:pPr marL="0" indent="0">
              <a:buNone/>
            </a:pPr>
            <a:r>
              <a:rPr lang="en-US" dirty="0"/>
              <a:t>4.Heterotopic pregnancy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7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CE8661-E62E-CA41-A4CB-DEBBB4E133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LAPAROTOMY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22A2DA-192F-F841-93C9-6EBD10C70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5160" y="2132329"/>
            <a:ext cx="6278880" cy="311213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Salpingostomy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Salpingectomy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Segmental resection &amp; anastomosis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Milking or Fimbria expression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11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12E4BF-0CD5-9741-8FD9-00AEBDE05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57" y="370890"/>
            <a:ext cx="10515600" cy="13255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LAPAROSCOPIC SALPINGECTOMY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CE538A-5259-9146-BF60-16582C9D8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Gold standard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0D62AA-D60F-E544-8BE2-24F711806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441" y="2887110"/>
            <a:ext cx="5144191" cy="36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EF7513-ECB6-5848-B9A5-950292C32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4" y="2961355"/>
            <a:ext cx="5652000" cy="359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16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CBFD3A-9C9E-BE47-92B5-FEAD8E0B9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ctpic2.jpeg">
            <a:extLst>
              <a:ext uri="{FF2B5EF4-FFF2-40B4-BE49-F238E27FC236}">
                <a16:creationId xmlns:a16="http://schemas.microsoft.com/office/drawing/2014/main" xmlns="" id="{B5DAF577-FE5B-6444-957C-C3C9588D76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34" y="365125"/>
            <a:ext cx="10742166" cy="55345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ADBD38F-2DD3-024D-995B-D92C4A259B52}"/>
              </a:ext>
            </a:extLst>
          </p:cNvPr>
          <p:cNvSpPr txBox="1"/>
          <p:nvPr/>
        </p:nvSpPr>
        <p:spPr>
          <a:xfrm>
            <a:off x="4499810" y="6063915"/>
            <a:ext cx="3622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 ECTOPIC </a:t>
            </a:r>
          </a:p>
        </p:txBody>
      </p:sp>
    </p:spTree>
    <p:extLst>
      <p:ext uri="{BB962C8B-B14F-4D97-AF65-F5344CB8AC3E}">
        <p14:creationId xmlns:p14="http://schemas.microsoft.com/office/powerpoint/2010/main" val="345243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974769-8B32-9A41-A23F-8DAB0FC90C6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HOME MESSAGE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89C8FD-904D-474A-8C67-9ECC988C6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240" y="1917065"/>
            <a:ext cx="7345680" cy="43513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High index of clinical suspicion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Early Recognition &amp; clinical diagnosis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T.V.S plays important role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Serial Beta-HCG levels</a:t>
            </a:r>
          </a:p>
          <a:p>
            <a:pPr>
              <a:buFont typeface="Wingdings" pitchFamily="2" charset="2"/>
              <a:buChar char="ü"/>
            </a:pPr>
            <a:r>
              <a:rPr lang="en-US" b="1" dirty="0"/>
              <a:t>LAPAROSCOPY –</a:t>
            </a:r>
            <a:r>
              <a:rPr lang="en-US" sz="3200" b="1" dirty="0"/>
              <a:t>Gold Standard</a:t>
            </a:r>
            <a:r>
              <a:rPr lang="en-US" b="1" dirty="0"/>
              <a:t>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84406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4EE223-3BFE-DD47-B615-C3ABFD389BB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DEFINITION: ECTOPIC PREGNANCY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427852-81BC-CF43-A614-8E6A5438E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972" y="2014310"/>
            <a:ext cx="5011057" cy="350111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Fertilized ovum is implanted and develops outside the endometrial cavity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45F1C5-9CF9-A540-A707-55EA21A9C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257" y="2124853"/>
            <a:ext cx="6100393" cy="260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46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D72AE-9F4F-CD48-9FE3-23A99E137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158" y="365125"/>
            <a:ext cx="10150642" cy="49768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79B3F8-1F94-514E-B5A6-D968EF217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779" y="5522283"/>
            <a:ext cx="2526631" cy="11790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cs typeface="Times New Roman" panose="02020603050405020304" pitchFamily="18" charset="0"/>
              </a:rPr>
              <a:t>THANK YOU</a:t>
            </a:r>
          </a:p>
          <a:p>
            <a:pPr marL="0" indent="0">
              <a:buNone/>
            </a:pPr>
            <a:r>
              <a:rPr lang="en-US" sz="3600" b="1" dirty="0">
                <a:cs typeface="Times New Roman" panose="02020603050405020304" pitchFamily="18" charset="0"/>
              </a:rPr>
              <a:t>    UNIT-III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D31C5C0-8E21-DE47-8B8E-6ED57EF41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900" y="365125"/>
            <a:ext cx="9838899" cy="497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6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47D062-C96D-7F42-986D-0EAF95F67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67005"/>
            <a:ext cx="10515600" cy="13255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IMPLANTATION SITES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4196C82F-16A5-8C4A-8C85-A97025AE3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7854" y="1714249"/>
            <a:ext cx="8963526" cy="4704347"/>
          </a:xfrm>
        </p:spPr>
      </p:pic>
    </p:spTree>
    <p:extLst>
      <p:ext uri="{BB962C8B-B14F-4D97-AF65-F5344CB8AC3E}">
        <p14:creationId xmlns:p14="http://schemas.microsoft.com/office/powerpoint/2010/main" val="2577442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F6AAA9-925B-6F43-B9D0-A80145051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365125"/>
            <a:ext cx="10424160" cy="10826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 OF IMPLANTATION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2A9979E-1A64-ED41-9C94-832F20260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7695" y="1792705"/>
            <a:ext cx="8530389" cy="4889584"/>
          </a:xfrm>
        </p:spPr>
      </p:pic>
    </p:spTree>
    <p:extLst>
      <p:ext uri="{BB962C8B-B14F-4D97-AF65-F5344CB8AC3E}">
        <p14:creationId xmlns:p14="http://schemas.microsoft.com/office/powerpoint/2010/main" val="3725613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C17964-FE4D-5543-8FB7-B4B4ED670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365125"/>
            <a:ext cx="10546080" cy="9607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an ectopic pregnancy occurs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D29827-E1CE-D344-9E66-DDC58CF29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735" y="2003266"/>
            <a:ext cx="3228875" cy="3308668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PID</a:t>
            </a:r>
          </a:p>
          <a:p>
            <a:pPr marL="0" indent="0" algn="ctr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H/O Abortions</a:t>
            </a:r>
          </a:p>
          <a:p>
            <a:pPr marL="0" indent="0" algn="ctr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ectopic</a:t>
            </a:r>
          </a:p>
          <a:p>
            <a:pPr marL="0" indent="0" algn="ctr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IUD</a:t>
            </a:r>
          </a:p>
          <a:p>
            <a:pPr marL="0" indent="0" algn="ctr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OCPs</a:t>
            </a:r>
          </a:p>
          <a:p>
            <a:pPr marL="0" indent="0" algn="ctr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Infertility</a:t>
            </a:r>
          </a:p>
          <a:p>
            <a:pPr marL="0" indent="0" algn="ctr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Tubectomy</a:t>
            </a:r>
          </a:p>
          <a:p>
            <a:pPr marL="0" indent="0" algn="ctr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Appendicitis</a:t>
            </a:r>
          </a:p>
          <a:p>
            <a:pPr marL="0" indent="0" algn="ctr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Uterine anomalies</a:t>
            </a:r>
          </a:p>
          <a:p>
            <a:pPr marL="0" indent="0" algn="ctr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Developmental defects of tube</a:t>
            </a:r>
          </a:p>
          <a:p>
            <a:pPr marL="0" indent="0" algn="ctr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96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980631-3C0C-4C48-B03D-DF879805E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505" y="389189"/>
            <a:ext cx="5014758" cy="10826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996AF5-3339-2843-8ED8-98AA7F1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505" y="1825625"/>
            <a:ext cx="5014758" cy="30511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Tubal rupture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Tubal abortion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Tubal mole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Tubal perforation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Continuation of pregnancy-rare</a:t>
            </a:r>
          </a:p>
        </p:txBody>
      </p:sp>
    </p:spTree>
    <p:extLst>
      <p:ext uri="{BB962C8B-B14F-4D97-AF65-F5344CB8AC3E}">
        <p14:creationId xmlns:p14="http://schemas.microsoft.com/office/powerpoint/2010/main" val="225427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99B92A-9A9A-B441-AF1A-82EE07B86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65126"/>
            <a:ext cx="10363200" cy="10661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6CDFE9-3B27-B542-9532-8C6F60205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297" y="2213809"/>
            <a:ext cx="5028398" cy="336936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         History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         Detailed examination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         Investigation</a:t>
            </a:r>
          </a:p>
        </p:txBody>
      </p:sp>
    </p:spTree>
    <p:extLst>
      <p:ext uri="{BB962C8B-B14F-4D97-AF65-F5344CB8AC3E}">
        <p14:creationId xmlns:p14="http://schemas.microsoft.com/office/powerpoint/2010/main" val="1726660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E365A5-6E0A-D84B-A078-DECD5E5D75A8}"/>
              </a:ext>
            </a:extLst>
          </p:cNvPr>
          <p:cNvSpPr txBox="1"/>
          <p:nvPr/>
        </p:nvSpPr>
        <p:spPr>
          <a:xfrm>
            <a:off x="3940876" y="1717142"/>
            <a:ext cx="186621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Amenorrhea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997F4DA-68D5-6643-9592-A767273C03D9}"/>
              </a:ext>
            </a:extLst>
          </p:cNvPr>
          <p:cNvSpPr txBox="1"/>
          <p:nvPr/>
        </p:nvSpPr>
        <p:spPr>
          <a:xfrm>
            <a:off x="5566141" y="3982453"/>
            <a:ext cx="370229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Abnormal Vaginal Bleeding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E2C1F9-FC41-C641-BA20-BF2C26E87EB4}"/>
              </a:ext>
            </a:extLst>
          </p:cNvPr>
          <p:cNvSpPr txBox="1"/>
          <p:nvPr/>
        </p:nvSpPr>
        <p:spPr>
          <a:xfrm>
            <a:off x="1221732" y="3982453"/>
            <a:ext cx="220323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Abdominal Pain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CF87F02-2BA4-724C-AE39-14AA04000163}"/>
              </a:ext>
            </a:extLst>
          </p:cNvPr>
          <p:cNvSpPr txBox="1"/>
          <p:nvPr/>
        </p:nvSpPr>
        <p:spPr>
          <a:xfrm>
            <a:off x="2689592" y="577515"/>
            <a:ext cx="4188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         CLASSICAL TRAID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8B3C186-2F25-EB49-AFEE-4E2D0D61A2D9}"/>
              </a:ext>
            </a:extLst>
          </p:cNvPr>
          <p:cNvCxnSpPr>
            <a:cxnSpLocks/>
          </p:cNvCxnSpPr>
          <p:nvPr/>
        </p:nvCxnSpPr>
        <p:spPr>
          <a:xfrm flipH="1">
            <a:off x="2498624" y="2071144"/>
            <a:ext cx="1347536" cy="18746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69ACA23-7814-B34E-9D64-3F9EA8418B1F}"/>
              </a:ext>
            </a:extLst>
          </p:cNvPr>
          <p:cNvCxnSpPr>
            <a:stCxn id="4" idx="3"/>
            <a:endCxn id="3" idx="1"/>
          </p:cNvCxnSpPr>
          <p:nvPr/>
        </p:nvCxnSpPr>
        <p:spPr>
          <a:xfrm>
            <a:off x="3424964" y="4213286"/>
            <a:ext cx="214117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D46E4279-3C67-E845-905A-F347115C9A0A}"/>
              </a:ext>
            </a:extLst>
          </p:cNvPr>
          <p:cNvSpPr/>
          <p:nvPr/>
        </p:nvSpPr>
        <p:spPr>
          <a:xfrm>
            <a:off x="3267108" y="2932313"/>
            <a:ext cx="2955288" cy="798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7740E72-852C-584C-A64C-6BA9A22E1122}"/>
              </a:ext>
            </a:extLst>
          </p:cNvPr>
          <p:cNvSpPr txBox="1"/>
          <p:nvPr/>
        </p:nvSpPr>
        <p:spPr>
          <a:xfrm>
            <a:off x="3513222" y="3100388"/>
            <a:ext cx="247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ECTOPIC PREGNANCY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8258992-AB92-F047-8632-96DF3D802FE4}"/>
              </a:ext>
            </a:extLst>
          </p:cNvPr>
          <p:cNvCxnSpPr>
            <a:stCxn id="2" idx="3"/>
            <a:endCxn id="3" idx="0"/>
          </p:cNvCxnSpPr>
          <p:nvPr/>
        </p:nvCxnSpPr>
        <p:spPr>
          <a:xfrm>
            <a:off x="5807093" y="1947975"/>
            <a:ext cx="1610196" cy="20344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462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F1952C-C911-7C41-8E1E-F3DEB5F8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18DB24F-BA6A-3547-B810-B02839E48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68463" cy="6846462"/>
          </a:xfrm>
          <a:pattFill prst="pct5">
            <a:fgClr>
              <a:schemeClr val="accent1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2612843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1393</TotalTime>
  <Words>262</Words>
  <Application>Microsoft Office PowerPoint</Application>
  <PresentationFormat>Custom</PresentationFormat>
  <Paragraphs>108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        DEFINITION: ECTOPIC PREGNANCY</vt:lpstr>
      <vt:lpstr>IMPLANTATION SITES</vt:lpstr>
      <vt:lpstr>PATHOPHYSIOLOGY OF IMPLANTATION</vt:lpstr>
      <vt:lpstr>Why an ectopic pregnancy occurs ?</vt:lpstr>
      <vt:lpstr>Possible outcomes</vt:lpstr>
      <vt:lpstr>CLINICAL APPROACH</vt:lpstr>
      <vt:lpstr>PowerPoint Presentation</vt:lpstr>
      <vt:lpstr>PowerPoint Presentation</vt:lpstr>
      <vt:lpstr>DIFFERENTIAL DIAGNOSIS</vt:lpstr>
      <vt:lpstr>MANAGEMENT</vt:lpstr>
      <vt:lpstr>EXPECTANT MANAGEMENT</vt:lpstr>
      <vt:lpstr>MEDICAL MANAGEMENT</vt:lpstr>
      <vt:lpstr>SURGICAL MANAGEMENT </vt:lpstr>
      <vt:lpstr>                     INDICATIONS </vt:lpstr>
      <vt:lpstr>LAPAROTOMY</vt:lpstr>
      <vt:lpstr>LAPAROSCOPIC SALPINGECTOMY</vt:lpstr>
      <vt:lpstr>PowerPoint Presentation</vt:lpstr>
      <vt:lpstr>TAKE HOME MESSAGE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ECTOPIC PREGNANCY</dc:title>
  <dc:creator>Sailaja medam</dc:creator>
  <cp:lastModifiedBy>seema.jamnik</cp:lastModifiedBy>
  <cp:revision>38</cp:revision>
  <dcterms:created xsi:type="dcterms:W3CDTF">2021-10-19T16:59:08Z</dcterms:created>
  <dcterms:modified xsi:type="dcterms:W3CDTF">2021-12-08T07:48:57Z</dcterms:modified>
</cp:coreProperties>
</file>