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7" r:id="rId1"/>
  </p:sldMasterIdLst>
  <p:notesMasterIdLst>
    <p:notesMasterId r:id="rId17"/>
  </p:notesMasterIdLst>
  <p:sldIdLst>
    <p:sldId id="279" r:id="rId2"/>
    <p:sldId id="257" r:id="rId3"/>
    <p:sldId id="271" r:id="rId4"/>
    <p:sldId id="258" r:id="rId5"/>
    <p:sldId id="275" r:id="rId6"/>
    <p:sldId id="281" r:id="rId7"/>
    <p:sldId id="273" r:id="rId8"/>
    <p:sldId id="282" r:id="rId9"/>
    <p:sldId id="277" r:id="rId10"/>
    <p:sldId id="261" r:id="rId11"/>
    <p:sldId id="264" r:id="rId12"/>
    <p:sldId id="276" r:id="rId13"/>
    <p:sldId id="274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599" autoAdjust="0"/>
  </p:normalViewPr>
  <p:slideViewPr>
    <p:cSldViewPr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193CD-2591-FF47-B2ED-6637CC3D6CBD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0EF8-3458-7C4F-9392-38A10418B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3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B903-A49D-4EA7-8840-FB4EC5060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B903-A49D-4EA7-8840-FB4EC5060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B903-A49D-4EA7-8840-FB4EC5060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B903-A49D-4EA7-8840-FB4EC5060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B903-A49D-4EA7-8840-FB4EC5060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B903-A49D-4EA7-8840-FB4EC5060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B903-A49D-4EA7-8840-FB4EC50603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B903-A49D-4EA7-8840-FB4EC5060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B903-A49D-4EA7-8840-FB4EC5060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B903-A49D-4EA7-8840-FB4EC5060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F7C4A7-46E1-41CE-BD34-58435CE5131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4EB903-A49D-4EA7-8840-FB4EC5060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  <p:sldLayoutId id="2147484352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eema.jamnik\Desktop\New%20folder\Clinical%20meet%20%202.m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34290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AN UNUSUAL CASE OF ECTOPIC PREGNANCY 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76800"/>
            <a:ext cx="4419600" cy="1447799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lnSpc>
                <a:spcPct val="70000"/>
              </a:lnSpc>
            </a:pPr>
            <a:r>
              <a:rPr lang="en-US" sz="1600" dirty="0" smtClean="0"/>
              <a:t>PRESENTED BY :</a:t>
            </a:r>
          </a:p>
          <a:p>
            <a:pPr algn="just">
              <a:lnSpc>
                <a:spcPct val="70000"/>
              </a:lnSpc>
            </a:pPr>
            <a:r>
              <a:rPr lang="en-US" sz="1600" dirty="0" smtClean="0"/>
              <a:t>DR.PRINCY PANTHOI KHUMUJAM  </a:t>
            </a:r>
          </a:p>
          <a:p>
            <a:pPr algn="just">
              <a:lnSpc>
                <a:spcPct val="70000"/>
              </a:lnSpc>
            </a:pPr>
            <a:r>
              <a:rPr lang="en-US" sz="1600" dirty="0" smtClean="0"/>
              <a:t>DR. MEDAM SAILAJA (RESIDENTS)</a:t>
            </a:r>
          </a:p>
          <a:p>
            <a:pPr algn="just">
              <a:lnSpc>
                <a:spcPct val="70000"/>
              </a:lnSpc>
            </a:pPr>
            <a:r>
              <a:rPr lang="en-US" sz="1600" dirty="0" smtClean="0"/>
              <a:t>GUIDE : </a:t>
            </a:r>
            <a:r>
              <a:rPr lang="en-US" sz="1600" b="1" dirty="0" smtClean="0"/>
              <a:t>DR. MEENAL PATVEKAR  (HOU </a:t>
            </a:r>
            <a:r>
              <a:rPr lang="en-US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14400"/>
          </a:xfrm>
          <a:solidFill>
            <a:srgbClr val="A6A6A6"/>
          </a:solidFill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         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MANAGEMENT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8420100" cy="4191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Informed and written consent taken.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Blood sent for cross match.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Emergency laparoscopic right salpingectomy</a:t>
            </a:r>
          </a:p>
          <a:p>
            <a:pPr>
              <a:buNone/>
            </a:pP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4" name="Sun 3"/>
          <p:cNvSpPr/>
          <p:nvPr/>
        </p:nvSpPr>
        <p:spPr>
          <a:xfrm>
            <a:off x="7620000" y="3505200"/>
            <a:ext cx="685800" cy="5334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7771" t="8244" r="12183" b="11318"/>
          <a:stretch/>
        </p:blipFill>
        <p:spPr bwMode="auto">
          <a:xfrm>
            <a:off x="381000" y="1066800"/>
            <a:ext cx="7924800" cy="4343400"/>
          </a:xfrm>
          <a:prstGeom prst="rect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5562600"/>
            <a:ext cx="7162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Above figure shows intra-operative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laparoscopic image of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ectopic pregnancy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3886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UTERUS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371600"/>
            <a:ext cx="2121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FALLOPIAN TUBE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with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LIVE FETUS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  <a:solidFill>
            <a:srgbClr val="A6A6A6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INTRA OPERATIVE FINDINGS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linical meet  2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t="27953" r="6707" b="24927"/>
          <a:stretch/>
        </p:blipFill>
        <p:spPr>
          <a:xfrm>
            <a:off x="304800" y="990600"/>
            <a:ext cx="5380442" cy="457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" r="6017" b="48598"/>
          <a:stretch/>
        </p:blipFill>
        <p:spPr>
          <a:xfrm>
            <a:off x="6019799" y="2345592"/>
            <a:ext cx="2771385" cy="283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76400" y="59436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ECTOPIC AFTER RETRIEVAL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5867400"/>
            <a:ext cx="249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IDENTIFIED FETAL PARTS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2438400" y="3429000"/>
            <a:ext cx="685800" cy="152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420100" cy="565672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Post operative period was uneventful.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Patient was discharged after course of antibiotics and anti inflammatory drugs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914400"/>
          </a:xfrm>
          <a:solidFill>
            <a:srgbClr val="A6A6A6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HISTOPATHOLOGICAL EXAMINATION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67700" cy="37517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Sections show fallopian tube, blood clots and many chorionic villi. </a:t>
            </a:r>
          </a:p>
          <a:p>
            <a:r>
              <a:rPr lang="en-US" sz="2400" dirty="0" smtClean="0"/>
              <a:t>The trophoblastic tissue invades muscularis and sub serosal vessels. </a:t>
            </a:r>
          </a:p>
          <a:p>
            <a:r>
              <a:rPr lang="en-US" sz="2400" dirty="0" smtClean="0"/>
              <a:t>Fetal parts identified. 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roducts of conception noted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9144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 smtClean="0"/>
              <a:t>         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CASE HISTORY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1"/>
            <a:ext cx="8191500" cy="35814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Times New Roman"/>
                <a:cs typeface="Times New Roman"/>
              </a:rPr>
              <a:t>A 34 years old female</a:t>
            </a:r>
            <a:endParaRPr lang="en-US" sz="44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4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HISTORY OF 2 MONTHS </a:t>
            </a:r>
          </a:p>
          <a:p>
            <a:pPr marL="0" indent="0" algn="ctr">
              <a:buNone/>
            </a:pPr>
            <a:r>
              <a:rPr lang="en-US" sz="4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OF AMENORRHOEA</a:t>
            </a:r>
          </a:p>
          <a:p>
            <a:pPr marL="0" indent="0" algn="ctr">
              <a:buNone/>
            </a:pPr>
            <a:r>
              <a:rPr lang="en-US" sz="4400" dirty="0" smtClean="0">
                <a:latin typeface="Times New Roman"/>
                <a:cs typeface="Times New Roman"/>
              </a:rPr>
              <a:t>NO COMPLAINTS</a:t>
            </a:r>
          </a:p>
          <a:p>
            <a:pPr marL="0" indent="0" algn="ctr">
              <a:buNone/>
            </a:pPr>
            <a:r>
              <a:rPr lang="en-US" sz="8000" dirty="0">
                <a:latin typeface="Times"/>
                <a:cs typeface="Times"/>
              </a:rPr>
              <a:t> </a:t>
            </a:r>
            <a:r>
              <a:rPr lang="en-US" sz="8000" dirty="0" smtClean="0">
                <a:latin typeface="Times"/>
                <a:cs typeface="Times"/>
              </a:rPr>
              <a:t>                                          </a:t>
            </a:r>
            <a:endParaRPr lang="en-US" sz="8000" dirty="0">
              <a:latin typeface="Times"/>
              <a:cs typeface="Times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Times"/>
                <a:cs typeface="Times"/>
              </a:rPr>
              <a:t>DOA : 5/5/21::11AM</a:t>
            </a:r>
            <a:endParaRPr lang="en-US" sz="40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420100" cy="558052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ASYMPTOMATIC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Menstrual History :   LMP- 27/3/21        11+3 weeks 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   REGULAR cycles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Obstetric history : </a:t>
            </a:r>
            <a:r>
              <a:rPr lang="en-US" dirty="0" smtClean="0">
                <a:latin typeface="Times New Roman"/>
                <a:cs typeface="Times New Roman"/>
              </a:rPr>
              <a:t>G4P1L1E1A1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Times New Roman"/>
                <a:cs typeface="Times New Roman"/>
              </a:rPr>
              <a:t> E1</a:t>
            </a:r>
            <a:r>
              <a:rPr lang="en-US" dirty="0">
                <a:latin typeface="Times New Roman"/>
                <a:cs typeface="Times New Roman"/>
              </a:rPr>
              <a:t>- </a:t>
            </a:r>
            <a:r>
              <a:rPr lang="en-US" dirty="0" smtClean="0">
                <a:latin typeface="Times New Roman"/>
                <a:cs typeface="Times New Roman"/>
              </a:rPr>
              <a:t>1.5MOA</a:t>
            </a:r>
            <a:r>
              <a:rPr lang="en-US" dirty="0">
                <a:latin typeface="Times New Roman"/>
                <a:cs typeface="Times New Roman"/>
              </a:rPr>
              <a:t>/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ECTOPIC PREGNANCY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/ 8 years back 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Times New Roman"/>
                <a:cs typeface="Times New Roman"/>
              </a:rPr>
              <a:t>      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Right laparoscopic  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salpingostomy </a:t>
            </a:r>
            <a:endParaRPr lang="en-US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Past </a:t>
            </a:r>
            <a:r>
              <a:rPr lang="en-US" dirty="0">
                <a:latin typeface="Times New Roman"/>
                <a:cs typeface="Times New Roman"/>
              </a:rPr>
              <a:t>history : NO other medical/surgical illness 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Personal history : NO addictive </a:t>
            </a:r>
            <a:r>
              <a:rPr lang="en-US" dirty="0" smtClean="0">
                <a:latin typeface="Times New Roman"/>
                <a:cs typeface="Times New Roman"/>
              </a:rPr>
              <a:t>habits . 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33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  <a:solidFill>
            <a:srgbClr val="A6A6A6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                  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EXAMINATION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96300" cy="436132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Patient is conscious , oriented</a:t>
            </a:r>
          </a:p>
          <a:p>
            <a:pPr marL="0" indent="0">
              <a:buNone/>
            </a:pPr>
            <a:r>
              <a:rPr lang="en-I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AFEBRILE</a:t>
            </a:r>
          </a:p>
          <a:p>
            <a:r>
              <a:rPr lang="en-IN" dirty="0" smtClean="0"/>
              <a:t>Pulse- 84 bpm</a:t>
            </a:r>
          </a:p>
          <a:p>
            <a:r>
              <a:rPr lang="en-IN" dirty="0" smtClean="0"/>
              <a:t>BP- 100/70mmhg</a:t>
            </a:r>
          </a:p>
          <a:p>
            <a:r>
              <a:rPr lang="en-IN" dirty="0" smtClean="0"/>
              <a:t>RR-18cpm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BMI </a:t>
            </a:r>
            <a:r>
              <a:rPr lang="en-US" dirty="0" smtClean="0"/>
              <a:t>–</a:t>
            </a:r>
            <a:r>
              <a:rPr lang="en-IN" dirty="0" smtClean="0"/>
              <a:t> 21 kg/m</a:t>
            </a:r>
            <a:r>
              <a:rPr lang="en-IN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N</a:t>
            </a:r>
            <a:r>
              <a:rPr lang="en-IN" dirty="0" smtClean="0"/>
              <a:t>o pallor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3352800"/>
            <a:ext cx="4495800" cy="1143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VITALS STABLE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914400"/>
          </a:xfrm>
          <a:solidFill>
            <a:srgbClr val="A6A6A6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       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SYSTEMIC EXAMINATION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191500" cy="3751729"/>
          </a:xfrm>
        </p:spPr>
        <p:txBody>
          <a:bodyPr>
            <a:normAutofit/>
          </a:bodyPr>
          <a:lstStyle/>
          <a:p>
            <a:r>
              <a:rPr lang="en-IN" dirty="0" smtClean="0"/>
              <a:t>CVS </a:t>
            </a:r>
            <a:r>
              <a:rPr lang="en-US" dirty="0" smtClean="0"/>
              <a:t>–</a:t>
            </a:r>
            <a:r>
              <a:rPr lang="en-IN" dirty="0" smtClean="0"/>
              <a:t> S1S2 heard, no murmur</a:t>
            </a:r>
          </a:p>
          <a:p>
            <a:r>
              <a:rPr lang="en-IN" dirty="0" smtClean="0"/>
              <a:t>RS- B/L air entry equal , no added sounds</a:t>
            </a:r>
          </a:p>
          <a:p>
            <a:endParaRPr lang="en-US" dirty="0" smtClean="0"/>
          </a:p>
          <a:p>
            <a:r>
              <a:rPr lang="en-US" dirty="0" smtClean="0"/>
              <a:t>Abdominal examination –  </a:t>
            </a:r>
            <a:r>
              <a:rPr lang="en-US" b="1" dirty="0" smtClean="0">
                <a:solidFill>
                  <a:srgbClr val="333333"/>
                </a:solidFill>
              </a:rPr>
              <a:t>no guarding , no rigidity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SOFT , NON TENDER . </a:t>
            </a:r>
          </a:p>
        </p:txBody>
      </p:sp>
      <p:sp>
        <p:nvSpPr>
          <p:cNvPr id="2" name="Sun 1"/>
          <p:cNvSpPr/>
          <p:nvPr/>
        </p:nvSpPr>
        <p:spPr>
          <a:xfrm>
            <a:off x="6400800" y="3962400"/>
            <a:ext cx="609600" cy="4572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76657" cy="914400"/>
          </a:xfrm>
          <a:solidFill>
            <a:srgbClr val="A6A6A6"/>
          </a:solidFill>
        </p:spPr>
        <p:txBody>
          <a:bodyPr/>
          <a:lstStyle/>
          <a:p>
            <a:r>
              <a:rPr lang="en-US" dirty="0" smtClean="0">
                <a:latin typeface="+mn-lt"/>
              </a:rPr>
              <a:t>           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LOCAL EXAMINATION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191500" cy="3751729"/>
          </a:xfrm>
        </p:spPr>
        <p:txBody>
          <a:bodyPr/>
          <a:lstStyle/>
          <a:p>
            <a:r>
              <a:rPr lang="en-US" dirty="0"/>
              <a:t>P/S – no bleeding , no discharge  </a:t>
            </a:r>
          </a:p>
          <a:p>
            <a:r>
              <a:rPr lang="en-US" dirty="0"/>
              <a:t>Per vaginal examination – normal size uterus anteverted </a:t>
            </a:r>
          </a:p>
          <a:p>
            <a:pPr marL="0" indent="0">
              <a:buNone/>
            </a:pPr>
            <a:r>
              <a:rPr lang="en-US" dirty="0"/>
              <a:t>                                                minimal right adnexal tenderness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</a:rPr>
              <a:t>                                                fullness in the right </a:t>
            </a:r>
            <a:r>
              <a:rPr lang="en-US" dirty="0">
                <a:solidFill>
                  <a:srgbClr val="333333"/>
                </a:solidFill>
              </a:rPr>
              <a:t>fornix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left adnexa normal</a:t>
            </a:r>
          </a:p>
          <a:p>
            <a:pPr marL="0" indent="0">
              <a:buNone/>
            </a:pPr>
            <a:r>
              <a:rPr lang="en-US" dirty="0"/>
              <a:t>                                                </a:t>
            </a:r>
            <a:r>
              <a:rPr lang="en-US" u="sng" dirty="0"/>
              <a:t>No cervical motion tenderness</a:t>
            </a:r>
          </a:p>
          <a:p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6934200" y="5029200"/>
            <a:ext cx="609600" cy="4572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914400"/>
          </a:xfrm>
          <a:solidFill>
            <a:srgbClr val="A6A6A6"/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INVESTIGATIONS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0" y="2514600"/>
            <a:ext cx="8915400" cy="373380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>
                <a:latin typeface="Times New Roman"/>
                <a:cs typeface="Times New Roman"/>
              </a:rPr>
              <a:t>Routine Investigations</a:t>
            </a:r>
          </a:p>
          <a:p>
            <a:pPr marL="0" indent="0">
              <a:buNone/>
            </a:pPr>
            <a:r>
              <a:rPr lang="en-US" sz="8000" dirty="0" smtClean="0">
                <a:latin typeface="Times New Roman"/>
                <a:cs typeface="Times New Roman"/>
              </a:rPr>
              <a:t>Hb- 11.2 g/dl  </a:t>
            </a:r>
            <a:r>
              <a:rPr lang="en-US" sz="8000" dirty="0">
                <a:cs typeface="Times New Roman"/>
              </a:rPr>
              <a:t>Wbc – 9000 /ul</a:t>
            </a:r>
          </a:p>
          <a:p>
            <a:pPr marL="0" indent="0">
              <a:buNone/>
            </a:pPr>
            <a:r>
              <a:rPr lang="en-US" sz="8000" dirty="0">
                <a:cs typeface="Times New Roman"/>
              </a:rPr>
              <a:t>Platelets – 2lacs/ul</a:t>
            </a:r>
          </a:p>
          <a:p>
            <a:pPr marL="0" indent="0">
              <a:buNone/>
            </a:pPr>
            <a:r>
              <a:rPr lang="en-US" sz="8000" dirty="0">
                <a:cs typeface="Times New Roman"/>
              </a:rPr>
              <a:t>BG - O Positive </a:t>
            </a:r>
          </a:p>
          <a:p>
            <a:pPr marL="0" indent="0">
              <a:buNone/>
            </a:pPr>
            <a:r>
              <a:rPr lang="hu-HU" sz="8000" dirty="0" smtClean="0">
                <a:cs typeface="Times New Roman"/>
              </a:rPr>
              <a:t>Serology </a:t>
            </a:r>
            <a:r>
              <a:rPr lang="hu-HU" sz="8000" dirty="0">
                <a:cs typeface="Times New Roman"/>
              </a:rPr>
              <a:t>: NR </a:t>
            </a:r>
            <a:r>
              <a:rPr lang="hu-HU" sz="8000" dirty="0" smtClean="0">
                <a:cs typeface="Times New Roman"/>
              </a:rPr>
              <a:t>PT </a:t>
            </a:r>
            <a:r>
              <a:rPr lang="hu-HU" sz="8000" dirty="0">
                <a:cs typeface="Times New Roman"/>
              </a:rPr>
              <a:t>– 11secs </a:t>
            </a:r>
            <a:endParaRPr lang="hu-HU" sz="8000" dirty="0" smtClean="0">
              <a:cs typeface="Times New Roman"/>
            </a:endParaRPr>
          </a:p>
          <a:p>
            <a:pPr marL="0" indent="0">
              <a:buNone/>
            </a:pPr>
            <a:r>
              <a:rPr lang="hu-HU" sz="8000" dirty="0" smtClean="0">
                <a:cs typeface="Times New Roman"/>
              </a:rPr>
              <a:t>INR – 0.97</a:t>
            </a:r>
          </a:p>
          <a:p>
            <a:pPr marL="0" indent="0">
              <a:buNone/>
            </a:pPr>
            <a:r>
              <a:rPr lang="en-US" sz="8000" dirty="0" smtClean="0">
                <a:latin typeface="Times New Roman"/>
                <a:cs typeface="Times New Roman"/>
              </a:rPr>
              <a:t>                   </a:t>
            </a:r>
          </a:p>
          <a:p>
            <a:pPr marL="0" indent="0">
              <a:buNone/>
            </a:pPr>
            <a:endParaRPr lang="en-US" sz="5100" dirty="0" smtClean="0">
              <a:cs typeface="Times New Roman"/>
            </a:endParaRPr>
          </a:p>
          <a:p>
            <a:pPr marL="0" indent="0">
              <a:buNone/>
            </a:pPr>
            <a:endParaRPr lang="en-US" sz="5100" dirty="0">
              <a:cs typeface="Times New Roman"/>
            </a:endParaRPr>
          </a:p>
          <a:p>
            <a:pPr>
              <a:buFontTx/>
              <a:buChar char="•"/>
            </a:pPr>
            <a:endParaRPr lang="en-US" sz="51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5100" dirty="0" smtClean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33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3999" cy="914400"/>
          </a:xfrm>
          <a:solidFill>
            <a:srgbClr val="A6A6A6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SPECIFIC INVESTIGATIONS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438400"/>
            <a:ext cx="8877300" cy="4648200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UPT – weakly positive </a:t>
            </a:r>
          </a:p>
          <a:p>
            <a:r>
              <a:rPr lang="en-US" dirty="0">
                <a:latin typeface="Times New Roman"/>
                <a:cs typeface="Times New Roman"/>
              </a:rPr>
              <a:t>B-hCG : 20000 IU/L</a:t>
            </a:r>
          </a:p>
          <a:p>
            <a:r>
              <a:rPr lang="en-US" dirty="0">
                <a:latin typeface="Times New Roman"/>
                <a:cs typeface="Times New Roman"/>
              </a:rPr>
              <a:t>TVUS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04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  <a:solidFill>
            <a:srgbClr val="A6A6A6"/>
          </a:solidFill>
        </p:spPr>
        <p:txBody>
          <a:bodyPr/>
          <a:lstStyle/>
          <a:p>
            <a:r>
              <a:rPr lang="en-US" dirty="0" smtClean="0"/>
              <a:t>                   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TVUS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81600"/>
          </a:xfrm>
          <a:ln>
            <a:noFill/>
          </a:ln>
          <a:effectLst/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7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en-US" dirty="0" smtClean="0">
                <a:latin typeface="Times New Roman"/>
                <a:cs typeface="Times New Roman"/>
              </a:rPr>
              <a:t>Anteverted </a:t>
            </a:r>
            <a:r>
              <a:rPr lang="en-US" dirty="0">
                <a:latin typeface="Times New Roman"/>
                <a:cs typeface="Times New Roman"/>
              </a:rPr>
              <a:t>uterus </a:t>
            </a:r>
            <a:r>
              <a:rPr lang="en-US" dirty="0" smtClean="0">
                <a:latin typeface="Times New Roman"/>
                <a:cs typeface="Times New Roman"/>
              </a:rPr>
              <a:t>, ET - 7mm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en-US" sz="2100" b="1" dirty="0" smtClean="0">
                <a:latin typeface="Times New Roman"/>
                <a:cs typeface="Times New Roman"/>
              </a:rPr>
              <a:t>Adnexal mass </a:t>
            </a:r>
            <a:r>
              <a:rPr lang="en-US" dirty="0" smtClean="0">
                <a:latin typeface="Times New Roman"/>
                <a:cs typeface="Times New Roman"/>
              </a:rPr>
              <a:t>seen separate from the right ovary.</a:t>
            </a:r>
            <a:endParaRPr lang="en-US" dirty="0">
              <a:latin typeface="Times New Roman"/>
              <a:cs typeface="Times New Roman"/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ingle gestational sac with single </a:t>
            </a:r>
            <a:r>
              <a:rPr lang="en-US" dirty="0">
                <a:latin typeface="Times New Roman"/>
                <a:cs typeface="Times New Roman"/>
              </a:rPr>
              <a:t>fetal pole 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en-US" b="1" dirty="0" smtClean="0">
                <a:latin typeface="Times New Roman"/>
                <a:cs typeface="Times New Roman"/>
              </a:rPr>
              <a:t>CRL</a:t>
            </a:r>
            <a:r>
              <a:rPr lang="en-US" b="1" dirty="0">
                <a:latin typeface="Times New Roman"/>
                <a:cs typeface="Times New Roman"/>
              </a:rPr>
              <a:t>-</a:t>
            </a:r>
            <a:r>
              <a:rPr lang="en-US" b="1" dirty="0" smtClean="0">
                <a:latin typeface="Times New Roman"/>
                <a:cs typeface="Times New Roman"/>
              </a:rPr>
              <a:t>44mm, 11 weeks gestation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en-US" u="sng" dirty="0" smtClean="0">
                <a:latin typeface="Times New Roman"/>
                <a:cs typeface="Times New Roman"/>
              </a:rPr>
              <a:t>FHR </a:t>
            </a:r>
            <a:r>
              <a:rPr lang="en-US" u="sng" dirty="0">
                <a:latin typeface="Times New Roman"/>
                <a:cs typeface="Times New Roman"/>
              </a:rPr>
              <a:t>-170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bpm By </a:t>
            </a:r>
            <a:r>
              <a:rPr lang="en-US" dirty="0">
                <a:latin typeface="Times New Roman"/>
                <a:cs typeface="Times New Roman"/>
              </a:rPr>
              <a:t>M-</a:t>
            </a:r>
            <a:r>
              <a:rPr lang="en-US" dirty="0" smtClean="0">
                <a:latin typeface="Times New Roman"/>
                <a:cs typeface="Times New Roman"/>
              </a:rPr>
              <a:t>mode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en-US" dirty="0" smtClean="0">
                <a:latin typeface="Times New Roman"/>
                <a:cs typeface="Times New Roman"/>
              </a:rPr>
              <a:t>Color Doppler – </a:t>
            </a:r>
            <a:r>
              <a:rPr lang="en-US" b="1" dirty="0" smtClean="0">
                <a:latin typeface="Times New Roman"/>
                <a:cs typeface="Times New Roman"/>
              </a:rPr>
              <a:t>Peritrophoblastic 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en-US" b="1" dirty="0">
                <a:latin typeface="Times New Roman"/>
                <a:cs typeface="Times New Roman"/>
              </a:rPr>
              <a:t>f</a:t>
            </a:r>
            <a:r>
              <a:rPr lang="en-US" b="1" dirty="0" smtClean="0">
                <a:latin typeface="Times New Roman"/>
                <a:cs typeface="Times New Roman"/>
              </a:rPr>
              <a:t>low around the ectopic 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en-US" b="1" dirty="0" smtClean="0">
                <a:latin typeface="Times New Roman"/>
                <a:cs typeface="Times New Roman"/>
              </a:rPr>
              <a:t>“ RING OF FIRE”  </a:t>
            </a:r>
            <a:endParaRPr lang="en-US" dirty="0">
              <a:latin typeface="Times New Roman"/>
              <a:cs typeface="Times New Roman"/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en-US" dirty="0">
                <a:latin typeface="Times New Roman"/>
                <a:cs typeface="Times New Roman"/>
              </a:rPr>
              <a:t>Free fluid is seen in the cul-de-sac.</a:t>
            </a:r>
          </a:p>
          <a:p>
            <a:pPr marL="0" indent="0" algn="just">
              <a:lnSpc>
                <a:spcPct val="7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276600"/>
            <a:ext cx="3709126" cy="2895600"/>
          </a:xfrm>
          <a:prstGeom prst="rect">
            <a:avLst/>
          </a:prstGeom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810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15857</TotalTime>
  <Words>384</Words>
  <Application>Microsoft Office PowerPoint</Application>
  <PresentationFormat>On-screen Show (4:3)</PresentationFormat>
  <Paragraphs>100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Perception</vt:lpstr>
      <vt:lpstr>AN UNUSUAL CASE OF ECTOPIC PREGNANCY </vt:lpstr>
      <vt:lpstr>              CASE HISTORY</vt:lpstr>
      <vt:lpstr>PowerPoint Presentation</vt:lpstr>
      <vt:lpstr>                                     EXAMINATION </vt:lpstr>
      <vt:lpstr>       SYSTEMIC EXAMINATION</vt:lpstr>
      <vt:lpstr>           LOCAL EXAMINATION</vt:lpstr>
      <vt:lpstr>              INVESTIGATIONS</vt:lpstr>
      <vt:lpstr>        SPECIFIC INVESTIGATIONS</vt:lpstr>
      <vt:lpstr>                      TVUS </vt:lpstr>
      <vt:lpstr>              MANAGEMENT</vt:lpstr>
      <vt:lpstr>PowerPoint Presentation</vt:lpstr>
      <vt:lpstr> INTRA OPERATIVE FINDINGS :</vt:lpstr>
      <vt:lpstr>PowerPoint Presentation</vt:lpstr>
      <vt:lpstr>PowerPoint Presentation</vt:lpstr>
      <vt:lpstr>HISTOPATHOLOGICAL EXAMINATION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admin</dc:creator>
  <cp:lastModifiedBy>seema.jamnik</cp:lastModifiedBy>
  <cp:revision>178</cp:revision>
  <dcterms:created xsi:type="dcterms:W3CDTF">2021-10-08T13:12:04Z</dcterms:created>
  <dcterms:modified xsi:type="dcterms:W3CDTF">2021-12-08T08:18:16Z</dcterms:modified>
</cp:coreProperties>
</file>