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3" r:id="rId6"/>
    <p:sldId id="273" r:id="rId7"/>
    <p:sldId id="264" r:id="rId8"/>
    <p:sldId id="266" r:id="rId9"/>
    <p:sldId id="269" r:id="rId10"/>
    <p:sldId id="280" r:id="rId11"/>
    <p:sldId id="281" r:id="rId12"/>
    <p:sldId id="282" r:id="rId13"/>
    <p:sldId id="258" r:id="rId14"/>
    <p:sldId id="270" r:id="rId15"/>
    <p:sldId id="277" r:id="rId16"/>
    <p:sldId id="276" r:id="rId17"/>
    <p:sldId id="272" r:id="rId18"/>
    <p:sldId id="271" r:id="rId19"/>
    <p:sldId id="278" r:id="rId20"/>
    <p:sldId id="275" r:id="rId21"/>
    <p:sldId id="285" r:id="rId22"/>
    <p:sldId id="283" r:id="rId23"/>
    <p:sldId id="284" r:id="rId24"/>
    <p:sldId id="268" r:id="rId25"/>
    <p:sldId id="274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 snapToGrid="0">
      <p:cViewPr>
        <p:scale>
          <a:sx n="81" d="100"/>
          <a:sy n="81" d="100"/>
        </p:scale>
        <p:origin x="-11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3C23E1-30F3-4195-B1ED-EC5209E64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B7EF9A-19D3-4D23-A5D6-1E6089F2C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CDB346-A532-448D-9C17-C4F6220F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27E0D4-AEC4-440B-B90B-A98B6D92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8E0C5B-19D4-4305-8D43-42982CA0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2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FC8943-AECA-44F7-B152-F772AECC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CE51FE-FFE2-4142-A60B-596130ED7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AE089F-B8FD-4057-8543-C6E9AA79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B0CA7C-90D7-4726-B27D-6B6E49B8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8951AC-94CB-48D3-88F8-0B902865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2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25665CA-2F9F-400E-8F9C-07CFDDDCB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8DAFEE0-37EC-4827-B9BF-948EF87E4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5EC156-9A7B-49A5-B3DF-95D4BC7E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9F2479-7DD2-4FEA-85B1-F0893FAD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C3D52A-5F17-4D18-91E4-7CB556BF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08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B3E1AF-76B2-446B-AAC3-09F9F3EE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0B8029-B8ED-4BE7-8092-654A2EECE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3244E9-3B49-44F4-BDCD-10E395FB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27C4D9-9EEC-481E-BDC8-2BF4DF22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26A5EF-A28A-4979-B6E5-1B41F1ED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72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00C71C-CE32-457B-A1C5-69866641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FB740D-DF55-4005-932B-5FD5ED945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6CE4E8-29FA-41DE-9B99-1262CD24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14C01E-1605-4D4E-AEDD-3F00D660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70A586-48C6-43F2-9A2D-87774EA1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10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EB8692-6856-4F6F-9021-C417A98C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E947DB-E932-41BE-B69A-10919BC11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38783A0-C528-4D9B-8134-8481EB368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0FBB1E8-2161-4CFC-A5D0-48B712BF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199CBAE-CBCA-4949-8919-BD48D432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AEA693-DD15-4AF6-AFA6-7E5E8E5D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663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B69BF1-AAB6-4A05-90C6-CF80A2B00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6CD08C-240F-4463-AE56-EDDF0D00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3CC3B07-3C21-4865-95D9-C4CE23FF5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1EA6449-39F8-4D94-84D4-311292940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0CC75F5-DA38-4B6C-8AE2-1C7FFB5A0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476AFAC-23D5-4DAC-8635-B56CDC90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1864CD8-0C38-454A-86F2-12A20CD5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46E2E91-F3C6-41BA-B212-0F39C54C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43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2AD031-1210-4532-AC7A-D5D316BD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33E7D5B-0853-47FC-9B02-2D7B0DC5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2415DE7-54C2-47D6-92B1-B73E35E6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39FCB4-7684-471B-A760-F5D32600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25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51EF87C-8EDB-4799-9318-8F296BC8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E189FAB-B2C5-4FB1-9DE4-AE607CA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06B143-BD84-483E-A7AD-BDE63B9F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2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851427-FBB7-40CF-AB1A-47D0C603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541698-B5CF-412C-87D8-EC6DD9AF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8D5AAC-E71E-4D79-B172-6232586D3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B3BC5B-36F9-4134-B8DB-7403C705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3B362D9-C631-4336-8B3B-179E2E45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A048108-FBA9-4DB4-82F3-C28E08F7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3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35E8F4-3EAD-450E-B76A-5F5E61B27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F310A4-B8C3-4C4F-8401-188184399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B4423D-A10A-48CB-B11E-EACD175CD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F54660-A112-4E50-BCBB-2689F2EA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4542C3-FCCA-422C-B9AB-D29CCC0F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F0D0644-2CDE-42AF-B1C7-2EF6F2AE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65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9A13299-710B-45E0-8A00-80084F3C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8C4C94-E7CF-4E6B-874E-7ED74036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0A65B3-F11F-45FA-B9BA-BFF91DE32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27EB-02B7-4314-8184-A7519EC2E873}" type="datetimeFigureOut">
              <a:rPr lang="en-IN" smtClean="0"/>
              <a:t>08-12-2021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CAE3B6-B8F0-4CCD-99A5-763AF3DC4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7539CD-7AEA-4B9B-9029-8F067B40B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7C3B-DCD3-469D-8A0F-55F6D43A5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2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B5C5D2-96A3-474F-B73D-67CDBFB12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650" y="554805"/>
            <a:ext cx="8648700" cy="2874196"/>
          </a:xfrm>
        </p:spPr>
        <p:txBody>
          <a:bodyPr>
            <a:noAutofit/>
          </a:bodyPr>
          <a:lstStyle/>
          <a:p>
            <a:r>
              <a:rPr lang="en-US" sz="4800" dirty="0" smtClean="0"/>
              <a:t>MISUSE OF ORAL CONTRACEPTIVES WITH LIFE THREATENING COMPLICATION IN A CASE OF FIBROID UTERUS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680D6AE-556C-49BD-9681-B1BCB1054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650" y="4867275"/>
            <a:ext cx="8648700" cy="1442990"/>
          </a:xfrm>
        </p:spPr>
        <p:txBody>
          <a:bodyPr>
            <a:normAutofit/>
          </a:bodyPr>
          <a:lstStyle/>
          <a:p>
            <a:r>
              <a:rPr lang="en-US" dirty="0"/>
              <a:t>DR. NEHA ELLATH</a:t>
            </a:r>
          </a:p>
          <a:p>
            <a:r>
              <a:rPr lang="en-US" dirty="0"/>
              <a:t>Under the guidance of DR. VIDYA GAIKWAD </a:t>
            </a:r>
          </a:p>
          <a:p>
            <a:r>
              <a:rPr lang="en-US" dirty="0"/>
              <a:t>PROF and HOU DEPT. OF OBGY</a:t>
            </a:r>
            <a:r>
              <a:rPr lang="en-IN" dirty="0"/>
              <a:t> UNIT II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825" y="3425825"/>
            <a:ext cx="6350" cy="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457200" lvl="1" indent="0" algn="ctr">
              <a:lnSpc>
                <a:spcPct val="150000"/>
              </a:lnSpc>
              <a:buNone/>
            </a:pPr>
            <a:r>
              <a:rPr lang="en-US" sz="4000" dirty="0" smtClean="0"/>
              <a:t>DIAGNOSIS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smtClean="0"/>
              <a:t>Patient </a:t>
            </a:r>
            <a:r>
              <a:rPr lang="en-US" sz="2800" dirty="0"/>
              <a:t>was diagnosed with </a:t>
            </a:r>
            <a:r>
              <a:rPr lang="en-US" sz="2800" dirty="0" err="1"/>
              <a:t>Submucosal</a:t>
            </a:r>
            <a:r>
              <a:rPr lang="en-US" sz="2800" dirty="0"/>
              <a:t> fibroid with Cerebral Venous Sinus Thrombosis with Left </a:t>
            </a:r>
            <a:r>
              <a:rPr lang="en-US" sz="2800" dirty="0" err="1"/>
              <a:t>parieto-temporo</a:t>
            </a:r>
            <a:r>
              <a:rPr lang="en-US" sz="2800" dirty="0"/>
              <a:t> occipital bleed with Midline shift to right </a:t>
            </a:r>
            <a:r>
              <a:rPr lang="en-US" sz="2800" dirty="0" smtClean="0"/>
              <a:t>side</a:t>
            </a:r>
            <a:r>
              <a:rPr lang="en-US" sz="2400" dirty="0"/>
              <a:t>								</a:t>
            </a:r>
          </a:p>
          <a:p>
            <a:pPr lvl="2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68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en-US" sz="3600" dirty="0" smtClean="0"/>
              <a:t>MANAGEMENT</a:t>
            </a:r>
            <a:r>
              <a:rPr lang="en-US" sz="3600" dirty="0"/>
              <a:t> </a:t>
            </a:r>
            <a:r>
              <a:rPr lang="en-US" sz="3600" dirty="0" smtClean="0"/>
              <a:t>- MEDICAL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IV </a:t>
            </a:r>
            <a:r>
              <a:rPr lang="en-US" dirty="0"/>
              <a:t>A</a:t>
            </a:r>
            <a:r>
              <a:rPr lang="en-US" dirty="0" smtClean="0"/>
              <a:t>ntibiotics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Inj</a:t>
            </a:r>
            <a:r>
              <a:rPr lang="en-US" dirty="0"/>
              <a:t>. </a:t>
            </a:r>
            <a:r>
              <a:rPr lang="en-US" dirty="0" err="1" smtClean="0"/>
              <a:t>Mannitol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Inj</a:t>
            </a:r>
            <a:r>
              <a:rPr lang="en-US" dirty="0"/>
              <a:t>. </a:t>
            </a:r>
            <a:r>
              <a:rPr lang="en-US" dirty="0" err="1"/>
              <a:t>Levetiracetam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Tab. </a:t>
            </a:r>
            <a:r>
              <a:rPr lang="en-US" dirty="0" err="1"/>
              <a:t>Primolut</a:t>
            </a:r>
            <a:r>
              <a:rPr lang="en-US" dirty="0"/>
              <a:t> N 5mg TDS </a:t>
            </a:r>
            <a:r>
              <a:rPr lang="en-US" dirty="0" smtClean="0"/>
              <a:t>(for P/V bleeding)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4 </a:t>
            </a:r>
            <a:r>
              <a:rPr lang="en-US" dirty="0" smtClean="0"/>
              <a:t>PCV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4 FFP’s</a:t>
            </a:r>
            <a:endParaRPr lang="en-US" sz="2400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400" dirty="0"/>
              <a:t>							</a:t>
            </a:r>
          </a:p>
          <a:p>
            <a:pPr lvl="2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9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en-US" sz="3600" dirty="0" smtClean="0"/>
              <a:t>MANAGEMENT</a:t>
            </a:r>
            <a:r>
              <a:rPr lang="en-US" sz="3600" dirty="0"/>
              <a:t> </a:t>
            </a:r>
            <a:r>
              <a:rPr lang="en-US" sz="3600" dirty="0" smtClean="0"/>
              <a:t>- SURGICAL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Patient </a:t>
            </a:r>
            <a:r>
              <a:rPr lang="en-US" dirty="0"/>
              <a:t>underwent left </a:t>
            </a:r>
            <a:r>
              <a:rPr lang="en-US" dirty="0" err="1"/>
              <a:t>fronto</a:t>
            </a:r>
            <a:r>
              <a:rPr lang="en-US" dirty="0"/>
              <a:t> </a:t>
            </a:r>
            <a:r>
              <a:rPr lang="en-US" dirty="0" err="1"/>
              <a:t>temporo</a:t>
            </a:r>
            <a:r>
              <a:rPr lang="en-US" dirty="0"/>
              <a:t> parietal </a:t>
            </a:r>
            <a:r>
              <a:rPr lang="en-US" dirty="0" err="1"/>
              <a:t>decompressive</a:t>
            </a:r>
            <a:r>
              <a:rPr lang="en-US" dirty="0"/>
              <a:t> </a:t>
            </a:r>
            <a:r>
              <a:rPr lang="en-US" dirty="0" err="1"/>
              <a:t>craniectomy</a:t>
            </a:r>
            <a:r>
              <a:rPr lang="en-US" dirty="0"/>
              <a:t> with left temporal hematoma evacuation from superior temporal </a:t>
            </a:r>
            <a:r>
              <a:rPr lang="en-US" dirty="0" err="1"/>
              <a:t>gyrus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Post operative period was uneventful without neurological deficit</a:t>
            </a:r>
          </a:p>
          <a:p>
            <a:pPr lvl="2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2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en-US" sz="3600" dirty="0" smtClean="0"/>
              <a:t>FOLLOW UP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Patient was discharged on 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Tab. Warfarin 2mg OD x1month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Inj. Enoxaparin 0.6cc </a:t>
            </a:r>
            <a:r>
              <a:rPr lang="en-US" sz="2400" dirty="0" err="1" smtClean="0"/>
              <a:t>sc</a:t>
            </a:r>
            <a:r>
              <a:rPr lang="en-US" sz="2400" dirty="0" smtClean="0"/>
              <a:t> BD x1month      with weekly PT/INR monitoring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Tab</a:t>
            </a:r>
            <a:r>
              <a:rPr lang="en-US" sz="2400" dirty="0"/>
              <a:t>. </a:t>
            </a:r>
            <a:r>
              <a:rPr lang="en-US" sz="2400" dirty="0" err="1"/>
              <a:t>Primolut</a:t>
            </a:r>
            <a:r>
              <a:rPr lang="en-US" sz="2400" dirty="0"/>
              <a:t> N </a:t>
            </a:r>
            <a:r>
              <a:rPr lang="en-US" sz="2400" dirty="0" smtClean="0"/>
              <a:t>5mg </a:t>
            </a:r>
            <a:r>
              <a:rPr lang="en-US" sz="2400" dirty="0"/>
              <a:t>TDS </a:t>
            </a:r>
            <a:r>
              <a:rPr lang="en-US" sz="2400" dirty="0" smtClean="0"/>
              <a:t>x21days</a:t>
            </a: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dirty="0"/>
              <a:t>Patient is currently being followed up in </a:t>
            </a:r>
            <a:r>
              <a:rPr lang="en-US" dirty="0" smtClean="0"/>
              <a:t>gynecology and neurosurgery OPD </a:t>
            </a:r>
            <a:r>
              <a:rPr lang="en-US" dirty="0"/>
              <a:t>and hysterectomy has been planned </a:t>
            </a:r>
            <a:r>
              <a:rPr lang="en-US" dirty="0" smtClean="0"/>
              <a:t>after a month</a:t>
            </a:r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6808202" y="2000816"/>
            <a:ext cx="271608" cy="787651"/>
          </a:xfrm>
          <a:prstGeom prst="righ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2999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IN" sz="3600" dirty="0" smtClean="0"/>
              <a:t>DISCUSSION</a:t>
            </a:r>
          </a:p>
          <a:p>
            <a:pPr>
              <a:lnSpc>
                <a:spcPct val="100000"/>
              </a:lnSpc>
            </a:pPr>
            <a:r>
              <a:rPr lang="en-IN" sz="2400" dirty="0" smtClean="0"/>
              <a:t>Women </a:t>
            </a:r>
            <a:r>
              <a:rPr lang="en-IN" sz="2400" dirty="0"/>
              <a:t>who use </a:t>
            </a:r>
            <a:r>
              <a:rPr lang="en-IN" sz="2400" dirty="0" err="1"/>
              <a:t>estrogen</a:t>
            </a:r>
            <a:r>
              <a:rPr lang="en-IN" sz="2400" dirty="0"/>
              <a:t> containing hormonal contraceptives are at increased risk for venous thrombosis and thromboembolism.</a:t>
            </a:r>
            <a:r>
              <a:rPr lang="en-IN" sz="2400" baseline="30000" dirty="0"/>
              <a:t>(10</a:t>
            </a:r>
            <a:r>
              <a:rPr lang="en-IN" sz="2400" baseline="30000" dirty="0" smtClean="0"/>
              <a:t>)</a:t>
            </a:r>
            <a:endParaRPr lang="en-IN" sz="2400" dirty="0" smtClean="0"/>
          </a:p>
          <a:p>
            <a:pPr>
              <a:lnSpc>
                <a:spcPct val="100000"/>
              </a:lnSpc>
            </a:pPr>
            <a:r>
              <a:rPr lang="en-IN" sz="2400" dirty="0" smtClean="0"/>
              <a:t>The </a:t>
            </a:r>
            <a:r>
              <a:rPr lang="en-IN" sz="2400" dirty="0"/>
              <a:t>progesterone-only oral contraceptives and the </a:t>
            </a:r>
            <a:r>
              <a:rPr lang="en-IN" sz="2400" i="1" dirty="0" err="1"/>
              <a:t>levonorgestrel</a:t>
            </a:r>
            <a:r>
              <a:rPr lang="en-IN" sz="2400" i="1" dirty="0"/>
              <a:t>-</a:t>
            </a:r>
            <a:r>
              <a:rPr lang="en-IN" sz="2400" dirty="0"/>
              <a:t>releasing </a:t>
            </a:r>
            <a:r>
              <a:rPr lang="en-IN" sz="2400" dirty="0" smtClean="0"/>
              <a:t>IUDs </a:t>
            </a:r>
            <a:r>
              <a:rPr lang="en-IN" sz="2400" dirty="0"/>
              <a:t>were not associated with venous thrombosis.</a:t>
            </a:r>
            <a:r>
              <a:rPr lang="en-IN" sz="2400" baseline="30000" dirty="0"/>
              <a:t>(10</a:t>
            </a:r>
            <a:r>
              <a:rPr lang="en-IN" sz="2400" baseline="30000" dirty="0" smtClean="0"/>
              <a:t>)</a:t>
            </a:r>
            <a:endParaRPr lang="en-IN" sz="2400" dirty="0" smtClean="0"/>
          </a:p>
          <a:p>
            <a:pPr lvl="0">
              <a:lnSpc>
                <a:spcPct val="100000"/>
              </a:lnSpc>
            </a:pPr>
            <a:r>
              <a:rPr lang="en-IN" sz="2400" dirty="0" smtClean="0"/>
              <a:t>Consumption </a:t>
            </a:r>
            <a:r>
              <a:rPr lang="en-IN" sz="2400" dirty="0"/>
              <a:t>of oral contraceptive pills (OCP) is a known risk factor for cerebral venous sinus thrombosis (CVST) among women</a:t>
            </a:r>
            <a:r>
              <a:rPr lang="en-IN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Pulmonary embolism and cerebral thrombosis, both venous and arterial, are 7 to 10 times more frequent in the ‘pill’ users than in the non-users</a:t>
            </a:r>
            <a:r>
              <a:rPr lang="en-IN" sz="2400" dirty="0" smtClean="0"/>
              <a:t>.</a:t>
            </a:r>
            <a:r>
              <a:rPr lang="en-IN" sz="2400" baseline="30000" dirty="0"/>
              <a:t> (</a:t>
            </a:r>
            <a:r>
              <a:rPr lang="en-IN" sz="2400" baseline="30000" dirty="0" smtClean="0"/>
              <a:t>12)</a:t>
            </a:r>
            <a:endParaRPr lang="en-IN" sz="2400" dirty="0"/>
          </a:p>
          <a:p>
            <a:pPr>
              <a:lnSpc>
                <a:spcPct val="100000"/>
              </a:lnSpc>
            </a:pPr>
            <a:endParaRPr lang="en-IN" sz="2400" dirty="0"/>
          </a:p>
          <a:p>
            <a:pPr lvl="0">
              <a:lnSpc>
                <a:spcPct val="10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06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" t="5836" r="32757" b="314"/>
          <a:stretch/>
        </p:blipFill>
        <p:spPr>
          <a:xfrm>
            <a:off x="1783533" y="561315"/>
            <a:ext cx="8637006" cy="5748950"/>
          </a:xfrm>
        </p:spPr>
      </p:pic>
    </p:spTree>
    <p:extLst>
      <p:ext uri="{BB962C8B-B14F-4D97-AF65-F5344CB8AC3E}">
        <p14:creationId xmlns:p14="http://schemas.microsoft.com/office/powerpoint/2010/main" val="14159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IN" sz="3600" dirty="0" smtClean="0"/>
              <a:t>DISCUSSION </a:t>
            </a:r>
            <a:r>
              <a:rPr lang="en-IN" dirty="0" smtClean="0"/>
              <a:t>(CONT.)</a:t>
            </a:r>
          </a:p>
          <a:p>
            <a:pPr>
              <a:lnSpc>
                <a:spcPct val="100000"/>
              </a:lnSpc>
            </a:pPr>
            <a:r>
              <a:rPr lang="en-IN" sz="2400" dirty="0" smtClean="0"/>
              <a:t>Venous thrombosis and thromboembolism are </a:t>
            </a:r>
            <a:r>
              <a:rPr lang="en-IN" sz="2400" dirty="0"/>
              <a:t>due to a derangement in the clotting mechanism </a:t>
            </a:r>
            <a:r>
              <a:rPr lang="en-IN" sz="2400" dirty="0" smtClean="0"/>
              <a:t>in the platelet </a:t>
            </a:r>
            <a:r>
              <a:rPr lang="en-IN" sz="2400" dirty="0"/>
              <a:t>aggregation, increased fibrinogen, factor VII, VIII, X and decreased fibrinolysis caused by the </a:t>
            </a:r>
            <a:r>
              <a:rPr lang="en-IN" sz="2400" dirty="0" err="1"/>
              <a:t>estrogen</a:t>
            </a:r>
            <a:r>
              <a:rPr lang="en-IN" sz="2400" dirty="0"/>
              <a:t> component of the </a:t>
            </a:r>
            <a:r>
              <a:rPr lang="en-IN" sz="2400" dirty="0" smtClean="0"/>
              <a:t>pill.</a:t>
            </a:r>
            <a:r>
              <a:rPr lang="en-IN" sz="2400" baseline="30000" dirty="0"/>
              <a:t> </a:t>
            </a:r>
            <a:r>
              <a:rPr lang="en-IN" sz="2400" baseline="30000" smtClean="0"/>
              <a:t>(9,12</a:t>
            </a:r>
            <a:r>
              <a:rPr lang="en-IN" sz="2400" baseline="30000" dirty="0" smtClean="0"/>
              <a:t>)</a:t>
            </a:r>
            <a:endParaRPr lang="en-IN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Leiomyoma (fibroid) is itself </a:t>
            </a:r>
            <a:r>
              <a:rPr lang="en-US" sz="2400" dirty="0" err="1" smtClean="0"/>
              <a:t>erythropoietic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/>
              <a:t>Polycythaemia</a:t>
            </a:r>
            <a:r>
              <a:rPr lang="en-US" sz="2400" dirty="0"/>
              <a:t> increases the risk of </a:t>
            </a:r>
            <a:r>
              <a:rPr lang="en-US" sz="2400" dirty="0" smtClean="0"/>
              <a:t>thromboembolism</a:t>
            </a:r>
            <a:r>
              <a:rPr lang="en-IN" sz="2400" baseline="30000" dirty="0" smtClean="0"/>
              <a:t>(11)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Islands of </a:t>
            </a:r>
            <a:r>
              <a:rPr lang="en-US" sz="2400" dirty="0" err="1" smtClean="0"/>
              <a:t>extramedullary</a:t>
            </a:r>
            <a:r>
              <a:rPr lang="en-US" sz="2400" dirty="0" smtClean="0"/>
              <a:t> erythropoiesis have been documented, a high level of erythropoietin activity has been reported within uterine </a:t>
            </a:r>
            <a:r>
              <a:rPr lang="en-US" sz="2400" dirty="0" err="1" smtClean="0"/>
              <a:t>Leiomyomas</a:t>
            </a:r>
            <a:r>
              <a:rPr lang="en-IN" sz="2400" baseline="30000" dirty="0" smtClean="0"/>
              <a:t>(11)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The tumor may press </a:t>
            </a:r>
            <a:r>
              <a:rPr lang="en-US" sz="2400" dirty="0"/>
              <a:t>on the ureter and </a:t>
            </a:r>
            <a:r>
              <a:rPr lang="en-US" sz="2400" dirty="0" smtClean="0"/>
              <a:t>affect </a:t>
            </a:r>
            <a:r>
              <a:rPr lang="en-US" sz="2400" dirty="0"/>
              <a:t>the </a:t>
            </a:r>
            <a:r>
              <a:rPr lang="en-US" sz="2400" dirty="0" err="1"/>
              <a:t>erythropoietic</a:t>
            </a:r>
            <a:r>
              <a:rPr lang="en-US" sz="2400" dirty="0"/>
              <a:t> function of the </a:t>
            </a:r>
            <a:r>
              <a:rPr lang="en-US" sz="2400" dirty="0" smtClean="0"/>
              <a:t>kidney</a:t>
            </a:r>
            <a:r>
              <a:rPr lang="en-IN" sz="2400" baseline="30000" dirty="0" smtClean="0"/>
              <a:t>(11)</a:t>
            </a:r>
            <a:r>
              <a:rPr lang="en-US" sz="24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n-US" sz="2400" dirty="0" err="1" smtClean="0"/>
              <a:t>Arteriovenous</a:t>
            </a:r>
            <a:r>
              <a:rPr lang="en-US" sz="2400" dirty="0" smtClean="0"/>
              <a:t> shunts have </a:t>
            </a:r>
            <a:r>
              <a:rPr lang="en-US" sz="2400" dirty="0"/>
              <a:t>also been found in these </a:t>
            </a:r>
            <a:r>
              <a:rPr lang="en-US" sz="2400" dirty="0" err="1"/>
              <a:t>tumours</a:t>
            </a:r>
            <a:r>
              <a:rPr lang="en-US" sz="2400" dirty="0"/>
              <a:t> and these may also play a </a:t>
            </a:r>
            <a:r>
              <a:rPr lang="en-US" sz="2400" dirty="0" smtClean="0"/>
              <a:t>role</a:t>
            </a:r>
            <a:r>
              <a:rPr lang="en-IN" sz="2400" baseline="30000" dirty="0" smtClean="0"/>
              <a:t>(11)</a:t>
            </a:r>
            <a:endParaRPr lang="en-IN" sz="2400" dirty="0"/>
          </a:p>
          <a:p>
            <a:pPr lvl="0">
              <a:lnSpc>
                <a:spcPct val="10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06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" r="25098"/>
          <a:stretch/>
        </p:blipFill>
        <p:spPr>
          <a:xfrm>
            <a:off x="1068308" y="830424"/>
            <a:ext cx="10067454" cy="547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535" y="545342"/>
            <a:ext cx="5742930" cy="57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533" y="0"/>
            <a:ext cx="86370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61975"/>
            <a:ext cx="10077451" cy="57531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/>
              <a:t>CASE</a:t>
            </a:r>
            <a:endParaRPr lang="en-US" sz="4000" dirty="0"/>
          </a:p>
          <a:p>
            <a:pPr>
              <a:lnSpc>
                <a:spcPct val="100000"/>
              </a:lnSpc>
            </a:pPr>
            <a:r>
              <a:rPr lang="en-IN" sz="2400" dirty="0" smtClean="0"/>
              <a:t>A 37 year old female, P3L3 </a:t>
            </a:r>
            <a:r>
              <a:rPr lang="en-IN" sz="2400" dirty="0" err="1" smtClean="0"/>
              <a:t>Tubectomised</a:t>
            </a:r>
            <a:r>
              <a:rPr lang="en-IN" sz="2400" dirty="0" smtClean="0"/>
              <a:t>, a homemaker of low socio economic class from </a:t>
            </a:r>
            <a:r>
              <a:rPr lang="en-IN" sz="2400" dirty="0" err="1" smtClean="0"/>
              <a:t>Khed</a:t>
            </a:r>
            <a:r>
              <a:rPr lang="en-IN" sz="2400" dirty="0" smtClean="0"/>
              <a:t>, Pune.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Was brought to </a:t>
            </a:r>
            <a:r>
              <a:rPr lang="en-IN" sz="2400" dirty="0" err="1"/>
              <a:t>Dr.</a:t>
            </a:r>
            <a:r>
              <a:rPr lang="en-IN" sz="2400" dirty="0"/>
              <a:t> D. Y. </a:t>
            </a:r>
            <a:r>
              <a:rPr lang="en-IN" sz="2400" dirty="0" err="1"/>
              <a:t>Patil</a:t>
            </a:r>
            <a:r>
              <a:rPr lang="en-IN" sz="2400" dirty="0"/>
              <a:t> Hospital casualty with Complaints of (her mother being the informant)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P/V </a:t>
            </a:r>
            <a:r>
              <a:rPr lang="en-US" dirty="0" smtClean="0"/>
              <a:t>bleeding with passage of clots </a:t>
            </a:r>
            <a:r>
              <a:rPr lang="en-US" dirty="0"/>
              <a:t>since 10 days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Headache and Altered sensorium </a:t>
            </a:r>
            <a:r>
              <a:rPr lang="en-US"/>
              <a:t>since </a:t>
            </a:r>
            <a:r>
              <a:rPr lang="en-US" smtClean="0"/>
              <a:t>3-4 days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Vomiting since 2 days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H/O of trauma, ENT bleed, loss of consciousness, </a:t>
            </a:r>
            <a:r>
              <a:rPr lang="en-US" dirty="0" smtClean="0"/>
              <a:t>seizures</a:t>
            </a:r>
            <a:endParaRPr lang="en-IN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IN" sz="2400" dirty="0" smtClean="0"/>
          </a:p>
          <a:p>
            <a:pPr lvl="1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5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IN" sz="3600" dirty="0" smtClean="0"/>
              <a:t>DISCUSSION</a:t>
            </a:r>
            <a:r>
              <a:rPr lang="en-IN" sz="4000" dirty="0" smtClean="0"/>
              <a:t> </a:t>
            </a:r>
            <a:r>
              <a:rPr lang="en-IN" dirty="0" smtClean="0"/>
              <a:t>(CONT.)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When </a:t>
            </a:r>
            <a:r>
              <a:rPr lang="en-US" dirty="0"/>
              <a:t>compared with higher-dose 50µg estrogen </a:t>
            </a:r>
            <a:r>
              <a:rPr lang="en-US" dirty="0" smtClean="0"/>
              <a:t>OC’s, lower estrogen-dose 30-35µg </a:t>
            </a:r>
            <a:r>
              <a:rPr lang="en-US" i="1" dirty="0" err="1" smtClean="0"/>
              <a:t>ethinyl</a:t>
            </a:r>
            <a:r>
              <a:rPr lang="en-US" i="1" dirty="0" smtClean="0"/>
              <a:t> estradiol </a:t>
            </a:r>
            <a:r>
              <a:rPr lang="en-US" dirty="0"/>
              <a:t>(</a:t>
            </a:r>
            <a:r>
              <a:rPr lang="en-US" dirty="0" smtClean="0"/>
              <a:t>EE) OC’s have less risk </a:t>
            </a:r>
            <a:r>
              <a:rPr lang="en-US" dirty="0"/>
              <a:t>of a thromboembolic </a:t>
            </a:r>
            <a:r>
              <a:rPr lang="en-US" dirty="0" smtClean="0"/>
              <a:t>event.</a:t>
            </a:r>
            <a:r>
              <a:rPr lang="en-IN" baseline="30000" dirty="0"/>
              <a:t> </a:t>
            </a:r>
            <a:r>
              <a:rPr lang="en-IN" baseline="30000" dirty="0" smtClean="0"/>
              <a:t>(</a:t>
            </a:r>
            <a:r>
              <a:rPr lang="en-IN" baseline="30000" dirty="0"/>
              <a:t>2</a:t>
            </a:r>
            <a:r>
              <a:rPr lang="en-IN" baseline="30000" dirty="0" smtClean="0"/>
              <a:t>)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A Danish </a:t>
            </a:r>
            <a:r>
              <a:rPr lang="en-US" dirty="0"/>
              <a:t>study </a:t>
            </a:r>
            <a:r>
              <a:rPr lang="en-US"/>
              <a:t>showed </a:t>
            </a:r>
            <a:r>
              <a:rPr lang="en-US" smtClean="0"/>
              <a:t>that </a:t>
            </a:r>
            <a:r>
              <a:rPr lang="en-US" dirty="0" smtClean="0"/>
              <a:t>combination OC’s </a:t>
            </a:r>
            <a:r>
              <a:rPr lang="en-US" dirty="0"/>
              <a:t>with 20 µg of EE have an 18% further </a:t>
            </a:r>
            <a:r>
              <a:rPr lang="en-US" dirty="0" smtClean="0"/>
              <a:t>less risk compared </a:t>
            </a:r>
            <a:r>
              <a:rPr lang="en-US" dirty="0"/>
              <a:t>with 30 to 40 µg </a:t>
            </a:r>
            <a:r>
              <a:rPr lang="en-US" dirty="0" smtClean="0"/>
              <a:t>OC’s </a:t>
            </a:r>
            <a:r>
              <a:rPr lang="en-US" dirty="0"/>
              <a:t>after adjustment for duration of </a:t>
            </a:r>
            <a:r>
              <a:rPr lang="en-US" dirty="0" smtClean="0"/>
              <a:t>use.</a:t>
            </a:r>
            <a:r>
              <a:rPr lang="en-IN" baseline="30000" dirty="0"/>
              <a:t> </a:t>
            </a:r>
            <a:r>
              <a:rPr lang="en-IN" baseline="30000" dirty="0" smtClean="0"/>
              <a:t>(</a:t>
            </a:r>
            <a:r>
              <a:rPr lang="en-IN" baseline="30000" dirty="0"/>
              <a:t>3</a:t>
            </a:r>
            <a:r>
              <a:rPr lang="en-IN" baseline="30000" dirty="0" smtClean="0"/>
              <a:t>)</a:t>
            </a:r>
            <a:endParaRPr lang="en-IN" dirty="0"/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IN" sz="3600" dirty="0" smtClean="0"/>
              <a:t>RECOMMENDATIONS</a:t>
            </a:r>
            <a:r>
              <a:rPr lang="en-IN" dirty="0"/>
              <a:t>  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OCPs are ideally started on any day between day 1 and 5 of the cycle, given for 21 days and stopped. 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This will be followed by withdrawal bleed. 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A new packet of pills is started counting the 1st day of withdrawal bleed as day 1. 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The patient should be called for follow-up after 3 months for the assessment of blood pressure and enquired for the presence of any other problems. 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Thereafter, annual visit is required for assessing side effects, checking blood pressure, and evaluating glucose intolerance and lipids.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OCPs need to be stopped in the presence of any side effects or if abnormal glucose tolerance or dyslipidaemia is detected.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IN" sz="3600" dirty="0" smtClean="0"/>
              <a:t>RECOMMENDATIONS</a:t>
            </a:r>
            <a:r>
              <a:rPr lang="en-IN" sz="4000" dirty="0" smtClean="0"/>
              <a:t> </a:t>
            </a:r>
            <a:r>
              <a:rPr lang="en-IN" dirty="0" smtClean="0"/>
              <a:t>(cont.)</a:t>
            </a:r>
          </a:p>
          <a:p>
            <a:pPr lvl="0">
              <a:lnSpc>
                <a:spcPct val="100000"/>
              </a:lnSpc>
            </a:pPr>
            <a:r>
              <a:rPr lang="en-IN" sz="2400" dirty="0"/>
              <a:t>Counselling regarding risks, benefits and contraindications should be done in detail before starting </a:t>
            </a:r>
            <a:r>
              <a:rPr lang="en-IN" sz="2400" dirty="0" smtClean="0"/>
              <a:t>OCPs</a:t>
            </a:r>
            <a:endParaRPr lang="en-IN" sz="2400" dirty="0"/>
          </a:p>
          <a:p>
            <a:pPr lvl="0">
              <a:lnSpc>
                <a:spcPct val="100000"/>
              </a:lnSpc>
            </a:pPr>
            <a:r>
              <a:rPr lang="en-IN" sz="2400" dirty="0"/>
              <a:t>Obtaining a thorough past, medical and family history, calculating the </a:t>
            </a:r>
            <a:r>
              <a:rPr lang="en-IN" sz="2400" dirty="0" smtClean="0"/>
              <a:t>BMI are </a:t>
            </a:r>
            <a:r>
              <a:rPr lang="en-IN" sz="2400" dirty="0"/>
              <a:t>important before prescribing </a:t>
            </a:r>
            <a:r>
              <a:rPr lang="en-IN" sz="2400" dirty="0" smtClean="0"/>
              <a:t>OCPs</a:t>
            </a:r>
            <a:r>
              <a:rPr lang="en-IN" sz="2400" dirty="0"/>
              <a:t> </a:t>
            </a:r>
          </a:p>
          <a:p>
            <a:pPr lvl="0">
              <a:lnSpc>
                <a:spcPct val="100000"/>
              </a:lnSpc>
            </a:pPr>
            <a:r>
              <a:rPr lang="en-IN" sz="2400" dirty="0"/>
              <a:t>Proper patient selection is necessary to minimise risks associated with </a:t>
            </a:r>
            <a:r>
              <a:rPr lang="en-IN" sz="2400" dirty="0" smtClean="0"/>
              <a:t>OCP use</a:t>
            </a:r>
            <a:r>
              <a:rPr lang="en-IN" sz="2400" dirty="0"/>
              <a:t> </a:t>
            </a:r>
          </a:p>
          <a:p>
            <a:pPr>
              <a:lnSpc>
                <a:spcPct val="100000"/>
              </a:lnSpc>
            </a:pPr>
            <a:r>
              <a:rPr lang="en-IN" sz="2400" dirty="0"/>
              <a:t>Increased risk of DVT in women using </a:t>
            </a:r>
            <a:r>
              <a:rPr lang="en-IN" sz="2400" dirty="0" smtClean="0"/>
              <a:t>OCPs </a:t>
            </a:r>
            <a:r>
              <a:rPr lang="en-IN" sz="2400" dirty="0"/>
              <a:t>warrants that DVT should be ruled out in all women on </a:t>
            </a:r>
            <a:r>
              <a:rPr lang="en-IN" sz="2400" dirty="0" smtClean="0"/>
              <a:t>OCPs</a:t>
            </a:r>
            <a:r>
              <a:rPr lang="en-IN" sz="2400" baseline="30000" dirty="0" smtClean="0"/>
              <a:t>(2)</a:t>
            </a:r>
            <a:endParaRPr lang="en-IN" sz="2400" dirty="0"/>
          </a:p>
          <a:p>
            <a:pPr lvl="0">
              <a:lnSpc>
                <a:spcPct val="100000"/>
              </a:lnSpc>
            </a:pPr>
            <a:endParaRPr lang="en-IN" sz="2400" dirty="0"/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IN" sz="3600" dirty="0" smtClean="0"/>
              <a:t>RECOMMENDATIONS</a:t>
            </a:r>
            <a:r>
              <a:rPr lang="en-IN" dirty="0"/>
              <a:t> </a:t>
            </a:r>
            <a:r>
              <a:rPr lang="en-IN" dirty="0" smtClean="0"/>
              <a:t>(cont.)</a:t>
            </a:r>
            <a:endParaRPr lang="en-IN" sz="2400" dirty="0"/>
          </a:p>
          <a:p>
            <a:pPr>
              <a:lnSpc>
                <a:spcPct val="100000"/>
              </a:lnSpc>
            </a:pPr>
            <a:r>
              <a:rPr lang="en-IN" sz="2400" dirty="0"/>
              <a:t>In women with chronic menorrhagia it is important to rule out </a:t>
            </a:r>
            <a:r>
              <a:rPr lang="en-IN" sz="2400" dirty="0" err="1"/>
              <a:t>haemoglobinopathies</a:t>
            </a:r>
            <a:r>
              <a:rPr lang="en-IN" sz="2400" dirty="0"/>
              <a:t> and </a:t>
            </a:r>
            <a:r>
              <a:rPr lang="en-IN" sz="2400" dirty="0" smtClean="0"/>
              <a:t>coagulopathies</a:t>
            </a:r>
            <a:r>
              <a:rPr lang="en-IN" sz="2400" baseline="30000" dirty="0" smtClean="0"/>
              <a:t>(1)</a:t>
            </a:r>
            <a:endParaRPr lang="en-IN" sz="2400" dirty="0" smtClean="0"/>
          </a:p>
          <a:p>
            <a:pPr>
              <a:lnSpc>
                <a:spcPct val="100000"/>
              </a:lnSpc>
            </a:pPr>
            <a:r>
              <a:rPr lang="en-IN" sz="2400" dirty="0"/>
              <a:t>Careful monitoring of women who take OCPs for </a:t>
            </a:r>
            <a:r>
              <a:rPr lang="en-IN" sz="2400" dirty="0" smtClean="0"/>
              <a:t>venous </a:t>
            </a:r>
            <a:r>
              <a:rPr lang="en-IN" sz="2400" dirty="0"/>
              <a:t>thrombosis, hypertension, lipid profile, breast, cervical and liver cancer is </a:t>
            </a:r>
            <a:r>
              <a:rPr lang="en-IN" sz="2400" dirty="0" smtClean="0"/>
              <a:t>essential</a:t>
            </a:r>
            <a:endParaRPr lang="en-IN" sz="2400" dirty="0"/>
          </a:p>
          <a:p>
            <a:pPr lvl="0">
              <a:lnSpc>
                <a:spcPct val="100000"/>
              </a:lnSpc>
            </a:pPr>
            <a:r>
              <a:rPr lang="en-IN" sz="2400" dirty="0" smtClean="0"/>
              <a:t>OCP </a:t>
            </a:r>
            <a:r>
              <a:rPr lang="en-IN" sz="2400" dirty="0"/>
              <a:t>use in obese women have additional metabolic risk and should be carefully monitored by appropriate </a:t>
            </a:r>
            <a:r>
              <a:rPr lang="en-IN" sz="2400" dirty="0" smtClean="0"/>
              <a:t>surveillance</a:t>
            </a:r>
          </a:p>
          <a:p>
            <a:pPr lvl="0">
              <a:lnSpc>
                <a:spcPct val="100000"/>
              </a:lnSpc>
            </a:pPr>
            <a:r>
              <a:rPr lang="en-IN" sz="2400" dirty="0" err="1" smtClean="0"/>
              <a:t>Levonorgestrel</a:t>
            </a:r>
            <a:r>
              <a:rPr lang="en-IN" sz="2400" dirty="0" smtClean="0"/>
              <a:t> </a:t>
            </a:r>
            <a:r>
              <a:rPr lang="en-IN" sz="2400" dirty="0"/>
              <a:t>intrauterine device can be offered in those with menorrhagia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 fontScale="92500" lnSpcReduction="20000"/>
          </a:bodyPr>
          <a:lstStyle/>
          <a:p>
            <a:pPr marL="0" lvl="0" indent="0" algn="ctr">
              <a:lnSpc>
                <a:spcPct val="110000"/>
              </a:lnSpc>
              <a:buNone/>
            </a:pPr>
            <a:r>
              <a:rPr lang="en-US" sz="4300" dirty="0" smtClean="0"/>
              <a:t>CONCLUSION</a:t>
            </a:r>
            <a:endParaRPr lang="en-IN" sz="4300" dirty="0" smtClean="0"/>
          </a:p>
          <a:p>
            <a:pPr lvl="0">
              <a:lnSpc>
                <a:spcPct val="120000"/>
              </a:lnSpc>
            </a:pPr>
            <a:r>
              <a:rPr lang="en-IN" sz="2600" dirty="0" smtClean="0"/>
              <a:t>Over-the-counter </a:t>
            </a:r>
            <a:r>
              <a:rPr lang="en-IN" sz="2600" dirty="0"/>
              <a:t>(OTC) availability of oral contraceptives is a controversial </a:t>
            </a:r>
            <a:r>
              <a:rPr lang="en-IN" sz="2600" dirty="0" smtClean="0"/>
              <a:t>subject and not </a:t>
            </a:r>
            <a:r>
              <a:rPr lang="en-IN" sz="2600" dirty="0"/>
              <a:t>just because of the political debates over reproductive health care. </a:t>
            </a:r>
          </a:p>
          <a:p>
            <a:pPr lvl="0">
              <a:lnSpc>
                <a:spcPct val="110000"/>
              </a:lnSpc>
            </a:pPr>
            <a:r>
              <a:rPr lang="en-IN" sz="2600" dirty="0"/>
              <a:t>Benefits could include </a:t>
            </a:r>
            <a:endParaRPr lang="en-IN" sz="2600" dirty="0" smtClean="0"/>
          </a:p>
          <a:p>
            <a:pPr lvl="1">
              <a:lnSpc>
                <a:spcPct val="120000"/>
              </a:lnSpc>
            </a:pPr>
            <a:r>
              <a:rPr lang="en-IN" sz="2600" dirty="0" smtClean="0"/>
              <a:t>wider availability, no </a:t>
            </a:r>
            <a:r>
              <a:rPr lang="en-IN" sz="2600" dirty="0"/>
              <a:t>need for provider </a:t>
            </a:r>
            <a:r>
              <a:rPr lang="en-IN" sz="2600" dirty="0" smtClean="0"/>
              <a:t>prescription </a:t>
            </a:r>
          </a:p>
          <a:p>
            <a:pPr lvl="1">
              <a:lnSpc>
                <a:spcPct val="120000"/>
              </a:lnSpc>
            </a:pPr>
            <a:r>
              <a:rPr lang="en-IN" sz="2600" dirty="0" smtClean="0"/>
              <a:t>lower costs due to absence </a:t>
            </a:r>
            <a:r>
              <a:rPr lang="en-IN" sz="2600" dirty="0"/>
              <a:t>of associated healthcare </a:t>
            </a:r>
            <a:r>
              <a:rPr lang="en-IN" sz="2600" dirty="0" smtClean="0"/>
              <a:t>expense</a:t>
            </a:r>
          </a:p>
          <a:p>
            <a:pPr lvl="1">
              <a:lnSpc>
                <a:spcPct val="120000"/>
              </a:lnSpc>
            </a:pPr>
            <a:r>
              <a:rPr lang="en-IN" sz="2600" dirty="0" smtClean="0"/>
              <a:t>general </a:t>
            </a:r>
            <a:r>
              <a:rPr lang="en-IN" sz="2600" dirty="0"/>
              <a:t>cost decline of most medications which have gone OTC in the </a:t>
            </a:r>
            <a:r>
              <a:rPr lang="en-IN" sz="2600" dirty="0" smtClean="0"/>
              <a:t>past</a:t>
            </a:r>
            <a:endParaRPr lang="en-IN" sz="2600" dirty="0"/>
          </a:p>
          <a:p>
            <a:pPr lvl="0">
              <a:lnSpc>
                <a:spcPct val="120000"/>
              </a:lnSpc>
            </a:pPr>
            <a:r>
              <a:rPr lang="en-IN" sz="2600" dirty="0"/>
              <a:t>Concerns include </a:t>
            </a:r>
            <a:endParaRPr lang="en-IN" sz="2600" dirty="0" smtClean="0"/>
          </a:p>
          <a:p>
            <a:pPr lvl="1">
              <a:lnSpc>
                <a:spcPct val="120000"/>
              </a:lnSpc>
            </a:pPr>
            <a:r>
              <a:rPr lang="en-IN" sz="2600" dirty="0" smtClean="0"/>
              <a:t>Misuse</a:t>
            </a:r>
          </a:p>
          <a:p>
            <a:pPr lvl="1">
              <a:lnSpc>
                <a:spcPct val="120000"/>
              </a:lnSpc>
            </a:pPr>
            <a:r>
              <a:rPr lang="en-IN" sz="2600" dirty="0" smtClean="0"/>
              <a:t>lack </a:t>
            </a:r>
            <a:r>
              <a:rPr lang="en-IN" sz="2600" dirty="0"/>
              <a:t>of </a:t>
            </a:r>
            <a:r>
              <a:rPr lang="en-IN" sz="2600" dirty="0" smtClean="0"/>
              <a:t>supervision</a:t>
            </a:r>
          </a:p>
          <a:p>
            <a:pPr lvl="1">
              <a:lnSpc>
                <a:spcPct val="120000"/>
              </a:lnSpc>
            </a:pPr>
            <a:r>
              <a:rPr lang="en-IN" sz="2600" dirty="0" smtClean="0"/>
              <a:t>increased </a:t>
            </a:r>
            <a:r>
              <a:rPr lang="en-IN" sz="2600" dirty="0"/>
              <a:t>adverse effects as a result of inadequate medical screening prior to </a:t>
            </a:r>
            <a:r>
              <a:rPr lang="en-IN" sz="2600" dirty="0" smtClean="0"/>
              <a:t>use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4879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61316"/>
            <a:ext cx="10077451" cy="6255943"/>
          </a:xfrm>
        </p:spPr>
        <p:txBody>
          <a:bodyPr numCol="1">
            <a:normAutofit fontScale="55000" lnSpcReduction="20000"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en-US" sz="5800" dirty="0" smtClean="0"/>
              <a:t>REFERENCES</a:t>
            </a:r>
            <a:endParaRPr lang="en-US" sz="5800" dirty="0"/>
          </a:p>
          <a:p>
            <a:pPr marL="514350" lvl="0" indent="-514350">
              <a:buFont typeface="+mj-lt"/>
              <a:buAutoNum type="arabicPeriod"/>
            </a:pPr>
            <a:r>
              <a:rPr lang="en-IN" sz="2900" dirty="0" err="1" smtClean="0"/>
              <a:t>Martinelli</a:t>
            </a:r>
            <a:r>
              <a:rPr lang="en-IN" sz="2900" dirty="0" smtClean="0"/>
              <a:t> I, </a:t>
            </a:r>
            <a:r>
              <a:rPr lang="en-IN" sz="2900" dirty="0" err="1" smtClean="0"/>
              <a:t>Sacchi</a:t>
            </a:r>
            <a:r>
              <a:rPr lang="en-IN" sz="2900" dirty="0" smtClean="0"/>
              <a:t> E, </a:t>
            </a:r>
            <a:r>
              <a:rPr lang="en-IN" sz="2900" dirty="0" err="1" smtClean="0"/>
              <a:t>Landi</a:t>
            </a:r>
            <a:r>
              <a:rPr lang="en-IN" sz="2900" dirty="0" smtClean="0"/>
              <a:t> G, et al. High risk of cerebral-vein thrombosis in carriers of a </a:t>
            </a:r>
            <a:r>
              <a:rPr lang="en-IN" sz="2900" dirty="0" err="1" smtClean="0"/>
              <a:t>prothrombin</a:t>
            </a:r>
            <a:r>
              <a:rPr lang="en-IN" sz="2900" dirty="0" smtClean="0"/>
              <a:t>-gene mutation and in users of oral contraceptives. </a:t>
            </a:r>
            <a:r>
              <a:rPr lang="en-IN" sz="2900" i="1" dirty="0" smtClean="0"/>
              <a:t>N </a:t>
            </a:r>
            <a:r>
              <a:rPr lang="en-IN" sz="2900" i="1" dirty="0" err="1" smtClean="0"/>
              <a:t>Engl</a:t>
            </a:r>
            <a:r>
              <a:rPr lang="en-IN" sz="2900" i="1" dirty="0" smtClean="0"/>
              <a:t> J Med</a:t>
            </a:r>
            <a:r>
              <a:rPr lang="en-IN" sz="2900" dirty="0" smtClean="0"/>
              <a:t> 1998;338(25):1793-1797.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 err="1" smtClean="0"/>
              <a:t>Gerstman</a:t>
            </a:r>
            <a:r>
              <a:rPr lang="en-IN" sz="2900" dirty="0" smtClean="0"/>
              <a:t> </a:t>
            </a:r>
            <a:r>
              <a:rPr lang="en-IN" sz="2900" dirty="0"/>
              <a:t>BB, Piper JM, Tomita DK, et al. oral contraceptive </a:t>
            </a:r>
            <a:r>
              <a:rPr lang="en-IN" sz="2900" dirty="0" err="1"/>
              <a:t>estrogen</a:t>
            </a:r>
            <a:r>
              <a:rPr lang="en-IN" sz="2900" dirty="0"/>
              <a:t> dose and the risk of deep venous thromboembolic disease. </a:t>
            </a:r>
            <a:r>
              <a:rPr lang="en-IN" sz="2900" i="1" dirty="0"/>
              <a:t>Am J </a:t>
            </a:r>
            <a:r>
              <a:rPr lang="en-IN" sz="2900" i="1" dirty="0" err="1"/>
              <a:t>Epidemiol</a:t>
            </a:r>
            <a:r>
              <a:rPr lang="en-IN" sz="2900" dirty="0"/>
              <a:t> 1991;133(1):32–37.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 err="1"/>
              <a:t>Lidegaard</a:t>
            </a:r>
            <a:r>
              <a:rPr lang="en-IN" sz="2900" dirty="0"/>
              <a:t> O, </a:t>
            </a:r>
            <a:r>
              <a:rPr lang="en-IN" sz="2900" dirty="0" err="1"/>
              <a:t>Lokkegaard</a:t>
            </a:r>
            <a:r>
              <a:rPr lang="en-IN" sz="2900" dirty="0"/>
              <a:t> E, </a:t>
            </a:r>
            <a:r>
              <a:rPr lang="en-IN" sz="2900" dirty="0" err="1"/>
              <a:t>Svendsen</a:t>
            </a:r>
            <a:r>
              <a:rPr lang="en-IN" sz="2900" dirty="0"/>
              <a:t> AL, et al. Hormonal contraception and risk of venous thromboembolism: national follow-up study. BJM 2009;339:b2890</a:t>
            </a:r>
            <a:r>
              <a:rPr lang="en-IN" sz="29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 smtClean="0"/>
              <a:t>Comp </a:t>
            </a:r>
            <a:r>
              <a:rPr lang="en-IN" sz="2900" dirty="0"/>
              <a:t>PC. Should coagulation tests be used to determine which oral contraceptive users have an increased risk of thrombophlebitis? </a:t>
            </a:r>
            <a:r>
              <a:rPr lang="en-IN" sz="2900" i="1" dirty="0"/>
              <a:t>Contraception</a:t>
            </a:r>
            <a:r>
              <a:rPr lang="en-IN" sz="2900" dirty="0"/>
              <a:t> 2006;73(1):4–5.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/>
              <a:t>Spitzer WO, Lewis MA, Heinemann LA, et al. Third generation oral contraceptives and risk of venous thromboembolic disorders: an international case control study. Transnational Research Group on Oral Contraceptives and the Health of Young Women. </a:t>
            </a:r>
            <a:r>
              <a:rPr lang="en-IN" sz="2900" i="1" dirty="0"/>
              <a:t>BMJ</a:t>
            </a:r>
            <a:r>
              <a:rPr lang="en-IN" sz="2900" dirty="0"/>
              <a:t> 1996;312(7023):83–88.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/>
              <a:t>Heinemann LA, Dinger JC, </a:t>
            </a:r>
            <a:r>
              <a:rPr lang="en-IN" sz="2900" dirty="0" err="1"/>
              <a:t>Assmann</a:t>
            </a:r>
            <a:r>
              <a:rPr lang="en-IN" sz="2900" dirty="0"/>
              <a:t> A, et al. Use of oral contraceptives containing </a:t>
            </a:r>
            <a:r>
              <a:rPr lang="en-IN" sz="2900" dirty="0" err="1"/>
              <a:t>gestodene</a:t>
            </a:r>
            <a:r>
              <a:rPr lang="en-IN" sz="2900" dirty="0"/>
              <a:t> and risk of venous thromboembolism: outlook 10 years after the third-generation “pills scare”. </a:t>
            </a:r>
            <a:r>
              <a:rPr lang="en-IN" sz="2900" i="1" dirty="0"/>
              <a:t>Contraception </a:t>
            </a:r>
            <a:r>
              <a:rPr lang="en-IN" sz="2900" dirty="0"/>
              <a:t>2010;81(5):401–407.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 err="1"/>
              <a:t>Stegeman</a:t>
            </a:r>
            <a:r>
              <a:rPr lang="en-IN" sz="2900" dirty="0"/>
              <a:t> BH, </a:t>
            </a:r>
            <a:r>
              <a:rPr lang="en-IN" sz="2900" dirty="0" err="1"/>
              <a:t>Bastos</a:t>
            </a:r>
            <a:r>
              <a:rPr lang="en-IN" sz="2900" dirty="0"/>
              <a:t> M, </a:t>
            </a:r>
            <a:r>
              <a:rPr lang="en-IN" sz="2900" dirty="0" err="1"/>
              <a:t>Rosendaal</a:t>
            </a:r>
            <a:r>
              <a:rPr lang="en-IN" sz="2900" dirty="0"/>
              <a:t> FR, et al. Different combined oral contraceptives and the risk of venous thrombosis: systematic review and network meta-analysis. </a:t>
            </a:r>
            <a:r>
              <a:rPr lang="en-IN" sz="2900" i="1" dirty="0"/>
              <a:t>BMJ</a:t>
            </a:r>
            <a:r>
              <a:rPr lang="en-IN" sz="2900" dirty="0"/>
              <a:t> 2013;347:f5298.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2900" dirty="0"/>
              <a:t>Effect of different </a:t>
            </a:r>
            <a:r>
              <a:rPr lang="en-IN" sz="2900" dirty="0" err="1"/>
              <a:t>progestagens</a:t>
            </a:r>
            <a:r>
              <a:rPr lang="en-IN" sz="2900" dirty="0"/>
              <a:t> in low </a:t>
            </a:r>
            <a:r>
              <a:rPr lang="en-IN" sz="2900" dirty="0" err="1"/>
              <a:t>estrogen</a:t>
            </a:r>
            <a:r>
              <a:rPr lang="en-IN" sz="2900" dirty="0"/>
              <a:t> oral contraceptives on venous thromboembolic disease. World Health Organisation Collaborative Study of Cardiovascular Disease and Steroid Hormone Contraception. </a:t>
            </a:r>
            <a:r>
              <a:rPr lang="en-IN" sz="2900" i="1" dirty="0"/>
              <a:t>Lancet</a:t>
            </a:r>
            <a:r>
              <a:rPr lang="en-IN" sz="2900" dirty="0"/>
              <a:t> 1995;346(8990):1582-1588</a:t>
            </a:r>
            <a:r>
              <a:rPr lang="en-IN" sz="29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900" dirty="0" smtClean="0"/>
              <a:t>Clinical gynecologic endocrinology and infertility, Leon </a:t>
            </a:r>
            <a:r>
              <a:rPr lang="en-US" sz="2900" dirty="0" err="1" smtClean="0"/>
              <a:t>Speroff</a:t>
            </a:r>
            <a:r>
              <a:rPr lang="en-US" sz="2900" dirty="0" smtClean="0"/>
              <a:t> and Marc A. Fritz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/>
              <a:t>Berek</a:t>
            </a:r>
            <a:r>
              <a:rPr lang="en-US" sz="2900" dirty="0"/>
              <a:t> &amp; Novak’s </a:t>
            </a:r>
            <a:r>
              <a:rPr lang="en-US" sz="2900" dirty="0" smtClean="0"/>
              <a:t>Gynecology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900" dirty="0" err="1" smtClean="0"/>
              <a:t>Jeffcoate’s</a:t>
            </a:r>
            <a:r>
              <a:rPr lang="en-US" sz="2900" dirty="0" smtClean="0"/>
              <a:t> Principles of </a:t>
            </a:r>
            <a:r>
              <a:rPr lang="en-US" sz="2900" dirty="0" err="1" smtClean="0"/>
              <a:t>Gynaecology</a:t>
            </a:r>
            <a:endParaRPr lang="en-US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900" dirty="0" smtClean="0"/>
              <a:t>Shaw’s </a:t>
            </a:r>
            <a:r>
              <a:rPr lang="en-US" sz="2900" dirty="0" err="1" smtClean="0"/>
              <a:t>Gynaecology</a:t>
            </a:r>
            <a:endParaRPr lang="en-US" sz="2900" dirty="0" smtClean="0"/>
          </a:p>
          <a:p>
            <a:pPr marL="514350" lvl="0" indent="-514350">
              <a:buFont typeface="+mj-lt"/>
              <a:buAutoNum type="arabicPeriod"/>
            </a:pPr>
            <a:endParaRPr lang="en-IN" sz="2400" dirty="0"/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46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B5C5D2-96A3-474F-B73D-67CDBFB12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650" y="1266825"/>
            <a:ext cx="8648700" cy="2162175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73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61975"/>
            <a:ext cx="10077451" cy="5753100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lnSpc>
                <a:spcPct val="120000"/>
              </a:lnSpc>
              <a:buNone/>
            </a:pPr>
            <a:r>
              <a:rPr lang="en-US" sz="14400" dirty="0" smtClean="0"/>
              <a:t>MENSTRUAL and </a:t>
            </a:r>
            <a:r>
              <a:rPr lang="en-IN" sz="14400" dirty="0" smtClean="0"/>
              <a:t>OBSTETRIC </a:t>
            </a:r>
            <a:r>
              <a:rPr lang="en-US" sz="14400" dirty="0" smtClean="0"/>
              <a:t>HISTORY</a:t>
            </a:r>
          </a:p>
          <a:p>
            <a:pPr lvl="1">
              <a:lnSpc>
                <a:spcPct val="120000"/>
              </a:lnSpc>
            </a:pPr>
            <a:r>
              <a:rPr lang="en-IN" sz="9600" dirty="0" smtClean="0"/>
              <a:t>Menstrual history: </a:t>
            </a:r>
            <a:r>
              <a:rPr lang="en-US" sz="9600" dirty="0" smtClean="0"/>
              <a:t>Irregular menstrual bleeding since 1 year</a:t>
            </a:r>
          </a:p>
          <a:p>
            <a:pPr lvl="1">
              <a:lnSpc>
                <a:spcPct val="120000"/>
              </a:lnSpc>
            </a:pPr>
            <a:r>
              <a:rPr lang="en-IN" sz="9600" dirty="0" smtClean="0"/>
              <a:t>LMP: </a:t>
            </a:r>
            <a:r>
              <a:rPr lang="en-US" sz="9600" dirty="0" smtClean="0"/>
              <a:t>not known</a:t>
            </a:r>
          </a:p>
          <a:p>
            <a:pPr lvl="2">
              <a:lnSpc>
                <a:spcPct val="120000"/>
              </a:lnSpc>
            </a:pPr>
            <a:r>
              <a:rPr lang="en-US" sz="9600" dirty="0" smtClean="0"/>
              <a:t>since 1 year:</a:t>
            </a:r>
            <a:endParaRPr lang="en-IN" sz="9600" dirty="0" smtClean="0"/>
          </a:p>
          <a:p>
            <a:pPr lvl="3">
              <a:lnSpc>
                <a:spcPct val="120000"/>
              </a:lnSpc>
            </a:pPr>
            <a:r>
              <a:rPr lang="en-US" sz="9600" dirty="0" smtClean="0"/>
              <a:t>Irregular, heavy flow</a:t>
            </a:r>
          </a:p>
          <a:p>
            <a:pPr lvl="3">
              <a:lnSpc>
                <a:spcPct val="120000"/>
              </a:lnSpc>
            </a:pPr>
            <a:r>
              <a:rPr lang="en-US" sz="9600" dirty="0" smtClean="0"/>
              <a:t>with passage of clots and dysmenorrhea </a:t>
            </a:r>
            <a:endParaRPr lang="en-IN" sz="9600" dirty="0" smtClean="0"/>
          </a:p>
          <a:p>
            <a:pPr lvl="2">
              <a:lnSpc>
                <a:spcPct val="120000"/>
              </a:lnSpc>
            </a:pPr>
            <a:r>
              <a:rPr lang="en-IN" sz="9600" dirty="0" smtClean="0"/>
              <a:t>1 year ago:</a:t>
            </a:r>
          </a:p>
          <a:p>
            <a:pPr lvl="3">
              <a:lnSpc>
                <a:spcPct val="120000"/>
              </a:lnSpc>
            </a:pPr>
            <a:r>
              <a:rPr lang="en-US" sz="9600" dirty="0" smtClean="0"/>
              <a:t>regular, moderate flow</a:t>
            </a:r>
          </a:p>
          <a:p>
            <a:pPr lvl="3">
              <a:lnSpc>
                <a:spcPct val="120000"/>
              </a:lnSpc>
            </a:pPr>
            <a:r>
              <a:rPr lang="en-US" sz="9600" dirty="0" smtClean="0"/>
              <a:t>no h/o passage of clots or dysmenorrhea </a:t>
            </a:r>
          </a:p>
          <a:p>
            <a:pPr lvl="1">
              <a:lnSpc>
                <a:spcPct val="120000"/>
              </a:lnSpc>
            </a:pPr>
            <a:r>
              <a:rPr lang="en-IN" sz="9600" dirty="0" smtClean="0"/>
              <a:t>Obstetric history:</a:t>
            </a:r>
          </a:p>
          <a:p>
            <a:pPr lvl="2">
              <a:lnSpc>
                <a:spcPct val="120000"/>
              </a:lnSpc>
            </a:pPr>
            <a:r>
              <a:rPr lang="en-US" sz="9600" dirty="0" smtClean="0"/>
              <a:t>Married since 16 years</a:t>
            </a:r>
          </a:p>
          <a:p>
            <a:pPr lvl="2">
              <a:lnSpc>
                <a:spcPct val="120000"/>
              </a:lnSpc>
            </a:pPr>
            <a:r>
              <a:rPr lang="en-US" sz="9600" dirty="0" smtClean="0"/>
              <a:t>P3L3 (full term normal deliveries)</a:t>
            </a:r>
          </a:p>
          <a:p>
            <a:pPr lvl="2">
              <a:lnSpc>
                <a:spcPct val="120000"/>
              </a:lnSpc>
            </a:pPr>
            <a:r>
              <a:rPr lang="en-US" sz="9600" dirty="0" smtClean="0"/>
              <a:t>Last child birth 11 years ago</a:t>
            </a:r>
          </a:p>
          <a:p>
            <a:pPr lvl="2">
              <a:lnSpc>
                <a:spcPct val="120000"/>
              </a:lnSpc>
            </a:pPr>
            <a:r>
              <a:rPr lang="en-US" sz="9600" dirty="0" err="1" smtClean="0"/>
              <a:t>Tubectomised</a:t>
            </a:r>
            <a:endParaRPr lang="en-US" sz="9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9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561975"/>
            <a:ext cx="10077451" cy="5753100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en-IN" sz="3600" dirty="0" smtClean="0"/>
              <a:t>PAST HISTORY</a:t>
            </a:r>
          </a:p>
          <a:p>
            <a:pPr lvl="2">
              <a:lnSpc>
                <a:spcPct val="100000"/>
              </a:lnSpc>
            </a:pPr>
            <a:r>
              <a:rPr lang="en-IN" sz="2400" dirty="0" smtClean="0"/>
              <a:t>Patient had similar menstrual complaints, </a:t>
            </a:r>
            <a:r>
              <a:rPr lang="en-US" sz="2400" dirty="0"/>
              <a:t>Irregular, </a:t>
            </a:r>
            <a:r>
              <a:rPr lang="en-US" sz="2400" dirty="0" smtClean="0"/>
              <a:t>heavy </a:t>
            </a:r>
            <a:r>
              <a:rPr lang="en-IN" sz="2400" dirty="0"/>
              <a:t>menstrual</a:t>
            </a:r>
            <a:r>
              <a:rPr lang="en-US" sz="2400" dirty="0" smtClean="0"/>
              <a:t> </a:t>
            </a:r>
            <a:r>
              <a:rPr lang="en-IN" sz="2400" dirty="0"/>
              <a:t>bleeding</a:t>
            </a:r>
            <a:r>
              <a:rPr lang="en-US" sz="2400" dirty="0" smtClean="0"/>
              <a:t> with </a:t>
            </a:r>
            <a:r>
              <a:rPr lang="en-US" sz="2400" dirty="0"/>
              <a:t>passage of clots and dysmenorrhea </a:t>
            </a:r>
            <a:r>
              <a:rPr lang="en-IN" sz="2400" dirty="0" smtClean="0"/>
              <a:t>1 year ago for which she was prescribed Oral Contraceptive Pills OVRAL-G </a:t>
            </a:r>
            <a:r>
              <a:rPr lang="en-IN" sz="2400" dirty="0" err="1" smtClean="0"/>
              <a:t>Norgestrel</a:t>
            </a:r>
            <a:r>
              <a:rPr lang="en-IN" sz="2400" dirty="0" smtClean="0"/>
              <a:t> 0.5mg + </a:t>
            </a:r>
            <a:r>
              <a:rPr lang="en-IN" sz="2400" dirty="0" err="1" smtClean="0"/>
              <a:t>Ethinyl</a:t>
            </a:r>
            <a:r>
              <a:rPr lang="en-IN" sz="2400" dirty="0" smtClean="0"/>
              <a:t> </a:t>
            </a:r>
            <a:r>
              <a:rPr lang="en-IN" sz="2400" dirty="0" err="1" smtClean="0"/>
              <a:t>Estradiol</a:t>
            </a:r>
            <a:r>
              <a:rPr lang="en-IN" sz="2400" dirty="0" smtClean="0"/>
              <a:t> 50µg for 3 cycles </a:t>
            </a:r>
          </a:p>
          <a:p>
            <a:pPr lvl="2">
              <a:lnSpc>
                <a:spcPct val="100000"/>
              </a:lnSpc>
            </a:pPr>
            <a:r>
              <a:rPr lang="en-IN" sz="2400" dirty="0"/>
              <a:t>H</a:t>
            </a:r>
            <a:r>
              <a:rPr lang="en-IN" sz="2400" dirty="0" smtClean="0"/>
              <a:t>owever patient had been taking OCP’s on and off without prescription since 1 year to control heavy menstrual bleeding and for relief of dysmenorrhea</a:t>
            </a:r>
          </a:p>
          <a:p>
            <a:pPr lvl="2">
              <a:lnSpc>
                <a:spcPct val="100000"/>
              </a:lnSpc>
            </a:pPr>
            <a:r>
              <a:rPr lang="en-IN" sz="2400" dirty="0" smtClean="0"/>
              <a:t>Her mother in addition, gives history of her daughter taking these pills sometimes 2 or 3 times a day (i.e</a:t>
            </a:r>
            <a:r>
              <a:rPr lang="en-IN" sz="2400" dirty="0"/>
              <a:t>. </a:t>
            </a:r>
            <a:r>
              <a:rPr lang="en-IN" sz="2400" dirty="0" smtClean="0"/>
              <a:t>100-150µg </a:t>
            </a:r>
            <a:r>
              <a:rPr lang="en-IN" sz="2400" dirty="0"/>
              <a:t>of </a:t>
            </a:r>
            <a:r>
              <a:rPr lang="en-IN" sz="2400" dirty="0" err="1"/>
              <a:t>Ethinyl</a:t>
            </a:r>
            <a:r>
              <a:rPr lang="en-IN" sz="2400" dirty="0"/>
              <a:t> </a:t>
            </a:r>
            <a:r>
              <a:rPr lang="en-IN" sz="2400" dirty="0" err="1" smtClean="0"/>
              <a:t>Estradiol</a:t>
            </a:r>
            <a:r>
              <a:rPr lang="en-IN" sz="2400" dirty="0" smtClean="0"/>
              <a:t>)</a:t>
            </a:r>
          </a:p>
          <a:p>
            <a:pPr lvl="2">
              <a:lnSpc>
                <a:spcPct val="100000"/>
              </a:lnSpc>
            </a:pPr>
            <a:r>
              <a:rPr lang="en-IN" sz="2400" dirty="0"/>
              <a:t> No history of taking anticoagulants, bleeding diathesis, hypertension, diabetes mellitus, thyroid illness, tuberculosis, asthma, epilepsy.</a:t>
            </a:r>
          </a:p>
          <a:p>
            <a:pPr lvl="2">
              <a:lnSpc>
                <a:spcPct val="100000"/>
              </a:lnSpc>
            </a:pP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1114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71501"/>
            <a:ext cx="10077451" cy="5734050"/>
          </a:xfrm>
        </p:spPr>
        <p:txBody>
          <a:bodyPr>
            <a:noAutofit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en-IN" sz="3600" dirty="0" smtClean="0"/>
              <a:t>PERSONAL AND </a:t>
            </a:r>
            <a:r>
              <a:rPr lang="en-US" sz="3600" dirty="0" smtClean="0"/>
              <a:t>FAMILY </a:t>
            </a:r>
            <a:r>
              <a:rPr lang="en-IN" sz="3600" dirty="0" smtClean="0"/>
              <a:t>HISTORY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Personal </a:t>
            </a:r>
            <a:r>
              <a:rPr lang="en-US" dirty="0"/>
              <a:t>history: </a:t>
            </a:r>
            <a:endParaRPr lang="en-US" dirty="0" smtClean="0"/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No </a:t>
            </a:r>
            <a:r>
              <a:rPr lang="en-US" sz="2400" dirty="0"/>
              <a:t>bowel or bladder complaints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No addictions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No known drug allergies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Family </a:t>
            </a:r>
            <a:r>
              <a:rPr lang="en-US" dirty="0" smtClean="0"/>
              <a:t>history: Not significant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4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71501"/>
            <a:ext cx="10077451" cy="5734050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</a:pPr>
            <a:r>
              <a:rPr lang="en-US" sz="2800" dirty="0" smtClean="0"/>
              <a:t>GENERAL EXAMINATION: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Patient </a:t>
            </a:r>
            <a:r>
              <a:rPr lang="en-US" sz="2400" dirty="0"/>
              <a:t>was conscious but drowsy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Glasgow Coma Score (GCS): 13, Eye response-3 Verbal response-4 Motor response-6 (E3V4M6)</a:t>
            </a:r>
            <a:endParaRPr lang="en-US" sz="2400" dirty="0"/>
          </a:p>
          <a:p>
            <a:pPr lvl="2">
              <a:lnSpc>
                <a:spcPct val="100000"/>
              </a:lnSpc>
            </a:pPr>
            <a:r>
              <a:rPr lang="en-US" sz="2400" dirty="0"/>
              <a:t>Afebrile, Pulse: 6</a:t>
            </a:r>
            <a:r>
              <a:rPr lang="en-US" sz="2400" dirty="0" smtClean="0"/>
              <a:t>8/min, </a:t>
            </a:r>
            <a:r>
              <a:rPr lang="en-US" sz="2400" dirty="0"/>
              <a:t>Respiratory rate: 18/min, Blood pressure: 100/50 mm of </a:t>
            </a:r>
            <a:r>
              <a:rPr lang="en-US" sz="2400" dirty="0" smtClean="0"/>
              <a:t>Hg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SpO2 </a:t>
            </a:r>
            <a:r>
              <a:rPr lang="en-US" sz="2400" dirty="0"/>
              <a:t>:98% on room air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Pallor </a:t>
            </a:r>
            <a:r>
              <a:rPr lang="en-US" sz="2400" dirty="0" smtClean="0"/>
              <a:t>+++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N</a:t>
            </a:r>
            <a:r>
              <a:rPr lang="en-US" sz="2400" dirty="0" smtClean="0"/>
              <a:t>o </a:t>
            </a:r>
            <a:r>
              <a:rPr lang="en-US" sz="2400" dirty="0"/>
              <a:t>icterus, cyanosis, edema, </a:t>
            </a:r>
            <a:r>
              <a:rPr lang="en-US" sz="2400" dirty="0" smtClean="0"/>
              <a:t>generalized lymphadenopathy</a:t>
            </a:r>
            <a:endParaRPr lang="en-US" sz="2400" dirty="0"/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CNS EXAMINATION: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Bilateral </a:t>
            </a:r>
            <a:r>
              <a:rPr lang="en-US" sz="2400" dirty="0"/>
              <a:t>pupils </a:t>
            </a:r>
            <a:r>
              <a:rPr lang="en-US" sz="2400" dirty="0" smtClean="0"/>
              <a:t>equal &amp; </a:t>
            </a:r>
            <a:r>
              <a:rPr lang="en-US" sz="2400" dirty="0"/>
              <a:t>reactive to light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Moving </a:t>
            </a:r>
            <a:r>
              <a:rPr lang="en-US" sz="2400" dirty="0"/>
              <a:t>all 4 limbs however paucity of movements on right side of </a:t>
            </a:r>
            <a:r>
              <a:rPr lang="en-US" sz="2400" dirty="0" smtClean="0"/>
              <a:t>body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2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561975"/>
            <a:ext cx="10077451" cy="575310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IN" sz="2800" dirty="0" smtClean="0"/>
              <a:t>PER ABDOMEN EXAMINATION:</a:t>
            </a:r>
            <a:r>
              <a:rPr lang="en-IN" dirty="0" smtClean="0"/>
              <a:t> </a:t>
            </a:r>
            <a:r>
              <a:rPr lang="en-US" dirty="0" smtClean="0"/>
              <a:t>soft </a:t>
            </a:r>
            <a:r>
              <a:rPr lang="en-US" dirty="0"/>
              <a:t>non </a:t>
            </a:r>
            <a:r>
              <a:rPr lang="en-US" dirty="0" smtClean="0"/>
              <a:t>tender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cs typeface="Calibri" panose="020F0502020204030204" pitchFamily="34" charset="0"/>
              </a:rPr>
              <a:t>PER VAGINAL EXAMINATION: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>
                <a:cs typeface="Calibri" panose="020F0502020204030204" pitchFamily="34" charset="0"/>
              </a:rPr>
              <a:t>Local </a:t>
            </a:r>
            <a:r>
              <a:rPr lang="en-US" sz="2400" dirty="0">
                <a:cs typeface="Calibri" panose="020F0502020204030204" pitchFamily="34" charset="0"/>
              </a:rPr>
              <a:t>examination: bleeding </a:t>
            </a:r>
            <a:r>
              <a:rPr lang="en-US" sz="2400" dirty="0" smtClean="0">
                <a:cs typeface="Calibri" panose="020F0502020204030204" pitchFamily="34" charset="0"/>
              </a:rPr>
              <a:t>++</a:t>
            </a:r>
            <a:endParaRPr lang="en-US" sz="2400" dirty="0"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Speculum examination: </a:t>
            </a:r>
            <a:r>
              <a:rPr lang="en-US" sz="2400" dirty="0"/>
              <a:t>bleeding </a:t>
            </a:r>
            <a:r>
              <a:rPr lang="en-US" sz="2400" dirty="0" smtClean="0"/>
              <a:t>++</a:t>
            </a:r>
            <a:endParaRPr lang="en-US" sz="2400" dirty="0"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Bimanual </a:t>
            </a:r>
            <a:r>
              <a:rPr lang="en-US" sz="2400" dirty="0" smtClean="0">
                <a:cs typeface="Calibri" panose="020F0502020204030204" pitchFamily="34" charset="0"/>
              </a:rPr>
              <a:t>examination: </a:t>
            </a:r>
          </a:p>
          <a:p>
            <a:pPr lvl="3">
              <a:lnSpc>
                <a:spcPct val="100000"/>
              </a:lnSpc>
            </a:pPr>
            <a:r>
              <a:rPr lang="en-US" sz="2400" dirty="0" smtClean="0">
                <a:cs typeface="Calibri" panose="020F0502020204030204" pitchFamily="34" charset="0"/>
              </a:rPr>
              <a:t>uterus</a:t>
            </a:r>
            <a:r>
              <a:rPr lang="en-US" sz="2400" dirty="0" smtClean="0"/>
              <a:t> 12 week size</a:t>
            </a:r>
          </a:p>
          <a:p>
            <a:pPr lvl="3">
              <a:lnSpc>
                <a:spcPct val="100000"/>
              </a:lnSpc>
            </a:pPr>
            <a:r>
              <a:rPr lang="en-US" sz="2400" dirty="0" smtClean="0"/>
              <a:t>Anterior </a:t>
            </a:r>
            <a:r>
              <a:rPr lang="en-US" sz="2400" dirty="0"/>
              <a:t>and lateral </a:t>
            </a:r>
            <a:r>
              <a:rPr lang="en-US" sz="2400" dirty="0" err="1"/>
              <a:t>fornicial</a:t>
            </a:r>
            <a:r>
              <a:rPr lang="en-US" sz="2400" dirty="0"/>
              <a:t> fullness noted Cervix </a:t>
            </a:r>
            <a:r>
              <a:rPr lang="en-US" sz="2400" dirty="0" smtClean="0"/>
              <a:t>dilated </a:t>
            </a:r>
            <a:endParaRPr lang="en-US" sz="2400" dirty="0"/>
          </a:p>
          <a:p>
            <a:pPr lvl="3">
              <a:lnSpc>
                <a:spcPct val="100000"/>
              </a:lnSpc>
            </a:pPr>
            <a:r>
              <a:rPr lang="en-US" sz="2400" dirty="0" smtClean="0"/>
              <a:t>? </a:t>
            </a:r>
            <a:r>
              <a:rPr lang="en-US" sz="2400" dirty="0"/>
              <a:t>Fibroid polyp felt inside the 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CARDIOVASCULAR SYSTEM:</a:t>
            </a:r>
            <a:r>
              <a:rPr lang="en-US" dirty="0" smtClean="0"/>
              <a:t> S1 S2 heard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RESPIRATORY SYSTEM: </a:t>
            </a:r>
            <a:r>
              <a:rPr lang="en-US" dirty="0" smtClean="0"/>
              <a:t>air entry equal on both sides</a:t>
            </a:r>
          </a:p>
          <a:p>
            <a:pPr lvl="2">
              <a:lnSpc>
                <a:spcPct val="100000"/>
              </a:lnSpc>
            </a:pPr>
            <a:endParaRPr lang="en-US" sz="2400" dirty="0" smtClean="0"/>
          </a:p>
          <a:p>
            <a:pPr lvl="2">
              <a:lnSpc>
                <a:spcPct val="10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89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BE0EF-1D3B-465A-A6F5-D53CB31E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61975"/>
            <a:ext cx="10077451" cy="57531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2400" dirty="0"/>
              <a:t>USG (abdomen+ pelvis)</a:t>
            </a:r>
            <a:r>
              <a:rPr lang="en-US" sz="2400" dirty="0"/>
              <a:t> findings: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Bulky uterus with </a:t>
            </a:r>
            <a:r>
              <a:rPr lang="en-US" dirty="0" err="1"/>
              <a:t>Submucosal</a:t>
            </a:r>
            <a:r>
              <a:rPr lang="en-US" dirty="0"/>
              <a:t> fibroid measuring approx. 6x6cm showing peripheral vascularity on Doppler compressing and pushing lower endometrium on left lateral side with minimal streak of fluid in lower endometrial cavity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CT Brain findings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lnSpc>
                <a:spcPct val="100000"/>
              </a:lnSpc>
            </a:pPr>
            <a:r>
              <a:rPr lang="en-US" dirty="0" err="1"/>
              <a:t>Intraparenchymal</a:t>
            </a:r>
            <a:r>
              <a:rPr lang="en-US" dirty="0"/>
              <a:t> hemorrhage in the left </a:t>
            </a:r>
            <a:r>
              <a:rPr lang="en-US" dirty="0" err="1"/>
              <a:t>parieto-temporo</a:t>
            </a:r>
            <a:r>
              <a:rPr lang="en-US" dirty="0"/>
              <a:t> occipital region measuring approx. 3.8x 2.7x 2.2cm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Mass effect by effacement of body, temporal and occipital horn of left lateral ventricle.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Midline shift of 8mm to right side with </a:t>
            </a:r>
            <a:r>
              <a:rPr lang="en-US" dirty="0" err="1"/>
              <a:t>subfalcine</a:t>
            </a:r>
            <a:r>
              <a:rPr lang="en-US" dirty="0"/>
              <a:t> and </a:t>
            </a:r>
            <a:r>
              <a:rPr lang="en-US" dirty="0" err="1"/>
              <a:t>uncal</a:t>
            </a:r>
            <a:r>
              <a:rPr lang="en-US" dirty="0"/>
              <a:t> herniation</a:t>
            </a:r>
            <a:r>
              <a:rPr lang="en-US" dirty="0" smtClean="0"/>
              <a:t>.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MRI Brain showed </a:t>
            </a:r>
            <a:r>
              <a:rPr lang="en-US" sz="2400" dirty="0"/>
              <a:t>Cerebral Venous Sinus </a:t>
            </a:r>
            <a:r>
              <a:rPr lang="en-US" sz="2400" dirty="0" smtClean="0"/>
              <a:t>Thrombosis</a:t>
            </a:r>
            <a:endParaRPr lang="en-IN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5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D2BF88-480B-49D6-B7F3-490F1B4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552450"/>
            <a:ext cx="10077451" cy="5762625"/>
          </a:xfrm>
        </p:spPr>
        <p:txBody>
          <a:bodyPr numCol="1"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dirty="0" smtClean="0"/>
              <a:t>Lab investigations:</a:t>
            </a:r>
          </a:p>
          <a:p>
            <a:pPr lvl="2">
              <a:lnSpc>
                <a:spcPct val="100000"/>
              </a:lnSpc>
            </a:pPr>
            <a:r>
              <a:rPr lang="en-US" sz="2400" dirty="0" err="1" smtClean="0"/>
              <a:t>Hb</a:t>
            </a:r>
            <a:r>
              <a:rPr lang="en-US" sz="2400" dirty="0"/>
              <a:t>: 8.8gm/</a:t>
            </a:r>
            <a:r>
              <a:rPr lang="en-US" sz="2400" dirty="0" err="1"/>
              <a:t>dL</a:t>
            </a:r>
            <a:endParaRPr lang="en-US" sz="2400" dirty="0"/>
          </a:p>
          <a:p>
            <a:pPr lvl="2">
              <a:lnSpc>
                <a:spcPct val="100000"/>
              </a:lnSpc>
            </a:pPr>
            <a:r>
              <a:rPr lang="en-US" sz="2400" dirty="0" err="1"/>
              <a:t>Plt</a:t>
            </a:r>
            <a:r>
              <a:rPr lang="en-US" sz="2400" dirty="0"/>
              <a:t> count: 148,000/µL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PT: 16.2sec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INR: 1.4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UPT negative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Rest labs </a:t>
            </a:r>
            <a:r>
              <a:rPr lang="en-US" sz="2400" dirty="0" smtClean="0"/>
              <a:t>WNL</a:t>
            </a:r>
            <a:r>
              <a:rPr lang="en-US" sz="2400" dirty="0"/>
              <a:t>								</a:t>
            </a:r>
          </a:p>
          <a:p>
            <a:pPr lvl="2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42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17927</TotalTime>
  <Words>1466</Words>
  <Application>Microsoft Office PowerPoint</Application>
  <PresentationFormat>Custom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MISUSE OF ORAL CONTRACEPTIVES WITH LIFE THREATENING COMPLICATION IN A CASE OF FIBROID UTERUS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PRETERM LABOR</dc:title>
  <dc:creator>neha ellath</dc:creator>
  <cp:lastModifiedBy>seema.jamnik</cp:lastModifiedBy>
  <cp:revision>253</cp:revision>
  <dcterms:created xsi:type="dcterms:W3CDTF">2020-09-28T06:59:29Z</dcterms:created>
  <dcterms:modified xsi:type="dcterms:W3CDTF">2021-12-08T07:08:49Z</dcterms:modified>
</cp:coreProperties>
</file>