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7" r:id="rId9"/>
    <p:sldId id="275" r:id="rId10"/>
    <p:sldId id="260" r:id="rId11"/>
    <p:sldId id="262" r:id="rId12"/>
    <p:sldId id="268" r:id="rId13"/>
    <p:sldId id="269" r:id="rId14"/>
    <p:sldId id="280" r:id="rId15"/>
    <p:sldId id="277" r:id="rId16"/>
    <p:sldId id="270" r:id="rId17"/>
    <p:sldId id="279" r:id="rId18"/>
    <p:sldId id="271" r:id="rId19"/>
    <p:sldId id="278" r:id="rId20"/>
    <p:sldId id="281" r:id="rId21"/>
    <p:sldId id="282" r:id="rId22"/>
    <p:sldId id="284" r:id="rId23"/>
    <p:sldId id="272" r:id="rId24"/>
    <p:sldId id="273" r:id="rId25"/>
    <p:sldId id="283" r:id="rId26"/>
    <p:sldId id="285" r:id="rId27"/>
    <p:sldId id="274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CCE0F1"/>
          </a:solidFill>
        </a:fill>
      </a:tcStyle>
    </a:wholeTbl>
    <a:band2H>
      <a:tcTxStyle/>
      <a:tcStyle>
        <a:tcBdr/>
        <a:fill>
          <a:solidFill>
            <a:srgbClr val="E7F0F8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D9E8D1"/>
          </a:solidFill>
        </a:fill>
      </a:tcStyle>
    </a:wholeTbl>
    <a:band2H>
      <a:tcTxStyle/>
      <a:tcStyle>
        <a:tcBdr/>
        <a:fill>
          <a:solidFill>
            <a:srgbClr val="EDF4E9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EACBD1"/>
          </a:solidFill>
        </a:fill>
      </a:tcStyle>
    </a:wholeTbl>
    <a:band2H>
      <a:tcTxStyle/>
      <a:tcStyle>
        <a:tcBdr/>
        <a:fill>
          <a:solidFill>
            <a:srgbClr val="F5E7E9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222222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22222"/>
          </a:solidFill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381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381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solidFill>
            <a:srgbClr val="222222">
              <a:alpha val="20000"/>
            </a:srgbClr>
          </a:solidFill>
        </a:fill>
      </a:tcStyle>
    </a:firstCol>
    <a:la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50800" cap="flat">
              <a:solidFill>
                <a:srgbClr val="222222"/>
              </a:solidFill>
              <a:prstDash val="solid"/>
              <a:round/>
            </a:ln>
          </a:top>
          <a:bottom>
            <a:ln w="127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222222"/>
        </a:fontRef>
        <a:srgbClr val="222222"/>
      </a:tcTxStyle>
      <a:tcStyle>
        <a:tcBdr>
          <a:left>
            <a:ln w="12700" cap="flat">
              <a:solidFill>
                <a:srgbClr val="222222"/>
              </a:solidFill>
              <a:prstDash val="solid"/>
              <a:round/>
            </a:ln>
          </a:left>
          <a:right>
            <a:ln w="12700" cap="flat">
              <a:solidFill>
                <a:srgbClr val="222222"/>
              </a:solidFill>
              <a:prstDash val="solid"/>
              <a:round/>
            </a:ln>
          </a:right>
          <a:top>
            <a:ln w="127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solidFill>
                <a:srgbClr val="222222"/>
              </a:solidFill>
              <a:prstDash val="solid"/>
              <a:round/>
            </a:ln>
          </a:insideH>
          <a:insideV>
            <a:ln w="12700" cap="flat">
              <a:solidFill>
                <a:srgbClr val="22222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599" autoAdjust="0"/>
  </p:normalViewPr>
  <p:slideViewPr>
    <p:cSldViewPr snapToGrid="0" snapToObjects="1">
      <p:cViewPr>
        <p:scale>
          <a:sx n="47" d="100"/>
          <a:sy n="47" d="100"/>
        </p:scale>
        <p:origin x="-1476" y="-15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2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946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Image"/>
          <p:cNvSpPr>
            <a:spLocks noGrp="1"/>
          </p:cNvSpPr>
          <p:nvPr>
            <p:ph type="pic" sz="half" idx="21"/>
          </p:nvPr>
        </p:nvSpPr>
        <p:spPr>
          <a:xfrm>
            <a:off x="5463161" y="-90807"/>
            <a:ext cx="8585201" cy="504380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Image"/>
          <p:cNvSpPr>
            <a:spLocks noGrp="1"/>
          </p:cNvSpPr>
          <p:nvPr>
            <p:ph type="pic" sz="half" idx="22"/>
          </p:nvPr>
        </p:nvSpPr>
        <p:spPr>
          <a:xfrm>
            <a:off x="5918717" y="4660900"/>
            <a:ext cx="7669766" cy="521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6" name="Image"/>
          <p:cNvSpPr>
            <a:spLocks noGrp="1"/>
          </p:cNvSpPr>
          <p:nvPr>
            <p:ph type="pic" idx="2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Line"/>
          <p:cNvSpPr/>
          <p:nvPr/>
        </p:nvSpPr>
        <p:spPr>
          <a:xfrm flipV="1">
            <a:off x="406398" y="993158"/>
            <a:ext cx="12192005" cy="266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Callout"/>
          <p:cNvSpPr/>
          <p:nvPr/>
        </p:nvSpPr>
        <p:spPr>
          <a:xfrm>
            <a:off x="469898" y="2362199"/>
            <a:ext cx="12065004" cy="52292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endParaRPr/>
          </a:p>
        </p:txBody>
      </p:sp>
      <p:sp>
        <p:nvSpPr>
          <p:cNvPr id="12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89000" y="2908300"/>
            <a:ext cx="11226800" cy="129794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0"/>
              </a:spcBef>
              <a:defRPr sz="9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1pPr>
            <a:lvl2pPr marL="1673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2pPr>
            <a:lvl3pPr marL="2117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3pPr>
            <a:lvl4pPr marL="2562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4pPr>
            <a:lvl5pPr marL="3006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406400" y="7789333"/>
            <a:ext cx="12192000" cy="863607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128" name="Text"/>
          <p:cNvSpPr txBox="1">
            <a:spLocks noGrp="1"/>
          </p:cNvSpPr>
          <p:nvPr>
            <p:ph type="body" sz="quarter" idx="22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 anchor="t"/>
          <a:lstStyle>
            <a:lvl1pPr>
              <a:spcBef>
                <a:spcPts val="0"/>
              </a:spcBef>
              <a:defRPr sz="9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1pPr>
            <a:lvl2pPr marL="1673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2pPr>
            <a:lvl3pPr marL="2117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3pPr>
            <a:lvl4pPr marL="2562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4pPr>
            <a:lvl5pPr marL="3006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 Bold"/>
                <a:ea typeface="DIN Condensed Bold"/>
                <a:cs typeface="DIN Condensed Bold"/>
                <a:sym typeface="DIN Condensed Bol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Image"/>
          <p:cNvSpPr>
            <a:spLocks noGrp="1"/>
          </p:cNvSpPr>
          <p:nvPr>
            <p:ph type="pic" idx="21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38" name="Johnny Appleseed"/>
          <p:cNvSpPr txBox="1">
            <a:spLocks noGrp="1"/>
          </p:cNvSpPr>
          <p:nvPr>
            <p:ph type="body" sz="quarter" idx="22"/>
          </p:nvPr>
        </p:nvSpPr>
        <p:spPr>
          <a:xfrm>
            <a:off x="5892800" y="7789333"/>
            <a:ext cx="6705600" cy="863607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Image"/>
          <p:cNvSpPr>
            <a:spLocks noGrp="1"/>
          </p:cNvSpPr>
          <p:nvPr>
            <p:ph type="pic" idx="21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21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6140894"/>
            <a:ext cx="12192000" cy="266"/>
          </a:xfrm>
          <a:prstGeom prst="rect">
            <a:avLst/>
          </a:prstGeom>
          <a:ln w="38100">
            <a:solidFill>
              <a:srgbClr val="A6AAA9"/>
            </a:solidFill>
          </a:ln>
        </p:spPr>
        <p:txBody>
          <a:bodyPr anchor="ctr"/>
          <a:lstStyle>
            <a:lvl1pPr marL="4445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 Regular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8890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 Regular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3335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 Regular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7780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 Regular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22225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 Regular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22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61861" y="4191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 flipV="1">
            <a:off x="5892800" y="6141010"/>
            <a:ext cx="6705601" cy="148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0" name="Image"/>
          <p:cNvSpPr>
            <a:spLocks noGrp="1"/>
          </p:cNvSpPr>
          <p:nvPr>
            <p:ph type="pic" idx="21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"/>
          <p:cNvSpPr/>
          <p:nvPr/>
        </p:nvSpPr>
        <p:spPr>
          <a:xfrm flipV="1">
            <a:off x="406398" y="993158"/>
            <a:ext cx="12192005" cy="266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7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2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Line"/>
          <p:cNvSpPr/>
          <p:nvPr/>
        </p:nvSpPr>
        <p:spPr>
          <a:xfrm flipV="1">
            <a:off x="406398" y="993158"/>
            <a:ext cx="12192005" cy="266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84" name="Body Level One…"/>
          <p:cNvSpPr txBox="1">
            <a:spLocks noGrp="1"/>
          </p:cNvSpPr>
          <p:nvPr>
            <p:ph type="body" idx="2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Line"/>
          <p:cNvSpPr/>
          <p:nvPr/>
        </p:nvSpPr>
        <p:spPr>
          <a:xfrm flipV="1">
            <a:off x="406398" y="993158"/>
            <a:ext cx="12192005" cy="266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Image"/>
          <p:cNvSpPr>
            <a:spLocks noGrp="1"/>
          </p:cNvSpPr>
          <p:nvPr>
            <p:ph type="pic" idx="21"/>
          </p:nvPr>
        </p:nvSpPr>
        <p:spPr>
          <a:xfrm>
            <a:off x="6665376" y="1219200"/>
            <a:ext cx="7445459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22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Line"/>
          <p:cNvSpPr/>
          <p:nvPr/>
        </p:nvSpPr>
        <p:spPr>
          <a:xfrm flipV="1">
            <a:off x="406398" y="993158"/>
            <a:ext cx="12192005" cy="266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3" indent="-313763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idx="2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</p:spPr>
        <p:txBody>
          <a:bodyPr anchor="t"/>
          <a:lstStyle/>
          <a:p>
            <a:endParaRPr/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398" y="6140894"/>
            <a:ext cx="12192005" cy="266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solidFill>
                  <a:srgbClr val="838787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1pPr>
      <a:lvl2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2pPr>
      <a:lvl3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3pPr>
      <a:lvl4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4pPr>
      <a:lvl5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5pPr>
      <a:lvl6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6pPr>
      <a:lvl7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7pPr>
      <a:lvl8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8pPr>
      <a:lvl9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 Bold"/>
          <a:ea typeface="DIN Condensed Bold"/>
          <a:cs typeface="DIN Condensed Bold"/>
          <a:sym typeface="DIN Condensed Bold"/>
        </a:defRPr>
      </a:lvl9pPr>
    </p:titleStyle>
    <p:bodyStyle>
      <a:lvl1pPr marL="0" marR="0" indent="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400" b="0" i="0" u="none" strike="noStrike" cap="all" spc="0" baseline="0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1pPr>
      <a:lvl2pPr marL="0" marR="0" indent="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400" b="0" i="0" u="none" strike="noStrike" cap="all" spc="0" baseline="0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2pPr>
      <a:lvl3pPr marL="0" marR="0" indent="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400" b="0" i="0" u="none" strike="noStrike" cap="all" spc="0" baseline="0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3pPr>
      <a:lvl4pPr marL="0" marR="0" indent="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400" b="0" i="0" u="none" strike="noStrike" cap="all" spc="0" baseline="0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4pPr>
      <a:lvl5pPr marL="0" marR="0" indent="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400" b="0" i="0" u="none" strike="noStrike" cap="all" spc="0" baseline="0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5pPr>
      <a:lvl6pPr marL="29284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6pPr>
      <a:lvl7pPr marL="33729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7pPr>
      <a:lvl8pPr marL="38174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8pPr>
      <a:lvl9pPr marL="42619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 Bold"/>
          <a:ea typeface="DIN Alternate Bold"/>
          <a:cs typeface="DIN Alternate Bold"/>
          <a:sym typeface="DIN Alternate Bold"/>
        </a:defRPr>
      </a:lvl9pPr>
    </p:bodyStyle>
    <p:otherStyle>
      <a:lvl1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HE RH CONFLICT"/>
          <p:cNvSpPr txBox="1">
            <a:spLocks noGrp="1"/>
          </p:cNvSpPr>
          <p:nvPr>
            <p:ph type="title"/>
          </p:nvPr>
        </p:nvSpPr>
        <p:spPr>
          <a:xfrm>
            <a:off x="616317" y="1048630"/>
            <a:ext cx="12192003" cy="27051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lnSpc>
                <a:spcPct val="100000"/>
              </a:lnSpc>
              <a:spcBef>
                <a:spcPts val="2400"/>
              </a:spcBef>
              <a:defRPr sz="12000" cap="none">
                <a:solidFill>
                  <a:srgbClr val="67BBE3"/>
                </a:solidFill>
              </a:defRPr>
            </a:lvl1pPr>
          </a:lstStyle>
          <a:p>
            <a:r>
              <a:rPr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Placenta </a:t>
            </a:r>
            <a:r>
              <a:rPr lang="en-US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Percreta</a:t>
            </a:r>
            <a:endParaRPr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Dr Chetan Gulati JR 2 Department of Obstetrics &amp; Gynaecology  Dr D. Y. Patil Medical College"/>
          <p:cNvSpPr txBox="1"/>
          <p:nvPr/>
        </p:nvSpPr>
        <p:spPr>
          <a:xfrm>
            <a:off x="424079" y="7474835"/>
            <a:ext cx="5888798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3000">
                <a:latin typeface="DIN Condensed Bold"/>
                <a:ea typeface="DIN Condensed Bold"/>
                <a:cs typeface="DIN Condensed Bold"/>
                <a:sym typeface="DIN Condensed Bold"/>
              </a:defRPr>
            </a:pP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Chetan Gulati</a:t>
            </a:r>
            <a:b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JR 2</a:t>
            </a:r>
            <a:b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D. Y.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Patil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Medical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Colleg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e,Pun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4080" y="5951298"/>
            <a:ext cx="8825428" cy="7797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222222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Under Guidance Of </a:t>
            </a:r>
            <a:r>
              <a:rPr kumimoji="0" lang="en-US" sz="2400" b="0" i="0" u="none" strike="noStrike" cap="none" spc="0" normalizeH="0" dirty="0">
                <a:ln>
                  <a:noFill/>
                </a:ln>
                <a:solidFill>
                  <a:srgbClr val="222222"/>
                </a:solidFill>
                <a:effectLst/>
                <a:uFillTx/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Dr. Hemant Deshpande (HOD)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222222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519" y="3826593"/>
            <a:ext cx="7851508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IN" sz="40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-</a:t>
            </a:r>
            <a:r>
              <a:rPr kumimoji="0" lang="en-IN" sz="4000" b="1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Bahnschrift SemiBold" panose="020B0502040204020203" pitchFamily="34" charset="0"/>
                <a:sym typeface="Helvetica"/>
              </a:rPr>
              <a:t>AN OBSTRETICIAN’S NIGHTMARE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5" name="MensTRUAL HISTO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MensTRUAL HISTORY</a:t>
            </a:r>
          </a:p>
        </p:txBody>
      </p:sp>
      <p:sp>
        <p:nvSpPr>
          <p:cNvPr id="186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of menarche - 15 years</a:t>
            </a:r>
          </a:p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3-4days/28-32</a:t>
            </a:r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 cycle/RMF</a:t>
            </a:r>
          </a:p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passage of clots</a:t>
            </a:r>
          </a:p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dysmenorrhea</a:t>
            </a:r>
          </a:p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 : 0</a:t>
            </a:r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/11/20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2" name="Past Histo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 History</a:t>
            </a:r>
          </a:p>
        </p:txBody>
      </p:sp>
      <p:sp>
        <p:nvSpPr>
          <p:cNvPr id="193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history suggestive of 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Diabetes, Hypertension, Bronchial Asthma, Epilepsy, Thyroid Disorders.</a:t>
            </a:r>
          </a:p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of 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blood transfusion 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episodes of vaginal bleeding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- Prolonged hospital stay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On examination"/>
          <p:cNvSpPr txBox="1">
            <a:spLocks noGrp="1"/>
          </p:cNvSpPr>
          <p:nvPr>
            <p:ph type="title"/>
          </p:nvPr>
        </p:nvSpPr>
        <p:spPr>
          <a:xfrm>
            <a:off x="453733" y="1402393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examination </a:t>
            </a:r>
          </a:p>
        </p:txBody>
      </p:sp>
      <p:sp>
        <p:nvSpPr>
          <p:cNvPr id="214" name="General Condition - Fair…"/>
          <p:cNvSpPr txBox="1"/>
          <p:nvPr/>
        </p:nvSpPr>
        <p:spPr>
          <a:xfrm>
            <a:off x="139484" y="2328418"/>
            <a:ext cx="11623972" cy="7130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L="444500" indent="-444500"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Condition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Fair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indent="-444500"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Afebrile</a:t>
            </a:r>
          </a:p>
          <a:p>
            <a:pPr marL="444500" indent="-444500"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Pulse - 80bpm</a:t>
            </a:r>
          </a:p>
          <a:p>
            <a:pPr marL="444500" indent="-444500"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 - 110/70 mm Hg</a:t>
            </a:r>
          </a:p>
          <a:p>
            <a:pPr marL="444500" indent="-444500"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CVS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S1/S2 normal, regular</a:t>
            </a:r>
          </a:p>
          <a:p>
            <a:pPr marL="444500" indent="-444500"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Respiratory-B/L air entry equal. No added sounds </a:t>
            </a:r>
          </a:p>
          <a:p>
            <a:pPr marL="444500" indent="-444500"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Height-154 cm</a:t>
            </a:r>
          </a:p>
          <a:p>
            <a:pPr marL="444500" indent="-444500"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Weight-56 KG</a:t>
            </a:r>
          </a:p>
          <a:p>
            <a:pPr marL="444500" indent="-444500"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BMI-22.8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"/>
          <p:cNvSpPr txBox="1">
            <a:spLocks noGrp="1"/>
          </p:cNvSpPr>
          <p:nvPr>
            <p:ph type="title"/>
          </p:nvPr>
        </p:nvSpPr>
        <p:spPr>
          <a:xfrm>
            <a:off x="406400" y="1347272"/>
            <a:ext cx="12192000" cy="723900"/>
          </a:xfrm>
          <a:prstGeom prst="rect">
            <a:avLst/>
          </a:prstGeom>
        </p:spPr>
        <p:txBody>
          <a:bodyPr/>
          <a:lstStyle/>
          <a:p>
            <a:pPr defTabSz="467359">
              <a:spcBef>
                <a:spcPts val="2200"/>
              </a:spcBef>
              <a:defRPr sz="4800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Obstetric examination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8" name="Baby was O positive with Hb - 13.2g/dl…"/>
          <p:cNvSpPr txBox="1">
            <a:spLocks noGrp="1"/>
          </p:cNvSpPr>
          <p:nvPr>
            <p:ph type="body" idx="21"/>
          </p:nvPr>
        </p:nvSpPr>
        <p:spPr>
          <a:xfrm>
            <a:off x="403976" y="2404596"/>
            <a:ext cx="5483477" cy="868750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fontScale="85000" lnSpcReduction="20000"/>
          </a:bodyPr>
          <a:lstStyle>
            <a:lvl1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ABDOMEN</a:t>
            </a:r>
          </a:p>
          <a:p>
            <a:pPr marL="0" indent="0">
              <a:buNone/>
            </a:pP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Uterus full Term                                                                                                                                             Cephalic                                                                                                                                                         Relaxed                                                                                                                                                                Head 3/5</a:t>
            </a:r>
            <a:r>
              <a:rPr lang="en-US" sz="39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Palpable             Back of the baby on left side Clinically liquor was less                                                                                                               FHS +148 BPM –Regular</a:t>
            </a:r>
            <a:b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scar tenderness</a:t>
            </a:r>
          </a:p>
          <a:p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SPECULUM</a:t>
            </a:r>
          </a:p>
          <a:p>
            <a:pPr marL="0" indent="0">
              <a:buNone/>
            </a:pP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Leak +, Liquor clear 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24754" y="3305908"/>
            <a:ext cx="102657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222222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"/>
          <p:cNvSpPr txBox="1">
            <a:spLocks noGrp="1"/>
          </p:cNvSpPr>
          <p:nvPr>
            <p:ph type="title"/>
          </p:nvPr>
        </p:nvSpPr>
        <p:spPr>
          <a:xfrm>
            <a:off x="406400" y="1538861"/>
            <a:ext cx="12192000" cy="723900"/>
          </a:xfrm>
          <a:prstGeom prst="rect">
            <a:avLst/>
          </a:prstGeom>
        </p:spPr>
        <p:txBody>
          <a:bodyPr/>
          <a:lstStyle/>
          <a:p>
            <a:pPr defTabSz="467359">
              <a:spcBef>
                <a:spcPts val="2200"/>
              </a:spcBef>
              <a:defRPr sz="4800"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Obstetric examination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8" name="Baby was O positive with Hb - 13.2g/dl…"/>
          <p:cNvSpPr txBox="1">
            <a:spLocks noGrp="1"/>
          </p:cNvSpPr>
          <p:nvPr>
            <p:ph type="body" idx="21"/>
          </p:nvPr>
        </p:nvSpPr>
        <p:spPr>
          <a:xfrm>
            <a:off x="249621" y="3664980"/>
            <a:ext cx="7406541" cy="868750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 lnSpcReduction="10000"/>
          </a:bodyPr>
          <a:lstStyle>
            <a:lvl1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VAGINUM </a:t>
            </a:r>
          </a:p>
          <a:p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Cervical Os  1-1.5 cm dilated                                                                                                                      Cervix Minimally Effaced                                                                                                      Cervix Posterior                                                                                                                                   Station -3                                                                                                            Membranes Absent                                                                                                  Pelvis Adequate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>
          <a:xfrm>
            <a:off x="406400" y="1220718"/>
            <a:ext cx="11176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24754" y="3305908"/>
            <a:ext cx="102657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222222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49642940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Text</a:t>
            </a:r>
          </a:p>
        </p:txBody>
      </p:sp>
      <p:sp>
        <p:nvSpPr>
          <p:cNvPr id="217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67359">
              <a:spcBef>
                <a:spcPts val="2200"/>
              </a:spcBef>
              <a:defRPr sz="4800"/>
            </a:pPr>
            <a:endParaRPr/>
          </a:p>
        </p:txBody>
      </p:sp>
      <p:sp>
        <p:nvSpPr>
          <p:cNvPr id="218" name="Baby was O positive with Hb - 13.2g/dl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decision was taken to perform an </a:t>
            </a:r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mergency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Caesar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ection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view of</a:t>
            </a:r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Previous CS with 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along with Poor Bishop’s score</a:t>
            </a:r>
            <a:endParaRPr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85850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1" name="DISCUSSION"/>
          <p:cNvSpPr txBox="1">
            <a:spLocks noGrp="1"/>
          </p:cNvSpPr>
          <p:nvPr>
            <p:ph type="title"/>
          </p:nvPr>
        </p:nvSpPr>
        <p:spPr>
          <a:xfrm>
            <a:off x="406400" y="1227645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Intra-op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ERATIVE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2" name="Body Level One…"/>
          <p:cNvSpPr txBox="1">
            <a:spLocks noGrp="1"/>
          </p:cNvSpPr>
          <p:nvPr>
            <p:ph type="body" idx="21"/>
          </p:nvPr>
        </p:nvSpPr>
        <p:spPr>
          <a:xfrm>
            <a:off x="406398" y="2632146"/>
            <a:ext cx="11762155" cy="66611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Autofit/>
          </a:bodyPr>
          <a:lstStyle/>
          <a:p>
            <a:pPr marL="320040" indent="-320040" defTabSz="420623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2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abdomen was opened through previous  transverse scar under SA</a:t>
            </a:r>
          </a:p>
          <a:p>
            <a:pPr marL="320040" indent="-320040" defTabSz="420623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2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Uterovescical</a:t>
            </a: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pouch was opened and bladder was pushed down </a:t>
            </a:r>
          </a:p>
          <a:p>
            <a:pPr marL="320040" indent="-320040" defTabSz="420623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2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Incision was made in the lower uterine segment and a healthy male child of 2.6kg was delivered </a:t>
            </a:r>
          </a:p>
          <a:p>
            <a:pPr marL="320040" indent="-320040" defTabSz="420623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2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placenta, however, could not be removed with gentle traction, and no plane of cleavage could be identified between the uterine wall and the placenta.</a:t>
            </a:r>
          </a:p>
          <a:p>
            <a:pPr marL="320040" indent="-320040" defTabSz="420623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2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Uterus was exteriori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 and placenta was found to be firmly adhered to the uterine wall and serosa on the fundal region</a:t>
            </a:r>
          </a:p>
          <a:p>
            <a:pPr marL="320040" indent="-320040" defTabSz="420623">
              <a:lnSpc>
                <a:spcPct val="100000"/>
              </a:lnSpc>
              <a:spcBef>
                <a:spcPts val="20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2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intra-op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morbidly adherent </a:t>
            </a: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placenta was made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atsApp Image 2021-09-16 at 5.08.00 PM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9" t="17971" r="12394" b="27601"/>
          <a:stretch/>
        </p:blipFill>
        <p:spPr>
          <a:xfrm>
            <a:off x="2520532" y="1354015"/>
            <a:ext cx="8059566" cy="7539597"/>
          </a:xfrm>
          <a:prstGeom prst="rect">
            <a:avLst/>
          </a:prstGeom>
        </p:spPr>
      </p:pic>
      <p:sp>
        <p:nvSpPr>
          <p:cNvPr id="7" name="Text Placeholder 6"/>
          <p:cNvSpPr txBox="1">
            <a:spLocks noGrp="1"/>
          </p:cNvSpPr>
          <p:nvPr>
            <p:ph type="body" idx="21"/>
          </p:nvPr>
        </p:nvSpPr>
        <p:spPr>
          <a:xfrm>
            <a:off x="3698501" y="-657533"/>
            <a:ext cx="6565900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Helvetica"/>
              </a:rPr>
              <a:t>INTRA OPERATIVE FINDING</a:t>
            </a:r>
          </a:p>
        </p:txBody>
      </p:sp>
    </p:spTree>
    <p:extLst>
      <p:ext uri="{BB962C8B-B14F-4D97-AF65-F5344CB8AC3E}">
        <p14:creationId xmlns:p14="http://schemas.microsoft.com/office/powerpoint/2010/main" val="200754527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25" name="REFRENCES"/>
          <p:cNvSpPr txBox="1">
            <a:spLocks noGrp="1"/>
          </p:cNvSpPr>
          <p:nvPr>
            <p:ph type="title"/>
          </p:nvPr>
        </p:nvSpPr>
        <p:spPr>
          <a:xfrm>
            <a:off x="390902" y="116059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  <p:sp>
        <p:nvSpPr>
          <p:cNvPr id="226" name="Body Level One…"/>
          <p:cNvSpPr txBox="1">
            <a:spLocks noGrp="1"/>
          </p:cNvSpPr>
          <p:nvPr>
            <p:ph type="body" idx="21"/>
          </p:nvPr>
        </p:nvSpPr>
        <p:spPr>
          <a:xfrm>
            <a:off x="0" y="2409087"/>
            <a:ext cx="8282354" cy="630261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373379" indent="-373379" defTabSz="490727">
              <a:lnSpc>
                <a:spcPct val="100000"/>
              </a:lnSpc>
              <a:buClr>
                <a:schemeClr val="accent1"/>
              </a:buClr>
              <a:buSzPct val="104999"/>
              <a:buFont typeface="Avenir Next Regular"/>
              <a:buChar char="▸"/>
              <a:defRPr sz="2856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decision to perform an emergency obstetric hysterectomy was taken</a:t>
            </a:r>
          </a:p>
          <a:p>
            <a:pPr marL="373379" indent="-373379" defTabSz="490727">
              <a:lnSpc>
                <a:spcPct val="100000"/>
              </a:lnSpc>
              <a:buClr>
                <a:schemeClr val="accent1"/>
              </a:buClr>
              <a:buSzPct val="104999"/>
              <a:buFont typeface="Avenir Next Regular"/>
              <a:buChar char="▸"/>
              <a:defRPr sz="2856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subtotal hysterectomy was performed after counselling and taking informed consent of the relatives </a:t>
            </a:r>
          </a:p>
          <a:p>
            <a:pPr marL="373379" indent="-373379" defTabSz="490727">
              <a:lnSpc>
                <a:spcPct val="100000"/>
              </a:lnSpc>
              <a:buClr>
                <a:schemeClr val="accent1"/>
              </a:buClr>
              <a:buSzPct val="104999"/>
              <a:buFont typeface="Avenir Next Regular"/>
              <a:buChar char="▸"/>
              <a:defRPr sz="2856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patient’s vitals and urine output were monitored constantly</a:t>
            </a:r>
          </a:p>
          <a:p>
            <a:pPr marL="373379" indent="-373379" defTabSz="490727">
              <a:lnSpc>
                <a:spcPct val="100000"/>
              </a:lnSpc>
              <a:buClr>
                <a:schemeClr val="accent1"/>
              </a:buClr>
              <a:buSzPct val="104999"/>
              <a:buFont typeface="Avenir Next Regular"/>
              <a:buChar char="▸"/>
              <a:defRPr sz="2856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post-op period was uneventful and the p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atient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discharged with a healthy baby after one week</a:t>
            </a:r>
          </a:p>
          <a:p>
            <a:pPr marL="373379" indent="-373379" defTabSz="490727">
              <a:lnSpc>
                <a:spcPct val="100000"/>
              </a:lnSpc>
              <a:buClr>
                <a:schemeClr val="accent1"/>
              </a:buClr>
              <a:buSzPct val="104999"/>
              <a:buFont typeface="Avenir Next Regular"/>
              <a:buChar char="▸"/>
              <a:defRPr sz="2856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Histopathology of the specimen was consistent with placenta percreta</a:t>
            </a:r>
          </a:p>
        </p:txBody>
      </p:sp>
      <p:pic>
        <p:nvPicPr>
          <p:cNvPr id="1026" name="Picture 2" descr="C:\Users\Dell\Desktop\pl 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0" t="6111" r="7108" b="18247"/>
          <a:stretch/>
        </p:blipFill>
        <p:spPr bwMode="auto">
          <a:xfrm>
            <a:off x="8273886" y="1944580"/>
            <a:ext cx="4536182" cy="634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824135" y="1456846"/>
            <a:ext cx="12192000" cy="7239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Histopathology </a:t>
            </a:r>
          </a:p>
        </p:txBody>
      </p:sp>
      <p:pic>
        <p:nvPicPr>
          <p:cNvPr id="12" name="Picture 11" descr="WhatsApp Image 2021-09-16 at 11.12.57 PM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49" y="2502188"/>
            <a:ext cx="6184900" cy="539318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77393" y="8168316"/>
            <a:ext cx="3961021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MICROSCOPIC EXAMINATION</a:t>
            </a:r>
          </a:p>
        </p:txBody>
      </p:sp>
    </p:spTree>
    <p:extLst>
      <p:ext uri="{BB962C8B-B14F-4D97-AF65-F5344CB8AC3E}">
        <p14:creationId xmlns:p14="http://schemas.microsoft.com/office/powerpoint/2010/main" val="42228434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67359">
              <a:spcBef>
                <a:spcPts val="2200"/>
              </a:spcBef>
              <a:defRPr sz="4800"/>
            </a:pPr>
            <a:endParaRPr/>
          </a:p>
        </p:txBody>
      </p:sp>
      <p:sp>
        <p:nvSpPr>
          <p:cNvPr id="175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29 year old </a:t>
            </a:r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P1L1 previous LSCS with 9 months of amenerrohea, was referred to us from a PHC with complaints of PV leak </a:t>
            </a:r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ten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hours.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1"/>
          </p:nvPr>
        </p:nvSpPr>
        <p:spPr>
          <a:xfrm>
            <a:off x="-604435" y="1456840"/>
            <a:ext cx="8630833" cy="2789695"/>
          </a:xfrm>
        </p:spPr>
        <p:txBody>
          <a:bodyPr>
            <a:noAutofit/>
          </a:bodyPr>
          <a:lstStyle/>
          <a:p>
            <a:pPr algn="ctr"/>
            <a:r>
              <a:rPr lang="en-IN" sz="16600" dirty="0">
                <a:solidFill>
                  <a:srgbClr val="FF0000"/>
                </a:solidFill>
              </a:rPr>
              <a:t>WHY?</a:t>
            </a:r>
          </a:p>
        </p:txBody>
      </p:sp>
      <p:pic>
        <p:nvPicPr>
          <p:cNvPr id="5" name="Picture 4" descr="WhatsApp Image 2021-09-16 at 5.08.00 PM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9" t="17971" r="12394" b="27601"/>
          <a:stretch/>
        </p:blipFill>
        <p:spPr>
          <a:xfrm>
            <a:off x="5873858" y="3576610"/>
            <a:ext cx="5331417" cy="498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423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br>
              <a:rPr lang="en-IN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1"/>
          </p:nvPr>
        </p:nvSpPr>
        <p:spPr>
          <a:xfrm>
            <a:off x="471837" y="3840210"/>
            <a:ext cx="12192000" cy="6108700"/>
          </a:xfrm>
        </p:spPr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I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of previous Cs and adherent placenta</a:t>
            </a:r>
          </a:p>
          <a:p>
            <a:pPr marL="1143000" indent="-1143000">
              <a:buFont typeface="+mj-lt"/>
              <a:buAutoNum type="arabicPeriod"/>
            </a:pPr>
            <a:endParaRPr lang="en-I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en-I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 Removal of placenta</a:t>
            </a:r>
          </a:p>
          <a:p>
            <a:pPr marL="1143000" indent="-1143000">
              <a:buFont typeface="+mj-lt"/>
              <a:buAutoNum type="arabicPeriod"/>
            </a:pPr>
            <a:endParaRPr lang="en-I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1143000"/>
            <a:endParaRPr lang="en-I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8131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  <a:br>
              <a:rPr lang="en-IN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1"/>
          </p:nvPr>
        </p:nvSpPr>
        <p:spPr/>
        <p:txBody>
          <a:bodyPr>
            <a:norm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I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was the morbidly adherent placenta not picked up at </a:t>
            </a:r>
            <a:r>
              <a:rPr lang="en-IN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usg</a:t>
            </a:r>
            <a:r>
              <a:rPr lang="en-IN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026" name="Picture 2" descr="https://tse2.mm.bing.net/th?id=OIP.a75Tui0qFXaiENnkX4HrWQHaEK&amp;pid=Api&amp;P=0&amp;w=300&amp;h=1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620" y="4260218"/>
            <a:ext cx="6523509" cy="36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659340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9" name="REFRENC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230" name="Body Level One…"/>
          <p:cNvSpPr txBox="1">
            <a:spLocks noGrp="1"/>
          </p:cNvSpPr>
          <p:nvPr>
            <p:ph type="body" idx="21"/>
          </p:nvPr>
        </p:nvSpPr>
        <p:spPr>
          <a:xfrm>
            <a:off x="212711" y="2355823"/>
            <a:ext cx="12192001" cy="6108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408940" indent="-408940" defTabSz="537463">
              <a:lnSpc>
                <a:spcPct val="100000"/>
              </a:lnSpc>
              <a:spcBef>
                <a:spcPts val="2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128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incidence of all forms of placental adhesion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placenta </a:t>
            </a:r>
            <a:r>
              <a:rPr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accreta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increta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percreta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)has been rising in the last few decades due to increasing cesarean section rates</a:t>
            </a:r>
          </a:p>
          <a:p>
            <a:pPr marL="408940" indent="-408940" defTabSz="537463">
              <a:lnSpc>
                <a:spcPct val="100000"/>
              </a:lnSpc>
              <a:spcBef>
                <a:spcPts val="2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128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predisposing conditions include </a:t>
            </a:r>
          </a:p>
          <a:p>
            <a:pPr marL="408940" indent="-408940" defTabSz="537463">
              <a:lnSpc>
                <a:spcPct val="100000"/>
              </a:lnSpc>
              <a:spcBef>
                <a:spcPts val="2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128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Instrumentation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endometrium</a:t>
            </a:r>
          </a:p>
          <a:p>
            <a:pPr marL="408940" indent="-408940" defTabSz="537463">
              <a:lnSpc>
                <a:spcPct val="100000"/>
              </a:lnSpc>
              <a:spcBef>
                <a:spcPts val="2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128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Placenta </a:t>
            </a:r>
            <a:r>
              <a:rPr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previa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408940" defTabSz="537463">
              <a:lnSpc>
                <a:spcPct val="100000"/>
              </a:lnSpc>
              <a:spcBef>
                <a:spcPts val="2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128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Uterine malformations </a:t>
            </a:r>
          </a:p>
          <a:p>
            <a:pPr marL="408940" indent="-408940" defTabSz="537463">
              <a:lnSpc>
                <a:spcPct val="100000"/>
              </a:lnSpc>
              <a:spcBef>
                <a:spcPts val="2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128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 Caesarian section 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3" name="REFRENC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67359">
              <a:spcBef>
                <a:spcPts val="2200"/>
              </a:spcBef>
              <a:defRPr sz="4800"/>
            </a:pPr>
            <a:endParaRPr/>
          </a:p>
        </p:txBody>
      </p:sp>
      <p:sp>
        <p:nvSpPr>
          <p:cNvPr id="234" name="Body Level One…"/>
          <p:cNvSpPr txBox="1">
            <a:spLocks noGrp="1"/>
          </p:cNvSpPr>
          <p:nvPr>
            <p:ph type="body" idx="21"/>
          </p:nvPr>
        </p:nvSpPr>
        <p:spPr>
          <a:xfrm>
            <a:off x="212711" y="2355823"/>
            <a:ext cx="12192001" cy="61087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marL="408940" indent="-408940" defTabSz="537463">
              <a:lnSpc>
                <a:spcPct val="100000"/>
              </a:lnSpc>
              <a:spcBef>
                <a:spcPts val="2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128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treatment for placenta </a:t>
            </a:r>
            <a:r>
              <a:rPr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percreta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primarily surgical with hysterectomy being the treatment of choice</a:t>
            </a:r>
          </a:p>
          <a:p>
            <a:pPr marL="408940" indent="-408940" defTabSz="537463">
              <a:lnSpc>
                <a:spcPct val="100000"/>
              </a:lnSpc>
              <a:spcBef>
                <a:spcPts val="2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128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Conservative management is desirable in rare cases which includes to leave the placenta in situ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uterine or internal iliac artery ligation and </a:t>
            </a:r>
            <a:r>
              <a:rPr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transcatheter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arterial embolization have also been tried</a:t>
            </a:r>
          </a:p>
          <a:p>
            <a:pPr marL="408940" indent="-408940" defTabSz="537463">
              <a:lnSpc>
                <a:spcPct val="100000"/>
              </a:lnSpc>
              <a:spcBef>
                <a:spcPts val="2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128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include DIC, Iatrogenic injury to ureter, bladder and other viscera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8940" indent="-408940" defTabSz="537463">
              <a:lnSpc>
                <a:spcPct val="100000"/>
              </a:lnSpc>
              <a:spcBef>
                <a:spcPts val="25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128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multidisciplinary team approach is relevant in managing these patients to reduce morbidity and mortality.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1"/>
          </p:nvPr>
        </p:nvSpPr>
        <p:spPr>
          <a:xfrm>
            <a:off x="960894" y="3502616"/>
            <a:ext cx="11143281" cy="5424407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Please do not remove placenta manually in every case of</a:t>
            </a:r>
            <a:r>
              <a:rPr lang="en-IN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 Caesarean section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, let it deliver on its own.</a:t>
            </a:r>
          </a:p>
          <a:p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Routine manual removal can damage basal layer of </a:t>
            </a:r>
            <a:r>
              <a:rPr lang="en-US" sz="36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decidua</a:t>
            </a:r>
            <a:r>
              <a:rPr lang="en-US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 resulting in complications in future as it probably happened in this case</a:t>
            </a:r>
            <a:endParaRPr lang="en-IN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966" y="1255363"/>
            <a:ext cx="115617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72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pperplate Gothic Bold" panose="020E0705020206020404" pitchFamily="34" charset="0"/>
              </a:rPr>
              <a:t>Carry home message</a:t>
            </a:r>
            <a:endParaRPr lang="en-IN" sz="72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084482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1"/>
          </p:nvPr>
        </p:nvSpPr>
        <p:spPr/>
        <p:txBody>
          <a:bodyPr>
            <a:normAutofit/>
          </a:bodyPr>
          <a:lstStyle/>
          <a:p>
            <a:r>
              <a:rPr lang="en-IN" sz="1600" dirty="0">
                <a:solidFill>
                  <a:schemeClr val="tx1"/>
                </a:solidFill>
                <a:latin typeface="Century" panose="02040604050505020304" pitchFamily="18" charset="0"/>
              </a:rPr>
              <a:t>-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RCOG –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Greentop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Guidelines</a:t>
            </a:r>
          </a:p>
          <a:p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-Williams obstetrics-25</a:t>
            </a:r>
            <a:r>
              <a:rPr lang="en-IN" sz="16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edition</a:t>
            </a:r>
          </a:p>
          <a:p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-ACOG guidelines-2020</a:t>
            </a:r>
          </a:p>
          <a:p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linde’s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Operative Gynecology-12</a:t>
            </a:r>
            <a:r>
              <a:rPr lang="en-IN" sz="16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edition</a:t>
            </a:r>
          </a:p>
          <a:p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Miller DA,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Chollet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JA, Goodwin TM. Clinical risk factor  for placenta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previa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-placenta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accreta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Am J Obstetric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Gynecology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1997; 177: 210.</a:t>
            </a:r>
          </a:p>
          <a:p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Buetow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MP. Sonography of placenta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percreta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during the</a:t>
            </a:r>
          </a:p>
          <a:p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Levine D,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Hulka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CA,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Ludmir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J, Li W, Edelman RR. Placenta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accreta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Evaluation with </a:t>
            </a:r>
            <a:r>
              <a:rPr lang="en-IN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Doppler US, power Doppler</a:t>
            </a:r>
          </a:p>
          <a:p>
            <a:r>
              <a:rPr lang="en-I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US, and MR imaging. Radiology 1997; 205: 773-6.</a:t>
            </a:r>
          </a:p>
          <a:p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79933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HANK YOU"/>
          <p:cNvSpPr txBox="1">
            <a:spLocks noGrp="1"/>
          </p:cNvSpPr>
          <p:nvPr>
            <p:ph type="title"/>
          </p:nvPr>
        </p:nvSpPr>
        <p:spPr>
          <a:xfrm>
            <a:off x="425336" y="4568813"/>
            <a:ext cx="12192003" cy="388976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sz="9600" dirty="0">
                <a:solidFill>
                  <a:schemeClr val="accent5">
                    <a:lumMod val="75000"/>
                  </a:schemeClr>
                </a:solidFill>
                <a:latin typeface="Forte" panose="03060902040502070203" pitchFamily="66" charset="0"/>
              </a:rPr>
              <a:t>THANK</a:t>
            </a:r>
            <a:r>
              <a:rPr lang="en-US" sz="9600" dirty="0">
                <a:solidFill>
                  <a:schemeClr val="accent5">
                    <a:lumMod val="75000"/>
                  </a:schemeClr>
                </a:solidFill>
                <a:latin typeface="Forte" panose="03060902040502070203" pitchFamily="66" charset="0"/>
              </a:rPr>
              <a:t>  </a:t>
            </a:r>
            <a:r>
              <a:rPr sz="9600" dirty="0">
                <a:solidFill>
                  <a:schemeClr val="accent5">
                    <a:lumMod val="75000"/>
                  </a:schemeClr>
                </a:solidFill>
                <a:latin typeface="Forte" panose="03060902040502070203" pitchFamily="66" charset="0"/>
              </a:rPr>
              <a:t>YOU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Patient DEtai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DEtails</a:t>
            </a:r>
          </a:p>
        </p:txBody>
      </p:sp>
      <p:sp>
        <p:nvSpPr>
          <p:cNvPr id="179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342900" indent="-342900" defTabSz="350520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104999"/>
              <a:buFont typeface="Arial"/>
              <a:buChar char="•"/>
              <a:defRPr sz="20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: Mrs X</a:t>
            </a:r>
          </a:p>
          <a:p>
            <a:pPr marL="342900" indent="-342900" defTabSz="350520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104999"/>
              <a:buFont typeface="Arial"/>
              <a:buChar char="•"/>
              <a:defRPr sz="20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: 29</a:t>
            </a:r>
            <a:r>
              <a:rPr lang="en-I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</a:p>
          <a:p>
            <a:pPr marL="342900" indent="-342900" defTabSz="350520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104999"/>
              <a:buFont typeface="Arial"/>
              <a:buChar char="•"/>
              <a:defRPr sz="20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 : Pimpri, Pune</a:t>
            </a:r>
          </a:p>
          <a:p>
            <a:pPr marL="342900" indent="-342900" defTabSz="350520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104999"/>
              <a:buFont typeface="Arial"/>
              <a:buChar char="•"/>
              <a:defRPr sz="20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: 9th Std / Home maker</a:t>
            </a:r>
          </a:p>
          <a:p>
            <a:pPr marL="342900" indent="-342900" defTabSz="350520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104999"/>
              <a:buFont typeface="Arial"/>
              <a:buChar char="•"/>
              <a:defRPr sz="20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Status : Lower Middle Class ( According to Mod. Kuppuswamy Classification)</a:t>
            </a:r>
          </a:p>
          <a:p>
            <a:pPr marL="342900" indent="-342900" defTabSz="350520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104999"/>
              <a:buFont typeface="Arial"/>
              <a:buChar char="•"/>
              <a:defRPr sz="20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Obstetric Score : 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P1L1</a:t>
            </a:r>
          </a:p>
          <a:p>
            <a:pPr marL="342900" indent="-342900" defTabSz="350520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104999"/>
              <a:buFont typeface="Arial"/>
              <a:buChar char="•"/>
              <a:defRPr sz="20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LMP : 0</a:t>
            </a:r>
            <a:r>
              <a:rPr lang="en-I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/11/20</a:t>
            </a:r>
          </a:p>
          <a:p>
            <a:pPr marL="342900" indent="-342900" defTabSz="350520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104999"/>
              <a:buFont typeface="Arial"/>
              <a:buChar char="•"/>
              <a:defRPr sz="20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EDD : 11/08/21</a:t>
            </a:r>
          </a:p>
          <a:p>
            <a:pPr marL="342900" indent="-342900" defTabSz="350520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104999"/>
              <a:buFont typeface="Arial"/>
              <a:buChar char="•"/>
              <a:defRPr sz="20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 : 3</a:t>
            </a:r>
            <a:r>
              <a:rPr lang="en-IN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weeks </a:t>
            </a:r>
            <a:endParaRPr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History of Presenting IllNESss"/>
          <p:cNvSpPr txBox="1">
            <a:spLocks noGrp="1"/>
          </p:cNvSpPr>
          <p:nvPr>
            <p:ph type="title"/>
          </p:nvPr>
        </p:nvSpPr>
        <p:spPr>
          <a:xfrm>
            <a:off x="406399" y="3896139"/>
            <a:ext cx="12192000" cy="723900"/>
          </a:xfrm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Presenting </a:t>
            </a:r>
            <a:r>
              <a:rPr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IllN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Has come for regular antenatal check up…"/>
          <p:cNvSpPr txBox="1">
            <a:spLocks noGrp="1"/>
          </p:cNvSpPr>
          <p:nvPr>
            <p:ph type="body" idx="1"/>
          </p:nvPr>
        </p:nvSpPr>
        <p:spPr>
          <a:xfrm>
            <a:off x="406399" y="4174435"/>
            <a:ext cx="12192000" cy="4292621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defRPr sz="3400" b="1" cap="none" spc="0">
                <a:latin typeface="Avenir Next Regular"/>
                <a:ea typeface="Avenir Next Regular"/>
                <a:cs typeface="Avenir Next Regular"/>
                <a:sym typeface="Avenir Next Regular"/>
              </a:defRPr>
            </a:pPr>
            <a:endParaRPr sz="2800" dirty="0">
              <a:solidFill>
                <a:schemeClr val="bg1"/>
              </a:solidFill>
            </a:endParaRPr>
          </a:p>
          <a:p>
            <a:pPr marL="457200" indent="-457200"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rial"/>
              <a:buChar char="•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pain abdomen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rial"/>
              <a:buChar char="•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bleeding PV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rial"/>
              <a:buChar char="•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</a:t>
            </a:r>
            <a:r>
              <a:rPr lang="en-IN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backache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rial"/>
              <a:buChar char="•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foul smelling discharge</a:t>
            </a:r>
          </a:p>
          <a:p>
            <a:pPr marL="457200" indent="-457200"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rial"/>
              <a:buChar char="•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trauma</a:t>
            </a:r>
          </a:p>
          <a:p>
            <a:pPr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399" y="761775"/>
            <a:ext cx="6464911" cy="15183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CHIEF</a:t>
            </a:r>
            <a:r>
              <a:rPr kumimoji="0" lang="en-US" sz="72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</a:t>
            </a: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COMPLAINTS</a:t>
            </a:r>
            <a:r>
              <a:rPr kumimoji="0" lang="en-US" sz="7200" b="0" i="0" u="none" strike="noStrike" cap="none" spc="0" normalizeH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Helvetica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6399" y="1840014"/>
            <a:ext cx="4159793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R="0" algn="l" defTabSz="584200" rtl="0" fontAlgn="auto" latinLnBrk="0"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tabLst/>
            </a:pPr>
            <a:r>
              <a:rPr lang="en-US" sz="3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 leak since 10 hrs.</a:t>
            </a:r>
            <a:r>
              <a:rPr lang="en-US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60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6" name="history of present pregnancy"/>
          <p:cNvSpPr txBox="1">
            <a:spLocks noGrp="1"/>
          </p:cNvSpPr>
          <p:nvPr>
            <p:ph type="title"/>
          </p:nvPr>
        </p:nvSpPr>
        <p:spPr>
          <a:xfrm>
            <a:off x="406400" y="11747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 of present pregnancy</a:t>
            </a:r>
          </a:p>
        </p:txBody>
      </p:sp>
      <p:sp>
        <p:nvSpPr>
          <p:cNvPr id="197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chemeClr val="accent1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TRIMESTER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chemeClr val="accent1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rgbClr val="8387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UPT was done at 45 days of amenorrhea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No h/o hyperemesis gravid arum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No h/o fever with rash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No h/o radiation exposure &amp; drug intake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No h/o UTI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No h/o bleeding PV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trimester</a:t>
            </a:r>
          </a:p>
        </p:txBody>
      </p:sp>
      <p:sp>
        <p:nvSpPr>
          <p:cNvPr id="204" name="SECOND TRIMESTER - H/o of quickening at 5 months - No h/o UTI, Bleeding PV, features s/o pre eclampsia  - H/o TT - 2 doses at 5 and 7 months - H/o Iron &amp; Calcium supplementation intake - Anomaly scan normal - Husband blood group - B positive - ICT positi"/>
          <p:cNvSpPr txBox="1"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</p:spPr>
        <p:txBody>
          <a:bodyPr anchor="t"/>
          <a:lstStyle/>
          <a:p>
            <a:pPr marL="444500" indent="-444500"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- 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H/o of quickening at 5 months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No h/o UTI, Bleeding PV, features s/o pre eclampsia 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H/o TT - 2 doses at 5 and 7 months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H/o Iron &amp; Calcium supplementation intake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indent="-444500"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indent="-444500"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Anomaly scan was done at 19 weeks and was normal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Body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0" name="investigations done in first trimes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ROUTINE ANTENATAL </a:t>
            </a: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 </a:t>
            </a:r>
          </a:p>
        </p:txBody>
      </p:sp>
      <p:sp>
        <p:nvSpPr>
          <p:cNvPr id="201" name="Body Level One…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Haemogram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- 10.2g/</a:t>
            </a:r>
            <a:r>
              <a:rPr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Group : O positive</a:t>
            </a:r>
          </a:p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 all routine investigations were </a:t>
            </a:r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to be within normal limits.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HIRD TRIMES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TRIMESTER</a:t>
            </a:r>
          </a:p>
        </p:txBody>
      </p:sp>
      <p:sp>
        <p:nvSpPr>
          <p:cNvPr id="211" name="Able to perceive foetal movements well  No h/o bleeding PV, Leaking PV No h/o features of pre eclampsia…"/>
          <p:cNvSpPr txBox="1">
            <a:spLocks noGrp="1"/>
          </p:cNvSpPr>
          <p:nvPr>
            <p:ph type="body" idx="1"/>
          </p:nvPr>
        </p:nvSpPr>
        <p:spPr>
          <a:xfrm>
            <a:off x="647341" y="3130336"/>
            <a:ext cx="10797592" cy="6090900"/>
          </a:xfrm>
          <a:prstGeom prst="rect">
            <a:avLst/>
          </a:prstGeom>
        </p:spPr>
        <p:txBody>
          <a:bodyPr anchor="t"/>
          <a:lstStyle/>
          <a:p>
            <a:pPr marL="444500" indent="-444500"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 to perceive foetal movements well 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bleeding PV</a:t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fever                                                                                               No h/o white discharge PV                                                                                                              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h/o features of pre eclampsia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44500" indent="-444500"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 Regular"/>
              <a:buChar char="▸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scan done at 34 weeks which was found to be corresponding, with adequate liquor and placenta at 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fundo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-posterior position                                                                                       </a:t>
            </a:r>
            <a:endParaRPr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HIRD TRIMES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OBSTETRIC HISTORY</a:t>
            </a: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1" name="Able to perceive foetal movements well  No h/o bleeding PV, Leaking PV No h/o features of pre eclampsia…"/>
          <p:cNvSpPr txBox="1">
            <a:spLocks noGrp="1"/>
          </p:cNvSpPr>
          <p:nvPr>
            <p:ph type="body" idx="1"/>
          </p:nvPr>
        </p:nvSpPr>
        <p:spPr>
          <a:xfrm>
            <a:off x="647341" y="3130336"/>
            <a:ext cx="10797592" cy="6090900"/>
          </a:xfrm>
          <a:prstGeom prst="rect">
            <a:avLst/>
          </a:prstGeom>
        </p:spPr>
        <p:txBody>
          <a:bodyPr anchor="t"/>
          <a:lstStyle/>
          <a:p>
            <a:pPr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Married since 7 years</a:t>
            </a:r>
            <a: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G1- MCH/ 5 years ago/ Emergency LSCS i/v/o Fetal                   distress  </a:t>
            </a:r>
          </a:p>
          <a:p>
            <a:pPr defTabSz="5842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defRPr sz="3400" cap="none" spc="0"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G2-  Spontaneous Conception </a:t>
            </a:r>
            <a:r>
              <a:rPr lang="en-US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9406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222222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222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2222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799</Words>
  <Application>Microsoft Office PowerPoint</Application>
  <PresentationFormat>Custom</PresentationFormat>
  <Paragraphs>128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New_Template7</vt:lpstr>
      <vt:lpstr>Placenta Percreta</vt:lpstr>
      <vt:lpstr>PowerPoint Presentation</vt:lpstr>
      <vt:lpstr>Patient DEtails</vt:lpstr>
      <vt:lpstr>History of Presenting IllNESS</vt:lpstr>
      <vt:lpstr>history of present pregnancy</vt:lpstr>
      <vt:lpstr>second trimester</vt:lpstr>
      <vt:lpstr>ROUTINE ANTENATAL investigations </vt:lpstr>
      <vt:lpstr>THIRD TRIMESTER</vt:lpstr>
      <vt:lpstr>OBSTETRIC HISTORY</vt:lpstr>
      <vt:lpstr>MensTRUAL HISTORY</vt:lpstr>
      <vt:lpstr>Past History</vt:lpstr>
      <vt:lpstr>General  examination </vt:lpstr>
      <vt:lpstr>Obstetric examination</vt:lpstr>
      <vt:lpstr>Obstetric examination</vt:lpstr>
      <vt:lpstr>PowerPoint Presentation</vt:lpstr>
      <vt:lpstr>Intra-opERATIVE</vt:lpstr>
      <vt:lpstr>PowerPoint Presentation</vt:lpstr>
      <vt:lpstr>MANAGEMENT</vt:lpstr>
      <vt:lpstr>Histopathology </vt:lpstr>
      <vt:lpstr>PowerPoint Presentation</vt:lpstr>
      <vt:lpstr>WHY? </vt:lpstr>
      <vt:lpstr>WHY? </vt:lpstr>
      <vt:lpstr>DISCUSSION</vt:lpstr>
      <vt:lpstr>PowerPoint Presentation</vt:lpstr>
      <vt:lpstr>PowerPoint Presentation</vt:lpstr>
      <vt:lpstr>REFERENCES</vt:lpstr>
      <vt:lpstr>THANK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Placenta Percreta</dc:title>
  <dc:creator>Dell</dc:creator>
  <cp:lastModifiedBy>seema.jamnik</cp:lastModifiedBy>
  <cp:revision>76</cp:revision>
  <dcterms:modified xsi:type="dcterms:W3CDTF">2021-12-08T07:07:41Z</dcterms:modified>
</cp:coreProperties>
</file>