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306" r:id="rId6"/>
    <p:sldId id="307" r:id="rId7"/>
    <p:sldId id="308" r:id="rId8"/>
    <p:sldId id="285" r:id="rId9"/>
    <p:sldId id="302" r:id="rId10"/>
    <p:sldId id="257" r:id="rId11"/>
    <p:sldId id="258" r:id="rId12"/>
    <p:sldId id="299" r:id="rId13"/>
    <p:sldId id="296" r:id="rId14"/>
    <p:sldId id="300" r:id="rId15"/>
    <p:sldId id="297" r:id="rId16"/>
    <p:sldId id="303" r:id="rId17"/>
    <p:sldId id="259" r:id="rId18"/>
    <p:sldId id="304" r:id="rId19"/>
    <p:sldId id="298" r:id="rId20"/>
    <p:sldId id="262" r:id="rId21"/>
    <p:sldId id="264" r:id="rId22"/>
    <p:sldId id="30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1439-C6A6-43CD-A548-DE5BF6C95B8D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D2F0-AD02-442C-9706-D58E32265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1439-C6A6-43CD-A548-DE5BF6C95B8D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D2F0-AD02-442C-9706-D58E32265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1439-C6A6-43CD-A548-DE5BF6C95B8D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D2F0-AD02-442C-9706-D58E32265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1439-C6A6-43CD-A548-DE5BF6C95B8D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D2F0-AD02-442C-9706-D58E32265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1439-C6A6-43CD-A548-DE5BF6C95B8D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D2F0-AD02-442C-9706-D58E32265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1439-C6A6-43CD-A548-DE5BF6C95B8D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D2F0-AD02-442C-9706-D58E32265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1439-C6A6-43CD-A548-DE5BF6C95B8D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D2F0-AD02-442C-9706-D58E32265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1439-C6A6-43CD-A548-DE5BF6C95B8D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D2F0-AD02-442C-9706-D58E32265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1439-C6A6-43CD-A548-DE5BF6C95B8D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D2F0-AD02-442C-9706-D58E32265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1439-C6A6-43CD-A548-DE5BF6C95B8D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D2F0-AD02-442C-9706-D58E32265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1439-C6A6-43CD-A548-DE5BF6C95B8D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D2F0-AD02-442C-9706-D58E32265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41439-C6A6-43CD-A548-DE5BF6C95B8D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7D2F0-AD02-442C-9706-D58E32265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1470025"/>
          </a:xfrm>
        </p:spPr>
        <p:txBody>
          <a:bodyPr/>
          <a:lstStyle/>
          <a:p>
            <a:r>
              <a:rPr lang="en-US" dirty="0" smtClean="0"/>
              <a:t>Case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Benign </a:t>
            </a:r>
            <a:r>
              <a:rPr lang="en-IN" dirty="0"/>
              <a:t>masses, filled with </a:t>
            </a:r>
            <a:r>
              <a:rPr lang="en-IN" dirty="0" err="1"/>
              <a:t>proteinaceous</a:t>
            </a:r>
            <a:r>
              <a:rPr lang="en-IN" dirty="0"/>
              <a:t> </a:t>
            </a:r>
            <a:r>
              <a:rPr lang="en-IN" dirty="0" smtClean="0"/>
              <a:t>fluid</a:t>
            </a:r>
          </a:p>
          <a:p>
            <a:endParaRPr lang="en-IN" dirty="0"/>
          </a:p>
          <a:p>
            <a:r>
              <a:rPr lang="en-IN" dirty="0"/>
              <a:t>F</a:t>
            </a:r>
            <a:r>
              <a:rPr lang="en-IN" dirty="0" smtClean="0"/>
              <a:t>ound </a:t>
            </a:r>
            <a:r>
              <a:rPr lang="en-IN" dirty="0"/>
              <a:t>posterior to the Foramen of </a:t>
            </a:r>
            <a:r>
              <a:rPr lang="en-IN" dirty="0" err="1"/>
              <a:t>Monro</a:t>
            </a:r>
            <a:r>
              <a:rPr lang="en-IN" dirty="0"/>
              <a:t> and arises from the anterior roof of the third </a:t>
            </a:r>
            <a:r>
              <a:rPr lang="en-IN" dirty="0" smtClean="0"/>
              <a:t>ventricle</a:t>
            </a:r>
          </a:p>
          <a:p>
            <a:endParaRPr lang="en-IN" baseline="30000" dirty="0"/>
          </a:p>
          <a:p>
            <a:r>
              <a:rPr lang="en-IN" dirty="0" smtClean="0"/>
              <a:t>Colloid </a:t>
            </a:r>
            <a:r>
              <a:rPr lang="en-IN" dirty="0"/>
              <a:t>cysts make up between 0.5% to 1% of intracranial </a:t>
            </a:r>
            <a:r>
              <a:rPr lang="en-IN" dirty="0" err="1" smtClean="0"/>
              <a:t>tumors</a:t>
            </a:r>
            <a:endParaRPr lang="en-IN" dirty="0" smtClean="0"/>
          </a:p>
          <a:p>
            <a:pPr>
              <a:buNone/>
            </a:pPr>
            <a:endParaRPr lang="en-IN" baseline="30000" dirty="0" smtClean="0"/>
          </a:p>
          <a:p>
            <a:r>
              <a:rPr lang="en-IN" dirty="0" smtClean="0"/>
              <a:t>Disease </a:t>
            </a:r>
            <a:r>
              <a:rPr lang="en-IN" dirty="0"/>
              <a:t>mostly affects people above the ages of 40 years</a:t>
            </a:r>
            <a:r>
              <a:rPr lang="en-IN" dirty="0" smtClean="0"/>
              <a:t>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IN" dirty="0" smtClean="0"/>
              <a:t>Wall </a:t>
            </a:r>
            <a:r>
              <a:rPr lang="en-IN" dirty="0"/>
              <a:t>lined with epithelial and goblet cells secreting protein-rich </a:t>
            </a:r>
            <a:r>
              <a:rPr lang="en-IN" dirty="0" smtClean="0"/>
              <a:t>fluid</a:t>
            </a:r>
            <a:endParaRPr lang="en-IN" dirty="0" smtClean="0"/>
          </a:p>
          <a:p>
            <a:endParaRPr lang="en-IN" dirty="0" smtClean="0"/>
          </a:p>
          <a:p>
            <a:endParaRPr lang="en-IN" baseline="30000" dirty="0" smtClean="0"/>
          </a:p>
          <a:p>
            <a:r>
              <a:rPr lang="en-IN" dirty="0" smtClean="0"/>
              <a:t>Colloid </a:t>
            </a:r>
            <a:r>
              <a:rPr lang="en-IN" dirty="0"/>
              <a:t>cysts are the most common masses of the foramen of </a:t>
            </a:r>
            <a:r>
              <a:rPr lang="en-IN" dirty="0" err="1" smtClean="0"/>
              <a:t>Monro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Sudden </a:t>
            </a:r>
            <a:r>
              <a:rPr lang="en-IN" dirty="0"/>
              <a:t>increase in size can lead to drop attacks, dementia, coma, and </a:t>
            </a:r>
            <a:r>
              <a:rPr lang="en-IN" dirty="0" smtClean="0"/>
              <a:t>death</a:t>
            </a:r>
            <a:endParaRPr lang="en-IN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At the level of the Foramen of </a:t>
            </a:r>
            <a:r>
              <a:rPr lang="en-IN" dirty="0" err="1" smtClean="0"/>
              <a:t>Monro</a:t>
            </a:r>
            <a:r>
              <a:rPr lang="en-IN" dirty="0" smtClean="0"/>
              <a:t>, the cyst may prevent drainage of cerebrospinal fluid from the lateral ventricles to the third </a:t>
            </a:r>
            <a:r>
              <a:rPr lang="en-IN" dirty="0" smtClean="0"/>
              <a:t>ventricle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This can lead to, hydrocephalus and resulting </a:t>
            </a:r>
            <a:r>
              <a:rPr lang="en-IN" dirty="0" err="1" smtClean="0"/>
              <a:t>transependymal</a:t>
            </a:r>
            <a:r>
              <a:rPr lang="en-IN" dirty="0" smtClean="0"/>
              <a:t> </a:t>
            </a:r>
            <a:r>
              <a:rPr lang="en-IN" dirty="0" err="1" smtClean="0"/>
              <a:t>edema</a:t>
            </a:r>
            <a:r>
              <a:rPr lang="en-IN" dirty="0" smtClean="0"/>
              <a:t> from the increased intracranial pressure (ICP) may be seen.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Workup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IN" b="1" dirty="0" smtClean="0"/>
              <a:t>CT</a:t>
            </a:r>
            <a:r>
              <a:rPr lang="en-IN" dirty="0" smtClean="0"/>
              <a:t>:</a:t>
            </a:r>
          </a:p>
          <a:p>
            <a:pPr lvl="1"/>
            <a:r>
              <a:rPr lang="en-IN" dirty="0" smtClean="0"/>
              <a:t>A </a:t>
            </a:r>
            <a:r>
              <a:rPr lang="en-IN" dirty="0" smtClean="0"/>
              <a:t>CT brain without contrast is the initial test of choice. </a:t>
            </a:r>
            <a:endParaRPr lang="en-IN" dirty="0" smtClean="0"/>
          </a:p>
          <a:p>
            <a:pPr lvl="1"/>
            <a:r>
              <a:rPr lang="en-IN" dirty="0" smtClean="0"/>
              <a:t>Approximately </a:t>
            </a:r>
            <a:r>
              <a:rPr lang="en-IN" dirty="0" smtClean="0"/>
              <a:t>2/3 of colloid cysts appear </a:t>
            </a:r>
            <a:r>
              <a:rPr lang="en-IN" dirty="0" err="1" smtClean="0"/>
              <a:t>hyperdense</a:t>
            </a:r>
            <a:r>
              <a:rPr lang="en-IN" dirty="0" smtClean="0"/>
              <a:t> on imaging. </a:t>
            </a:r>
            <a:endParaRPr lang="en-IN" dirty="0" smtClean="0"/>
          </a:p>
          <a:p>
            <a:pPr lvl="1"/>
            <a:r>
              <a:rPr lang="en-IN" dirty="0" smtClean="0"/>
              <a:t>The </a:t>
            </a:r>
            <a:r>
              <a:rPr lang="en-IN" dirty="0" smtClean="0"/>
              <a:t>lesions are usually round or ovoid and are well delineated.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IN" b="1" dirty="0" smtClean="0"/>
              <a:t>MRI</a:t>
            </a:r>
            <a:r>
              <a:rPr lang="en-IN" dirty="0" smtClean="0"/>
              <a:t>: </a:t>
            </a:r>
            <a:r>
              <a:rPr lang="en-IN" dirty="0" smtClean="0"/>
              <a:t>Important </a:t>
            </a:r>
            <a:r>
              <a:rPr lang="en-IN" dirty="0" smtClean="0"/>
              <a:t>for neurosurgeons, because the surgical success rate is lower in colloid cysts that have decreased MRI T2-signal </a:t>
            </a:r>
            <a:r>
              <a:rPr lang="en-IN" dirty="0" smtClean="0"/>
              <a:t>intensity</a:t>
            </a:r>
          </a:p>
          <a:p>
            <a:endParaRPr lang="en-US" dirty="0" smtClean="0"/>
          </a:p>
          <a:p>
            <a:r>
              <a:rPr lang="en-IN" b="1" dirty="0" smtClean="0"/>
              <a:t>Lumbar puncture</a:t>
            </a:r>
            <a:r>
              <a:rPr lang="en-IN" dirty="0" smtClean="0"/>
              <a:t>: </a:t>
            </a:r>
            <a:r>
              <a:rPr lang="en-IN" dirty="0" smtClean="0"/>
              <a:t>Can </a:t>
            </a:r>
            <a:r>
              <a:rPr lang="en-IN" dirty="0" smtClean="0"/>
              <a:t>be fatal as non-draining obstructive hydrocephalus can lead to </a:t>
            </a:r>
            <a:r>
              <a:rPr lang="en-IN" dirty="0" err="1" smtClean="0"/>
              <a:t>herniation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Treatment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10000"/>
          </a:bodyPr>
          <a:lstStyle/>
          <a:p>
            <a:r>
              <a:rPr lang="en-IN" b="1" dirty="0" smtClean="0"/>
              <a:t>VP shunt</a:t>
            </a:r>
            <a:r>
              <a:rPr lang="en-IN" dirty="0" smtClean="0"/>
              <a:t>: </a:t>
            </a:r>
            <a:endParaRPr lang="en-IN" dirty="0" smtClean="0"/>
          </a:p>
          <a:p>
            <a:pPr lvl="1"/>
            <a:r>
              <a:rPr lang="en-IN" dirty="0" smtClean="0"/>
              <a:t>For </a:t>
            </a:r>
            <a:r>
              <a:rPr lang="en-IN" dirty="0" smtClean="0"/>
              <a:t>patients who are symptomatic and have a higher degree of </a:t>
            </a:r>
            <a:r>
              <a:rPr lang="en-IN" dirty="0" err="1" smtClean="0"/>
              <a:t>ventriculomegaly</a:t>
            </a:r>
            <a:endParaRPr lang="en-IN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IN" b="1" dirty="0" smtClean="0"/>
              <a:t>Microsurgical resection</a:t>
            </a:r>
            <a:r>
              <a:rPr lang="en-IN" dirty="0" smtClean="0"/>
              <a:t> through the </a:t>
            </a:r>
            <a:r>
              <a:rPr lang="en-IN" dirty="0" err="1" smtClean="0"/>
              <a:t>transcortical</a:t>
            </a:r>
            <a:r>
              <a:rPr lang="en-IN" dirty="0" smtClean="0"/>
              <a:t> </a:t>
            </a:r>
            <a:r>
              <a:rPr lang="en-IN" dirty="0" err="1" smtClean="0"/>
              <a:t>transventricular</a:t>
            </a:r>
            <a:r>
              <a:rPr lang="en-IN" dirty="0" smtClean="0"/>
              <a:t> or </a:t>
            </a:r>
            <a:r>
              <a:rPr lang="en-IN" dirty="0" err="1" smtClean="0"/>
              <a:t>transcallosal</a:t>
            </a:r>
            <a:r>
              <a:rPr lang="en-IN" dirty="0" smtClean="0"/>
              <a:t> approach is considered the standard of surgical treatment for symptomatic patients</a:t>
            </a:r>
            <a:r>
              <a:rPr lang="en-IN" dirty="0" smtClean="0"/>
              <a:t>.</a:t>
            </a:r>
          </a:p>
          <a:p>
            <a:pPr marL="514350" indent="-514350">
              <a:buNone/>
            </a:pPr>
            <a:r>
              <a:rPr lang="en-IN" dirty="0" smtClean="0"/>
              <a:t>	</a:t>
            </a:r>
            <a:r>
              <a:rPr lang="en-IN" dirty="0" smtClean="0"/>
              <a:t>-involves </a:t>
            </a:r>
            <a:r>
              <a:rPr lang="en-IN" dirty="0" smtClean="0"/>
              <a:t>a </a:t>
            </a:r>
            <a:r>
              <a:rPr lang="en-IN" dirty="0" err="1" smtClean="0"/>
              <a:t>craniectomy</a:t>
            </a:r>
            <a:r>
              <a:rPr lang="en-IN" dirty="0" smtClean="0"/>
              <a:t> over the middle frontal </a:t>
            </a:r>
            <a:r>
              <a:rPr lang="en-IN" dirty="0" err="1" smtClean="0"/>
              <a:t>gyrus</a:t>
            </a:r>
            <a:r>
              <a:rPr lang="en-IN" dirty="0" smtClean="0"/>
              <a:t>. 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IN" dirty="0" smtClean="0"/>
              <a:t>Conventional Surgical Technique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68B3-F127-41FB-AD83-7FF486BA13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857232"/>
            <a:ext cx="3000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OPEN TECHNIQUE</a:t>
            </a:r>
            <a:endParaRPr lang="en-IN" sz="2000" b="1" dirty="0">
              <a:solidFill>
                <a:srgbClr val="9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5790" r="3071" b="15790"/>
          <a:stretch>
            <a:fillRect/>
          </a:stretch>
        </p:blipFill>
        <p:spPr bwMode="auto">
          <a:xfrm>
            <a:off x="0" y="4071942"/>
            <a:ext cx="4000496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7" y="1000108"/>
            <a:ext cx="300039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286124"/>
            <a:ext cx="278608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928670"/>
            <a:ext cx="2575558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14422"/>
            <a:ext cx="3857620" cy="284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636711" y="6143644"/>
            <a:ext cx="2507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EXCISION OF TUMOUR</a:t>
            </a:r>
            <a:endParaRPr lang="en-IN" sz="1600" b="1" dirty="0">
              <a:solidFill>
                <a:srgbClr val="9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42944" y="5774312"/>
            <a:ext cx="18925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b="1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INCISION &amp;</a:t>
            </a:r>
          </a:p>
          <a:p>
            <a:pPr algn="ctr"/>
            <a:r>
              <a:rPr lang="en-IN" b="1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 CRANIOTOMY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59299" y="2977218"/>
            <a:ext cx="2098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1400" b="1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INTER HEMISPHERIC</a:t>
            </a:r>
          </a:p>
          <a:p>
            <a:pPr algn="ctr"/>
            <a:r>
              <a:rPr lang="en-IN" sz="1400" b="1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 APPROACH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83831" y="6357958"/>
            <a:ext cx="1731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1400" b="1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OPENING OF THE</a:t>
            </a:r>
          </a:p>
          <a:p>
            <a:pPr algn="ctr"/>
            <a:r>
              <a:rPr lang="en-IN" sz="1400" b="1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 VENTRICLES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12063" y="3262970"/>
            <a:ext cx="1818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1400" b="1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ANATOMY OF THE</a:t>
            </a:r>
          </a:p>
          <a:p>
            <a:pPr algn="ctr"/>
            <a:r>
              <a:rPr lang="en-IN" sz="1400" b="1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 VENTRICLES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We used </a:t>
            </a:r>
            <a:r>
              <a:rPr lang="en-IN" dirty="0" smtClean="0"/>
              <a:t>endoscopic </a:t>
            </a:r>
            <a:r>
              <a:rPr lang="en-IN" dirty="0"/>
              <a:t>approach </a:t>
            </a:r>
            <a:r>
              <a:rPr lang="en-IN" dirty="0" smtClean="0"/>
              <a:t>which is </a:t>
            </a:r>
            <a:r>
              <a:rPr lang="en-IN" dirty="0"/>
              <a:t>minimally invasive and is done through a single burr hole. 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This </a:t>
            </a:r>
            <a:r>
              <a:rPr lang="en-IN" dirty="0"/>
              <a:t>approach can be used for all classic colloid cysts and the ones which occur highly over the third ventricle </a:t>
            </a:r>
            <a:r>
              <a:rPr lang="en-IN" dirty="0" smtClean="0"/>
              <a:t>roof.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IN" sz="5400" dirty="0" smtClean="0"/>
              <a:t>ENDOSCOPY</a:t>
            </a:r>
            <a:endParaRPr lang="en-IN" sz="5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68B3-F127-41FB-AD83-7FF486BA13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928670"/>
            <a:ext cx="6072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ENDOSCOPIC SURGICAL TECHNIQUE</a:t>
            </a:r>
            <a:endParaRPr lang="en-IN" sz="2400" b="1" dirty="0">
              <a:solidFill>
                <a:srgbClr val="9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3643306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7071" t="28501" r="54846" b="15151"/>
          <a:stretch>
            <a:fillRect/>
          </a:stretch>
        </p:blipFill>
        <p:spPr bwMode="auto">
          <a:xfrm>
            <a:off x="3643306" y="1571612"/>
            <a:ext cx="5500694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929190" y="6457914"/>
            <a:ext cx="3836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2000" b="1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SCHEMATIC OF ENDOSCOPY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857364"/>
            <a:ext cx="1818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1400" b="1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ANATOMY OF THE</a:t>
            </a:r>
          </a:p>
          <a:p>
            <a:pPr algn="ctr"/>
            <a:r>
              <a:rPr lang="en-IN" sz="1400" b="1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 VENTRICLES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Anatomical risk zones for colloid cysts of the third </a:t>
            </a:r>
            <a:r>
              <a:rPr lang="en-US" b="1" dirty="0" smtClean="0"/>
              <a:t>ventricle</a:t>
            </a:r>
          </a:p>
          <a:p>
            <a:r>
              <a:rPr lang="en-US" dirty="0" smtClean="0"/>
              <a:t>	Divided </a:t>
            </a:r>
            <a:r>
              <a:rPr lang="en-US" dirty="0" smtClean="0"/>
              <a:t>into 3 zones along the </a:t>
            </a:r>
            <a:r>
              <a:rPr lang="en-US" dirty="0" err="1" smtClean="0"/>
              <a:t>sagittal</a:t>
            </a:r>
            <a:r>
              <a:rPr lang="en-US" dirty="0" smtClean="0"/>
              <a:t> axis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Zone </a:t>
            </a:r>
            <a:r>
              <a:rPr lang="en-US" dirty="0" smtClean="0"/>
              <a:t>I: </a:t>
            </a:r>
            <a:r>
              <a:rPr lang="en-US" dirty="0" smtClean="0"/>
              <a:t>from the lamina </a:t>
            </a:r>
            <a:r>
              <a:rPr lang="en-US" dirty="0" err="1" smtClean="0"/>
              <a:t>terminalis</a:t>
            </a:r>
            <a:r>
              <a:rPr lang="en-US" dirty="0" smtClean="0"/>
              <a:t> to a vertical line drawn from the </a:t>
            </a:r>
            <a:r>
              <a:rPr lang="en-US" dirty="0" err="1" smtClean="0"/>
              <a:t>mammillary</a:t>
            </a:r>
            <a:r>
              <a:rPr lang="en-US" dirty="0" smtClean="0"/>
              <a:t> body and tangential to the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intermedia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Zone </a:t>
            </a:r>
            <a:r>
              <a:rPr lang="en-US" dirty="0" err="1" smtClean="0"/>
              <a:t>II:from</a:t>
            </a:r>
            <a:r>
              <a:rPr lang="en-US" dirty="0" smtClean="0"/>
              <a:t> </a:t>
            </a:r>
            <a:r>
              <a:rPr lang="en-US" dirty="0" smtClean="0"/>
              <a:t>the posterior boundary of Zone I to the </a:t>
            </a:r>
            <a:r>
              <a:rPr lang="en-US" dirty="0" err="1" smtClean="0"/>
              <a:t>rostral</a:t>
            </a:r>
            <a:r>
              <a:rPr lang="en-US" dirty="0" smtClean="0"/>
              <a:t> apex of the midbrain </a:t>
            </a:r>
            <a:r>
              <a:rPr lang="en-US" dirty="0" err="1" smtClean="0"/>
              <a:t>tegmentum</a:t>
            </a:r>
            <a:r>
              <a:rPr lang="en-US" dirty="0" smtClean="0"/>
              <a:t> at the inlet of the cerebral </a:t>
            </a:r>
            <a:r>
              <a:rPr lang="en-US" dirty="0" smtClean="0"/>
              <a:t>aqueduct</a:t>
            </a:r>
          </a:p>
          <a:p>
            <a:pPr lvl="1"/>
            <a:r>
              <a:rPr lang="en-US" dirty="0" smtClean="0"/>
              <a:t>Zone III: </a:t>
            </a:r>
            <a:r>
              <a:rPr lang="en-US" dirty="0" smtClean="0"/>
              <a:t>from the posterior boundary of Zone II to the posterior limit of the third ventricle. 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b="1" dirty="0" smtClean="0"/>
              <a:t>The </a:t>
            </a:r>
            <a:r>
              <a:rPr lang="en-US" b="1" dirty="0" smtClean="0"/>
              <a:t>term “risk zone” refers collectively to Zones I and </a:t>
            </a:r>
            <a:r>
              <a:rPr lang="en-US" b="1" dirty="0" smtClean="0"/>
              <a:t>III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4</a:t>
            </a:r>
            <a:r>
              <a:rPr lang="en-US" dirty="0" smtClean="0"/>
              <a:t>0 </a:t>
            </a:r>
            <a:r>
              <a:rPr lang="en-US" dirty="0" smtClean="0"/>
              <a:t>year female </a:t>
            </a:r>
          </a:p>
          <a:p>
            <a:r>
              <a:rPr lang="en-US" dirty="0" smtClean="0"/>
              <a:t>c/o </a:t>
            </a:r>
          </a:p>
          <a:p>
            <a:pPr lvl="1"/>
            <a:r>
              <a:rPr lang="en-US" dirty="0" smtClean="0"/>
              <a:t>Headache 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ince 3 months aggravated since 2 weeks</a:t>
            </a:r>
          </a:p>
          <a:p>
            <a:pPr lvl="2"/>
            <a:r>
              <a:rPr lang="en-US" dirty="0" smtClean="0"/>
              <a:t>More in the morning and in recumbent position</a:t>
            </a:r>
          </a:p>
          <a:p>
            <a:pPr lvl="2"/>
            <a:r>
              <a:rPr lang="en-US" dirty="0" smtClean="0"/>
              <a:t>Headache was more on bending forward</a:t>
            </a:r>
          </a:p>
          <a:p>
            <a:pPr lvl="2"/>
            <a:r>
              <a:rPr lang="en-US" dirty="0" smtClean="0"/>
              <a:t>Associated with nausea and vomiting after which headache was relieved</a:t>
            </a:r>
          </a:p>
          <a:p>
            <a:pPr lvl="1"/>
            <a:r>
              <a:rPr lang="en-US" dirty="0" smtClean="0"/>
              <a:t> she also complained of blurring of vision in both eyes since 2 weeks 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61285" t="19443" r="12439" b="55698"/>
          <a:stretch>
            <a:fillRect/>
          </a:stretch>
        </p:blipFill>
        <p:spPr bwMode="auto">
          <a:xfrm>
            <a:off x="1066800" y="1524000"/>
            <a:ext cx="673303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8302" t="18867" r="33962" b="28851"/>
          <a:stretch>
            <a:fillRect/>
          </a:stretch>
        </p:blipFill>
        <p:spPr bwMode="auto">
          <a:xfrm>
            <a:off x="838200" y="685800"/>
            <a:ext cx="7239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905000"/>
            <a:ext cx="8229600" cy="1143000"/>
          </a:xfrm>
        </p:spPr>
        <p:txBody>
          <a:bodyPr/>
          <a:lstStyle/>
          <a:p>
            <a:r>
              <a:rPr lang="en-US" dirty="0" smtClean="0"/>
              <a:t>Thank You!!!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acuity was 6/6 in both eyes</a:t>
            </a:r>
          </a:p>
          <a:p>
            <a:r>
              <a:rPr lang="en-US" dirty="0" err="1" smtClean="0"/>
              <a:t>Fundus</a:t>
            </a:r>
            <a:r>
              <a:rPr lang="en-US" dirty="0" smtClean="0"/>
              <a:t>- Bilateral mild </a:t>
            </a:r>
            <a:r>
              <a:rPr lang="en-US" dirty="0" err="1" smtClean="0"/>
              <a:t>papillodema</a:t>
            </a:r>
            <a:endParaRPr lang="en-US" dirty="0" smtClean="0"/>
          </a:p>
          <a:p>
            <a:r>
              <a:rPr lang="en-US" dirty="0" smtClean="0"/>
              <a:t>Rest all normal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Radiology</a:t>
            </a:r>
            <a:endParaRPr lang="en-US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153" r="2017" b="36022"/>
          <a:stretch>
            <a:fillRect/>
          </a:stretch>
        </p:blipFill>
        <p:spPr bwMode="auto">
          <a:xfrm>
            <a:off x="2420281" y="1600200"/>
            <a:ext cx="43034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8868" t="24166" r="50943" b="8715"/>
          <a:stretch>
            <a:fillRect/>
          </a:stretch>
        </p:blipFill>
        <p:spPr bwMode="auto">
          <a:xfrm>
            <a:off x="533400" y="1828800"/>
            <a:ext cx="329184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18572" t="24166" r="51203" b="12071"/>
          <a:stretch>
            <a:fillRect/>
          </a:stretch>
        </p:blipFill>
        <p:spPr bwMode="auto">
          <a:xfrm>
            <a:off x="4495800" y="1904999"/>
            <a:ext cx="3429000" cy="406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6981" t="20136" r="50943" b="9390"/>
          <a:stretch>
            <a:fillRect/>
          </a:stretch>
        </p:blipFill>
        <p:spPr bwMode="auto">
          <a:xfrm>
            <a:off x="152400" y="1600200"/>
            <a:ext cx="370114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18741" t="22917" r="51391" b="9375"/>
          <a:stretch>
            <a:fillRect/>
          </a:stretch>
        </p:blipFill>
        <p:spPr bwMode="auto">
          <a:xfrm>
            <a:off x="4891935" y="1600200"/>
            <a:ext cx="35511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1321" t="17454" r="45283" b="8715"/>
          <a:stretch>
            <a:fillRect/>
          </a:stretch>
        </p:blipFill>
        <p:spPr bwMode="auto">
          <a:xfrm>
            <a:off x="457200" y="1828800"/>
            <a:ext cx="390351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18868" t="23492" r="50943" b="9390"/>
          <a:stretch>
            <a:fillRect/>
          </a:stretch>
        </p:blipFill>
        <p:spPr bwMode="auto">
          <a:xfrm>
            <a:off x="4800600" y="1847850"/>
            <a:ext cx="29718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Intraop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5153" b="36022"/>
          <a:stretch>
            <a:fillRect/>
          </a:stretch>
        </p:blipFill>
        <p:spPr bwMode="auto">
          <a:xfrm>
            <a:off x="708532" y="1506476"/>
            <a:ext cx="3787268" cy="390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16836" b="36022"/>
          <a:stretch>
            <a:fillRect/>
          </a:stretch>
        </p:blipFill>
        <p:spPr bwMode="auto">
          <a:xfrm>
            <a:off x="4676757" y="1524000"/>
            <a:ext cx="390491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Intraop</a:t>
            </a:r>
            <a:r>
              <a:rPr lang="en-US" dirty="0" smtClean="0"/>
              <a:t> finding: Cholesterol crystals, calcification and a thick </a:t>
            </a:r>
            <a:r>
              <a:rPr lang="en-US" dirty="0" err="1" smtClean="0"/>
              <a:t>tumour</a:t>
            </a:r>
            <a:r>
              <a:rPr lang="en-US" dirty="0" smtClean="0"/>
              <a:t> wall</a:t>
            </a:r>
          </a:p>
          <a:p>
            <a:endParaRPr lang="en-US" dirty="0" smtClean="0"/>
          </a:p>
          <a:p>
            <a:r>
              <a:rPr lang="en-US" dirty="0" smtClean="0"/>
              <a:t>HPE S/o Colloid Cyst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420</Words>
  <Application>Microsoft Office PowerPoint</Application>
  <PresentationFormat>On-screen Show (4:3)</PresentationFormat>
  <Paragraphs>81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Case Presentation</vt:lpstr>
      <vt:lpstr>Slide 2</vt:lpstr>
      <vt:lpstr>Examination</vt:lpstr>
      <vt:lpstr>Radiology</vt:lpstr>
      <vt:lpstr>Slide 5</vt:lpstr>
      <vt:lpstr>Slide 6</vt:lpstr>
      <vt:lpstr>Slide 7</vt:lpstr>
      <vt:lpstr>Intraop</vt:lpstr>
      <vt:lpstr>Slide 9</vt:lpstr>
      <vt:lpstr>Discussion</vt:lpstr>
      <vt:lpstr> </vt:lpstr>
      <vt:lpstr>Slide 12</vt:lpstr>
      <vt:lpstr>Workup </vt:lpstr>
      <vt:lpstr>Slide 14</vt:lpstr>
      <vt:lpstr>Treatment </vt:lpstr>
      <vt:lpstr>Conventional Surgical Technique</vt:lpstr>
      <vt:lpstr>Slide 17</vt:lpstr>
      <vt:lpstr>ENDOSCOPY</vt:lpstr>
      <vt:lpstr>Slide 19</vt:lpstr>
      <vt:lpstr>Slide 20</vt:lpstr>
      <vt:lpstr>Slide 21</vt:lpstr>
      <vt:lpstr>Thank You!!!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ggg</dc:creator>
  <cp:lastModifiedBy>ggg</cp:lastModifiedBy>
  <cp:revision>21</cp:revision>
  <dcterms:created xsi:type="dcterms:W3CDTF">2021-05-27T14:38:27Z</dcterms:created>
  <dcterms:modified xsi:type="dcterms:W3CDTF">2021-05-28T05:52:02Z</dcterms:modified>
</cp:coreProperties>
</file>