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71" r:id="rId7"/>
    <p:sldId id="260" r:id="rId8"/>
    <p:sldId id="263" r:id="rId9"/>
    <p:sldId id="288" r:id="rId10"/>
    <p:sldId id="289" r:id="rId11"/>
    <p:sldId id="270" r:id="rId12"/>
    <p:sldId id="261" r:id="rId13"/>
    <p:sldId id="264" r:id="rId14"/>
    <p:sldId id="272" r:id="rId15"/>
    <p:sldId id="273" r:id="rId16"/>
    <p:sldId id="274" r:id="rId17"/>
    <p:sldId id="287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4762EB-5381-419C-B325-3A32859EAAAF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222DF6-2138-41FC-AE4F-8B83E9D8A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62EB-5381-419C-B325-3A32859EAAAF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DF6-2138-41FC-AE4F-8B83E9D8A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62EB-5381-419C-B325-3A32859EAAAF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DF6-2138-41FC-AE4F-8B83E9D8A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62EB-5381-419C-B325-3A32859EAAAF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DF6-2138-41FC-AE4F-8B83E9D8A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62EB-5381-419C-B325-3A32859EAAAF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DF6-2138-41FC-AE4F-8B83E9D8A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62EB-5381-419C-B325-3A32859EAAAF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DF6-2138-41FC-AE4F-8B83E9D8A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62EB-5381-419C-B325-3A32859EAAAF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DF6-2138-41FC-AE4F-8B83E9D8A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62EB-5381-419C-B325-3A32859EAAAF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DF6-2138-41FC-AE4F-8B83E9D8A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62EB-5381-419C-B325-3A32859EAAAF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DF6-2138-41FC-AE4F-8B83E9D8A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84762EB-5381-419C-B325-3A32859EAAAF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2DF6-2138-41FC-AE4F-8B83E9D8A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4762EB-5381-419C-B325-3A32859EAAAF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222DF6-2138-41FC-AE4F-8B83E9D8A1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4762EB-5381-419C-B325-3A32859EAAAF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222DF6-2138-41FC-AE4F-8B83E9D8A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gg\Desktop\PNA\PPT%20BRUNS\VID-20191223-WA0021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ggg\Desktop\PNA\PPT%20BRUNS\20200312-114337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/>
              <a:t>Case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Department of Neurosurgery</a:t>
            </a:r>
          </a:p>
          <a:p>
            <a:r>
              <a:rPr lang="en-US" dirty="0">
                <a:solidFill>
                  <a:schemeClr val="tx1"/>
                </a:solidFill>
              </a:rPr>
              <a:t>Dr. </a:t>
            </a:r>
            <a:r>
              <a:rPr lang="en-US" dirty="0" err="1">
                <a:solidFill>
                  <a:schemeClr val="tx1"/>
                </a:solidFill>
              </a:rPr>
              <a:t>D.Y.Patil</a:t>
            </a:r>
            <a:r>
              <a:rPr lang="en-US" dirty="0">
                <a:solidFill>
                  <a:schemeClr val="tx1"/>
                </a:solidFill>
              </a:rPr>
              <a:t> Medical College &amp; Hospital</a:t>
            </a:r>
          </a:p>
          <a:p>
            <a:r>
              <a:rPr lang="en-US" dirty="0" err="1">
                <a:solidFill>
                  <a:schemeClr val="tx1"/>
                </a:solidFill>
              </a:rPr>
              <a:t>Pimpri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Pune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VID-20191223-WA0021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9050" y="1462088"/>
            <a:ext cx="6483350" cy="4862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ventricle was inspected for any remnants of the cyst.</a:t>
            </a:r>
          </a:p>
          <a:p>
            <a:endParaRPr lang="en-US" dirty="0"/>
          </a:p>
          <a:p>
            <a:r>
              <a:rPr lang="en-US" dirty="0"/>
              <a:t>Ventricle irrigated with RL solution.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1600"/>
            <a:ext cx="6445210" cy="423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op 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58674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Complete excision of the cyst with septum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pellucidum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attaining its normal midline position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HPE suggestive of </a:t>
            </a:r>
            <a:r>
              <a:rPr lang="en-US" dirty="0" err="1"/>
              <a:t>Neurocysticercosis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Post op period uneventful</a:t>
            </a:r>
          </a:p>
          <a:p>
            <a:endParaRPr lang="en-US" dirty="0"/>
          </a:p>
          <a:p>
            <a:r>
              <a:rPr lang="en-US" dirty="0"/>
              <a:t>Patient discharged on </a:t>
            </a:r>
            <a:r>
              <a:rPr lang="en-US" dirty="0" err="1"/>
              <a:t>Albendazole</a:t>
            </a:r>
            <a:r>
              <a:rPr lang="en-US" dirty="0"/>
              <a:t> for 1 month</a:t>
            </a:r>
          </a:p>
          <a:p>
            <a:endParaRPr lang="en-US" dirty="0"/>
          </a:p>
          <a:p>
            <a:r>
              <a:rPr lang="en-US" dirty="0"/>
              <a:t>Improvement in post operative </a:t>
            </a:r>
            <a:r>
              <a:rPr lang="en-US" dirty="0" err="1"/>
              <a:t>perimetry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NCC is uncommon in childhood due to long incubation period of the disease which ranges from several months to 30 years.</a:t>
            </a:r>
          </a:p>
          <a:p>
            <a:endParaRPr lang="en-US" dirty="0"/>
          </a:p>
          <a:p>
            <a:r>
              <a:rPr lang="en-US" dirty="0"/>
              <a:t>NCC is divided into </a:t>
            </a:r>
            <a:r>
              <a:rPr lang="en-US" dirty="0" err="1"/>
              <a:t>parenchymal</a:t>
            </a:r>
            <a:r>
              <a:rPr lang="en-US" dirty="0"/>
              <a:t> and </a:t>
            </a:r>
            <a:r>
              <a:rPr lang="en-US" dirty="0" err="1"/>
              <a:t>extraparenchymal</a:t>
            </a:r>
            <a:r>
              <a:rPr lang="en-US" dirty="0"/>
              <a:t> forms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Extraparenchymal</a:t>
            </a:r>
            <a:r>
              <a:rPr lang="en-US" dirty="0"/>
              <a:t> includes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err="1"/>
              <a:t>Intraventricular</a:t>
            </a:r>
            <a:endParaRPr lang="en-US" dirty="0"/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Subarachnoid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/>
              <a:t>Occasional spinal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/>
              <a:t>&lt;17 years of age constitute 0.8–27.5% of diagnosed cases of NCC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/>
              <a:t>The cysts reach the ventricular system through the choroid plexus </a:t>
            </a:r>
          </a:p>
          <a:p>
            <a:endParaRPr lang="en-US" dirty="0"/>
          </a:p>
          <a:p>
            <a:r>
              <a:rPr lang="en-US" dirty="0"/>
              <a:t>More frequently found in the fourth ventricle, likely due to the gravitational forces which favor migration from </a:t>
            </a:r>
            <a:r>
              <a:rPr lang="en-US" dirty="0" err="1"/>
              <a:t>supratentorial</a:t>
            </a:r>
            <a:r>
              <a:rPr lang="en-US" dirty="0"/>
              <a:t> ventricles or may directly enter through the choroid plexus.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/>
              <a:t>Cyst attached to the ventricular wall involutes and eventually resolve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Cysts which are not attached may migrate and block the cerebrospinal flow causing obstructive hydrocephalus.</a:t>
            </a:r>
            <a:endParaRPr lang="en-US" baseline="30000" dirty="0"/>
          </a:p>
          <a:p>
            <a:endParaRPr lang="en-US" baseline="30000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/>
              <a:t>Clinical features of IVNCC with hydrocephalus: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Headache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Nausea, vomiting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Altered </a:t>
            </a:r>
            <a:r>
              <a:rPr lang="en-US" dirty="0" err="1"/>
              <a:t>sensorium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/>
              <a:t>Papillodema</a:t>
            </a:r>
            <a:r>
              <a:rPr lang="en-US" dirty="0"/>
              <a:t> or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Present infrequently with features of </a:t>
            </a:r>
            <a:r>
              <a:rPr lang="en-US" dirty="0" err="1"/>
              <a:t>Brun’s</a:t>
            </a:r>
            <a:r>
              <a:rPr lang="en-US" dirty="0"/>
              <a:t> syndrome. </a:t>
            </a:r>
          </a:p>
          <a:p>
            <a:pPr marL="514350" indent="-514350"/>
            <a:r>
              <a:rPr lang="en-US" dirty="0"/>
              <a:t>Mechanism of hydrocephalus is either ventricular obstruction or </a:t>
            </a:r>
            <a:r>
              <a:rPr lang="en-US" dirty="0" err="1"/>
              <a:t>arachnoiditis</a:t>
            </a:r>
            <a:r>
              <a:rPr lang="en-US" dirty="0"/>
              <a:t>.</a:t>
            </a:r>
            <a:endParaRPr lang="en-US" baseline="30000" dirty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First described in 1902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Characterized by sudden onset of severe headaches, vomiting associated to a vestibular syndrome triggered by an abrupt movement of the head.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Brun’s</a:t>
            </a:r>
            <a:r>
              <a:rPr lang="en-US" dirty="0"/>
              <a:t> syndrome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Mobile deformable </a:t>
            </a:r>
            <a:r>
              <a:rPr lang="en-US" dirty="0" err="1"/>
              <a:t>intraventricular</a:t>
            </a:r>
            <a:r>
              <a:rPr lang="en-US" dirty="0"/>
              <a:t> mass leading to an episodic obstructive hydrocephalus from an intermittent or positional CSF obstruction with elevation of ICP (ball valve mechanism).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Pathophysiology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12year , Female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c/o Headache * 2 weeks</a:t>
            </a:r>
          </a:p>
          <a:p>
            <a:endParaRPr lang="en-US" dirty="0"/>
          </a:p>
          <a:p>
            <a:r>
              <a:rPr lang="en-US" dirty="0"/>
              <a:t>Worsened on forward bending</a:t>
            </a:r>
          </a:p>
          <a:p>
            <a:endParaRPr lang="en-US" dirty="0"/>
          </a:p>
          <a:p>
            <a:r>
              <a:rPr lang="en-US" dirty="0"/>
              <a:t>Associated with vertigo and vomiting</a:t>
            </a:r>
          </a:p>
          <a:p>
            <a:endParaRPr lang="en-US" dirty="0"/>
          </a:p>
          <a:p>
            <a:r>
              <a:rPr lang="en-US" dirty="0"/>
              <a:t>No history of fever, seizures or visual symptoms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u="sng" dirty="0"/>
              <a:t>Diagnosis of NCC includes</a:t>
            </a:r>
          </a:p>
          <a:p>
            <a:pPr>
              <a:buNone/>
            </a:pPr>
            <a:endParaRPr lang="en-US" u="sng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Systematic evaluation of clinical features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err="1"/>
              <a:t>Neuroimaging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Serology(has limited role because of low sensitivity </a:t>
            </a:r>
            <a:r>
              <a:rPr lang="en-US"/>
              <a:t>and specificity)</a:t>
            </a:r>
            <a:endParaRPr lang="en-US" dirty="0"/>
          </a:p>
          <a:p>
            <a:pPr marL="514350" indent="-514350">
              <a:buNone/>
            </a:pPr>
            <a:endParaRPr lang="en-US" baseline="30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/>
              <a:t>Identification of a scolex in a cystic lesion is the pathognomonic radiological finding. 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n-US" dirty="0" err="1"/>
              <a:t>Scolices</a:t>
            </a:r>
            <a:r>
              <a:rPr lang="en-US" dirty="0"/>
              <a:t> appear as rounded or elongated bright nodules within the cyst cavity.</a:t>
            </a:r>
          </a:p>
          <a:p>
            <a:pPr marL="514350" indent="-514350"/>
            <a:endParaRPr lang="en-US" baseline="30000" dirty="0"/>
          </a:p>
          <a:p>
            <a:pPr marL="514350" indent="-514350"/>
            <a:r>
              <a:rPr lang="en-US" dirty="0"/>
              <a:t>NCCT is sensitive for calcified and </a:t>
            </a:r>
            <a:r>
              <a:rPr lang="en-US" dirty="0" err="1"/>
              <a:t>parenchymal</a:t>
            </a:r>
            <a:r>
              <a:rPr lang="en-US" dirty="0"/>
              <a:t> lesions, but is insensitive for </a:t>
            </a:r>
            <a:r>
              <a:rPr lang="en-US" dirty="0" err="1"/>
              <a:t>extraparenchymal</a:t>
            </a:r>
            <a:r>
              <a:rPr lang="en-US" dirty="0"/>
              <a:t> disease. 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n-US" dirty="0"/>
              <a:t>MRI is preferred diagnostic test for </a:t>
            </a:r>
            <a:r>
              <a:rPr lang="en-US" dirty="0" err="1"/>
              <a:t>extraparenchymal</a:t>
            </a:r>
            <a:r>
              <a:rPr lang="en-US" dirty="0"/>
              <a:t> NCC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err="1"/>
              <a:t>Antiparasitic</a:t>
            </a:r>
            <a:r>
              <a:rPr lang="en-US" dirty="0"/>
              <a:t> drugs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Surgery 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Symptomatic medications.</a:t>
            </a:r>
          </a:p>
          <a:p>
            <a:pPr marL="514350" indent="-51435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r>
              <a:rPr lang="en-US" dirty="0"/>
              <a:t> Corticosteroids represent the primary form of therapy for meningitis, </a:t>
            </a:r>
            <a:r>
              <a:rPr lang="en-US" dirty="0" err="1"/>
              <a:t>cysticercal</a:t>
            </a:r>
            <a:r>
              <a:rPr lang="en-US" dirty="0"/>
              <a:t> encephalitis and </a:t>
            </a:r>
            <a:r>
              <a:rPr lang="en-US" dirty="0" err="1"/>
              <a:t>angitis</a:t>
            </a:r>
            <a:r>
              <a:rPr lang="en-US" dirty="0"/>
              <a:t>.</a:t>
            </a:r>
          </a:p>
          <a:p>
            <a:endParaRPr lang="en-US" baseline="30000" dirty="0"/>
          </a:p>
          <a:p>
            <a:r>
              <a:rPr lang="en-US" dirty="0"/>
              <a:t> </a:t>
            </a:r>
            <a:r>
              <a:rPr lang="en-US" dirty="0" err="1"/>
              <a:t>Praziquantel</a:t>
            </a:r>
            <a:r>
              <a:rPr lang="en-US" dirty="0"/>
              <a:t> and </a:t>
            </a:r>
            <a:r>
              <a:rPr lang="en-US" dirty="0" err="1"/>
              <a:t>albendazole</a:t>
            </a:r>
            <a:r>
              <a:rPr lang="en-US" dirty="0"/>
              <a:t> have been used with success to treat NCC</a:t>
            </a:r>
          </a:p>
          <a:p>
            <a:endParaRPr lang="en-US" dirty="0"/>
          </a:p>
          <a:p>
            <a:r>
              <a:rPr lang="en-US" dirty="0"/>
              <a:t>They destroy 60%- 80% of </a:t>
            </a:r>
            <a:r>
              <a:rPr lang="en-US" dirty="0" err="1"/>
              <a:t>parenchymal</a:t>
            </a:r>
            <a:r>
              <a:rPr lang="en-US" dirty="0"/>
              <a:t> brain </a:t>
            </a:r>
            <a:r>
              <a:rPr lang="en-US" dirty="0" err="1"/>
              <a:t>cysticerci</a:t>
            </a:r>
            <a:r>
              <a:rPr lang="en-US" dirty="0"/>
              <a:t> after a course.</a:t>
            </a:r>
          </a:p>
          <a:p>
            <a:endParaRPr lang="en-US" dirty="0"/>
          </a:p>
          <a:p>
            <a:r>
              <a:rPr lang="en-US" dirty="0"/>
              <a:t>The most accepted regimens of </a:t>
            </a:r>
            <a:r>
              <a:rPr lang="en-US" dirty="0" err="1"/>
              <a:t>cysticidal</a:t>
            </a:r>
            <a:r>
              <a:rPr lang="en-US" dirty="0"/>
              <a:t> drugs are </a:t>
            </a:r>
            <a:r>
              <a:rPr lang="en-US" dirty="0" err="1"/>
              <a:t>albendazole</a:t>
            </a:r>
            <a:r>
              <a:rPr lang="en-US" dirty="0"/>
              <a:t>, 15 mg/kg per day for 1 week, and </a:t>
            </a:r>
            <a:r>
              <a:rPr lang="en-US" dirty="0" err="1"/>
              <a:t>praziquantel</a:t>
            </a:r>
            <a:r>
              <a:rPr lang="en-US" dirty="0"/>
              <a:t>, 50 mg/kg per day for 2 weeks.</a:t>
            </a:r>
            <a:endParaRPr lang="en-US" baseline="300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/>
              <a:t>Medical management alone is not recommended because of the limited effectiveness of </a:t>
            </a:r>
            <a:r>
              <a:rPr lang="en-US" dirty="0" err="1"/>
              <a:t>albendazole</a:t>
            </a:r>
            <a:r>
              <a:rPr lang="en-US" dirty="0"/>
              <a:t> and </a:t>
            </a:r>
            <a:r>
              <a:rPr lang="en-US" dirty="0" err="1"/>
              <a:t>praziquentel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  </a:t>
            </a:r>
          </a:p>
          <a:p>
            <a:r>
              <a:rPr lang="en-US" dirty="0"/>
              <a:t>Principles of surgery include managing hydrocephalus and removal of the cyst.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Neuroendoscopy</a:t>
            </a:r>
            <a:r>
              <a:rPr lang="en-US" dirty="0"/>
              <a:t> is preferred over microsurgery and </a:t>
            </a:r>
            <a:r>
              <a:rPr lang="en-US" dirty="0" err="1"/>
              <a:t>ventriculoperitoneal</a:t>
            </a:r>
            <a:r>
              <a:rPr lang="en-US" dirty="0"/>
              <a:t> shunt.  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/>
              <a:t>Even in the emergent case of </a:t>
            </a:r>
            <a:r>
              <a:rPr lang="en-US" dirty="0" err="1"/>
              <a:t>Bruns</a:t>
            </a:r>
            <a:r>
              <a:rPr lang="en-US" dirty="0"/>
              <a:t> syndrome, </a:t>
            </a:r>
            <a:r>
              <a:rPr lang="en-US" dirty="0" err="1"/>
              <a:t>neuroendoscopy</a:t>
            </a:r>
            <a:r>
              <a:rPr lang="en-US" dirty="0"/>
              <a:t> has been proven both diagnostic and curative, as endoscopic third </a:t>
            </a:r>
            <a:r>
              <a:rPr lang="en-US" dirty="0" err="1"/>
              <a:t>ventriculostomy</a:t>
            </a:r>
            <a:r>
              <a:rPr lang="en-US" dirty="0"/>
              <a:t> (ETV) or septum </a:t>
            </a:r>
            <a:r>
              <a:rPr lang="en-US" dirty="0" err="1"/>
              <a:t>pellucidotomy</a:t>
            </a:r>
            <a:r>
              <a:rPr lang="en-US" dirty="0"/>
              <a:t> can be done to prevent delayed hydrocephalus in addition to cyst removal.</a:t>
            </a:r>
          </a:p>
          <a:p>
            <a:endParaRPr lang="en-US" dirty="0"/>
          </a:p>
          <a:p>
            <a:r>
              <a:rPr lang="en-US" dirty="0"/>
              <a:t>Under Endoscopic visualization, </a:t>
            </a:r>
            <a:r>
              <a:rPr lang="en-US" dirty="0" err="1"/>
              <a:t>cysticerci</a:t>
            </a:r>
            <a:r>
              <a:rPr lang="en-US" dirty="0"/>
              <a:t> appear as a “full moon” which is considered </a:t>
            </a:r>
            <a:r>
              <a:rPr lang="en-US" dirty="0" err="1"/>
              <a:t>pathognomonic</a:t>
            </a:r>
            <a:r>
              <a:rPr lang="en-US" dirty="0"/>
              <a:t> for IVNCC.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literature </a:t>
            </a:r>
            <a:r>
              <a:rPr lang="en-US" dirty="0" err="1"/>
              <a:t>intraoperative</a:t>
            </a:r>
            <a:r>
              <a:rPr lang="en-US" dirty="0"/>
              <a:t> cyst rupture causing post operative </a:t>
            </a:r>
            <a:r>
              <a:rPr lang="en-US" dirty="0" err="1"/>
              <a:t>ventriculitis</a:t>
            </a:r>
            <a:r>
              <a:rPr lang="en-US" dirty="0"/>
              <a:t> is rare.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In our case cyst rupture occurred </a:t>
            </a:r>
            <a:r>
              <a:rPr lang="en-US" dirty="0" err="1"/>
              <a:t>intraoperatively</a:t>
            </a:r>
            <a:r>
              <a:rPr lang="en-US" dirty="0"/>
              <a:t> however patient did not have postoperative </a:t>
            </a:r>
            <a:r>
              <a:rPr lang="en-US" dirty="0" err="1"/>
              <a:t>ventriculitis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Intraventricular</a:t>
            </a:r>
            <a:r>
              <a:rPr lang="en-US" dirty="0"/>
              <a:t> NCC presenting as </a:t>
            </a:r>
            <a:r>
              <a:rPr lang="en-US" dirty="0" err="1"/>
              <a:t>Brun’s</a:t>
            </a:r>
            <a:r>
              <a:rPr lang="en-US" dirty="0"/>
              <a:t> syndrome is very rare. </a:t>
            </a:r>
          </a:p>
          <a:p>
            <a:endParaRPr lang="en-US" dirty="0"/>
          </a:p>
          <a:p>
            <a:r>
              <a:rPr lang="en-US" dirty="0"/>
              <a:t>Timely intervention can prevent mortality.</a:t>
            </a:r>
          </a:p>
          <a:p>
            <a:endParaRPr lang="en-US" dirty="0"/>
          </a:p>
          <a:p>
            <a:r>
              <a:rPr lang="en-US" dirty="0" err="1"/>
              <a:t>Neuroendoscopy</a:t>
            </a:r>
            <a:r>
              <a:rPr lang="en-US" dirty="0"/>
              <a:t> is a </a:t>
            </a:r>
            <a:r>
              <a:rPr lang="en-US"/>
              <a:t>viable option.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 </a:t>
            </a:r>
            <a:r>
              <a:rPr lang="en-US" sz="5400" dirty="0"/>
              <a:t>Thank You!!!!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Patient conscious, oriented and obeying commands</a:t>
            </a:r>
          </a:p>
          <a:p>
            <a:endParaRPr lang="en-US" dirty="0"/>
          </a:p>
          <a:p>
            <a:r>
              <a:rPr lang="en-US" dirty="0"/>
              <a:t>Pupils BERL</a:t>
            </a:r>
          </a:p>
          <a:p>
            <a:endParaRPr lang="en-US" dirty="0"/>
          </a:p>
          <a:p>
            <a:r>
              <a:rPr lang="en-US" dirty="0" err="1"/>
              <a:t>Fundus</a:t>
            </a:r>
            <a:r>
              <a:rPr lang="en-US" dirty="0"/>
              <a:t> suggestive of early </a:t>
            </a:r>
            <a:r>
              <a:rPr lang="en-US" dirty="0" err="1"/>
              <a:t>papillodema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Perimetry</a:t>
            </a:r>
            <a:r>
              <a:rPr lang="en-US" dirty="0"/>
              <a:t> showed generalized </a:t>
            </a:r>
            <a:r>
              <a:rPr lang="en-US" dirty="0" err="1"/>
              <a:t>scotomatous</a:t>
            </a:r>
            <a:r>
              <a:rPr lang="en-US" dirty="0"/>
              <a:t> points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137223"/>
            <a:ext cx="5562600" cy="572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Large cystic Intraventricular mass in the frontal horn of the left lateral ventricle measuring 4*5*3.2 cm</a:t>
            </a:r>
          </a:p>
          <a:p>
            <a:pPr>
              <a:buNone/>
            </a:pPr>
            <a:endParaRPr lang="en-US" dirty="0"/>
          </a:p>
          <a:p>
            <a:r>
              <a:rPr lang="en-US" dirty="0" err="1"/>
              <a:t>Hypointense</a:t>
            </a:r>
            <a:r>
              <a:rPr lang="en-US" dirty="0"/>
              <a:t> on T1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Hyperintense on T2 and FLAIR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No contrast enhancement seen in the lesion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/>
              <a:t>Small solid nodule of 7*6mm seen in the periphery of the lesion along posterior aspect</a:t>
            </a:r>
          </a:p>
          <a:p>
            <a:endParaRPr lang="en-US" dirty="0"/>
          </a:p>
          <a:p>
            <a:r>
              <a:rPr lang="en-US" dirty="0"/>
              <a:t>Lesion caused displacement of septum </a:t>
            </a:r>
            <a:r>
              <a:rPr lang="en-US" dirty="0" err="1"/>
              <a:t>pellucidum</a:t>
            </a:r>
            <a:r>
              <a:rPr lang="en-US" dirty="0"/>
              <a:t> to the right and dilatation of both lateral ventricles with mild </a:t>
            </a:r>
            <a:r>
              <a:rPr lang="en-US" dirty="0" err="1"/>
              <a:t>periventricular</a:t>
            </a:r>
            <a:r>
              <a:rPr lang="en-US" dirty="0"/>
              <a:t> ooze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D/D: </a:t>
            </a:r>
            <a:r>
              <a:rPr lang="en-US" dirty="0" err="1"/>
              <a:t>ependymal</a:t>
            </a:r>
            <a:r>
              <a:rPr lang="en-US" dirty="0"/>
              <a:t> cyst, </a:t>
            </a:r>
            <a:r>
              <a:rPr lang="en-US" dirty="0" err="1"/>
              <a:t>arachnoid</a:t>
            </a:r>
            <a:r>
              <a:rPr lang="en-US" dirty="0"/>
              <a:t> cyst, choroid plexus cyst, colloid cyst.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00200" y="1295400"/>
            <a:ext cx="6248400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Intraop</a:t>
            </a:r>
            <a:r>
              <a:rPr lang="en-US" dirty="0"/>
              <a:t> findings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Endoscopic exploration with excision of cyst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err="1"/>
              <a:t>Intraop</a:t>
            </a:r>
            <a:r>
              <a:rPr lang="en-US" u="sng" dirty="0"/>
              <a:t> findings:</a:t>
            </a:r>
          </a:p>
          <a:p>
            <a:r>
              <a:rPr lang="en-US" dirty="0"/>
              <a:t>Large cyst in the lateral ventricle with a gritty surface and a frond like movement within the ventricle</a:t>
            </a:r>
          </a:p>
          <a:p>
            <a:r>
              <a:rPr lang="en-US" dirty="0"/>
              <a:t>On aspiration: Clear CSF like fluid</a:t>
            </a:r>
          </a:p>
          <a:p>
            <a:r>
              <a:rPr lang="en-US" dirty="0"/>
              <a:t>Cyst was removed completely and sent for HPE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0200312-114337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54163" y="1481138"/>
            <a:ext cx="6034087" cy="45259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762</Words>
  <Application>Microsoft Office PowerPoint</Application>
  <PresentationFormat>On-screen Show (4:3)</PresentationFormat>
  <Paragraphs>129</Paragraphs>
  <Slides>28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Lucida Sans Unicode</vt:lpstr>
      <vt:lpstr>Times New Roman</vt:lpstr>
      <vt:lpstr>Verdana</vt:lpstr>
      <vt:lpstr>Wingdings 2</vt:lpstr>
      <vt:lpstr>Wingdings 3</vt:lpstr>
      <vt:lpstr>Concourse</vt:lpstr>
      <vt:lpstr>Case Report</vt:lpstr>
      <vt:lpstr>History</vt:lpstr>
      <vt:lpstr>Examination</vt:lpstr>
      <vt:lpstr>Imaging</vt:lpstr>
      <vt:lpstr>PowerPoint Presentation</vt:lpstr>
      <vt:lpstr>PowerPoint Presentation</vt:lpstr>
      <vt:lpstr>Intraop findings</vt:lpstr>
      <vt:lpstr>Procedure</vt:lpstr>
      <vt:lpstr>PowerPoint Presentation</vt:lpstr>
      <vt:lpstr>PowerPoint Presentation</vt:lpstr>
      <vt:lpstr>PowerPoint Presentation</vt:lpstr>
      <vt:lpstr>Post op CT</vt:lpstr>
      <vt:lpstr>PowerPoint Presentation</vt:lpstr>
      <vt:lpstr>Discussion</vt:lpstr>
      <vt:lpstr>PowerPoint Presentation</vt:lpstr>
      <vt:lpstr>PowerPoint Presentation</vt:lpstr>
      <vt:lpstr>PowerPoint Presentation</vt:lpstr>
      <vt:lpstr>Brun’s syndrome</vt:lpstr>
      <vt:lpstr>Pathophysiology</vt:lpstr>
      <vt:lpstr>PowerPoint Presentation</vt:lpstr>
      <vt:lpstr>PowerPoint Presentation</vt:lpstr>
      <vt:lpstr>Treatment</vt:lpstr>
      <vt:lpstr>PowerPoint Presentation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Report</dc:title>
  <dc:creator>Windows User</dc:creator>
  <cp:lastModifiedBy>Medical Neurosurgery</cp:lastModifiedBy>
  <cp:revision>29</cp:revision>
  <dcterms:created xsi:type="dcterms:W3CDTF">2020-09-20T08:20:33Z</dcterms:created>
  <dcterms:modified xsi:type="dcterms:W3CDTF">2021-05-28T06:49:33Z</dcterms:modified>
</cp:coreProperties>
</file>