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9" r:id="rId4"/>
    <p:sldId id="301" r:id="rId5"/>
    <p:sldId id="291" r:id="rId6"/>
    <p:sldId id="299" r:id="rId7"/>
    <p:sldId id="292" r:id="rId8"/>
    <p:sldId id="293" r:id="rId9"/>
    <p:sldId id="336" r:id="rId10"/>
    <p:sldId id="337" r:id="rId11"/>
    <p:sldId id="338" r:id="rId12"/>
    <p:sldId id="339" r:id="rId13"/>
    <p:sldId id="294" r:id="rId14"/>
    <p:sldId id="302" r:id="rId15"/>
    <p:sldId id="326" r:id="rId16"/>
    <p:sldId id="303" r:id="rId17"/>
    <p:sldId id="295" r:id="rId18"/>
    <p:sldId id="325" r:id="rId19"/>
    <p:sldId id="304" r:id="rId20"/>
    <p:sldId id="296" r:id="rId21"/>
    <p:sldId id="340" r:id="rId22"/>
    <p:sldId id="297" r:id="rId23"/>
    <p:sldId id="298" r:id="rId24"/>
    <p:sldId id="324" r:id="rId25"/>
    <p:sldId id="335" r:id="rId26"/>
    <p:sldId id="267" r:id="rId27"/>
    <p:sldId id="269" r:id="rId28"/>
    <p:sldId id="319" r:id="rId29"/>
    <p:sldId id="320" r:id="rId30"/>
    <p:sldId id="321" r:id="rId31"/>
    <p:sldId id="329" r:id="rId32"/>
    <p:sldId id="327" r:id="rId33"/>
    <p:sldId id="328" r:id="rId34"/>
    <p:sldId id="333" r:id="rId35"/>
    <p:sldId id="309" r:id="rId36"/>
    <p:sldId id="322" r:id="rId37"/>
    <p:sldId id="330" r:id="rId38"/>
    <p:sldId id="331" r:id="rId39"/>
    <p:sldId id="332" r:id="rId40"/>
    <p:sldId id="334" r:id="rId41"/>
    <p:sldId id="313" r:id="rId42"/>
    <p:sldId id="316" r:id="rId43"/>
    <p:sldId id="323" r:id="rId44"/>
    <p:sldId id="28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7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6086D-346C-46B4-AF90-5BB2E5E77A93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4DC27-8773-4987-8CEF-86FD3D1651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DC27-8773-4987-8CEF-86FD3D16513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DC27-8773-4987-8CEF-86FD3D16513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90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Case Report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69342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Department of Neurosurgery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Dr. </a:t>
            </a:r>
            <a:r>
              <a:rPr lang="en-US" dirty="0" err="1" smtClean="0">
                <a:solidFill>
                  <a:schemeClr val="tx1"/>
                </a:solidFill>
              </a:rPr>
              <a:t>D.Y.Patil</a:t>
            </a:r>
            <a:r>
              <a:rPr lang="en-US" dirty="0" smtClean="0">
                <a:solidFill>
                  <a:schemeClr val="tx1"/>
                </a:solidFill>
              </a:rPr>
              <a:t> Medical College &amp; Hospital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Pimpri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Pune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Downloads\IMG-20210327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10992"/>
          <a:stretch>
            <a:fillRect/>
          </a:stretch>
        </p:blipFill>
        <p:spPr bwMode="auto">
          <a:xfrm>
            <a:off x="813792" y="1920875"/>
            <a:ext cx="3325416" cy="4479925"/>
          </a:xfrm>
          <a:prstGeom prst="rect">
            <a:avLst/>
          </a:prstGeom>
          <a:noFill/>
        </p:spPr>
      </p:pic>
      <p:pic>
        <p:nvPicPr>
          <p:cNvPr id="9" name="Picture 2" descr="C:\Users\admin\Downloads\IMG-20210327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81200"/>
            <a:ext cx="3325416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C:\Users\admin\Downloads\IMG-20210327-WA0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10634"/>
          <a:stretch>
            <a:fillRect/>
          </a:stretch>
        </p:blipFill>
        <p:spPr bwMode="auto">
          <a:xfrm>
            <a:off x="685800" y="1981200"/>
            <a:ext cx="3325416" cy="3962400"/>
          </a:xfrm>
          <a:prstGeom prst="rect">
            <a:avLst/>
          </a:prstGeom>
          <a:noFill/>
        </p:spPr>
      </p:pic>
      <p:pic>
        <p:nvPicPr>
          <p:cNvPr id="8" name="Picture 3" descr="C:\Users\admin\Downloads\IMG-20210327-WA0007.jpg"/>
          <p:cNvPicPr>
            <a:picLocks noChangeAspect="1" noChangeArrowheads="1"/>
          </p:cNvPicPr>
          <p:nvPr/>
        </p:nvPicPr>
        <p:blipFill>
          <a:blip r:embed="rId3" cstate="print"/>
          <a:srcRect b="9273"/>
          <a:stretch>
            <a:fillRect/>
          </a:stretch>
        </p:blipFill>
        <p:spPr bwMode="auto">
          <a:xfrm>
            <a:off x="5004792" y="1920875"/>
            <a:ext cx="3325416" cy="402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ownloads\IMG-20210327-WA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5836"/>
          <a:stretch>
            <a:fillRect/>
          </a:stretch>
        </p:blipFill>
        <p:spPr bwMode="auto">
          <a:xfrm>
            <a:off x="813792" y="1920875"/>
            <a:ext cx="3325416" cy="4403725"/>
          </a:xfrm>
          <a:prstGeom prst="rect">
            <a:avLst/>
          </a:prstGeom>
          <a:noFill/>
        </p:spPr>
      </p:pic>
      <p:pic>
        <p:nvPicPr>
          <p:cNvPr id="5123" name="Picture 3" descr="C:\Users\admin\Downloads\IMG-20210327-WA0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792" y="1920875"/>
            <a:ext cx="3325416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Re-surgery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Patient </a:t>
            </a:r>
            <a:r>
              <a:rPr lang="en-US" dirty="0" smtClean="0"/>
              <a:t>was taken up for re-exploration on POD </a:t>
            </a:r>
            <a:r>
              <a:rPr lang="en-US" dirty="0" smtClean="0"/>
              <a:t>8.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sacrectomy</a:t>
            </a:r>
            <a:r>
              <a:rPr lang="en-US" dirty="0" smtClean="0"/>
              <a:t> </a:t>
            </a:r>
            <a:r>
              <a:rPr lang="en-US" dirty="0" smtClean="0"/>
              <a:t>with near total resection of </a:t>
            </a:r>
            <a:r>
              <a:rPr lang="en-US" dirty="0" smtClean="0"/>
              <a:t>tumor </a:t>
            </a:r>
            <a:r>
              <a:rPr lang="en-US" dirty="0" smtClean="0"/>
              <a:t>with </a:t>
            </a:r>
            <a:r>
              <a:rPr lang="en-US" dirty="0" err="1" smtClean="0"/>
              <a:t>lumbo</a:t>
            </a:r>
            <a:r>
              <a:rPr lang="en-US" dirty="0" smtClean="0"/>
              <a:t>-pelvic fixation was done with </a:t>
            </a:r>
            <a:r>
              <a:rPr lang="en-US" dirty="0" err="1" smtClean="0"/>
              <a:t>b/l</a:t>
            </a:r>
            <a:r>
              <a:rPr lang="en-US" dirty="0" smtClean="0"/>
              <a:t> gluteus </a:t>
            </a:r>
            <a:r>
              <a:rPr lang="en-US" dirty="0" err="1" smtClean="0"/>
              <a:t>maximus</a:t>
            </a:r>
            <a:r>
              <a:rPr lang="en-US" dirty="0" smtClean="0"/>
              <a:t> </a:t>
            </a:r>
            <a:r>
              <a:rPr lang="en-US" dirty="0" err="1" smtClean="0"/>
              <a:t>musculocutaneous</a:t>
            </a:r>
            <a:r>
              <a:rPr lang="en-US" dirty="0" smtClean="0"/>
              <a:t> flap was performed.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2" descr="E:\NS RECORDS 2020\FOLDER 2020\NS1388 RAJANI KARDILE\New folder\Screenshot_20210323-1352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3962" r="33962" b="51307"/>
          <a:stretch>
            <a:fillRect/>
          </a:stretch>
        </p:blipFill>
        <p:spPr bwMode="auto">
          <a:xfrm>
            <a:off x="84080" y="1108296"/>
            <a:ext cx="4259320" cy="5292504"/>
          </a:xfrm>
          <a:prstGeom prst="rect">
            <a:avLst/>
          </a:prstGeom>
          <a:noFill/>
        </p:spPr>
      </p:pic>
      <p:pic>
        <p:nvPicPr>
          <p:cNvPr id="8" name="Picture 2" descr="E:\NS RECORDS 2020\FOLDER 2020\NS1388 RAJANI KARDILE\New folder\Screenshot_20210323-1352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7925" b="51997"/>
          <a:stretch>
            <a:fillRect/>
          </a:stretch>
        </p:blipFill>
        <p:spPr bwMode="auto">
          <a:xfrm>
            <a:off x="4648200" y="1102374"/>
            <a:ext cx="4145185" cy="5298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E:\NS RECORDS 2020\FOLDER 2020\NS1388 RAJANI KARDILE\New folder\Screenshot_20210323-135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18" t="50566" r="69818"/>
          <a:stretch>
            <a:fillRect/>
          </a:stretch>
        </p:blipFill>
        <p:spPr bwMode="auto">
          <a:xfrm>
            <a:off x="2590800" y="231018"/>
            <a:ext cx="4495800" cy="6565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E:\NS RECORDS 2020\FOLDER 2020\NS1388 RAJANI KARDILE\New folder\Screenshot_20210323-1352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67925" t="49760" b="1006"/>
          <a:stretch>
            <a:fillRect/>
          </a:stretch>
        </p:blipFill>
        <p:spPr bwMode="auto">
          <a:xfrm>
            <a:off x="4419600" y="304800"/>
            <a:ext cx="3931920" cy="6553200"/>
          </a:xfrm>
          <a:prstGeom prst="rect">
            <a:avLst/>
          </a:prstGeom>
          <a:noFill/>
        </p:spPr>
      </p:pic>
      <p:pic>
        <p:nvPicPr>
          <p:cNvPr id="7" name="Picture 2" descr="E:\NS RECORDS 2020\FOLDER 2020\NS1388 RAJANI KARDILE\New folder\Screenshot_20210323-135245.jpg"/>
          <p:cNvPicPr>
            <a:picLocks noChangeAspect="1" noChangeArrowheads="1"/>
          </p:cNvPicPr>
          <p:nvPr/>
        </p:nvPicPr>
        <p:blipFill>
          <a:blip r:embed="rId3" cstate="print"/>
          <a:srcRect l="33962" t="50569" r="33962" b="735"/>
          <a:stretch>
            <a:fillRect/>
          </a:stretch>
        </p:blipFill>
        <p:spPr bwMode="auto">
          <a:xfrm>
            <a:off x="228600" y="304800"/>
            <a:ext cx="4133557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 op C-Arm imaging</a:t>
            </a:r>
            <a:endParaRPr lang="en-US" dirty="0"/>
          </a:p>
        </p:txBody>
      </p:sp>
      <p:pic>
        <p:nvPicPr>
          <p:cNvPr id="5122" name="Picture 2" descr="E:\NS RECORDS 2020\FOLDER 2020\NS1388 RAJANI KARDILE\New folder\Screenshot_20210323-135709__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419600" cy="4664210"/>
          </a:xfrm>
          <a:prstGeom prst="rect">
            <a:avLst/>
          </a:prstGeom>
          <a:noFill/>
        </p:spPr>
      </p:pic>
      <p:pic>
        <p:nvPicPr>
          <p:cNvPr id="5123" name="Picture 3" descr="E:\NS RECORDS 2020\FOLDER 2020\NS1388 RAJANI KARDILE\New folder\Screenshot_20210323-135714__01_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371600"/>
            <a:ext cx="47244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 descr="E:\NS RECORDS 2020\FOLDER 2020\NS1388 RAJANI KARDILE\New folder\Screenshot_20210323-135720__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71600"/>
            <a:ext cx="4648200" cy="5287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Post-operative imaging</a:t>
            </a:r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772" t="6969" r="3509" b="17034"/>
          <a:stretch>
            <a:fillRect/>
          </a:stretch>
        </p:blipFill>
        <p:spPr>
          <a:xfrm>
            <a:off x="1981200" y="1219200"/>
            <a:ext cx="4876800" cy="5657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35 </a:t>
            </a:r>
            <a:r>
              <a:rPr lang="en-US" sz="2400" dirty="0" smtClean="0"/>
              <a:t>year, Female</a:t>
            </a:r>
          </a:p>
          <a:p>
            <a:endParaRPr lang="en-US" sz="2400" dirty="0" smtClean="0"/>
          </a:p>
          <a:p>
            <a:r>
              <a:rPr lang="en-US" sz="2400" dirty="0" smtClean="0"/>
              <a:t>C/o low backache since 2 years aggravated since last 3 months</a:t>
            </a:r>
          </a:p>
          <a:p>
            <a:endParaRPr lang="en-US" sz="2400" dirty="0" smtClean="0"/>
          </a:p>
          <a:p>
            <a:r>
              <a:rPr lang="en-US" sz="2400" dirty="0" smtClean="0"/>
              <a:t>Patient had sacral </a:t>
            </a:r>
            <a:r>
              <a:rPr lang="en-US" sz="2400" dirty="0" err="1" smtClean="0"/>
              <a:t>hypoaesthesia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No motor deficit</a:t>
            </a: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037" t="8418" r="6394" b="5717"/>
          <a:stretch>
            <a:fillRect/>
          </a:stretch>
        </p:blipFill>
        <p:spPr>
          <a:xfrm>
            <a:off x="1219200" y="0"/>
            <a:ext cx="67056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336" t="23617" r="38288" b="17360"/>
          <a:stretch>
            <a:fillRect/>
          </a:stretch>
        </p:blipFill>
        <p:spPr bwMode="auto">
          <a:xfrm>
            <a:off x="1981200" y="779585"/>
            <a:ext cx="4648200" cy="607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operative period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Postoperatively, the patien</a:t>
            </a:r>
            <a:r>
              <a:rPr lang="en-US" dirty="0" smtClean="0"/>
              <a:t>t did not have any added motor deficit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Sacral </a:t>
            </a:r>
            <a:r>
              <a:rPr lang="en-US" dirty="0" err="1" smtClean="0"/>
              <a:t>hypoaesthesia</a:t>
            </a:r>
            <a:r>
              <a:rPr lang="en-US" dirty="0" smtClean="0"/>
              <a:t> aggravated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D</a:t>
            </a:r>
            <a:r>
              <a:rPr lang="en-US" dirty="0" smtClean="0"/>
              <a:t>eveloped </a:t>
            </a:r>
            <a:r>
              <a:rPr lang="en-US" dirty="0" smtClean="0"/>
              <a:t>urinary retention and needed </a:t>
            </a:r>
            <a:r>
              <a:rPr lang="en-US" dirty="0" smtClean="0"/>
              <a:t>catheterization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D</a:t>
            </a:r>
            <a:r>
              <a:rPr lang="en-US" dirty="0" smtClean="0"/>
              <a:t>eveloped </a:t>
            </a:r>
            <a:r>
              <a:rPr lang="en-US" dirty="0" smtClean="0"/>
              <a:t>wound gaping with a non discharging sinus on POD 10 after 2</a:t>
            </a:r>
            <a:r>
              <a:rPr lang="en-US" baseline="30000" dirty="0" smtClean="0"/>
              <a:t>nd</a:t>
            </a:r>
            <a:r>
              <a:rPr lang="en-US" dirty="0" smtClean="0"/>
              <a:t> surgery. Regular dressing was done with antibiotics as per culture sensitivity was given.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408793"/>
            <a:ext cx="4038600" cy="345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At </a:t>
            </a:r>
            <a:r>
              <a:rPr lang="en-US" sz="2400" dirty="0" smtClean="0"/>
              <a:t>present, wound healed </a:t>
            </a:r>
            <a:r>
              <a:rPr lang="en-US" sz="2400" dirty="0" smtClean="0"/>
              <a:t>by secondary intention and sinus </a:t>
            </a:r>
            <a:r>
              <a:rPr lang="en-US" sz="2400" dirty="0" smtClean="0"/>
              <a:t>closed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Patient is currently ambulatory without support without pain with bladder catheterized and no fecal incontinence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</a:t>
            </a:r>
            <a:r>
              <a:rPr lang="en-US" sz="2400" dirty="0" smtClean="0"/>
              <a:t>etastatic </a:t>
            </a:r>
            <a:r>
              <a:rPr lang="en-US" sz="2400" dirty="0" smtClean="0"/>
              <a:t>workup </a:t>
            </a:r>
            <a:r>
              <a:rPr lang="en-US" sz="2400" dirty="0" smtClean="0"/>
              <a:t>did </a:t>
            </a:r>
            <a:r>
              <a:rPr lang="en-US" sz="2400" dirty="0" smtClean="0"/>
              <a:t>not reveal any </a:t>
            </a:r>
            <a:r>
              <a:rPr lang="en-US" sz="2400" dirty="0" smtClean="0"/>
              <a:t>other similar lesions. </a:t>
            </a:r>
            <a:r>
              <a:rPr lang="en-US" sz="2400" dirty="0" smtClean="0"/>
              <a:t>Giving RT was deferred as possibility of malignant transformation.</a:t>
            </a:r>
          </a:p>
          <a:p>
            <a:endParaRPr lang="en-US" sz="2400" dirty="0" smtClean="0"/>
          </a:p>
          <a:p>
            <a:r>
              <a:rPr lang="en-US" sz="2400" dirty="0" smtClean="0"/>
              <a:t>Patient discharged and asked </a:t>
            </a:r>
            <a:r>
              <a:rPr lang="en-US" sz="2400" dirty="0" smtClean="0"/>
              <a:t>to follow up with oncology and urology(</a:t>
            </a:r>
            <a:r>
              <a:rPr lang="en-US" sz="2400" dirty="0" err="1" smtClean="0"/>
              <a:t>Urodynamic</a:t>
            </a:r>
            <a:r>
              <a:rPr lang="en-US" sz="2400" dirty="0" smtClean="0"/>
              <a:t> studies).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op MRI</a:t>
            </a:r>
            <a:endParaRPr lang="en-US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086" t="35732" r="36251" b="52238"/>
          <a:stretch>
            <a:fillRect/>
          </a:stretch>
        </p:blipFill>
        <p:spPr bwMode="auto">
          <a:xfrm>
            <a:off x="838200" y="2286000"/>
            <a:ext cx="6934200" cy="404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4248" t="45256" r="39380" b="41786"/>
          <a:stretch>
            <a:fillRect/>
          </a:stretch>
        </p:blipFill>
        <p:spPr bwMode="auto">
          <a:xfrm>
            <a:off x="1066800" y="2057400"/>
            <a:ext cx="661736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cell tumors (GCTs)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Rare</a:t>
            </a:r>
          </a:p>
          <a:p>
            <a:endParaRPr lang="en-US" sz="2400" dirty="0" smtClean="0"/>
          </a:p>
          <a:p>
            <a:r>
              <a:rPr lang="en-US" sz="2400" dirty="0" smtClean="0"/>
              <a:t>3–7% of all bony tumors.</a:t>
            </a:r>
          </a:p>
          <a:p>
            <a:endParaRPr lang="en-US" sz="2400" dirty="0" smtClean="0"/>
          </a:p>
          <a:p>
            <a:r>
              <a:rPr lang="en-US" sz="2400" dirty="0" smtClean="0"/>
              <a:t>Usually affect epiphyses in long bones.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Benign, locally aggressive lesions </a:t>
            </a:r>
          </a:p>
          <a:p>
            <a:endParaRPr lang="en-US" sz="2600" dirty="0" smtClean="0"/>
          </a:p>
          <a:p>
            <a:r>
              <a:rPr lang="en-US" sz="2600" dirty="0" smtClean="0"/>
              <a:t>Adverse effects from compression</a:t>
            </a:r>
          </a:p>
          <a:p>
            <a:endParaRPr lang="en-US" sz="2600" dirty="0" smtClean="0"/>
          </a:p>
          <a:p>
            <a:r>
              <a:rPr lang="en-US" sz="2600" dirty="0" smtClean="0"/>
              <a:t>Gross Total Resection of GCT is curative.</a:t>
            </a:r>
          </a:p>
          <a:p>
            <a:endParaRPr lang="en-US" sz="2600" dirty="0" smtClean="0"/>
          </a:p>
          <a:p>
            <a:r>
              <a:rPr lang="en-US" sz="2600" dirty="0" smtClean="0"/>
              <a:t>Anything short of total resection usually results in recurrence within 4 years. </a:t>
            </a:r>
          </a:p>
          <a:p>
            <a:endParaRPr lang="en-US" sz="2600" dirty="0" smtClean="0"/>
          </a:p>
          <a:p>
            <a:r>
              <a:rPr lang="en-US" sz="2600" dirty="0" smtClean="0"/>
              <a:t>RT (controversial) - reserved for lesions that cannot be completely </a:t>
            </a:r>
            <a:r>
              <a:rPr lang="en-US" sz="2600" dirty="0" err="1" smtClean="0"/>
              <a:t>resected</a:t>
            </a:r>
            <a:r>
              <a:rPr lang="en-US" sz="2600" dirty="0" smtClean="0"/>
              <a:t>. </a:t>
            </a:r>
          </a:p>
          <a:p>
            <a:endParaRPr lang="en-US" sz="2600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Sacral </a:t>
            </a:r>
            <a:r>
              <a:rPr lang="en-US" dirty="0" smtClean="0"/>
              <a:t>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Complex anatomy</a:t>
            </a:r>
          </a:p>
          <a:p>
            <a:endParaRPr lang="en-US" sz="2400" dirty="0" smtClean="0"/>
          </a:p>
          <a:p>
            <a:r>
              <a:rPr lang="en-US" sz="2400" dirty="0" smtClean="0"/>
              <a:t>Tumors </a:t>
            </a:r>
            <a:r>
              <a:rPr lang="en-US" sz="2400" dirty="0" smtClean="0"/>
              <a:t>involving the sacrum and related neural &amp; pelvic structures constitutes a </a:t>
            </a:r>
            <a:r>
              <a:rPr lang="en-US" sz="2400" dirty="0" smtClean="0"/>
              <a:t>heterogeneous </a:t>
            </a:r>
            <a:r>
              <a:rPr lang="en-US" sz="2400" dirty="0" smtClean="0"/>
              <a:t>group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 The </a:t>
            </a:r>
            <a:r>
              <a:rPr lang="en-US" sz="2400" dirty="0" err="1" smtClean="0"/>
              <a:t>intrasacral</a:t>
            </a:r>
            <a:r>
              <a:rPr lang="en-US" sz="2400" dirty="0" smtClean="0"/>
              <a:t> space is unique for regional expansion, resulting in delayed presentation as the </a:t>
            </a:r>
            <a:r>
              <a:rPr lang="en-US" sz="2400" dirty="0" smtClean="0"/>
              <a:t>tumor </a:t>
            </a:r>
            <a:r>
              <a:rPr lang="en-US" sz="2400" dirty="0" smtClean="0"/>
              <a:t>slowly grows in and fills the sacrum</a:t>
            </a:r>
          </a:p>
          <a:p>
            <a:pPr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Most lesions are direct effective disorder </a:t>
            </a:r>
            <a:r>
              <a:rPr lang="en-US" sz="2400" dirty="0" err="1" smtClean="0"/>
              <a:t>embryogensis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Persistent embryonic cell </a:t>
            </a:r>
            <a:r>
              <a:rPr lang="en-US" sz="2400" dirty="0" smtClean="0"/>
              <a:t>rest</a:t>
            </a:r>
          </a:p>
          <a:p>
            <a:endParaRPr lang="en-US" sz="2400" dirty="0" smtClean="0"/>
          </a:p>
          <a:p>
            <a:r>
              <a:rPr lang="en-US" sz="2400" dirty="0" smtClean="0"/>
              <a:t>Failure of regression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Defective cleavage of germ cell layers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4313" t="20203" r="50997" b="61277"/>
          <a:stretch>
            <a:fillRect/>
          </a:stretch>
        </p:blipFill>
        <p:spPr bwMode="auto">
          <a:xfrm>
            <a:off x="4114800" y="1295400"/>
            <a:ext cx="3505199" cy="503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5327" t="52972" r="79578" b="10242"/>
          <a:stretch>
            <a:fillRect/>
          </a:stretch>
        </p:blipFill>
        <p:spPr bwMode="auto">
          <a:xfrm>
            <a:off x="344424" y="1294147"/>
            <a:ext cx="3008376" cy="503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sacral </a:t>
            </a:r>
            <a:r>
              <a:rPr lang="en-US" dirty="0" smtClean="0"/>
              <a:t>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Teratoma</a:t>
            </a:r>
            <a:r>
              <a:rPr lang="en-US" sz="2400" dirty="0" smtClean="0"/>
              <a:t> – most common primary </a:t>
            </a:r>
            <a:r>
              <a:rPr lang="en-US" sz="2400" dirty="0" err="1" smtClean="0"/>
              <a:t>Tx</a:t>
            </a:r>
            <a:r>
              <a:rPr lang="en-US" sz="2400" dirty="0" smtClean="0"/>
              <a:t> of the </a:t>
            </a:r>
            <a:r>
              <a:rPr lang="en-US" sz="2400" dirty="0" err="1" smtClean="0"/>
              <a:t>sacrococcygeal</a:t>
            </a:r>
            <a:r>
              <a:rPr lang="en-US" sz="2400" dirty="0" smtClean="0"/>
              <a:t> region in </a:t>
            </a:r>
            <a:r>
              <a:rPr lang="en-US" sz="2400" dirty="0" smtClean="0"/>
              <a:t>children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Chordoma</a:t>
            </a:r>
            <a:r>
              <a:rPr lang="en-US" sz="2400" dirty="0" smtClean="0"/>
              <a:t> – most frequent primary </a:t>
            </a:r>
            <a:r>
              <a:rPr lang="en-US" sz="2400" dirty="0" err="1" smtClean="0"/>
              <a:t>Tx</a:t>
            </a:r>
            <a:r>
              <a:rPr lang="en-US" sz="2400" dirty="0" smtClean="0"/>
              <a:t> in </a:t>
            </a:r>
            <a:r>
              <a:rPr lang="en-US" sz="2400" dirty="0" smtClean="0"/>
              <a:t>adults</a:t>
            </a:r>
          </a:p>
          <a:p>
            <a:endParaRPr lang="en-US" sz="2400" dirty="0" smtClean="0"/>
          </a:p>
          <a:p>
            <a:r>
              <a:rPr lang="en-US" sz="2400" dirty="0" smtClean="0"/>
              <a:t>Inflammatory – </a:t>
            </a:r>
            <a:r>
              <a:rPr lang="en-US" sz="2400" dirty="0" smtClean="0"/>
              <a:t>Abscess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Neurofibroma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Schwannoma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Neuroblastoma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Metastasis 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Osseous giant cell </a:t>
            </a:r>
            <a:r>
              <a:rPr lang="en-US" sz="2400" dirty="0" err="1" smtClean="0"/>
              <a:t>Tx</a:t>
            </a:r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</a:t>
            </a:r>
            <a:r>
              <a:rPr lang="en-US" dirty="0" err="1" smtClean="0"/>
              <a:t>vs</a:t>
            </a:r>
            <a:r>
              <a:rPr lang="en-US" dirty="0" smtClean="0"/>
              <a:t> metastatic </a:t>
            </a:r>
            <a:r>
              <a:rPr lang="en-US" dirty="0" err="1" smtClean="0"/>
              <a:t>tumours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Primary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Goal: Cure / long term survival</a:t>
            </a:r>
          </a:p>
          <a:p>
            <a:pPr lvl="1"/>
            <a:r>
              <a:rPr lang="en-US" dirty="0" smtClean="0"/>
              <a:t>Adjuvant Rx – limited</a:t>
            </a:r>
          </a:p>
          <a:p>
            <a:pPr lvl="1"/>
            <a:r>
              <a:rPr lang="en-US" dirty="0" smtClean="0"/>
              <a:t>Surgery - </a:t>
            </a:r>
            <a:r>
              <a:rPr lang="en-US" dirty="0" err="1" smtClean="0"/>
              <a:t>Enbloc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Metastatic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Goal : Palliation</a:t>
            </a:r>
          </a:p>
          <a:p>
            <a:pPr lvl="1"/>
            <a:r>
              <a:rPr lang="en-US" dirty="0" smtClean="0"/>
              <a:t>Adjuvant Rx – Available</a:t>
            </a:r>
          </a:p>
          <a:p>
            <a:pPr lvl="1"/>
            <a:r>
              <a:rPr lang="en-US" dirty="0" smtClean="0"/>
              <a:t>Surgery – </a:t>
            </a:r>
            <a:r>
              <a:rPr lang="en-US" dirty="0" err="1" smtClean="0"/>
              <a:t>Intralesiona</a:t>
            </a:r>
            <a:r>
              <a:rPr lang="en-US" dirty="0" err="1" smtClean="0"/>
              <a:t>l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to expect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Deep location of the </a:t>
            </a:r>
            <a:r>
              <a:rPr lang="en-US" dirty="0" err="1" smtClean="0"/>
              <a:t>tumour</a:t>
            </a:r>
            <a:r>
              <a:rPr lang="en-US" dirty="0" smtClean="0"/>
              <a:t> within the pelvis</a:t>
            </a:r>
          </a:p>
          <a:p>
            <a:r>
              <a:rPr lang="en-US" dirty="0" smtClean="0"/>
              <a:t>Intimate relation with surrounding neurovascular structures</a:t>
            </a:r>
          </a:p>
          <a:p>
            <a:r>
              <a:rPr lang="en-US" dirty="0" smtClean="0"/>
              <a:t>Consideration of with lateral </a:t>
            </a:r>
            <a:r>
              <a:rPr lang="en-US" dirty="0" err="1" smtClean="0"/>
              <a:t>illiac</a:t>
            </a:r>
            <a:r>
              <a:rPr lang="en-US" dirty="0" smtClean="0"/>
              <a:t> articulation</a:t>
            </a:r>
          </a:p>
          <a:p>
            <a:r>
              <a:rPr lang="en-US" dirty="0" smtClean="0"/>
              <a:t>Difficulty with instrumentation/ visualization </a:t>
            </a:r>
          </a:p>
          <a:p>
            <a:r>
              <a:rPr lang="en-US" dirty="0" smtClean="0"/>
              <a:t>Fusion rare</a:t>
            </a:r>
          </a:p>
          <a:p>
            <a:r>
              <a:rPr lang="en-US" dirty="0" smtClean="0"/>
              <a:t>Neurological deficits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Age &gt; 50 years</a:t>
            </a:r>
          </a:p>
          <a:p>
            <a:r>
              <a:rPr lang="en-US" dirty="0" smtClean="0"/>
              <a:t>Immune </a:t>
            </a:r>
            <a:r>
              <a:rPr lang="en-US" dirty="0" err="1" smtClean="0"/>
              <a:t>deficency</a:t>
            </a:r>
            <a:r>
              <a:rPr lang="en-US" dirty="0" smtClean="0"/>
              <a:t>, steroids</a:t>
            </a:r>
          </a:p>
          <a:p>
            <a:r>
              <a:rPr lang="en-US" dirty="0" smtClean="0"/>
              <a:t>Rapid weight loss </a:t>
            </a:r>
          </a:p>
          <a:p>
            <a:r>
              <a:rPr lang="en-US" dirty="0" smtClean="0"/>
              <a:t>CT/RT/Steroids – Healing</a:t>
            </a:r>
          </a:p>
          <a:p>
            <a:r>
              <a:rPr lang="en-US" dirty="0" err="1" smtClean="0"/>
              <a:t>Coagulopathy</a:t>
            </a:r>
            <a:endParaRPr lang="en-US" dirty="0" smtClean="0"/>
          </a:p>
          <a:p>
            <a:r>
              <a:rPr lang="en-US" dirty="0" smtClean="0"/>
              <a:t>Wound complications/ Infection/ dehiscence - High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Establish diagnosis</a:t>
            </a:r>
          </a:p>
          <a:p>
            <a:r>
              <a:rPr lang="en-US" dirty="0" smtClean="0"/>
              <a:t>Operate on the right patient</a:t>
            </a:r>
          </a:p>
          <a:p>
            <a:r>
              <a:rPr lang="en-US" dirty="0" smtClean="0"/>
              <a:t>Appropriate approach</a:t>
            </a:r>
          </a:p>
          <a:p>
            <a:r>
              <a:rPr lang="en-US" dirty="0" smtClean="0"/>
              <a:t>Bone quality - ? Fusion</a:t>
            </a:r>
          </a:p>
          <a:p>
            <a:r>
              <a:rPr lang="en-US" dirty="0" smtClean="0"/>
              <a:t>Hardware failure</a:t>
            </a:r>
          </a:p>
          <a:p>
            <a:r>
              <a:rPr lang="en-US" dirty="0" smtClean="0"/>
              <a:t>Timing of surgery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Core biopsy</a:t>
            </a:r>
          </a:p>
          <a:p>
            <a:r>
              <a:rPr lang="en-US" dirty="0" smtClean="0"/>
              <a:t>Excisable ?</a:t>
            </a:r>
          </a:p>
          <a:p>
            <a:r>
              <a:rPr lang="en-US" dirty="0" smtClean="0"/>
              <a:t>Rule out </a:t>
            </a:r>
            <a:r>
              <a:rPr lang="en-US" dirty="0" err="1" smtClean="0"/>
              <a:t>mets</a:t>
            </a:r>
            <a:r>
              <a:rPr lang="en-US" dirty="0" smtClean="0"/>
              <a:t> – CT, PET,</a:t>
            </a:r>
          </a:p>
          <a:p>
            <a:r>
              <a:rPr lang="en-US" dirty="0" smtClean="0"/>
              <a:t>MRI – entire spine MRI (</a:t>
            </a:r>
            <a:r>
              <a:rPr lang="en-US" dirty="0" err="1" smtClean="0"/>
              <a:t>esp</a:t>
            </a:r>
            <a:r>
              <a:rPr lang="en-US" dirty="0" smtClean="0"/>
              <a:t> in </a:t>
            </a:r>
            <a:r>
              <a:rPr lang="en-US" dirty="0" err="1" smtClean="0"/>
              <a:t>chordomas</a:t>
            </a:r>
            <a:r>
              <a:rPr lang="en-US" dirty="0" smtClean="0"/>
              <a:t>)</a:t>
            </a:r>
          </a:p>
          <a:p>
            <a:r>
              <a:rPr lang="en-US" dirty="0" smtClean="0"/>
              <a:t>Vascular – CTA</a:t>
            </a:r>
          </a:p>
          <a:p>
            <a:r>
              <a:rPr lang="en-US" dirty="0" err="1" smtClean="0"/>
              <a:t>Embolizaiton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principles for sacral </a:t>
            </a:r>
            <a:r>
              <a:rPr lang="en-US" dirty="0" err="1" smtClean="0"/>
              <a:t>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Preservation </a:t>
            </a:r>
            <a:r>
              <a:rPr lang="en-US" sz="2400" dirty="0" smtClean="0"/>
              <a:t>and maximization of neurological </a:t>
            </a:r>
            <a:r>
              <a:rPr lang="en-US" sz="2400" dirty="0" smtClean="0"/>
              <a:t>function.</a:t>
            </a:r>
          </a:p>
          <a:p>
            <a:endParaRPr lang="en-US" sz="2400" dirty="0" smtClean="0"/>
          </a:p>
          <a:p>
            <a:r>
              <a:rPr lang="en-US" sz="2400" dirty="0" smtClean="0"/>
              <a:t>Protection of ventral abdominal &amp; pelvic </a:t>
            </a:r>
            <a:r>
              <a:rPr lang="en-US" sz="2400" dirty="0" smtClean="0"/>
              <a:t>structures.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Stabilization through </a:t>
            </a:r>
            <a:r>
              <a:rPr lang="en-US" sz="2400" dirty="0" err="1" smtClean="0"/>
              <a:t>lumbo</a:t>
            </a:r>
            <a:r>
              <a:rPr lang="en-US" sz="2400" dirty="0" smtClean="0"/>
              <a:t>-pelvic fixation as </a:t>
            </a:r>
            <a:r>
              <a:rPr lang="en-US" sz="2400" dirty="0" smtClean="0"/>
              <a:t>necessary.</a:t>
            </a:r>
          </a:p>
          <a:p>
            <a:endParaRPr lang="en-US" sz="2400" dirty="0" smtClean="0"/>
          </a:p>
          <a:p>
            <a:r>
              <a:rPr lang="en-US" sz="2400" dirty="0" smtClean="0"/>
              <a:t>It is important to maintain the integrity of the sacral nerve </a:t>
            </a:r>
            <a:r>
              <a:rPr lang="en-US" sz="2400" dirty="0" smtClean="0"/>
              <a:t>roots.</a:t>
            </a:r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endParaRPr lang="en-US" sz="2400" dirty="0" smtClean="0"/>
          </a:p>
          <a:p>
            <a:r>
              <a:rPr lang="en-US" sz="2400" dirty="0" smtClean="0"/>
              <a:t>Preservation </a:t>
            </a:r>
            <a:r>
              <a:rPr lang="en-US" sz="2400" dirty="0" smtClean="0"/>
              <a:t>of sphincter </a:t>
            </a:r>
            <a:r>
              <a:rPr lang="en-US" sz="2400" dirty="0" smtClean="0"/>
              <a:t>function. </a:t>
            </a:r>
          </a:p>
          <a:p>
            <a:endParaRPr lang="en-US" sz="2400" dirty="0" smtClean="0"/>
          </a:p>
          <a:p>
            <a:r>
              <a:rPr lang="en-US" sz="2400" dirty="0" smtClean="0"/>
              <a:t>Amputation below S3 nerve root results in minimal functional deficits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Resection of all sacral nerve roots result in saddle anesthesia and sexual </a:t>
            </a:r>
            <a:r>
              <a:rPr lang="en-US" sz="2400" dirty="0" smtClean="0"/>
              <a:t>dysfunction.</a:t>
            </a:r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Intralesional</a:t>
            </a:r>
            <a:r>
              <a:rPr lang="en-US" dirty="0" smtClean="0"/>
              <a:t> </a:t>
            </a:r>
            <a:r>
              <a:rPr lang="en-US" dirty="0" err="1" smtClean="0"/>
              <a:t>debulking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GTE</a:t>
            </a:r>
          </a:p>
          <a:p>
            <a:endParaRPr lang="en-US" dirty="0" smtClean="0"/>
          </a:p>
          <a:p>
            <a:r>
              <a:rPr lang="en-US" dirty="0" smtClean="0"/>
              <a:t>En bloc resection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Deficits associated with level of resection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Below S3 </a:t>
            </a:r>
          </a:p>
          <a:p>
            <a:pPr lvl="1"/>
            <a:r>
              <a:rPr lang="en-US" dirty="0" smtClean="0"/>
              <a:t>Preserve </a:t>
            </a:r>
            <a:r>
              <a:rPr lang="en-US" dirty="0" err="1" smtClean="0"/>
              <a:t>b/l</a:t>
            </a:r>
            <a:r>
              <a:rPr lang="en-US" dirty="0" smtClean="0"/>
              <a:t> S3 roots</a:t>
            </a:r>
          </a:p>
          <a:p>
            <a:pPr lvl="1"/>
            <a:r>
              <a:rPr lang="en-US" dirty="0" smtClean="0"/>
              <a:t>Will regain B/B/S function</a:t>
            </a:r>
          </a:p>
          <a:p>
            <a:pPr lvl="1"/>
            <a:r>
              <a:rPr lang="en-US" dirty="0" smtClean="0"/>
              <a:t>Low long term morbidity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Mid </a:t>
            </a:r>
            <a:r>
              <a:rPr lang="en-US" dirty="0" err="1" smtClean="0"/>
              <a:t>sacrectomy</a:t>
            </a:r>
            <a:r>
              <a:rPr lang="en-US" dirty="0" smtClean="0"/>
              <a:t>(S2-3)</a:t>
            </a:r>
          </a:p>
          <a:p>
            <a:pPr lvl="1"/>
            <a:r>
              <a:rPr lang="en-US" dirty="0" smtClean="0"/>
              <a:t>Variable neurological dysfunction</a:t>
            </a:r>
          </a:p>
          <a:p>
            <a:pPr lvl="1"/>
            <a:r>
              <a:rPr lang="en-US" dirty="0" err="1" smtClean="0"/>
              <a:t>b/l</a:t>
            </a:r>
            <a:r>
              <a:rPr lang="en-US" dirty="0" smtClean="0"/>
              <a:t> S2 and one S3 preserved – regain function but not necessarily normal </a:t>
            </a:r>
          </a:p>
          <a:p>
            <a:pPr lvl="1"/>
            <a:r>
              <a:rPr lang="en-US" dirty="0" smtClean="0"/>
              <a:t>Loss of </a:t>
            </a:r>
            <a:r>
              <a:rPr lang="en-US" dirty="0" err="1" smtClean="0"/>
              <a:t>b/l</a:t>
            </a:r>
            <a:r>
              <a:rPr lang="en-US" dirty="0" smtClean="0"/>
              <a:t> S3 and 1 S2 – Variable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 </a:t>
            </a:r>
            <a:r>
              <a:rPr lang="en-US" dirty="0" err="1" smtClean="0"/>
              <a:t>secrectomy</a:t>
            </a:r>
            <a:endParaRPr lang="en-US" dirty="0" smtClean="0"/>
          </a:p>
          <a:p>
            <a:pPr lvl="1"/>
            <a:r>
              <a:rPr lang="en-US" dirty="0" smtClean="0"/>
              <a:t>Loss of B/B/S and LE function</a:t>
            </a:r>
          </a:p>
          <a:p>
            <a:pPr lvl="1"/>
            <a:r>
              <a:rPr lang="en-US" dirty="0" smtClean="0"/>
              <a:t>Both L5 Preserved – ambulatory but not </a:t>
            </a:r>
            <a:r>
              <a:rPr lang="en-US" dirty="0" err="1" smtClean="0"/>
              <a:t>atheletic</a:t>
            </a:r>
            <a:r>
              <a:rPr lang="en-US" dirty="0" smtClean="0"/>
              <a:t> function</a:t>
            </a:r>
          </a:p>
          <a:p>
            <a:pPr lvl="1"/>
            <a:r>
              <a:rPr lang="en-US" dirty="0" smtClean="0"/>
              <a:t>Above L5 – non ambulatory. Later a nerve or tendon transfer  via preserved femoral nerve can be performed.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0682" t="60610" r="35886" b="21313"/>
          <a:stretch>
            <a:fillRect/>
          </a:stretch>
        </p:blipFill>
        <p:spPr bwMode="auto">
          <a:xfrm>
            <a:off x="304800" y="381000"/>
            <a:ext cx="3810000" cy="607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3939" t="67442" r="44203" b="16372"/>
          <a:stretch>
            <a:fillRect/>
          </a:stretch>
        </p:blipFill>
        <p:spPr bwMode="auto">
          <a:xfrm>
            <a:off x="4800600" y="381000"/>
            <a:ext cx="3429000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Anterior </a:t>
            </a:r>
            <a:r>
              <a:rPr lang="en-US" dirty="0" err="1" smtClean="0"/>
              <a:t>vs</a:t>
            </a:r>
            <a:r>
              <a:rPr lang="en-US" dirty="0" smtClean="0"/>
              <a:t> Posterior </a:t>
            </a:r>
            <a:r>
              <a:rPr lang="en-US" dirty="0" err="1" smtClean="0"/>
              <a:t>vs</a:t>
            </a:r>
            <a:r>
              <a:rPr lang="en-US" dirty="0" smtClean="0"/>
              <a:t> Both</a:t>
            </a:r>
          </a:p>
          <a:p>
            <a:r>
              <a:rPr lang="en-US" dirty="0" smtClean="0"/>
              <a:t>Bowel prep</a:t>
            </a:r>
          </a:p>
          <a:p>
            <a:r>
              <a:rPr lang="en-US" dirty="0" smtClean="0"/>
              <a:t>Temporary urethral stents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Posterior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No  rectal involvement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No anticipated large defect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Below S2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Lesser morbidity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Lumbo</a:t>
            </a:r>
            <a:r>
              <a:rPr lang="en-US" dirty="0" smtClean="0"/>
              <a:t>-Pelvic stabilization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Enbloc</a:t>
            </a:r>
            <a:r>
              <a:rPr lang="en-US" sz="2400" dirty="0" smtClean="0"/>
              <a:t> resection of </a:t>
            </a:r>
            <a:r>
              <a:rPr lang="en-US" sz="2400" dirty="0" smtClean="0"/>
              <a:t>tumors </a:t>
            </a:r>
            <a:r>
              <a:rPr lang="en-US" sz="2400" dirty="0" smtClean="0"/>
              <a:t>along with total </a:t>
            </a:r>
            <a:r>
              <a:rPr lang="en-US" sz="2400" dirty="0" err="1" smtClean="0"/>
              <a:t>sacrectomy</a:t>
            </a:r>
            <a:r>
              <a:rPr lang="en-US" sz="2400" dirty="0" smtClean="0"/>
              <a:t> is the mainstay of treatment for most primary osseous </a:t>
            </a:r>
            <a:r>
              <a:rPr lang="en-US" sz="2400" dirty="0" smtClean="0"/>
              <a:t>tumor </a:t>
            </a:r>
            <a:r>
              <a:rPr lang="en-US" sz="2400" dirty="0" smtClean="0"/>
              <a:t>of the </a:t>
            </a:r>
            <a:r>
              <a:rPr lang="en-US" sz="2400" dirty="0" smtClean="0"/>
              <a:t>sacrum.</a:t>
            </a:r>
          </a:p>
          <a:p>
            <a:endParaRPr lang="en-US" sz="2400" dirty="0" smtClean="0"/>
          </a:p>
          <a:p>
            <a:r>
              <a:rPr lang="en-US" sz="2400" dirty="0" smtClean="0"/>
              <a:t>Pelvic ring stability is the most important </a:t>
            </a:r>
            <a:r>
              <a:rPr lang="en-US" sz="2400" dirty="0" smtClean="0"/>
              <a:t>biomechanical </a:t>
            </a:r>
            <a:r>
              <a:rPr lang="en-US" sz="2400" dirty="0" smtClean="0"/>
              <a:t>aspect to </a:t>
            </a:r>
            <a:r>
              <a:rPr lang="en-US" sz="2400" dirty="0" smtClean="0"/>
              <a:t>consider.</a:t>
            </a:r>
          </a:p>
          <a:p>
            <a:endParaRPr lang="en-US" sz="2400" dirty="0" smtClean="0"/>
          </a:p>
          <a:p>
            <a:r>
              <a:rPr lang="en-US" sz="2400" dirty="0" smtClean="0"/>
              <a:t>Two vital components of pelvic ring integrity are pubic </a:t>
            </a:r>
            <a:r>
              <a:rPr lang="en-US" sz="2400" dirty="0" err="1" smtClean="0"/>
              <a:t>symphysis</a:t>
            </a:r>
            <a:r>
              <a:rPr lang="en-US" sz="2400" dirty="0" smtClean="0"/>
              <a:t> </a:t>
            </a:r>
            <a:r>
              <a:rPr lang="en-US" sz="2400" dirty="0" err="1" smtClean="0"/>
              <a:t>anteriorly</a:t>
            </a:r>
            <a:r>
              <a:rPr lang="en-US" sz="2400" dirty="0" smtClean="0"/>
              <a:t> and SI joints </a:t>
            </a:r>
            <a:r>
              <a:rPr lang="en-US" sz="2400" dirty="0" err="1" smtClean="0"/>
              <a:t>posteriorly</a:t>
            </a:r>
            <a:r>
              <a:rPr lang="en-US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50% of the SI joints must remain intact to maintain pelvic ring integrity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Surgical stabilization must be strongly considered if more than 50 % of the SI joint is </a:t>
            </a:r>
            <a:r>
              <a:rPr lang="en-US" sz="2400" dirty="0" smtClean="0"/>
              <a:t>removed.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Spino</a:t>
            </a:r>
            <a:r>
              <a:rPr lang="en-US" sz="2400" dirty="0" smtClean="0"/>
              <a:t>-pelvic reconstruction is often an unavoidable necessity for most sacral </a:t>
            </a:r>
            <a:r>
              <a:rPr lang="en-US" sz="2400" dirty="0" smtClean="0"/>
              <a:t>tumor </a:t>
            </a:r>
            <a:r>
              <a:rPr lang="en-US" sz="2400" dirty="0" smtClean="0"/>
              <a:t>resections.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86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Sacral </a:t>
            </a:r>
            <a:r>
              <a:rPr lang="en-US" sz="2400" dirty="0" smtClean="0"/>
              <a:t>tumors </a:t>
            </a:r>
            <a:r>
              <a:rPr lang="en-US" sz="2400" dirty="0" smtClean="0"/>
              <a:t>require prior planning with detailed imaging like CTA and DSA.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Need for a interdisciplinary management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Consideration for </a:t>
            </a:r>
            <a:r>
              <a:rPr lang="en-US" sz="2400" dirty="0" err="1" smtClean="0"/>
              <a:t>spinopelvic</a:t>
            </a:r>
            <a:r>
              <a:rPr lang="en-US" sz="2400" dirty="0" smtClean="0"/>
              <a:t> stabilization when &gt; 50% of </a:t>
            </a:r>
            <a:r>
              <a:rPr lang="en-US" sz="2400" dirty="0" err="1" smtClean="0"/>
              <a:t>of</a:t>
            </a:r>
            <a:r>
              <a:rPr lang="en-US" sz="2400" dirty="0" smtClean="0"/>
              <a:t> the SI joint needs to be removed, due to aggressive nature of the disease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Proper patient counseling and realistic expectations of the functional outcomes.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Wrong operation on the wrong patient by the wrong surgeon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2967334"/>
            <a:ext cx="73913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chemeClr val="accent3"/>
                </a:solidFill>
              </a:rPr>
              <a:t>THANK YOU</a:t>
            </a:r>
            <a:endParaRPr lang="en-US" sz="9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Intra-operative findings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Patient was taken up for </a:t>
            </a:r>
            <a:r>
              <a:rPr lang="en-US" sz="2400" dirty="0" smtClean="0"/>
              <a:t>surgery in prone position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 posterior </a:t>
            </a:r>
            <a:r>
              <a:rPr lang="en-US" sz="2400" dirty="0" smtClean="0"/>
              <a:t>linear midline incision was taken from L4 to S5(buttock cleft</a:t>
            </a:r>
            <a:r>
              <a:rPr lang="en-US" sz="2400" dirty="0" smtClean="0"/>
              <a:t>).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Once </a:t>
            </a:r>
            <a:r>
              <a:rPr lang="en-US" sz="2400" dirty="0" smtClean="0"/>
              <a:t>tumor </a:t>
            </a:r>
            <a:r>
              <a:rPr lang="en-US" sz="2400" dirty="0" smtClean="0"/>
              <a:t>was visualized biopsy was taken and decompression started</a:t>
            </a:r>
          </a:p>
          <a:p>
            <a:endParaRPr lang="en-US" sz="2400" dirty="0" smtClean="0"/>
          </a:p>
          <a:p>
            <a:r>
              <a:rPr lang="en-US" sz="2400" dirty="0" smtClean="0"/>
              <a:t>Tumor </a:t>
            </a:r>
            <a:r>
              <a:rPr lang="en-US" sz="2400" dirty="0" smtClean="0"/>
              <a:t>was highly vascular and procedure had to be abandoned due to massive </a:t>
            </a:r>
            <a:r>
              <a:rPr lang="en-US" sz="2400" dirty="0" smtClean="0"/>
              <a:t>intra-</a:t>
            </a:r>
            <a:r>
              <a:rPr lang="en-US" sz="2400" dirty="0" err="1" smtClean="0"/>
              <a:t>tumoral</a:t>
            </a:r>
            <a:r>
              <a:rPr lang="en-US" sz="2400" dirty="0" smtClean="0"/>
              <a:t> </a:t>
            </a:r>
            <a:r>
              <a:rPr lang="en-US" sz="2400" dirty="0" smtClean="0"/>
              <a:t>bleeding and hemodynamic instability.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Hemostasis</a:t>
            </a:r>
            <a:r>
              <a:rPr lang="en-US" sz="2400" dirty="0" smtClean="0"/>
              <a:t> was achieved by packing with mops and with the use of hemostats.</a:t>
            </a:r>
          </a:p>
          <a:p>
            <a:endParaRPr lang="en-US" sz="2400" dirty="0" smtClean="0"/>
          </a:p>
          <a:p>
            <a:r>
              <a:rPr lang="en-US" sz="2400" dirty="0" smtClean="0"/>
              <a:t>4 units of blood had to be transfused at the same time.</a:t>
            </a:r>
          </a:p>
          <a:p>
            <a:endParaRPr lang="en-US" sz="2400" dirty="0" smtClean="0"/>
          </a:p>
          <a:p>
            <a:r>
              <a:rPr lang="en-US" sz="2400" dirty="0" smtClean="0"/>
              <a:t>Wound was closed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operative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Patients neurology was unchanged.</a:t>
            </a:r>
          </a:p>
          <a:p>
            <a:endParaRPr lang="en-US" sz="2400" dirty="0" smtClean="0"/>
          </a:p>
          <a:p>
            <a:r>
              <a:rPr lang="en-US" sz="2400" dirty="0" smtClean="0"/>
              <a:t>Patient was stabilized in the ICU.</a:t>
            </a:r>
          </a:p>
          <a:p>
            <a:endParaRPr lang="en-US" sz="2400" dirty="0" smtClean="0"/>
          </a:p>
          <a:p>
            <a:r>
              <a:rPr lang="en-US" sz="2400" dirty="0" smtClean="0"/>
              <a:t>HPE </a:t>
            </a:r>
            <a:r>
              <a:rPr lang="en-US" sz="2400" dirty="0" smtClean="0"/>
              <a:t>s/o GCT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5473" t="37985" r="6940" b="36138"/>
          <a:stretch>
            <a:fillRect/>
          </a:stretch>
        </p:blipFill>
        <p:spPr bwMode="auto">
          <a:xfrm>
            <a:off x="1143000" y="533400"/>
            <a:ext cx="6705600" cy="333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7370" t="35610" r="6170" b="33831"/>
          <a:stretch>
            <a:fillRect/>
          </a:stretch>
        </p:blipFill>
        <p:spPr bwMode="auto">
          <a:xfrm>
            <a:off x="1143001" y="3886200"/>
            <a:ext cx="6705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E:\NS RECORDS 2020\FOLDER 2020\NS1388 RAJANI KARDILE\New folder\Screenshot_20210323-135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21" t="8894" r="71555" b="56613"/>
          <a:stretch>
            <a:fillRect/>
          </a:stretch>
        </p:blipFill>
        <p:spPr bwMode="auto">
          <a:xfrm>
            <a:off x="2133600" y="651499"/>
            <a:ext cx="4648200" cy="620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676</TotalTime>
  <Words>951</Words>
  <Application>Microsoft Office PowerPoint</Application>
  <PresentationFormat>On-screen Show (4:3)</PresentationFormat>
  <Paragraphs>220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Flow</vt:lpstr>
      <vt:lpstr>Case Report</vt:lpstr>
      <vt:lpstr>Clinical picture</vt:lpstr>
      <vt:lpstr>Imaging</vt:lpstr>
      <vt:lpstr>Slide 4</vt:lpstr>
      <vt:lpstr>Intra-operative findings</vt:lpstr>
      <vt:lpstr>Slide 6</vt:lpstr>
      <vt:lpstr>Post operative </vt:lpstr>
      <vt:lpstr>Slide 8</vt:lpstr>
      <vt:lpstr>Slide 9</vt:lpstr>
      <vt:lpstr>Slide 10</vt:lpstr>
      <vt:lpstr>Slide 11</vt:lpstr>
      <vt:lpstr>Slide 12</vt:lpstr>
      <vt:lpstr>Re-surgery</vt:lpstr>
      <vt:lpstr>Slide 14</vt:lpstr>
      <vt:lpstr>Slide 15</vt:lpstr>
      <vt:lpstr>Slide 16</vt:lpstr>
      <vt:lpstr>Intra op C-Arm imaging</vt:lpstr>
      <vt:lpstr>Slide 18</vt:lpstr>
      <vt:lpstr>Post-operative imaging</vt:lpstr>
      <vt:lpstr>Slide 20</vt:lpstr>
      <vt:lpstr>Slide 21</vt:lpstr>
      <vt:lpstr>Post operative period </vt:lpstr>
      <vt:lpstr>Slide 23</vt:lpstr>
      <vt:lpstr>Post op MRI</vt:lpstr>
      <vt:lpstr>Slide 25</vt:lpstr>
      <vt:lpstr>Giant cell tumors (GCTs) </vt:lpstr>
      <vt:lpstr>Slide 27</vt:lpstr>
      <vt:lpstr>Sacral tumors</vt:lpstr>
      <vt:lpstr>Slide 29</vt:lpstr>
      <vt:lpstr>Different sacral tumors</vt:lpstr>
      <vt:lpstr>Primary vs metastatic tumours</vt:lpstr>
      <vt:lpstr>Problems to expect</vt:lpstr>
      <vt:lpstr>Concerns</vt:lpstr>
      <vt:lpstr>Evaluation</vt:lpstr>
      <vt:lpstr>Surgical principles for sacral Tx</vt:lpstr>
      <vt:lpstr>Slide 36</vt:lpstr>
      <vt:lpstr>Surgical options</vt:lpstr>
      <vt:lpstr>Deficits associated with level of resection</vt:lpstr>
      <vt:lpstr>Slide 39</vt:lpstr>
      <vt:lpstr>Planning approach</vt:lpstr>
      <vt:lpstr>Lumbo-Pelvic stabilization</vt:lpstr>
      <vt:lpstr>Slide 42</vt:lpstr>
      <vt:lpstr>Take home message</vt:lpstr>
      <vt:lpstr>Slide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Report</dc:title>
  <dc:creator>admin</dc:creator>
  <cp:lastModifiedBy>Windows User</cp:lastModifiedBy>
  <cp:revision>112</cp:revision>
  <dcterms:created xsi:type="dcterms:W3CDTF">2006-08-16T00:00:00Z</dcterms:created>
  <dcterms:modified xsi:type="dcterms:W3CDTF">2021-03-27T11:20:43Z</dcterms:modified>
</cp:coreProperties>
</file>