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60" r:id="rId5"/>
    <p:sldId id="259" r:id="rId6"/>
    <p:sldId id="272" r:id="rId7"/>
    <p:sldId id="269" r:id="rId8"/>
    <p:sldId id="266" r:id="rId9"/>
    <p:sldId id="262" r:id="rId10"/>
    <p:sldId id="263" r:id="rId11"/>
    <p:sldId id="273" r:id="rId12"/>
    <p:sldId id="265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62" autoAdjust="0"/>
    <p:restoredTop sz="94660"/>
  </p:normalViewPr>
  <p:slideViewPr>
    <p:cSldViewPr>
      <p:cViewPr varScale="1">
        <p:scale>
          <a:sx n="68" d="100"/>
          <a:sy n="68" d="100"/>
        </p:scale>
        <p:origin x="-14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C8D018-2556-4CCC-9745-E26E3D30A4E7}" type="datetimeFigureOut">
              <a:rPr lang="en-US" smtClean="0"/>
              <a:pPr/>
              <a:t>5/27/2021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579689-FEF0-4A0D-998A-8DB102935BC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79689-FEF0-4A0D-998A-8DB102935BCD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930E5-D27E-40F8-94A8-5E1484DA2C6E}" type="datetimeFigureOut">
              <a:rPr lang="en-US" smtClean="0"/>
              <a:pPr/>
              <a:t>5/27/2021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CCA5F-3045-4C4E-9FF5-70113473C34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930E5-D27E-40F8-94A8-5E1484DA2C6E}" type="datetimeFigureOut">
              <a:rPr lang="en-US" smtClean="0"/>
              <a:pPr/>
              <a:t>5/27/2021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CCA5F-3045-4C4E-9FF5-70113473C34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930E5-D27E-40F8-94A8-5E1484DA2C6E}" type="datetimeFigureOut">
              <a:rPr lang="en-US" smtClean="0"/>
              <a:pPr/>
              <a:t>5/27/2021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CCA5F-3045-4C4E-9FF5-70113473C34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930E5-D27E-40F8-94A8-5E1484DA2C6E}" type="datetimeFigureOut">
              <a:rPr lang="en-US" smtClean="0"/>
              <a:pPr/>
              <a:t>5/27/2021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CCA5F-3045-4C4E-9FF5-70113473C34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930E5-D27E-40F8-94A8-5E1484DA2C6E}" type="datetimeFigureOut">
              <a:rPr lang="en-US" smtClean="0"/>
              <a:pPr/>
              <a:t>5/27/2021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CCA5F-3045-4C4E-9FF5-70113473C34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930E5-D27E-40F8-94A8-5E1484DA2C6E}" type="datetimeFigureOut">
              <a:rPr lang="en-US" smtClean="0"/>
              <a:pPr/>
              <a:t>5/27/2021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CCA5F-3045-4C4E-9FF5-70113473C34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930E5-D27E-40F8-94A8-5E1484DA2C6E}" type="datetimeFigureOut">
              <a:rPr lang="en-US" smtClean="0"/>
              <a:pPr/>
              <a:t>5/27/2021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CCA5F-3045-4C4E-9FF5-70113473C34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930E5-D27E-40F8-94A8-5E1484DA2C6E}" type="datetimeFigureOut">
              <a:rPr lang="en-US" smtClean="0"/>
              <a:pPr/>
              <a:t>5/27/2021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CCA5F-3045-4C4E-9FF5-70113473C34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930E5-D27E-40F8-94A8-5E1484DA2C6E}" type="datetimeFigureOut">
              <a:rPr lang="en-US" smtClean="0"/>
              <a:pPr/>
              <a:t>5/27/2021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CCA5F-3045-4C4E-9FF5-70113473C34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930E5-D27E-40F8-94A8-5E1484DA2C6E}" type="datetimeFigureOut">
              <a:rPr lang="en-US" smtClean="0"/>
              <a:pPr/>
              <a:t>5/27/2021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CCA5F-3045-4C4E-9FF5-70113473C34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930E5-D27E-40F8-94A8-5E1484DA2C6E}" type="datetimeFigureOut">
              <a:rPr lang="en-US" smtClean="0"/>
              <a:pPr/>
              <a:t>5/27/2021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CCA5F-3045-4C4E-9FF5-70113473C34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8930E5-D27E-40F8-94A8-5E1484DA2C6E}" type="datetimeFigureOut">
              <a:rPr lang="en-US" smtClean="0"/>
              <a:pPr/>
              <a:t>5/27/2021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1CCA5F-3045-4C4E-9FF5-70113473C34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ggg\Desktop\FINAL%20PNA%2027TH%20MARCH\ashabai.mp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CASE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Department of Neurosurgery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Dr. </a:t>
            </a:r>
            <a:r>
              <a:rPr lang="en-US" dirty="0" err="1" smtClean="0">
                <a:solidFill>
                  <a:schemeClr val="tx1"/>
                </a:solidFill>
              </a:rPr>
              <a:t>D.Y.Patil</a:t>
            </a:r>
            <a:r>
              <a:rPr lang="en-US" dirty="0" smtClean="0">
                <a:solidFill>
                  <a:schemeClr val="tx1"/>
                </a:solidFill>
              </a:rPr>
              <a:t> Medical College &amp; Hospital</a:t>
            </a:r>
          </a:p>
          <a:p>
            <a:r>
              <a:rPr lang="en-US" dirty="0" err="1" smtClean="0">
                <a:solidFill>
                  <a:schemeClr val="tx1"/>
                </a:solidFill>
              </a:rPr>
              <a:t>Pimpri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en-US" dirty="0" err="1" smtClean="0">
                <a:solidFill>
                  <a:schemeClr val="tx1"/>
                </a:solidFill>
              </a:rPr>
              <a:t>Pune</a:t>
            </a:r>
            <a:endParaRPr lang="en-US" smtClean="0">
              <a:solidFill>
                <a:schemeClr val="tx1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 OP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n-US" sz="2400" dirty="0" smtClean="0"/>
              <a:t>POD 0</a:t>
            </a:r>
          </a:p>
          <a:p>
            <a:r>
              <a:rPr lang="en-US" sz="2400" dirty="0" smtClean="0"/>
              <a:t>Spasticity and tightness of lower limbs decreased in immediate post op period.</a:t>
            </a:r>
          </a:p>
          <a:p>
            <a:r>
              <a:rPr lang="en-US" sz="2400" dirty="0" smtClean="0"/>
              <a:t> Mild deviation of tongue to the right.</a:t>
            </a:r>
          </a:p>
          <a:p>
            <a:r>
              <a:rPr lang="en-US" sz="2400" dirty="0" smtClean="0"/>
              <a:t>Grade 2 facial palsy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POD 1</a:t>
            </a:r>
          </a:p>
          <a:p>
            <a:r>
              <a:rPr lang="en-US" sz="2400" dirty="0" smtClean="0"/>
              <a:t>Improvement of sensation over the face and right half of the body</a:t>
            </a:r>
          </a:p>
          <a:p>
            <a:r>
              <a:rPr lang="en-US" sz="2400" dirty="0" smtClean="0"/>
              <a:t>Decrease in </a:t>
            </a:r>
            <a:r>
              <a:rPr lang="en-US" sz="2400" dirty="0" err="1" smtClean="0"/>
              <a:t>radicular</a:t>
            </a:r>
            <a:r>
              <a:rPr lang="en-US" sz="2400" dirty="0" smtClean="0"/>
              <a:t> symptoms.</a:t>
            </a:r>
          </a:p>
          <a:p>
            <a:r>
              <a:rPr lang="en-US" sz="2400" dirty="0" smtClean="0"/>
              <a:t>Pt was started on RT feeds as gag was weak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81000"/>
            <a:ext cx="8229600" cy="57150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400" b="1" dirty="0" smtClean="0"/>
              <a:t>POD 7</a:t>
            </a:r>
          </a:p>
          <a:p>
            <a:r>
              <a:rPr lang="en-US" sz="2400" dirty="0" smtClean="0"/>
              <a:t>Power improved in all 4 limbs and was able to ambulate with support, tolerated sips of water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r>
              <a:rPr lang="en-US" sz="2400" b="1" dirty="0" smtClean="0"/>
              <a:t>POD 10</a:t>
            </a:r>
          </a:p>
          <a:p>
            <a:r>
              <a:rPr lang="en-US" sz="2400" dirty="0" smtClean="0"/>
              <a:t>Tolerated soft diet and RT was removed 2 days later</a:t>
            </a:r>
          </a:p>
          <a:p>
            <a:r>
              <a:rPr lang="en-US" sz="2400" dirty="0" smtClean="0"/>
              <a:t>Able to walk short distances without support and could get up from chair without support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r>
              <a:rPr lang="en-US" sz="2400" b="1" dirty="0" smtClean="0"/>
              <a:t>POD 14</a:t>
            </a:r>
          </a:p>
          <a:p>
            <a:r>
              <a:rPr lang="en-US" sz="2400" dirty="0" smtClean="0"/>
              <a:t>Facial palsy improved.</a:t>
            </a:r>
          </a:p>
          <a:p>
            <a:r>
              <a:rPr lang="en-US" sz="2400" dirty="0" smtClean="0"/>
              <a:t>Could walk the entire corridor of the ward without support. </a:t>
            </a:r>
          </a:p>
          <a:p>
            <a:r>
              <a:rPr lang="en-US" sz="2400" dirty="0" smtClean="0"/>
              <a:t>Sutures were removed with wound healed by primary intention.</a:t>
            </a:r>
          </a:p>
          <a:p>
            <a:r>
              <a:rPr lang="en-US" sz="2400" dirty="0" smtClean="0"/>
              <a:t>Pt was discharged with a Philadelphia collar for 3 months. 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381000"/>
            <a:ext cx="66294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POST OP IMAGING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9217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60282" t="35923" r="21027" b="37407"/>
          <a:stretch>
            <a:fillRect/>
          </a:stretch>
        </p:blipFill>
        <p:spPr bwMode="auto">
          <a:xfrm>
            <a:off x="5410200" y="762000"/>
            <a:ext cx="28194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Users\admin\Desktop\aad with BI\ppt\Ashabai Raut_20.jpg"/>
          <p:cNvPicPr>
            <a:picLocks noChangeAspect="1" noChangeArrowheads="1"/>
          </p:cNvPicPr>
          <p:nvPr/>
        </p:nvPicPr>
        <p:blipFill>
          <a:blip r:embed="rId3" cstate="print"/>
          <a:srcRect l="13687" t="2252" b="14416"/>
          <a:stretch>
            <a:fillRect/>
          </a:stretch>
        </p:blipFill>
        <p:spPr bwMode="auto">
          <a:xfrm>
            <a:off x="838200" y="762000"/>
            <a:ext cx="2402715" cy="2895600"/>
          </a:xfrm>
          <a:prstGeom prst="rect">
            <a:avLst/>
          </a:prstGeom>
          <a:noFill/>
        </p:spPr>
      </p:pic>
      <p:pic>
        <p:nvPicPr>
          <p:cNvPr id="8" name="Picture 3" descr="C:\Users\admin\Desktop\aad with BI\ppt\Ashabai Raut_21.jpg"/>
          <p:cNvPicPr>
            <a:picLocks noChangeAspect="1" noChangeArrowheads="1"/>
          </p:cNvPicPr>
          <p:nvPr/>
        </p:nvPicPr>
        <p:blipFill>
          <a:blip r:embed="rId4" cstate="print"/>
          <a:srcRect l="10443" r="12978"/>
          <a:stretch>
            <a:fillRect/>
          </a:stretch>
        </p:blipFill>
        <p:spPr bwMode="auto">
          <a:xfrm>
            <a:off x="3200400" y="762000"/>
            <a:ext cx="2209800" cy="2895601"/>
          </a:xfrm>
          <a:prstGeom prst="rect">
            <a:avLst/>
          </a:prstGeom>
          <a:noFill/>
        </p:spPr>
      </p:pic>
      <p:pic>
        <p:nvPicPr>
          <p:cNvPr id="9" name="Picture 5" descr="C:\Users\admin\Desktop\aad with BI\ppt\post op 2.jpg"/>
          <p:cNvPicPr>
            <a:picLocks noChangeAspect="1" noChangeArrowheads="1"/>
          </p:cNvPicPr>
          <p:nvPr/>
        </p:nvPicPr>
        <p:blipFill>
          <a:blip r:embed="rId5" cstate="print"/>
          <a:srcRect l="11788" b="30769"/>
          <a:stretch>
            <a:fillRect/>
          </a:stretch>
        </p:blipFill>
        <p:spPr bwMode="auto">
          <a:xfrm>
            <a:off x="838200" y="3657600"/>
            <a:ext cx="4580439" cy="3200400"/>
          </a:xfrm>
          <a:prstGeom prst="rect">
            <a:avLst/>
          </a:prstGeom>
          <a:noFill/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6" cstate="print"/>
          <a:srcRect l="82758" t="68060" b="15821"/>
          <a:stretch>
            <a:fillRect/>
          </a:stretch>
        </p:blipFill>
        <p:spPr bwMode="auto">
          <a:xfrm>
            <a:off x="5410200" y="3669030"/>
            <a:ext cx="2819400" cy="3188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CVJ </a:t>
            </a:r>
            <a:r>
              <a:rPr lang="en-US" dirty="0" err="1" smtClean="0"/>
              <a:t>anamolies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err="1" smtClean="0"/>
              <a:t>Craniovertebral</a:t>
            </a:r>
            <a:r>
              <a:rPr lang="en-US" sz="2400" dirty="0" smtClean="0"/>
              <a:t> junction refers to the occipital bone that surrounds the foramen magnum and the atlas and axis vertebrae.</a:t>
            </a:r>
          </a:p>
          <a:p>
            <a:pPr>
              <a:buNone/>
            </a:pPr>
            <a:endParaRPr lang="en-US" sz="2400" dirty="0" smtClean="0"/>
          </a:p>
          <a:p>
            <a:r>
              <a:rPr lang="en-US" sz="2400" dirty="0" smtClean="0"/>
              <a:t>Up to the 1970s, surgical treatment of CVJ disorders – posterior (foramen magnum) decompression with removal of the posterior arch of the atlas and axis. </a:t>
            </a:r>
          </a:p>
          <a:p>
            <a:pPr lvl="1"/>
            <a:r>
              <a:rPr lang="en-US" sz="2400" dirty="0" smtClean="0"/>
              <a:t>High mortality &amp; morbidity</a:t>
            </a:r>
            <a:endParaRPr lang="en-US" sz="24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Congenital anomalies of the skull base and the </a:t>
            </a:r>
            <a:r>
              <a:rPr lang="en-US" sz="2400" dirty="0" err="1" smtClean="0"/>
              <a:t>atlanto</a:t>
            </a:r>
            <a:r>
              <a:rPr lang="en-US" sz="2400" dirty="0" smtClean="0"/>
              <a:t>-occipital region involve the osseous, neural, and vascular structures.</a:t>
            </a:r>
          </a:p>
          <a:p>
            <a:endParaRPr lang="en-US" sz="2400" dirty="0" smtClean="0"/>
          </a:p>
          <a:p>
            <a:r>
              <a:rPr lang="en-US" sz="2400" dirty="0" smtClean="0"/>
              <a:t>Symptoms attributed to the underlying neurovascular and osseous structures.</a:t>
            </a:r>
          </a:p>
          <a:p>
            <a:endParaRPr lang="en-US" sz="2400" dirty="0" smtClean="0"/>
          </a:p>
          <a:p>
            <a:r>
              <a:rPr lang="en-US" sz="2400" dirty="0" smtClean="0"/>
              <a:t>Can have </a:t>
            </a:r>
            <a:r>
              <a:rPr lang="en-US" sz="2400" dirty="0" err="1" smtClean="0"/>
              <a:t>syndromic</a:t>
            </a:r>
            <a:r>
              <a:rPr lang="en-US" sz="2400" dirty="0" smtClean="0"/>
              <a:t> associations.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err="1" smtClean="0"/>
              <a:t>Atlantoaxial</a:t>
            </a:r>
            <a:r>
              <a:rPr lang="en-US" sz="2400" dirty="0" smtClean="0"/>
              <a:t> dislocation refers to a loss of stability between the atlas and axis (C1–C2), resulting in loss of normal articulation.</a:t>
            </a:r>
          </a:p>
          <a:p>
            <a:endParaRPr lang="en-US" sz="2400" dirty="0" smtClean="0"/>
          </a:p>
          <a:p>
            <a:r>
              <a:rPr lang="en-US" sz="2400" dirty="0" smtClean="0"/>
              <a:t>Could be traumatic, inflammatory, idiopathic, or congenital abnormalities.</a:t>
            </a:r>
          </a:p>
          <a:p>
            <a:pPr>
              <a:buNone/>
            </a:pPr>
            <a:endParaRPr lang="en-US" sz="2400" dirty="0" smtClean="0"/>
          </a:p>
          <a:p>
            <a:r>
              <a:rPr lang="en-US" sz="2400" dirty="0" err="1" smtClean="0"/>
              <a:t>Ligamentous</a:t>
            </a:r>
            <a:r>
              <a:rPr lang="en-US" sz="2400" dirty="0" smtClean="0"/>
              <a:t> laxity may be due to an inflammatory process or to an intrinsic defect in collagen fibers that form ligaments.</a:t>
            </a:r>
            <a:endParaRPr lang="en-US" sz="24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err="1" smtClean="0"/>
              <a:t>Atlantodental</a:t>
            </a:r>
            <a:r>
              <a:rPr lang="en-US" sz="2400" dirty="0" smtClean="0"/>
              <a:t> interval (ADI) – </a:t>
            </a:r>
          </a:p>
          <a:p>
            <a:pPr>
              <a:buNone/>
            </a:pPr>
            <a:r>
              <a:rPr lang="en-US" sz="2400" dirty="0" smtClean="0"/>
              <a:t>     small </a:t>
            </a:r>
            <a:r>
              <a:rPr lang="en-US" sz="2400" dirty="0" err="1" smtClean="0"/>
              <a:t>slitlike</a:t>
            </a:r>
            <a:r>
              <a:rPr lang="en-US" sz="2400" dirty="0" smtClean="0"/>
              <a:t> space between the posterior aspect of the anterior atlas ring and the anterior aspect of the </a:t>
            </a:r>
            <a:r>
              <a:rPr lang="en-US" sz="2400" dirty="0" err="1" smtClean="0"/>
              <a:t>odontoid</a:t>
            </a:r>
            <a:r>
              <a:rPr lang="en-US" sz="2400" dirty="0" smtClean="0"/>
              <a:t> process.</a:t>
            </a:r>
          </a:p>
          <a:p>
            <a:endParaRPr lang="en-US" sz="2400" dirty="0" smtClean="0"/>
          </a:p>
          <a:p>
            <a:r>
              <a:rPr lang="en-US" sz="2400" dirty="0" smtClean="0"/>
              <a:t>Normally constant in distance during movement of the head and generally does not exceed 3 mm for adults and 5 mm for children.</a:t>
            </a:r>
          </a:p>
          <a:p>
            <a:endParaRPr lang="en-US" sz="2400" dirty="0" smtClean="0"/>
          </a:p>
          <a:p>
            <a:r>
              <a:rPr lang="en-US" sz="2400" dirty="0" smtClean="0"/>
              <a:t>Neutral and dynamic cervical radiographs are often used to diagnose </a:t>
            </a:r>
            <a:r>
              <a:rPr lang="en-US" sz="2400" dirty="0" err="1" smtClean="0"/>
              <a:t>atlantoaxial</a:t>
            </a:r>
            <a:r>
              <a:rPr lang="en-US" sz="2400" dirty="0" smtClean="0"/>
              <a:t> instability and dislocation</a:t>
            </a:r>
            <a:endParaRPr lang="en-US" sz="24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1190" t="31989" r="43374" b="2592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Treatment of </a:t>
            </a:r>
            <a:r>
              <a:rPr lang="en-US" sz="2400" dirty="0" err="1" smtClean="0"/>
              <a:t>atlantoaxial</a:t>
            </a:r>
            <a:r>
              <a:rPr lang="en-US" sz="2400" dirty="0" smtClean="0"/>
              <a:t> dislocation is aimed at the correction of the </a:t>
            </a:r>
            <a:r>
              <a:rPr lang="en-US" sz="2400" dirty="0" err="1" smtClean="0"/>
              <a:t>sagittal</a:t>
            </a:r>
            <a:r>
              <a:rPr lang="en-US" sz="2400" dirty="0" smtClean="0"/>
              <a:t> alignment of the upper cervical spine and the stabilization in anatomical alignment.</a:t>
            </a:r>
          </a:p>
          <a:p>
            <a:endParaRPr lang="en-US" sz="2400" dirty="0" smtClean="0"/>
          </a:p>
          <a:p>
            <a:r>
              <a:rPr lang="en-US" sz="2400" dirty="0" smtClean="0"/>
              <a:t>The main procedures reported in the literature are posterior </a:t>
            </a:r>
            <a:r>
              <a:rPr lang="en-US" sz="2400" dirty="0" err="1" smtClean="0"/>
              <a:t>occipitocervical</a:t>
            </a:r>
            <a:r>
              <a:rPr lang="en-US" sz="2400" dirty="0" smtClean="0"/>
              <a:t>/C1–C2 fusion after </a:t>
            </a:r>
            <a:r>
              <a:rPr lang="en-US" sz="2400" dirty="0" err="1" smtClean="0"/>
              <a:t>transoral</a:t>
            </a:r>
            <a:r>
              <a:rPr lang="en-US" sz="2400" dirty="0" smtClean="0"/>
              <a:t> </a:t>
            </a:r>
            <a:r>
              <a:rPr lang="en-US" sz="2400" dirty="0" err="1" smtClean="0"/>
              <a:t>odontoidectomy</a:t>
            </a:r>
            <a:r>
              <a:rPr lang="en-US" sz="2400" dirty="0" smtClean="0"/>
              <a:t> or </a:t>
            </a:r>
            <a:r>
              <a:rPr lang="en-US" sz="2400" dirty="0" err="1" smtClean="0"/>
              <a:t>periodontoid</a:t>
            </a:r>
            <a:r>
              <a:rPr lang="en-US" sz="2400" dirty="0" smtClean="0"/>
              <a:t> tissue release.</a:t>
            </a:r>
            <a:endParaRPr lang="en-US" sz="24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Basilar </a:t>
            </a:r>
            <a:r>
              <a:rPr lang="en-US" dirty="0" err="1" smtClean="0"/>
              <a:t>invagination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 </a:t>
            </a:r>
            <a:r>
              <a:rPr lang="en-US" sz="2600" dirty="0" smtClean="0"/>
              <a:t>primary developmental defect implying </a:t>
            </a:r>
            <a:r>
              <a:rPr lang="en-US" sz="2600" dirty="0" err="1" smtClean="0"/>
              <a:t>prolapse</a:t>
            </a:r>
            <a:r>
              <a:rPr lang="en-US" sz="2600" dirty="0" smtClean="0"/>
              <a:t> of the vertebral column into the skull base</a:t>
            </a:r>
          </a:p>
          <a:p>
            <a:endParaRPr lang="en-US" sz="2600" dirty="0" smtClean="0"/>
          </a:p>
          <a:p>
            <a:r>
              <a:rPr lang="en-US" sz="2600" dirty="0" smtClean="0"/>
              <a:t>Associated with developmental anomalies such as </a:t>
            </a:r>
            <a:r>
              <a:rPr lang="en-US" sz="2600" dirty="0" err="1" smtClean="0"/>
              <a:t>occipitalization</a:t>
            </a:r>
            <a:r>
              <a:rPr lang="en-US" sz="2600" dirty="0" smtClean="0"/>
              <a:t>, assimilation, and blocked vertebra.</a:t>
            </a:r>
          </a:p>
          <a:p>
            <a:endParaRPr lang="en-US" sz="2600" dirty="0" smtClean="0"/>
          </a:p>
          <a:p>
            <a:r>
              <a:rPr lang="en-US" sz="2600" dirty="0" smtClean="0"/>
              <a:t>Associated with </a:t>
            </a:r>
            <a:r>
              <a:rPr lang="en-US" sz="2600" dirty="0" err="1" smtClean="0"/>
              <a:t>syringomyelia</a:t>
            </a:r>
            <a:endParaRPr lang="en-US" sz="2600" dirty="0" smtClean="0"/>
          </a:p>
          <a:p>
            <a:endParaRPr lang="en-US" sz="2600" dirty="0" smtClean="0"/>
          </a:p>
          <a:p>
            <a:r>
              <a:rPr lang="en-US" sz="2600" dirty="0" err="1" smtClean="0"/>
              <a:t>Platybasia</a:t>
            </a:r>
            <a:r>
              <a:rPr lang="en-US" sz="2600" dirty="0" smtClean="0"/>
              <a:t> refers to an abnormal obtuse basal angle formed by the </a:t>
            </a:r>
            <a:r>
              <a:rPr lang="en-US" sz="2600" dirty="0" err="1" smtClean="0"/>
              <a:t>clivus</a:t>
            </a:r>
            <a:r>
              <a:rPr lang="en-US" sz="2600" dirty="0" smtClean="0"/>
              <a:t> and the anterior skull base.</a:t>
            </a:r>
          </a:p>
          <a:p>
            <a:endParaRPr lang="en-US" sz="2600" dirty="0" smtClean="0"/>
          </a:p>
          <a:p>
            <a:r>
              <a:rPr lang="en-US" sz="2600" dirty="0" smtClean="0"/>
              <a:t>2 types –ventral &amp; </a:t>
            </a:r>
            <a:r>
              <a:rPr lang="en-US" sz="2600" dirty="0" err="1" smtClean="0"/>
              <a:t>paramesial</a:t>
            </a:r>
            <a:r>
              <a:rPr lang="en-US" sz="2600" dirty="0" smtClean="0"/>
              <a:t> </a:t>
            </a:r>
            <a:endParaRPr lang="en-US" sz="2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800" dirty="0" smtClean="0"/>
              <a:t>46 years/Female </a:t>
            </a:r>
          </a:p>
          <a:p>
            <a:endParaRPr lang="en-US" sz="2800" dirty="0" smtClean="0"/>
          </a:p>
          <a:p>
            <a:r>
              <a:rPr lang="en-US" sz="2800" dirty="0" smtClean="0"/>
              <a:t>c/o neck pain with radiation of pain to right upper limb since 4 years aggravated since 3 months</a:t>
            </a:r>
          </a:p>
          <a:p>
            <a:endParaRPr lang="en-US" sz="2800" dirty="0" smtClean="0"/>
          </a:p>
          <a:p>
            <a:r>
              <a:rPr lang="en-US" sz="2800" dirty="0" smtClean="0"/>
              <a:t>Right sided weakness </a:t>
            </a:r>
          </a:p>
          <a:p>
            <a:endParaRPr lang="en-US" sz="2800" dirty="0" smtClean="0"/>
          </a:p>
          <a:p>
            <a:r>
              <a:rPr lang="en-US" sz="2800" dirty="0" smtClean="0"/>
              <a:t>h/o trauma 2 month</a:t>
            </a:r>
          </a:p>
          <a:p>
            <a:endParaRPr lang="en-US" sz="2800" dirty="0" smtClean="0"/>
          </a:p>
          <a:p>
            <a:r>
              <a:rPr lang="en-US" sz="2800" smtClean="0"/>
              <a:t>Restriction of  </a:t>
            </a:r>
            <a:r>
              <a:rPr lang="en-US" sz="2800" dirty="0" smtClean="0"/>
              <a:t>neck movements(predominantly flexion)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Surgical stabilization may involves a posterior-only decompression and fusion, or an anterior decompression with posterior stabilization.</a:t>
            </a:r>
          </a:p>
          <a:p>
            <a:r>
              <a:rPr lang="en-US" sz="2400" dirty="0" smtClean="0"/>
              <a:t>Anterior </a:t>
            </a:r>
            <a:r>
              <a:rPr lang="en-US" sz="2400" dirty="0" err="1" smtClean="0"/>
              <a:t>extrapharyangeal</a:t>
            </a:r>
            <a:r>
              <a:rPr lang="en-US" sz="2400" dirty="0" smtClean="0"/>
              <a:t> cage distraction and fixation.</a:t>
            </a:r>
          </a:p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45267" t="31989" r="14977" b="19186"/>
          <a:stretch>
            <a:fillRect/>
          </a:stretch>
        </p:blipFill>
        <p:spPr bwMode="auto">
          <a:xfrm>
            <a:off x="4267200" y="4038600"/>
            <a:ext cx="41148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 l="46214" t="40407" r="38641" b="36022"/>
          <a:stretch>
            <a:fillRect/>
          </a:stretch>
        </p:blipFill>
        <p:spPr bwMode="auto">
          <a:xfrm>
            <a:off x="914400" y="4038600"/>
            <a:ext cx="3309257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90600" y="2514600"/>
            <a:ext cx="73152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THANK YOU</a:t>
            </a:r>
            <a:endParaRPr lang="en-US" sz="8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EXAMINATION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676400"/>
            <a:ext cx="4038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sz="2600" dirty="0" smtClean="0">
                <a:cs typeface="Times New Roman" pitchFamily="18" charset="0"/>
              </a:rPr>
              <a:t>Short neck.</a:t>
            </a:r>
          </a:p>
          <a:p>
            <a:r>
              <a:rPr lang="en-US" sz="2600" dirty="0" smtClean="0">
                <a:cs typeface="Times New Roman" pitchFamily="18" charset="0"/>
              </a:rPr>
              <a:t>Restriction of neck movements.</a:t>
            </a:r>
          </a:p>
          <a:p>
            <a:r>
              <a:rPr lang="en-US" sz="2600" dirty="0" smtClean="0">
                <a:cs typeface="Times New Roman" pitchFamily="18" charset="0"/>
              </a:rPr>
              <a:t>Weak right corneal and gag reflex.</a:t>
            </a:r>
          </a:p>
          <a:p>
            <a:r>
              <a:rPr lang="en-US" sz="2600" dirty="0" smtClean="0">
                <a:cs typeface="Times New Roman" pitchFamily="18" charset="0"/>
              </a:rPr>
              <a:t>Decreased touch and deep pressure in the right half of the body.</a:t>
            </a:r>
          </a:p>
          <a:p>
            <a:r>
              <a:rPr lang="en-US" sz="2600" dirty="0" smtClean="0">
                <a:cs typeface="Times New Roman" pitchFamily="18" charset="0"/>
              </a:rPr>
              <a:t>Deep tendon reflexes exaggerated both upper and lower limbs</a:t>
            </a:r>
          </a:p>
          <a:p>
            <a:r>
              <a:rPr lang="en-US" sz="2600" dirty="0" smtClean="0">
                <a:cs typeface="Times New Roman" pitchFamily="18" charset="0"/>
              </a:rPr>
              <a:t>Spastic </a:t>
            </a:r>
            <a:r>
              <a:rPr lang="en-US" sz="2600" dirty="0" err="1" smtClean="0">
                <a:cs typeface="Times New Roman" pitchFamily="18" charset="0"/>
              </a:rPr>
              <a:t>quadriparesis</a:t>
            </a:r>
            <a:r>
              <a:rPr lang="en-US" sz="2600" dirty="0" smtClean="0">
                <a:cs typeface="Times New Roman" pitchFamily="18" charset="0"/>
              </a:rPr>
              <a:t> </a:t>
            </a:r>
          </a:p>
          <a:p>
            <a:r>
              <a:rPr lang="en-US" sz="2600" dirty="0" smtClean="0">
                <a:cs typeface="Times New Roman" pitchFamily="18" charset="0"/>
              </a:rPr>
              <a:t>Hoffman’s  positive</a:t>
            </a:r>
          </a:p>
          <a:p>
            <a:pPr>
              <a:buNone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/>
          </a:p>
          <a:p>
            <a:pPr>
              <a:buNone/>
            </a:pPr>
            <a:endParaRPr lang="en-US" sz="2000" dirty="0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/>
        </p:nvGraphicFramePr>
        <p:xfrm>
          <a:off x="4191000" y="1828800"/>
          <a:ext cx="4953000" cy="402381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64082"/>
                <a:gridCol w="1153438"/>
                <a:gridCol w="2035480"/>
              </a:tblGrid>
              <a:tr h="39532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Joint</a:t>
                      </a:r>
                      <a:r>
                        <a:rPr lang="en-US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level</a:t>
                      </a:r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Right</a:t>
                      </a:r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Left</a:t>
                      </a:r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7627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Shoulder  abduction</a:t>
                      </a:r>
                      <a:r>
                        <a:rPr lang="en-US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                   Adduction            Flexion             Extension</a:t>
                      </a:r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2/5</a:t>
                      </a:r>
                    </a:p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2/5</a:t>
                      </a:r>
                    </a:p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2/5</a:t>
                      </a:r>
                    </a:p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3/5</a:t>
                      </a:r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4/5</a:t>
                      </a:r>
                    </a:p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4/5</a:t>
                      </a:r>
                    </a:p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4/5</a:t>
                      </a:r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Elbow flexion                     Extension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3/5</a:t>
                      </a:r>
                    </a:p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3/5</a:t>
                      </a:r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4/5</a:t>
                      </a:r>
                    </a:p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4/5</a:t>
                      </a:r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3752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Wrist flexion</a:t>
                      </a:r>
                      <a:r>
                        <a:rPr lang="en-US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                    </a:t>
                      </a:r>
                      <a:r>
                        <a:rPr lang="en-US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extention</a:t>
                      </a:r>
                      <a:endParaRPr lang="en-US" sz="14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3/5</a:t>
                      </a:r>
                    </a:p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3/5</a:t>
                      </a:r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3/5</a:t>
                      </a:r>
                    </a:p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3/5</a:t>
                      </a:r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9532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Hand grip</a:t>
                      </a:r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70%</a:t>
                      </a:r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9532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Hip</a:t>
                      </a:r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4/5</a:t>
                      </a:r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4/5</a:t>
                      </a:r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9532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Knee</a:t>
                      </a:r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4/5</a:t>
                      </a:r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4/5</a:t>
                      </a:r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9532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Ankle</a:t>
                      </a:r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4/5</a:t>
                      </a:r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4/5</a:t>
                      </a:r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PRE OP RADIOLOGY</a:t>
            </a:r>
            <a:endParaRPr lang="en-US" sz="2800" dirty="0"/>
          </a:p>
        </p:txBody>
      </p:sp>
      <p:pic>
        <p:nvPicPr>
          <p:cNvPr id="2050" name="Picture 2" descr="C:\Users\admin\Desktop\aad with BI\ppt\preop mri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50000" r="79730"/>
          <a:stretch>
            <a:fillRect/>
          </a:stretch>
        </p:blipFill>
        <p:spPr bwMode="auto">
          <a:xfrm>
            <a:off x="4419600" y="1295400"/>
            <a:ext cx="2362200" cy="5196840"/>
          </a:xfrm>
          <a:prstGeom prst="rect">
            <a:avLst/>
          </a:prstGeom>
          <a:noFill/>
        </p:spPr>
      </p:pic>
      <p:pic>
        <p:nvPicPr>
          <p:cNvPr id="4" name="Picture 2" descr="C:\Users\admin\Desktop\aad with BI\ppt\preop mri.jpg"/>
          <p:cNvPicPr>
            <a:picLocks noChangeAspect="1" noChangeArrowheads="1"/>
          </p:cNvPicPr>
          <p:nvPr/>
        </p:nvPicPr>
        <p:blipFill>
          <a:blip r:embed="rId2" cstate="print"/>
          <a:srcRect l="81081" t="4545" b="48485"/>
          <a:stretch>
            <a:fillRect/>
          </a:stretch>
        </p:blipFill>
        <p:spPr bwMode="auto">
          <a:xfrm>
            <a:off x="2133600" y="1295400"/>
            <a:ext cx="2286000" cy="5181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RADIOLOGY</a:t>
            </a:r>
            <a:endParaRPr lang="en-US" dirty="0"/>
          </a:p>
        </p:txBody>
      </p:sp>
      <p:pic>
        <p:nvPicPr>
          <p:cNvPr id="1026" name="Picture 2" descr="C:\Users\admin\Desktop\aad with BI\ppt\preop .jpg"/>
          <p:cNvPicPr>
            <a:picLocks noChangeAspect="1" noChangeArrowheads="1"/>
          </p:cNvPicPr>
          <p:nvPr/>
        </p:nvPicPr>
        <p:blipFill>
          <a:blip r:embed="rId2" cstate="print"/>
          <a:srcRect r="33824"/>
          <a:stretch>
            <a:fillRect/>
          </a:stretch>
        </p:blipFill>
        <p:spPr bwMode="auto">
          <a:xfrm>
            <a:off x="145473" y="1066800"/>
            <a:ext cx="4883727" cy="2387600"/>
          </a:xfrm>
          <a:prstGeom prst="rect">
            <a:avLst/>
          </a:prstGeom>
          <a:noFill/>
        </p:spPr>
      </p:pic>
      <p:pic>
        <p:nvPicPr>
          <p:cNvPr id="1027" name="Picture 3" descr="C:\Users\admin\Desktop\aad with BI\ppt\preop flexion.jpg"/>
          <p:cNvPicPr>
            <a:picLocks noChangeAspect="1" noChangeArrowheads="1"/>
          </p:cNvPicPr>
          <p:nvPr/>
        </p:nvPicPr>
        <p:blipFill>
          <a:blip r:embed="rId3" cstate="print"/>
          <a:srcRect l="33824"/>
          <a:stretch>
            <a:fillRect/>
          </a:stretch>
        </p:blipFill>
        <p:spPr bwMode="auto">
          <a:xfrm>
            <a:off x="130629" y="3429000"/>
            <a:ext cx="4898571" cy="2286000"/>
          </a:xfrm>
          <a:prstGeom prst="rect">
            <a:avLst/>
          </a:prstGeom>
          <a:noFill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/>
          <a:srcRect l="81617" b="52459"/>
          <a:stretch>
            <a:fillRect/>
          </a:stretch>
        </p:blipFill>
        <p:spPr bwMode="auto">
          <a:xfrm>
            <a:off x="5029199" y="1066800"/>
            <a:ext cx="3962401" cy="4634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\Users\admin\Desktop\aad with BI\ppt\preop ext xra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76400"/>
            <a:ext cx="4343400" cy="4876799"/>
          </a:xfrm>
          <a:prstGeom prst="rect">
            <a:avLst/>
          </a:prstGeom>
          <a:noFill/>
        </p:spPr>
      </p:pic>
      <p:pic>
        <p:nvPicPr>
          <p:cNvPr id="5" name="Picture 4" descr="C:\Users\admin\Desktop\aad with BI\ppt\preop flexion xray.jpg"/>
          <p:cNvPicPr>
            <a:picLocks noChangeAspect="1" noChangeArrowheads="1"/>
          </p:cNvPicPr>
          <p:nvPr/>
        </p:nvPicPr>
        <p:blipFill>
          <a:blip r:embed="rId3" cstate="print"/>
          <a:srcRect t="8556" r="32000" b="7838"/>
          <a:stretch>
            <a:fillRect/>
          </a:stretch>
        </p:blipFill>
        <p:spPr bwMode="auto">
          <a:xfrm>
            <a:off x="4572000" y="1676400"/>
            <a:ext cx="4572000" cy="4876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In pre op period traction given in neck extension with </a:t>
            </a:r>
            <a:r>
              <a:rPr lang="en-US" sz="2000" b="1" dirty="0" smtClean="0"/>
              <a:t>Gardner well skeletal traction tongs.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Reduction in BI was seen on extension.</a:t>
            </a:r>
          </a:p>
          <a:p>
            <a:pPr>
              <a:buNone/>
            </a:pPr>
            <a:endParaRPr lang="en-US" sz="2000" dirty="0" smtClean="0"/>
          </a:p>
          <a:p>
            <a:endParaRPr lang="en-US" sz="2000" dirty="0" smtClean="0"/>
          </a:p>
          <a:p>
            <a:pPr>
              <a:buNone/>
            </a:pPr>
            <a:endParaRPr lang="en-US" sz="2000" dirty="0"/>
          </a:p>
        </p:txBody>
      </p:sp>
      <p:pic>
        <p:nvPicPr>
          <p:cNvPr id="5" name="Picture 2" descr="C:\Users\admin\Desktop\aad with BI\ppt\Fig-3A-Illustration-showing-tong-position-placed-1-cm-above-the-pinna-Fig-3B-Anterior_W640.jpg"/>
          <p:cNvPicPr>
            <a:picLocks noChangeAspect="1" noChangeArrowheads="1"/>
          </p:cNvPicPr>
          <p:nvPr/>
        </p:nvPicPr>
        <p:blipFill>
          <a:blip r:embed="rId3" cstate="print"/>
          <a:srcRect l="46296"/>
          <a:stretch>
            <a:fillRect/>
          </a:stretch>
        </p:blipFill>
        <p:spPr bwMode="auto">
          <a:xfrm>
            <a:off x="5410200" y="1981200"/>
            <a:ext cx="3500231" cy="2667000"/>
          </a:xfrm>
          <a:prstGeom prst="rect">
            <a:avLst/>
          </a:prstGeom>
          <a:noFill/>
        </p:spPr>
      </p:pic>
      <p:pic>
        <p:nvPicPr>
          <p:cNvPr id="6" name="Picture 2" descr="C:\Users\admin\Desktop\aad with BI\ppt\after traction xray.jpg"/>
          <p:cNvPicPr>
            <a:picLocks noChangeAspect="1" noChangeArrowheads="1"/>
          </p:cNvPicPr>
          <p:nvPr/>
        </p:nvPicPr>
        <p:blipFill>
          <a:blip r:embed="rId4" cstate="print"/>
          <a:srcRect l="5511" t="8418" b="22554"/>
          <a:stretch>
            <a:fillRect/>
          </a:stretch>
        </p:blipFill>
        <p:spPr bwMode="auto">
          <a:xfrm>
            <a:off x="0" y="3581400"/>
            <a:ext cx="2931798" cy="3276600"/>
          </a:xfrm>
          <a:prstGeom prst="rect">
            <a:avLst/>
          </a:prstGeom>
          <a:noFill/>
        </p:spPr>
      </p:pic>
      <p:pic>
        <p:nvPicPr>
          <p:cNvPr id="16386" name="Picture 2" descr="McRae Line on Lateral C-Spine X-Ray, CT or MRI"/>
          <p:cNvPicPr>
            <a:picLocks noChangeAspect="1" noChangeArrowheads="1"/>
          </p:cNvPicPr>
          <p:nvPr/>
        </p:nvPicPr>
        <p:blipFill>
          <a:blip r:embed="rId5" cstate="print"/>
          <a:srcRect b="9128"/>
          <a:stretch>
            <a:fillRect/>
          </a:stretch>
        </p:blipFill>
        <p:spPr bwMode="auto">
          <a:xfrm>
            <a:off x="2895600" y="3581399"/>
            <a:ext cx="3124200" cy="32766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 descr="C:\Users\admin\Desktop\aad with BI\ppt\IMG-20210307-WA00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28600"/>
            <a:ext cx="2895600" cy="3248238"/>
          </a:xfrm>
          <a:prstGeom prst="rect">
            <a:avLst/>
          </a:prstGeom>
          <a:noFill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 l="14894" r="4255"/>
          <a:stretch>
            <a:fillRect/>
          </a:stretch>
        </p:blipFill>
        <p:spPr bwMode="auto">
          <a:xfrm>
            <a:off x="381000" y="3607850"/>
            <a:ext cx="2895600" cy="325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581400" y="1905000"/>
            <a:ext cx="556260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endParaRPr lang="en-US" b="1" dirty="0" smtClean="0"/>
          </a:p>
          <a:p>
            <a:pPr>
              <a:buNone/>
            </a:pPr>
            <a:endParaRPr lang="en-US" sz="2400" b="1" dirty="0" smtClean="0"/>
          </a:p>
          <a:p>
            <a:pPr>
              <a:buNone/>
            </a:pPr>
            <a:r>
              <a:rPr lang="en-US" sz="2400" b="1" dirty="0" smtClean="0"/>
              <a:t>AFTER TRACTION </a:t>
            </a:r>
          </a:p>
          <a:p>
            <a:r>
              <a:rPr lang="en-US" sz="2400" dirty="0" smtClean="0"/>
              <a:t>The reduction of BI was as demonstrated in the CT.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INTRAOP -Anterior extra-pharyngeal cage distraction and fixation </a:t>
            </a:r>
            <a:br>
              <a:rPr lang="en-US" sz="3600" dirty="0" smtClean="0"/>
            </a:br>
            <a:endParaRPr lang="en-US" sz="3600" dirty="0"/>
          </a:p>
        </p:txBody>
      </p:sp>
      <p:pic>
        <p:nvPicPr>
          <p:cNvPr id="4" name="ashabai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143000" y="1524000"/>
            <a:ext cx="6705600" cy="502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743</TotalTime>
  <Words>584</Words>
  <Application>Microsoft Office PowerPoint</Application>
  <PresentationFormat>On-screen Show (4:3)</PresentationFormat>
  <Paragraphs>132</Paragraphs>
  <Slides>21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CASE PRESENTATION</vt:lpstr>
      <vt:lpstr>HISTORY </vt:lpstr>
      <vt:lpstr>EXAMINATION</vt:lpstr>
      <vt:lpstr>PRE OP RADIOLOGY</vt:lpstr>
      <vt:lpstr>RADIOLOGY</vt:lpstr>
      <vt:lpstr>Slide 6</vt:lpstr>
      <vt:lpstr>Slide 7</vt:lpstr>
      <vt:lpstr>Slide 8</vt:lpstr>
      <vt:lpstr> INTRAOP -Anterior extra-pharyngeal cage distraction and fixation  </vt:lpstr>
      <vt:lpstr>POST OP </vt:lpstr>
      <vt:lpstr>Slide 11</vt:lpstr>
      <vt:lpstr> POST OP IMAGING  </vt:lpstr>
      <vt:lpstr>CVJ anamolies</vt:lpstr>
      <vt:lpstr>Slide 14</vt:lpstr>
      <vt:lpstr>AAD</vt:lpstr>
      <vt:lpstr>Slide 16</vt:lpstr>
      <vt:lpstr>Slide 17</vt:lpstr>
      <vt:lpstr>Slide 18</vt:lpstr>
      <vt:lpstr> Basilar invagination </vt:lpstr>
      <vt:lpstr>Slide 20</vt:lpstr>
      <vt:lpstr>Slide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CASE PRESENTATION</dc:title>
  <dc:creator>Windows User</dc:creator>
  <cp:lastModifiedBy>ggg</cp:lastModifiedBy>
  <cp:revision>104</cp:revision>
  <dcterms:created xsi:type="dcterms:W3CDTF">2021-03-23T08:06:44Z</dcterms:created>
  <dcterms:modified xsi:type="dcterms:W3CDTF">2021-05-27T14:19:21Z</dcterms:modified>
</cp:coreProperties>
</file>