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4" r:id="rId1"/>
  </p:sldMasterIdLst>
  <p:sldIdLst>
    <p:sldId id="256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92" r:id="rId12"/>
    <p:sldId id="284" r:id="rId13"/>
    <p:sldId id="285" r:id="rId14"/>
    <p:sldId id="286" r:id="rId15"/>
    <p:sldId id="287" r:id="rId16"/>
    <p:sldId id="288" r:id="rId17"/>
    <p:sldId id="29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45978B-1997-48E3-A5C4-FF6FF4335953}" v="1842" dt="2021-02-19T09:59:25.780"/>
    <p1510:client id="{689D8337-4792-4E41-8D04-203ED7ECBD94}" v="1469" dt="2021-02-23T07:06:21.004"/>
    <p1510:client id="{72DFF15B-8617-4D0B-8062-592F3E0C0423}" v="571" dt="2021-02-20T04:24:55.131"/>
    <p1510:client id="{8C8D70C7-C4B8-4214-93F5-C238CBAD7860}" v="461" dt="2021-02-21T15:32:41.779"/>
    <p1510:client id="{91FEE679-8339-4FFF-BF22-997310FA8FD4}" v="879" dt="2021-02-19T16:22:51.736"/>
    <p1510:client id="{98E3550F-6B6F-4CFE-9DD4-E868676BE655}" v="7" dt="2021-02-19T07:44:31.194"/>
    <p1510:client id="{B99292FE-C0FD-480E-954A-570342EF3198}" v="851" dt="2021-02-24T08:51:48.723"/>
    <p1510:client id="{C615DE4B-F31D-4372-AD9D-3342A9F72EF4}" v="6772" dt="2021-02-22T05:08:28.7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24T08:25:31.2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12044 3865 16383 0 0,'5'0'0'0'0,"6"0"0"0"0,6 0 0 0 0,5 0 0 0 0,3 0 0 0 0,2 0 0 0 0,2 0 0 0 0,0 0 0 0 0,0 0 0 0 0,0 0 0 0 0,-1 0 0 0 0,1 0 0 0 0,-1 0 0 0 0,0 0 0 0 0,0 0 0 0 0,0 0 0 0 0,-1 0 0 0 0,1 0 0 0 0,0 0 0 0 0,0 0 0 0 0,0 0 0 0 0,-1 0 0 0 0,1 0 0 0 0,0 0 0 0 0,0 0 0 0 0,0 0 0 0 0,0 0 0 0 0,0 0 0 0 0,-1 0 0 0 0,1 0 0 0 0,0 0 0 0 0,0 0 0 0 0,0 0 0 0 0,0 0 0 0 0,0 0 0 0 0,-1 0 0 0 0,1 0 0 0 0,0 0 0 0 0,0 0 0 0 0,0 0 0 0 0,0 0 0 0 0,0 0 0 0 0,-1 0 0 0 0,1 0 0 0 0,0 0 0 0 0,0 0 0 0 0,0 0 0 0 0,0 0 0 0 0,-1 0 0 0 0,1 0 0 0 0,0 0 0 0 0,0 0 0 0 0,-5-5 0 0 0,-1-1 0 0 0,0 0 0 0 0,1 1 0 0 0,1 1 0 0 0,2 2 0 0 0,0 1 0 0 0,2 1 0 0 0,0 0 0 0 0,0 0 0 0 0,0 0 0 0 0,0 0 0 0 0,0 0 0 0 0,0 1 0 0 0,0-1 0 0 0,0 0 0 0 0,0 0 0 0 0,0 0 0 0 0,-1 0 0 0 0,1 0 0 0 0,0 0 0 0 0,0 0 0 0 0,0 0 0 0 0,0 0 0 0 0,-1 0 0 0 0,1 0 0 0 0,0 0 0 0 0,0 0 0 0 0,0 0 0 0 0,0 0 0 0 0,0 0 0 0 0,-1 0 0 0 0,1 0 0 0 0,0 0 0 0 0,0 0 0 0 0,0 0 0 0 0,0 0 0 0 0,-1 0 0 0 0,1 0 0 0 0,0 0 0 0 0,0 0 0 0 0,0 0 0 0 0,0 0 0 0 0,0 0 0 0 0,-1 0 0 0 0,1 0 0 0 0,0 0 0 0 0,0 0 0 0 0,0 4 0 0 0,0 3 0 0 0,0-1 0 0 0,-1-1 0 0 0,1-2 0 0 0,0-1 0 0 0,0-1 0 0 0,0 0 0 0 0,0-1 0 0 0,0 0 0 0 0,-1-1 0 0 0,1 1 0 0 0,0 0 0 0 0,0 0 0 0 0,0 0 0 0 0,0 0 0 0 0,-1 0 0 0 0,-3 4 0 0 0,-3 3 0 0 0,1-1 0 0 0,1-2 0 0 0,1 0 0 0 0,2-2 0 0 0,1-1 0 0 0,0 0 0 0 0,1-1 0 0 0,0-1 0 0 0,0 1 0 0 0,0 0 0 0 0,0 0 0 0 0,0 0 0 0 0,0-1 0 0 0,0 1 0 0 0,0 0 0 0 0,0 0 0 0 0,0 0 0 0 0,0 0 0 0 0,0 0 0 0 0,-1 0 0 0 0,1 0 0 0 0,0 0 0 0 0,0 0 0 0 0,0 0 0 0 0,0 0 0 0 0,-1 0 0 0 0,1 0 0 0 0,0 0 0 0 0,0 0 0 0 0,0 0 0 0 0,0 0 0 0 0,0 0 0 0 0,-1 0 0 0 0,1 0 0 0 0,0 0 0 0 0,0 0 0 0 0,0 0 0 0 0,0 0 0 0 0,0 0 0 0 0,-1 0 0 0 0,1 0 0 0 0,0 0 0 0 0,0 0 0 0 0,0 0 0 0 0,0 0 0 0 0,-1 0 0 0 0,1 0 0 0 0,0 0 0 0 0,0 0 0 0 0,0 0 0 0 0,0 0 0 0 0,0 0 0 0 0,-1 0 0 0 0,1 0 0 0 0,0 0 0 0 0,0 0 0 0 0,0 0 0 0 0,0 0 0 0 0,0 0 0 0 0,-1 0 0 0 0,1 0 0 0 0,0 0 0 0 0,0 0 0 0 0,0 0 0 0 0,0 0 0 0 0,-5 5 0 0 0,-2 1 0 0 0,1 0 0 0 0,1-1 0 0 0,2-1 0 0 0,0-2 0 0 0,2-1 0 0 0,0-1 0 0 0,1 1 0 0 0,0-2 0 0 0,0 1 0 0 0,1 0 0 0 0,-1 0 0 0 0,0-1 0 0 0,0 1 0 0 0,-1 0 0 0 0,1 0 0 0 0,0 0 0 0 0,0 0 0 0 0,0 0 0 0 0,0 0 0 0 0,0 0 0 0 0,-1 0 0 0 0,1 0 0 0 0,0 0 0 0 0,0 0 0 0 0,0 0 0 0 0,0 0 0 0 0,-1 0 0 0 0,1 0 0 0 0,0 0 0 0 0,0 0 0 0 0,0 0 0 0 0,0 0 0 0 0,0 0 0 0 0,-1 0 0 0 0,1 0 0 0 0,0 0 0 0 0,0 0 0 0 0,0 0 0 0 0,0 0 0 0 0,0 0 0 0 0,-1 0 0 0 0,1 0 0 0 0,0 0 0 0 0,-5-4 0 0 0,-1-3 0 0 0,0 1 0 0 0,1 1 0 0 0,1 2 0 0 0,2 1 0 0 0,0 1 0 0 0,2 0 0 0 0,0 1 0 0 0,0 0 0 0 0,0 1 0 0 0,0-1 0 0 0,0 0 0 0 0,0 0 0 0 0,0 0 0 0 0,0 0 0 0 0,0 1 0 0 0,0-1 0 0 0,-1-1 0 0 0,1 1 0 0 0,0 0 0 0 0,0 0 0 0 0,0 0 0 0 0,0 0 0 0 0,-1 0 0 0 0,1 0 0 0 0,0 0 0 0 0,0 0 0 0 0,0 0 0 0 0,0 0 0 0 0,0 0 0 0 0,-1 0 0 0 0,1 0 0 0 0,0 0 0 0 0,0 0 0 0 0,0 0 0 0 0,0 0 0 0 0,0 0 0 0 0,-1 0 0 0 0,1 0 0 0 0,0 0 0 0 0,0 0 0 0 0,0 0 0 0 0,0 0 0 0 0,0 0 0 0 0,-1 0 0 0 0,1 0 0 0 0,0 0 0 0 0,0 0 0 0 0,0 0 0 0 0,0 0 0 0 0,-1 0 0 0 0,1 0 0 0 0,0 0 0 0 0,0 0 0 0 0,0 0 0 0 0,0 0 0 0 0,0 0 0 0 0,-1 0 0 0 0,1 0 0 0 0,0 0 0 0 0,0 0 0 0 0,0 0 0 0 0,0 0 0 0 0,0 0 0 0 0,-1 0 0 0 0,1 0 0 0 0,0 0 0 0 0,0 0 0 0 0,0 0 0 0 0,0 0 0 0 0,-1 0 0 0 0,1 0 0 0 0,0 0 0 0 0,0 0 0 0 0,0 0 0 0 0,0 0 0 0 0,0 0 0 0 0,-1 0 0 0 0,1 0 0 0 0,0 0 0 0 0,0 0 0 0 0,0 0 0 0 0,0 0 0 0 0,0 0 0 0 0,-1 0 0 0 0,1 0 0 0 0,0 0 0 0 0,0 0 0 0 0,0 0 0 0 0,0 0 0 0 0,-1 0 0 0 0,1 0 0 0 0,0 0 0 0 0,0 0 0 0 0,0 0 0 0 0,0 0 0 0 0,0 0 0 0 0,-1 0 0 0 0,1 0 0 0 0,0 0 0 0 0,0 0 0 0 0,0 0 0 0 0,0 0 0 0 0,0 0 0 0 0,-1 0 0 0 0,1 0 0 0 0,0 0 0 0 0,0 0 0 0 0,0 0 0 0 0,0 0 0 0 0,0 0 0 0 0,-1 0 0 0 0,1 0 0 0 0,0 0 0 0 0,0 0 0 0 0,0 0 0 0 0,0 0 0 0 0,-1 0 0 0 0,1 0 0 0 0,0 0 0 0 0,0 0 0 0 0,0 0 0 0 0,0 0 0 0 0,0 0 0 0 0,-1 0 0 0 0,1 0 0 0 0,0 0 0 0 0,0 0 0 0 0,0 0 0 0 0,0 0 0 0 0,0 0 0 0 0,-1 0 0 0 0,1 0 0 0 0,0 0 0 0 0,0 0 0 0 0,0 0 0 0 0,0 0 0 0 0,-1 0 0 0 0,1 0 0 0 0,0 0 0 0 0,0 0 0 0 0,0 0 0 0 0,0 0 0 0 0,0 5 0 0 0,-1 1 0 0 0,1 0 0 0 0,0 4 0 0 0,0 0 0 0 0,0-2 0 0 0,0-2 0 0 0,0-2 0 0 0,-1-2 0 0 0,1-1 0 0 0,0-1 0 0 0,0 0 0 0 0,0-1 0 0 0,0 1 0 0 0,-5 4 0 0 0,-2 2 0 0 0,1 0 0 0 0,1-1 0 0 0,2-2 0 0 0,0 0 0 0 0,2-2 0 0 0,0-1 0 0 0,1 0 0 0 0,0 0 0 0 0,0 0 0 0 0,1-1 0 0 0,-1 1 0 0 0,0 0 0 0 0,0 0 0 0 0,-1 0 0 0 0,1 0 0 0 0,-5 0-16383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261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954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428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33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179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439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036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407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83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082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407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16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128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997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3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493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768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6617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customXml" Target="../ink/ink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9077274" cy="1724527"/>
          </a:xfrm>
          <a:ln w="28575">
            <a:solidFill>
              <a:srgbClr val="C00000"/>
            </a:solidFill>
            <a:prstDash val="solid"/>
          </a:ln>
        </p:spPr>
        <p:txBody>
          <a:bodyPr/>
          <a:lstStyle/>
          <a:p>
            <a:r>
              <a:rPr lang="en-US" sz="2200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Comic Sans MS"/>
              </a:rPr>
              <a:t>Dr. K. </a:t>
            </a:r>
            <a:r>
              <a:rPr lang="en-US" sz="2200" dirty="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Comic Sans MS"/>
              </a:rPr>
              <a:t>srihitha</a:t>
            </a:r>
            <a:endParaRPr lang="en-US" sz="220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Century Gothic" panose="020B0502020202020204"/>
            </a:endParaRPr>
          </a:p>
          <a:p>
            <a:r>
              <a:rPr lang="en-US" sz="2200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Comic Sans MS"/>
              </a:rPr>
              <a:t>Department of respiratory medicine </a:t>
            </a:r>
          </a:p>
          <a:p>
            <a:r>
              <a:rPr lang="en-US" sz="2200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Comic Sans MS"/>
              </a:rPr>
              <a:t>Dr </a:t>
            </a:r>
            <a:r>
              <a:rPr lang="en-US" sz="2200" dirty="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Comic Sans MS"/>
              </a:rPr>
              <a:t>d.y.patil</a:t>
            </a:r>
            <a:r>
              <a:rPr lang="en-US" sz="2200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Comic Sans MS"/>
              </a:rPr>
              <a:t> medical college and hospital, </a:t>
            </a:r>
            <a:r>
              <a:rPr lang="en-US" sz="2200" dirty="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Comic Sans MS"/>
              </a:rPr>
              <a:t>pune</a:t>
            </a:r>
            <a:endParaRPr lang="en-US" sz="2200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Comic Sans MS"/>
            </a:endParaRPr>
          </a:p>
        </p:txBody>
      </p:sp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751B1B4-0004-4F30-9B5C-03CEBB77E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9" y="93137"/>
            <a:ext cx="1760622" cy="831692"/>
          </a:xfrm>
          <a:prstGeom prst="rect">
            <a:avLst/>
          </a:prstGeom>
        </p:spPr>
      </p:pic>
      <p:pic>
        <p:nvPicPr>
          <p:cNvPr id="5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4A1E5E28-2B76-4802-8608-D476C6074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5222" y="94718"/>
            <a:ext cx="941973" cy="8963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4FA51D-1C20-4818-9A31-78D904786B10}"/>
              </a:ext>
            </a:extLst>
          </p:cNvPr>
          <p:cNvSpPr/>
          <p:nvPr/>
        </p:nvSpPr>
        <p:spPr>
          <a:xfrm>
            <a:off x="1307433" y="1147012"/>
            <a:ext cx="9745576" cy="172452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latin typeface="Franklin Gothic Medium"/>
              </a:rPr>
              <a:t>AN UNCOMMON CASE OF PNEUMONIA</a:t>
            </a:r>
          </a:p>
        </p:txBody>
      </p:sp>
    </p:spTree>
    <p:extLst>
      <p:ext uri="{BB962C8B-B14F-4D97-AF65-F5344CB8AC3E}">
        <p14:creationId xmlns:p14="http://schemas.microsoft.com/office/powerpoint/2010/main" val="2979223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F85E6A3-68C1-419A-B875-723D3EF94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" y="2900"/>
            <a:ext cx="1941095" cy="911902"/>
          </a:xfrm>
          <a:prstGeom prst="rect">
            <a:avLst/>
          </a:prstGeom>
        </p:spPr>
      </p:pic>
      <p:pic>
        <p:nvPicPr>
          <p:cNvPr id="5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B5FD7804-24F1-4B5B-A072-F8869DBD7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591" y="4481"/>
            <a:ext cx="961735" cy="9161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348E8F-026F-4694-8699-9D6629BA5024}"/>
              </a:ext>
            </a:extLst>
          </p:cNvPr>
          <p:cNvSpPr txBox="1"/>
          <p:nvPr/>
        </p:nvSpPr>
        <p:spPr>
          <a:xfrm>
            <a:off x="384313" y="969616"/>
            <a:ext cx="11191459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latin typeface="Franklin Gothic Medium"/>
              </a:rPr>
              <a:t>In </a:t>
            </a:r>
            <a:r>
              <a:rPr lang="en-US" sz="2200" u="sng" dirty="0">
                <a:latin typeface="Franklin Gothic Medium"/>
              </a:rPr>
              <a:t>November 2020</a:t>
            </a:r>
            <a:r>
              <a:rPr lang="en-US" sz="2200" dirty="0">
                <a:latin typeface="Franklin Gothic Medium"/>
              </a:rPr>
              <a:t> pt again presented with </a:t>
            </a:r>
          </a:p>
          <a:p>
            <a:pPr marL="285750" indent="-285750">
              <a:buFont typeface="Wingdings"/>
              <a:buChar char="Ø"/>
            </a:pPr>
            <a:r>
              <a:rPr lang="en-US" sz="2200" dirty="0">
                <a:latin typeface="Franklin Gothic Medium"/>
              </a:rPr>
              <a:t>similar c/o fever, cough with expectoration and  breathlessness.</a:t>
            </a:r>
          </a:p>
          <a:p>
            <a:pPr marL="285750" indent="-285750">
              <a:buFont typeface="Wingdings"/>
              <a:buChar char="Ø"/>
            </a:pPr>
            <a:r>
              <a:rPr lang="en-US" sz="2200" dirty="0">
                <a:latin typeface="Franklin Gothic Medium"/>
              </a:rPr>
              <a:t>Radiological features of ground-glass opacities in both lungs now affecting both central and peripheral regions (more severe intensity compared to the previous episode).</a:t>
            </a:r>
          </a:p>
          <a:p>
            <a:endParaRPr lang="en-US" sz="2200" dirty="0">
              <a:latin typeface="Franklin Gothic Medium"/>
            </a:endParaRPr>
          </a:p>
          <a:p>
            <a:endParaRPr lang="en-US" sz="2200" dirty="0">
              <a:latin typeface="Franklin Gothic Medium"/>
            </a:endParaRPr>
          </a:p>
          <a:p>
            <a:r>
              <a:rPr lang="en-US" sz="2200" u="sng" dirty="0">
                <a:solidFill>
                  <a:srgbClr val="FF0000"/>
                </a:solidFill>
                <a:latin typeface="Comic Sans MS"/>
              </a:rPr>
              <a:t>LAB</a:t>
            </a:r>
          </a:p>
          <a:p>
            <a:endParaRPr lang="en-US" sz="2200" dirty="0">
              <a:solidFill>
                <a:srgbClr val="FF0000"/>
              </a:solidFill>
              <a:latin typeface="Comic Sans MS"/>
            </a:endParaRPr>
          </a:p>
          <a:p>
            <a:r>
              <a:rPr lang="en-US" sz="2200" dirty="0">
                <a:latin typeface="Franklin Gothic Medium"/>
              </a:rPr>
              <a:t>Hb : 10.40</a:t>
            </a:r>
          </a:p>
          <a:p>
            <a:r>
              <a:rPr lang="en-US" sz="2200" dirty="0">
                <a:latin typeface="Franklin Gothic Medium"/>
              </a:rPr>
              <a:t>TLC : 17,600</a:t>
            </a:r>
          </a:p>
          <a:p>
            <a:r>
              <a:rPr lang="en-US" sz="2200" dirty="0">
                <a:solidFill>
                  <a:srgbClr val="FF0000"/>
                </a:solidFill>
                <a:latin typeface="Franklin Gothic Medium"/>
              </a:rPr>
              <a:t>EOSINOPHILS : 36% </a:t>
            </a:r>
          </a:p>
          <a:p>
            <a:r>
              <a:rPr lang="en-US" sz="2200" dirty="0">
                <a:solidFill>
                  <a:srgbClr val="FF0000"/>
                </a:solidFill>
                <a:latin typeface="Franklin Gothic Medium"/>
              </a:rPr>
              <a:t>AEC : 6,336/</a:t>
            </a:r>
            <a:r>
              <a:rPr lang="en-US" sz="2200" dirty="0" err="1">
                <a:solidFill>
                  <a:srgbClr val="FF0000"/>
                </a:solidFill>
                <a:latin typeface="Franklin Gothic Medium"/>
              </a:rPr>
              <a:t>uL</a:t>
            </a:r>
          </a:p>
          <a:p>
            <a:r>
              <a:rPr lang="en-US" sz="2200" dirty="0">
                <a:solidFill>
                  <a:srgbClr val="FF0000"/>
                </a:solidFill>
                <a:latin typeface="Franklin Gothic Medium"/>
              </a:rPr>
              <a:t>Serum </a:t>
            </a:r>
            <a:r>
              <a:rPr lang="en-US" sz="2200" dirty="0" err="1">
                <a:solidFill>
                  <a:srgbClr val="FF0000"/>
                </a:solidFill>
                <a:latin typeface="Franklin Gothic Medium"/>
              </a:rPr>
              <a:t>IgE</a:t>
            </a:r>
            <a:r>
              <a:rPr lang="en-US" sz="2200" dirty="0">
                <a:solidFill>
                  <a:srgbClr val="FF0000"/>
                </a:solidFill>
                <a:latin typeface="Franklin Gothic Medium"/>
              </a:rPr>
              <a:t> : 4,110 IU/mL</a:t>
            </a:r>
          </a:p>
          <a:p>
            <a:endParaRPr lang="en-US" sz="2200" dirty="0">
              <a:solidFill>
                <a:srgbClr val="FF0000"/>
              </a:solidFill>
              <a:latin typeface="Franklin Gothic Medium"/>
            </a:endParaRPr>
          </a:p>
        </p:txBody>
      </p:sp>
      <p:pic>
        <p:nvPicPr>
          <p:cNvPr id="8" name="Picture 8" descr="A picture containing control panel&#10;&#10;Description automatically generated">
            <a:extLst>
              <a:ext uri="{FF2B5EF4-FFF2-40B4-BE49-F238E27FC236}">
                <a16:creationId xmlns:a16="http://schemas.microsoft.com/office/drawing/2014/main" id="{5A7AA935-77BA-48D7-9C77-6CFE96F9A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270" y="2388752"/>
            <a:ext cx="6630503" cy="433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74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674893-307A-4D42-86CD-03CDDFD92DC3}"/>
              </a:ext>
            </a:extLst>
          </p:cNvPr>
          <p:cNvSpPr txBox="1"/>
          <p:nvPr/>
        </p:nvSpPr>
        <p:spPr>
          <a:xfrm>
            <a:off x="826054" y="218661"/>
            <a:ext cx="9866242" cy="23391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latin typeface="Franklin Gothic Medium"/>
              </a:rPr>
              <a:t>DIFFERENTIAL DIAGNOSIS</a:t>
            </a:r>
          </a:p>
          <a:p>
            <a:pPr marL="285750" indent="-285750">
              <a:buFont typeface="Wingdings,Sans-Serif"/>
              <a:buChar char="Ø"/>
            </a:pPr>
            <a:r>
              <a:rPr lang="en-US" sz="2200" dirty="0">
                <a:latin typeface="Franklin Gothic Medium"/>
              </a:rPr>
              <a:t>Allergic bronchopulmonary aspergillosis</a:t>
            </a:r>
            <a:endParaRPr lang="en-US" sz="2200">
              <a:ea typeface="+mn-lt"/>
              <a:cs typeface="+mn-lt"/>
            </a:endParaRPr>
          </a:p>
          <a:p>
            <a:pPr marL="285750" indent="-285750">
              <a:buFont typeface="Wingdings,Sans-Serif"/>
              <a:buChar char="Ø"/>
            </a:pPr>
            <a:r>
              <a:rPr lang="en-US" sz="2200" dirty="0">
                <a:latin typeface="Franklin Gothic Medium"/>
              </a:rPr>
              <a:t>Eosinophilic granulomatosis with </a:t>
            </a:r>
            <a:r>
              <a:rPr lang="en-US" sz="2200" dirty="0" err="1">
                <a:latin typeface="Franklin Gothic Medium"/>
              </a:rPr>
              <a:t>polyangitis</a:t>
            </a:r>
            <a:endParaRPr lang="en-US" sz="2200">
              <a:ea typeface="+mn-lt"/>
              <a:cs typeface="+mn-lt"/>
            </a:endParaRPr>
          </a:p>
          <a:p>
            <a:pPr marL="285750" indent="-285750">
              <a:buFont typeface="Wingdings,Sans-Serif"/>
              <a:buChar char="Ø"/>
            </a:pPr>
            <a:r>
              <a:rPr lang="en-US" sz="2200" dirty="0">
                <a:latin typeface="Franklin Gothic Medium"/>
              </a:rPr>
              <a:t>Drug-induced eosinophilic pneumonia</a:t>
            </a:r>
            <a:endParaRPr lang="en-US" sz="2200">
              <a:ea typeface="+mn-lt"/>
              <a:cs typeface="+mn-lt"/>
            </a:endParaRPr>
          </a:p>
          <a:p>
            <a:pPr marL="285750" indent="-285750">
              <a:buFont typeface="Wingdings,Sans-Serif"/>
              <a:buChar char="Ø"/>
            </a:pPr>
            <a:r>
              <a:rPr lang="en-US" sz="2200" dirty="0">
                <a:latin typeface="Franklin Gothic Medium"/>
              </a:rPr>
              <a:t>Other infections like tuberculosis</a:t>
            </a:r>
            <a:endParaRPr lang="en-US" sz="2200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pPr marL="285750" indent="-285750">
              <a:buFont typeface="Wingdings"/>
              <a:buChar char="Ø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65DD4F-17A4-4397-AF7E-D00B72FFF35A}"/>
              </a:ext>
            </a:extLst>
          </p:cNvPr>
          <p:cNvSpPr txBox="1"/>
          <p:nvPr/>
        </p:nvSpPr>
        <p:spPr>
          <a:xfrm>
            <a:off x="826054" y="2736574"/>
            <a:ext cx="9866241" cy="36933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latin typeface="Franklin Gothic Medium"/>
              </a:rPr>
              <a:t>Bronchoscopy with biopsy was advised but </a:t>
            </a:r>
            <a:r>
              <a:rPr lang="en-US" sz="2200" dirty="0" err="1">
                <a:latin typeface="Franklin Gothic Medium"/>
              </a:rPr>
              <a:t>pt</a:t>
            </a:r>
            <a:r>
              <a:rPr lang="en-US" sz="2200" dirty="0">
                <a:latin typeface="Franklin Gothic Medium"/>
              </a:rPr>
              <a:t> was not willing for the same.</a:t>
            </a:r>
          </a:p>
          <a:p>
            <a:endParaRPr lang="en-US" sz="2200" dirty="0">
              <a:latin typeface="Franklin Gothic Medium"/>
            </a:endParaRPr>
          </a:p>
          <a:p>
            <a:r>
              <a:rPr lang="en-US" sz="2200" dirty="0">
                <a:latin typeface="Franklin Gothic Medium"/>
              </a:rPr>
              <a:t>Other investigations were done;</a:t>
            </a:r>
          </a:p>
          <a:p>
            <a:pPr marL="285750" indent="-285750">
              <a:buFont typeface="Wingdings"/>
              <a:buChar char="ü"/>
            </a:pPr>
            <a:r>
              <a:rPr lang="en-US" sz="2200" dirty="0">
                <a:latin typeface="Franklin Gothic Medium"/>
              </a:rPr>
              <a:t>Sputum for AFB and Gene Xpert</a:t>
            </a:r>
          </a:p>
          <a:p>
            <a:r>
              <a:rPr lang="en-US" sz="2200" dirty="0">
                <a:latin typeface="Franklin Gothic Medium"/>
              </a:rPr>
              <a:t>    Sputum for  Gram/ZN/C&amp;S                      Negative for Tb and other organisms</a:t>
            </a:r>
          </a:p>
          <a:p>
            <a:r>
              <a:rPr lang="en-US" sz="2200" dirty="0">
                <a:latin typeface="Franklin Gothic Medium"/>
              </a:rPr>
              <a:t>    Sputum for  Liquid culture</a:t>
            </a:r>
          </a:p>
          <a:p>
            <a:pPr marL="285750" indent="-285750">
              <a:buFont typeface="Wingdings,Sans-Serif"/>
              <a:buChar char="ü"/>
            </a:pPr>
            <a:r>
              <a:rPr lang="en-US" sz="2200" dirty="0">
                <a:latin typeface="Franklin Gothic Medium"/>
              </a:rPr>
              <a:t>ANA blot : Negative</a:t>
            </a:r>
            <a:endParaRPr lang="en-US" sz="2200">
              <a:latin typeface="Franklin Gothic Medium"/>
              <a:ea typeface="+mn-lt"/>
              <a:cs typeface="+mn-lt"/>
            </a:endParaRPr>
          </a:p>
          <a:p>
            <a:pPr marL="285750" indent="-285750">
              <a:buFont typeface="Wingdings,Sans-Serif"/>
              <a:buChar char="ü"/>
            </a:pPr>
            <a:r>
              <a:rPr lang="en-US" sz="2200" dirty="0">
                <a:latin typeface="Franklin Gothic Medium"/>
              </a:rPr>
              <a:t>c-ANCA &amp;  p-ANCA : Negative</a:t>
            </a:r>
            <a:endParaRPr lang="en-US" sz="2200">
              <a:latin typeface="Franklin Gothic Medium"/>
              <a:ea typeface="+mn-lt"/>
              <a:cs typeface="+mn-lt"/>
            </a:endParaRPr>
          </a:p>
          <a:p>
            <a:pPr marL="285750" indent="-285750">
              <a:buFont typeface="Wingdings,Sans-Serif"/>
              <a:buChar char="ü"/>
            </a:pPr>
            <a:r>
              <a:rPr lang="en-US" sz="2200" dirty="0">
                <a:latin typeface="Franklin Gothic Medium"/>
              </a:rPr>
              <a:t>IgG specific to Aspergillus : Negative</a:t>
            </a:r>
            <a:endParaRPr lang="en-US" sz="2200">
              <a:latin typeface="Franklin Gothic Medium"/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pPr marL="285750" indent="-285750">
              <a:buFont typeface="Wingdings"/>
              <a:buChar char="ü"/>
            </a:pPr>
            <a:endParaRPr lang="en-US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D28A69CB-D7CE-4DEF-820B-327AE39038E2}"/>
              </a:ext>
            </a:extLst>
          </p:cNvPr>
          <p:cNvSpPr/>
          <p:nvPr/>
        </p:nvSpPr>
        <p:spPr>
          <a:xfrm>
            <a:off x="5300450" y="3800061"/>
            <a:ext cx="463825" cy="883478"/>
          </a:xfrm>
          <a:prstGeom prst="rightBrac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1BE3648-33B3-4194-9760-0DA4A1AB4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" y="2900"/>
            <a:ext cx="1642922" cy="768337"/>
          </a:xfrm>
          <a:prstGeom prst="rect">
            <a:avLst/>
          </a:prstGeom>
        </p:spPr>
      </p:pic>
      <p:pic>
        <p:nvPicPr>
          <p:cNvPr id="5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46F1E32A-5E14-496B-9871-BCDDFEE32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0199" y="4481"/>
            <a:ext cx="807127" cy="77255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B56A12-A223-4638-A82C-DAB18BAEC615}"/>
              </a:ext>
            </a:extLst>
          </p:cNvPr>
          <p:cNvSpPr/>
          <p:nvPr/>
        </p:nvSpPr>
        <p:spPr>
          <a:xfrm>
            <a:off x="3114675" y="146740"/>
            <a:ext cx="6266155" cy="669438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/>
              </a:rPr>
              <a:t>DISCUSSION</a:t>
            </a:r>
          </a:p>
        </p:txBody>
      </p:sp>
      <p:pic>
        <p:nvPicPr>
          <p:cNvPr id="12" name="Picture 12" descr="Text&#10;&#10;Description automatically generated">
            <a:extLst>
              <a:ext uri="{FF2B5EF4-FFF2-40B4-BE49-F238E27FC236}">
                <a16:creationId xmlns:a16="http://schemas.microsoft.com/office/drawing/2014/main" id="{6492BC2F-F9E2-4F62-AF22-72670E6A7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421" y="999206"/>
            <a:ext cx="6001023" cy="575614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39343A2-CF33-499B-B964-BCDF30F8D08E}"/>
                  </a:ext>
                </a:extLst>
              </p14:cNvPr>
              <p14:cNvContentPartPr/>
              <p14:nvPr/>
            </p14:nvContentPartPr>
            <p14:xfrm>
              <a:off x="3812506" y="1704036"/>
              <a:ext cx="3990975" cy="47625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39343A2-CF33-499B-B964-BCDF30F8D08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58851" y="1604456"/>
                <a:ext cx="4098645" cy="2471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3717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2D0BE58-B875-4B04-990B-223FA2084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" y="2900"/>
            <a:ext cx="1941095" cy="911902"/>
          </a:xfrm>
          <a:prstGeom prst="rect">
            <a:avLst/>
          </a:prstGeom>
        </p:spPr>
      </p:pic>
      <p:pic>
        <p:nvPicPr>
          <p:cNvPr id="5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CDE40BD8-BD1A-4FB8-BF2A-A4A43E097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591" y="4481"/>
            <a:ext cx="961735" cy="91611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4E21DB-BD56-4239-AA2F-D0B01DEB3344}"/>
              </a:ext>
            </a:extLst>
          </p:cNvPr>
          <p:cNvSpPr/>
          <p:nvPr/>
        </p:nvSpPr>
        <p:spPr>
          <a:xfrm>
            <a:off x="1273648" y="1294214"/>
            <a:ext cx="10014466" cy="498923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1000"/>
              </a:spcAft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 Medium"/>
                <a:cs typeface="Calibri"/>
              </a:rPr>
              <a:t>CEP was first described as a clinical entity by Carrington et al in 1969. </a:t>
            </a:r>
            <a:endParaRPr lang="en-US" sz="2000">
              <a:solidFill>
                <a:schemeClr val="tx1"/>
              </a:solidFill>
              <a:latin typeface="Franklin Gothic Medium"/>
              <a:ea typeface="+mn-lt"/>
              <a:cs typeface="+mn-lt"/>
            </a:endParaRPr>
          </a:p>
          <a:p>
            <a:pPr marL="285750" indent="-285750" algn="just">
              <a:spcAft>
                <a:spcPts val="1000"/>
              </a:spcAft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 Medium"/>
                <a:cs typeface="Calibri"/>
              </a:rPr>
              <a:t>Although CEP may develop in people of any age, the peak incidence occurs in persons 30 to 45 years of age.</a:t>
            </a:r>
            <a:endParaRPr lang="en-US" sz="2000">
              <a:solidFill>
                <a:schemeClr val="tx1"/>
              </a:solidFill>
              <a:latin typeface="Franklin Gothic Medium"/>
              <a:ea typeface="+mn-lt"/>
              <a:cs typeface="+mn-lt"/>
            </a:endParaRPr>
          </a:p>
          <a:p>
            <a:pPr marL="285750" indent="-285750" algn="just">
              <a:spcAft>
                <a:spcPts val="1000"/>
              </a:spcAft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 Medium"/>
                <a:cs typeface="Calibri"/>
              </a:rPr>
              <a:t>Women are affected approximately twice as often as men.</a:t>
            </a:r>
            <a:endParaRPr lang="en-US" sz="2000">
              <a:solidFill>
                <a:schemeClr val="tx1"/>
              </a:solidFill>
              <a:latin typeface="Franklin Gothic Medium"/>
              <a:ea typeface="+mn-lt"/>
              <a:cs typeface="+mn-lt"/>
            </a:endParaRPr>
          </a:p>
          <a:p>
            <a:pPr marL="285750" indent="-285750" algn="just">
              <a:spcAft>
                <a:spcPts val="1000"/>
              </a:spcAft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 Medium"/>
                <a:cs typeface="Calibri"/>
              </a:rPr>
              <a:t>Most patients with CEP are nonsmokers. </a:t>
            </a:r>
            <a:endParaRPr lang="en-US" sz="2000">
              <a:solidFill>
                <a:schemeClr val="tx1"/>
              </a:solidFill>
              <a:latin typeface="Franklin Gothic Medium"/>
              <a:ea typeface="+mn-lt"/>
              <a:cs typeface="+mn-lt"/>
            </a:endParaRPr>
          </a:p>
          <a:p>
            <a:pPr marL="285750" indent="-285750" algn="just">
              <a:spcAft>
                <a:spcPts val="1000"/>
              </a:spcAft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 Medium"/>
                <a:cs typeface="Calibri"/>
              </a:rPr>
              <a:t>In addition, approximately one-third to one-half of patients have antecedent atopy, allergic rhinitis, nasal polyps, or urticaria.</a:t>
            </a:r>
            <a:endParaRPr lang="en-US" sz="2000">
              <a:solidFill>
                <a:schemeClr val="tx1"/>
              </a:solidFill>
              <a:latin typeface="Franklin Gothic Medium"/>
              <a:ea typeface="+mn-lt"/>
              <a:cs typeface="+mn-lt"/>
            </a:endParaRPr>
          </a:p>
          <a:p>
            <a:pPr marL="285750" indent="-285750" algn="just">
              <a:spcAft>
                <a:spcPts val="1000"/>
              </a:spcAft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 Medium"/>
                <a:cs typeface="Calibri"/>
              </a:rPr>
              <a:t>Up to two-thirds have adult-onset asthma preceding (by several weeks to years) or arising concurrently with the occurrence of CEP.</a:t>
            </a:r>
            <a:endParaRPr lang="en-US" sz="2000">
              <a:solidFill>
                <a:schemeClr val="tx1"/>
              </a:solidFill>
              <a:latin typeface="Franklin Gothic Medium"/>
              <a:ea typeface="+mn-lt"/>
              <a:cs typeface="+mn-lt"/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298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38B30B-89FE-4D61-B198-31B6D51A19B7}"/>
              </a:ext>
            </a:extLst>
          </p:cNvPr>
          <p:cNvSpPr/>
          <p:nvPr/>
        </p:nvSpPr>
        <p:spPr>
          <a:xfrm>
            <a:off x="713701" y="1248873"/>
            <a:ext cx="11058298" cy="503771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 algn="just">
              <a:buFont typeface="Arial"/>
              <a:buChar char="•"/>
            </a:pPr>
            <a:r>
              <a:rPr lang="en-US" sz="2000" dirty="0">
                <a:latin typeface="Franklin Gothic Medium"/>
                <a:ea typeface="+mn-lt"/>
                <a:cs typeface="+mn-lt"/>
              </a:rPr>
              <a:t>Peripheral blood eosinophilia is common in CEP with 88 to 95 percent of patients showing elevated eosinophil counts (&gt;6 percent).*(</a:t>
            </a:r>
            <a:r>
              <a:rPr lang="en-US" sz="1200" i="1" dirty="0">
                <a:solidFill>
                  <a:srgbClr val="FFFF00"/>
                </a:solidFill>
                <a:latin typeface="Century Gothic"/>
                <a:ea typeface="+mn-lt"/>
                <a:cs typeface="+mn-lt"/>
              </a:rPr>
              <a:t>Marchand E, Reynaud-Gaubert M, </a:t>
            </a:r>
            <a:r>
              <a:rPr lang="en-US" sz="1200" i="1" dirty="0" err="1">
                <a:solidFill>
                  <a:srgbClr val="FFFF00"/>
                </a:solidFill>
                <a:latin typeface="Century Gothic"/>
                <a:ea typeface="+mn-lt"/>
                <a:cs typeface="+mn-lt"/>
              </a:rPr>
              <a:t>Lauque</a:t>
            </a:r>
            <a:r>
              <a:rPr lang="en-US" sz="1200" i="1" dirty="0">
                <a:solidFill>
                  <a:srgbClr val="FFFF00"/>
                </a:solidFill>
                <a:latin typeface="Century Gothic"/>
                <a:ea typeface="+mn-lt"/>
                <a:cs typeface="+mn-lt"/>
              </a:rPr>
              <a:t> D, et al. Idiopathic chronic eosinophilic pneumonia. A clinical and follow-up study of 62 cases. The Groupe d'Etudes et de Recherche sur les Maladies "</a:t>
            </a:r>
            <a:r>
              <a:rPr lang="en-US" sz="1200" i="1" dirty="0" err="1">
                <a:solidFill>
                  <a:srgbClr val="FFFF00"/>
                </a:solidFill>
                <a:latin typeface="Century Gothic"/>
                <a:ea typeface="+mn-lt"/>
                <a:cs typeface="+mn-lt"/>
              </a:rPr>
              <a:t>Orphelines</a:t>
            </a:r>
            <a:r>
              <a:rPr lang="en-US" sz="1200" i="1" dirty="0">
                <a:solidFill>
                  <a:srgbClr val="FFFF00"/>
                </a:solidFill>
                <a:latin typeface="Century Gothic"/>
                <a:ea typeface="+mn-lt"/>
                <a:cs typeface="+mn-lt"/>
              </a:rPr>
              <a:t>" </a:t>
            </a:r>
            <a:r>
              <a:rPr lang="en-US" sz="1200" i="1" dirty="0" err="1">
                <a:solidFill>
                  <a:srgbClr val="FFFF00"/>
                </a:solidFill>
                <a:latin typeface="Century Gothic"/>
                <a:ea typeface="+mn-lt"/>
                <a:cs typeface="+mn-lt"/>
              </a:rPr>
              <a:t>Pulmonaires</a:t>
            </a:r>
            <a:r>
              <a:rPr lang="en-US" sz="1200" i="1" dirty="0">
                <a:solidFill>
                  <a:srgbClr val="FFFF00"/>
                </a:solidFill>
                <a:latin typeface="Century Gothic"/>
                <a:ea typeface="+mn-lt"/>
                <a:cs typeface="+mn-lt"/>
              </a:rPr>
              <a:t> (GERM"O"P). Medicine (Baltimore) 1998</a:t>
            </a:r>
            <a:r>
              <a:rPr lang="en-US" sz="1200" i="1" dirty="0">
                <a:solidFill>
                  <a:srgbClr val="FF0000"/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entury Gothic"/>
                <a:ea typeface="+mn-lt"/>
                <a:cs typeface="+mn-lt"/>
              </a:rPr>
              <a:t>)</a:t>
            </a:r>
            <a:endParaRPr lang="en-US" sz="1200" dirty="0">
              <a:solidFill>
                <a:schemeClr val="tx1"/>
              </a:solidFill>
              <a:ea typeface="+mn-lt"/>
              <a:cs typeface="+mn-lt"/>
            </a:endParaRPr>
          </a:p>
          <a:p>
            <a:pPr algn="just"/>
            <a:endParaRPr lang="en-US" sz="2000" dirty="0">
              <a:latin typeface="Franklin Gothic Medium"/>
              <a:cs typeface="Arial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000" dirty="0">
                <a:latin typeface="Franklin Gothic Medium"/>
                <a:ea typeface="+mn-lt"/>
                <a:cs typeface="+mn-lt"/>
              </a:rPr>
              <a:t>Total immunoglobulin E (</a:t>
            </a:r>
            <a:r>
              <a:rPr lang="en-US" sz="2000" dirty="0" err="1">
                <a:latin typeface="Franklin Gothic Medium"/>
                <a:ea typeface="+mn-lt"/>
                <a:cs typeface="+mn-lt"/>
              </a:rPr>
              <a:t>IgE</a:t>
            </a:r>
            <a:r>
              <a:rPr lang="en-US" sz="2000" dirty="0">
                <a:latin typeface="Franklin Gothic Medium"/>
                <a:ea typeface="+mn-lt"/>
                <a:cs typeface="+mn-lt"/>
              </a:rPr>
              <a:t>) is elevated (mean 506 IU/mL or approximately 1214 ng/mL) in approximately 50 percent of patients.*(</a:t>
            </a:r>
            <a:r>
              <a:rPr lang="en-US" sz="1200" i="1" dirty="0" err="1">
                <a:solidFill>
                  <a:srgbClr val="FFFF00"/>
                </a:solidFill>
                <a:latin typeface="Century Gothic"/>
                <a:ea typeface="+mn-lt"/>
                <a:cs typeface="+mn-lt"/>
              </a:rPr>
              <a:t>Jederlinic</a:t>
            </a:r>
            <a:r>
              <a:rPr lang="en-US" sz="1200" i="1" dirty="0">
                <a:solidFill>
                  <a:srgbClr val="FFFF00"/>
                </a:solidFill>
                <a:latin typeface="Century Gothic"/>
                <a:ea typeface="+mn-lt"/>
                <a:cs typeface="+mn-lt"/>
              </a:rPr>
              <a:t> PJ, Sicilian L, </a:t>
            </a:r>
            <a:r>
              <a:rPr lang="en-US" sz="1200" i="1" dirty="0" err="1">
                <a:solidFill>
                  <a:srgbClr val="FFFF00"/>
                </a:solidFill>
                <a:latin typeface="Century Gothic"/>
                <a:ea typeface="+mn-lt"/>
                <a:cs typeface="+mn-lt"/>
              </a:rPr>
              <a:t>Gaensler</a:t>
            </a:r>
            <a:r>
              <a:rPr lang="en-US" sz="1200" i="1" dirty="0">
                <a:solidFill>
                  <a:srgbClr val="FFFF00"/>
                </a:solidFill>
                <a:latin typeface="Century Gothic"/>
                <a:ea typeface="+mn-lt"/>
                <a:cs typeface="+mn-lt"/>
              </a:rPr>
              <a:t> EA. Chronic eosinophilic pneumonia. A report of 19 cases and a review of the literature. Medicine (Baltimore) 1988</a:t>
            </a:r>
            <a:r>
              <a:rPr lang="en-US" sz="2000" dirty="0">
                <a:solidFill>
                  <a:schemeClr val="tx1"/>
                </a:solidFill>
                <a:latin typeface="Century Gothic"/>
                <a:ea typeface="+mn-lt"/>
                <a:cs typeface="+mn-lt"/>
              </a:rPr>
              <a:t>)</a:t>
            </a:r>
            <a:endParaRPr lang="en-US" sz="2000" dirty="0">
              <a:solidFill>
                <a:schemeClr val="tx1"/>
              </a:solidFill>
              <a:ea typeface="+mn-lt"/>
              <a:cs typeface="+mn-lt"/>
            </a:endParaRPr>
          </a:p>
          <a:p>
            <a:pPr algn="just"/>
            <a:endParaRPr lang="en-US" sz="2000" dirty="0">
              <a:latin typeface="Franklin Gothic Medium"/>
              <a:ea typeface="+mn-lt"/>
              <a:cs typeface="+mn-lt"/>
            </a:endParaRPr>
          </a:p>
          <a:p>
            <a:pPr algn="just">
              <a:buFont typeface="Arial"/>
              <a:buChar char="•"/>
            </a:pPr>
            <a:r>
              <a:rPr lang="en-US" sz="2000" dirty="0">
                <a:latin typeface="Franklin Gothic Medium"/>
                <a:ea typeface="+mn-lt"/>
                <a:cs typeface="+mn-lt"/>
              </a:rPr>
              <a:t>  Typical symptoms include a productive cough (33 to 42 percent), fever (67 percent),       </a:t>
            </a:r>
            <a:endParaRPr lang="en-US" dirty="0">
              <a:latin typeface="Franklin Gothic Medium"/>
              <a:ea typeface="+mn-lt"/>
              <a:cs typeface="+mn-lt"/>
            </a:endParaRPr>
          </a:p>
          <a:p>
            <a:pPr algn="just"/>
            <a:r>
              <a:rPr lang="en-US" sz="2000" dirty="0">
                <a:latin typeface="Franklin Gothic Medium"/>
                <a:ea typeface="+mn-lt"/>
                <a:cs typeface="+mn-lt"/>
              </a:rPr>
              <a:t>    breathlessness (57 to 92 percent), weight loss (57 to 75 percent), and night sweats.</a:t>
            </a:r>
            <a:endParaRPr lang="en-US">
              <a:latin typeface="Franklin Gothic Medium"/>
            </a:endParaRPr>
          </a:p>
          <a:p>
            <a:pPr algn="just"/>
            <a:endParaRPr lang="en-US" sz="2000" dirty="0">
              <a:latin typeface="Franklin Gothic Medium"/>
              <a:ea typeface="+mn-lt"/>
              <a:cs typeface="Arial"/>
            </a:endParaRPr>
          </a:p>
          <a:p>
            <a:pPr algn="just">
              <a:buChar char="•"/>
            </a:pPr>
            <a:endParaRPr lang="en-US" sz="2000" dirty="0">
              <a:latin typeface="Franklin Gothic Medium"/>
              <a:cs typeface="Arial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0C877AB-1818-4E10-B57A-0E5AE4FD9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" y="2900"/>
            <a:ext cx="1941095" cy="911902"/>
          </a:xfrm>
          <a:prstGeom prst="rect">
            <a:avLst/>
          </a:prstGeom>
        </p:spPr>
      </p:pic>
      <p:pic>
        <p:nvPicPr>
          <p:cNvPr id="7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11717426-1F70-4249-B4E3-CF7FEE6E2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591" y="4481"/>
            <a:ext cx="961735" cy="91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57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FCF1211-554A-4317-ACEB-AC6E6C8C1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" y="2900"/>
            <a:ext cx="1941095" cy="911902"/>
          </a:xfrm>
          <a:prstGeom prst="rect">
            <a:avLst/>
          </a:prstGeom>
        </p:spPr>
      </p:pic>
      <p:pic>
        <p:nvPicPr>
          <p:cNvPr id="5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82681B84-8441-4F12-B185-5805EBBAB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591" y="4481"/>
            <a:ext cx="961735" cy="91611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06DFEC-DF29-45B4-AF7B-052775E20874}"/>
              </a:ext>
            </a:extLst>
          </p:cNvPr>
          <p:cNvSpPr/>
          <p:nvPr/>
        </p:nvSpPr>
        <p:spPr>
          <a:xfrm>
            <a:off x="677955" y="1395490"/>
            <a:ext cx="11085904" cy="4897197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algn="just">
              <a:buFont typeface="Arial"/>
              <a:buChar char="•"/>
            </a:pPr>
            <a:r>
              <a:rPr lang="en-US" sz="2000" dirty="0">
                <a:latin typeface="Franklin Gothic Medium"/>
              </a:rPr>
              <a:t>The pulmonary infiltrates associated with CEP are typically dense and patchy areas of airspace consolidation with ill-defined margins usually affecting the outer two-thirds of the lung fields. </a:t>
            </a:r>
            <a:endParaRPr lang="en-US" sz="2000">
              <a:latin typeface="Century Gothic" panose="020B0502020202020204"/>
            </a:endParaRPr>
          </a:p>
          <a:p>
            <a:pPr algn="just"/>
            <a:endParaRPr lang="en-US" sz="2000" dirty="0">
              <a:latin typeface="Franklin Gothic Medium"/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2000" dirty="0">
                <a:latin typeface="Franklin Gothic Medium"/>
              </a:rPr>
              <a:t>Infiltrates are most commonly bilateral, tend to be located in the mid to upper lung zones, and may mimic loculated pleural fluid.  </a:t>
            </a:r>
            <a:endParaRPr lang="en-US" sz="2000" dirty="0">
              <a:latin typeface="Franklin Gothic Medium"/>
              <a:ea typeface="+mn-lt"/>
              <a:cs typeface="+mn-lt"/>
            </a:endParaRPr>
          </a:p>
          <a:p>
            <a:pPr algn="just"/>
            <a:endParaRPr lang="en-US" sz="2000" dirty="0">
              <a:latin typeface="Franklin Gothic Medium"/>
            </a:endParaRPr>
          </a:p>
          <a:p>
            <a:pPr>
              <a:buFont typeface="Arial"/>
              <a:buChar char="•"/>
            </a:pPr>
            <a:r>
              <a:rPr lang="en-US" sz="2000" dirty="0">
                <a:latin typeface="Franklin Gothic Medium"/>
                <a:ea typeface="+mn-lt"/>
                <a:cs typeface="+mn-lt"/>
              </a:rPr>
              <a:t>   The finding of bilateral peripheral or pleural-based, nonsegmental, consolidative   </a:t>
            </a:r>
          </a:p>
          <a:p>
            <a:r>
              <a:rPr lang="en-US" sz="2000" dirty="0">
                <a:latin typeface="Franklin Gothic Medium"/>
                <a:ea typeface="+mn-lt"/>
                <a:cs typeface="+mn-lt"/>
              </a:rPr>
              <a:t>     opacities are described as "photographic negative of pulmonary edema which is</a:t>
            </a:r>
          </a:p>
          <a:p>
            <a:r>
              <a:rPr lang="en-US" sz="2000" dirty="0">
                <a:latin typeface="Franklin Gothic Medium"/>
                <a:ea typeface="+mn-lt"/>
                <a:cs typeface="+mn-lt"/>
              </a:rPr>
              <a:t>     highly s/o CEP when seen on chest Xray or HRCT.*(</a:t>
            </a:r>
            <a:r>
              <a:rPr lang="en-US" sz="1200" i="1" dirty="0" err="1">
                <a:solidFill>
                  <a:srgbClr val="FFFF00"/>
                </a:solidFill>
                <a:latin typeface="Century Gothic"/>
                <a:ea typeface="+mn-lt"/>
                <a:cs typeface="+mn-lt"/>
              </a:rPr>
              <a:t>Gaensler</a:t>
            </a:r>
            <a:r>
              <a:rPr lang="en-US" sz="1200" i="1" dirty="0">
                <a:solidFill>
                  <a:srgbClr val="FFFF00"/>
                </a:solidFill>
                <a:latin typeface="Century Gothic"/>
                <a:ea typeface="+mn-lt"/>
                <a:cs typeface="+mn-lt"/>
              </a:rPr>
              <a:t> EA, Carrington CB. Peripheral opacities in </a:t>
            </a:r>
            <a:endParaRPr lang="en-US" sz="2000" i="1">
              <a:solidFill>
                <a:srgbClr val="FFFFFF"/>
              </a:solidFill>
              <a:latin typeface="Century Gothic"/>
              <a:ea typeface="+mn-lt"/>
              <a:cs typeface="+mn-lt"/>
            </a:endParaRPr>
          </a:p>
          <a:p>
            <a:r>
              <a:rPr lang="en-US" sz="1200" i="1" dirty="0">
                <a:solidFill>
                  <a:srgbClr val="FFFF00"/>
                </a:solidFill>
                <a:latin typeface="Century Gothic"/>
                <a:ea typeface="+mn-lt"/>
                <a:cs typeface="+mn-lt"/>
              </a:rPr>
              <a:t>        chronic eosinophilic pneumonia: the photographic negative of pulmonary edema. AJR Am J </a:t>
            </a:r>
            <a:r>
              <a:rPr lang="en-US" sz="1200" i="1" dirty="0" err="1">
                <a:solidFill>
                  <a:srgbClr val="FFFF00"/>
                </a:solidFill>
                <a:latin typeface="Century Gothic"/>
                <a:ea typeface="+mn-lt"/>
                <a:cs typeface="+mn-lt"/>
              </a:rPr>
              <a:t>Roentgenol</a:t>
            </a:r>
            <a:r>
              <a:rPr lang="en-US" sz="1200" i="1" dirty="0">
                <a:solidFill>
                  <a:srgbClr val="FFFF00"/>
                </a:solidFill>
                <a:latin typeface="Century Gothic"/>
                <a:ea typeface="+mn-lt"/>
                <a:cs typeface="+mn-lt"/>
              </a:rPr>
              <a:t> 1977</a:t>
            </a:r>
            <a:r>
              <a:rPr lang="en-US" sz="2000" dirty="0">
                <a:solidFill>
                  <a:schemeClr val="tx1"/>
                </a:solidFill>
                <a:latin typeface="Century Gothic"/>
                <a:ea typeface="+mn-lt"/>
                <a:cs typeface="+mn-lt"/>
              </a:rPr>
              <a:t>)</a:t>
            </a:r>
            <a:endParaRPr lang="en-US" sz="2000">
              <a:solidFill>
                <a:schemeClr val="tx1"/>
              </a:solidFill>
              <a:ea typeface="+mn-lt"/>
              <a:cs typeface="+mn-lt"/>
            </a:endParaRPr>
          </a:p>
          <a:p>
            <a:endParaRPr lang="en-US" sz="2000" dirty="0"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05909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214E560-5919-4A5B-B614-7429A3C5F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" y="2900"/>
            <a:ext cx="1941095" cy="911902"/>
          </a:xfrm>
          <a:prstGeom prst="rect">
            <a:avLst/>
          </a:prstGeom>
        </p:spPr>
      </p:pic>
      <p:pic>
        <p:nvPicPr>
          <p:cNvPr id="5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255C21C5-A6A4-4D7F-9D33-98DD60070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591" y="4481"/>
            <a:ext cx="961735" cy="91611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4985B52-2331-4C98-8E27-A4C0B090D9C2}"/>
              </a:ext>
            </a:extLst>
          </p:cNvPr>
          <p:cNvSpPr/>
          <p:nvPr/>
        </p:nvSpPr>
        <p:spPr>
          <a:xfrm>
            <a:off x="855668" y="1029890"/>
            <a:ext cx="10798919" cy="5121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 rtl="0"/>
            <a:endParaRPr lang="en-US" dirty="0">
              <a:solidFill>
                <a:srgbClr val="FFFFFF"/>
              </a:solidFill>
              <a:latin typeface="Calibri"/>
              <a:ea typeface="Arial"/>
              <a:cs typeface="Arial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Franklin Gothic Medium"/>
                <a:ea typeface="Arial"/>
                <a:cs typeface="Arial"/>
              </a:rPr>
              <a:t>Symptomatic or radiographic relapse is common ( 50 to 80% of cases) either after cessation of therapy or, less commonly with tapering of glucocorticoid dose.*(</a:t>
            </a:r>
            <a:r>
              <a:rPr lang="en-US" sz="1200" i="1" dirty="0">
                <a:solidFill>
                  <a:srgbClr val="FFFF00"/>
                </a:solidFill>
                <a:ea typeface="+mn-lt"/>
                <a:cs typeface="+mn-lt"/>
              </a:rPr>
              <a:t>Marchand E, Reynaud-Gaubert M, </a:t>
            </a:r>
            <a:r>
              <a:rPr lang="en-US" sz="1200" i="1" dirty="0" err="1">
                <a:solidFill>
                  <a:srgbClr val="FFFF00"/>
                </a:solidFill>
                <a:ea typeface="+mn-lt"/>
                <a:cs typeface="+mn-lt"/>
              </a:rPr>
              <a:t>Lauque</a:t>
            </a:r>
            <a:r>
              <a:rPr lang="en-US" sz="1200" i="1" dirty="0">
                <a:solidFill>
                  <a:srgbClr val="FFFF00"/>
                </a:solidFill>
                <a:ea typeface="+mn-lt"/>
                <a:cs typeface="+mn-lt"/>
              </a:rPr>
              <a:t> D, et al. Idiopathic chronic eosinophilic pneumonia. A clinical and follow-up study of 62 cases. The Groupe d'Etudes et de Recherche sur les Maladies "</a:t>
            </a:r>
            <a:r>
              <a:rPr lang="en-US" sz="1200" i="1" dirty="0" err="1">
                <a:solidFill>
                  <a:srgbClr val="FFFF00"/>
                </a:solidFill>
                <a:ea typeface="+mn-lt"/>
                <a:cs typeface="+mn-lt"/>
              </a:rPr>
              <a:t>Orphelines</a:t>
            </a:r>
            <a:r>
              <a:rPr lang="en-US" sz="1200" i="1" dirty="0">
                <a:solidFill>
                  <a:srgbClr val="FFFF00"/>
                </a:solidFill>
                <a:ea typeface="+mn-lt"/>
                <a:cs typeface="+mn-lt"/>
              </a:rPr>
              <a:t>" </a:t>
            </a:r>
            <a:r>
              <a:rPr lang="en-US" sz="1200" i="1" dirty="0" err="1">
                <a:solidFill>
                  <a:srgbClr val="FFFF00"/>
                </a:solidFill>
                <a:ea typeface="+mn-lt"/>
                <a:cs typeface="+mn-lt"/>
              </a:rPr>
              <a:t>Pulmonaires</a:t>
            </a:r>
            <a:r>
              <a:rPr lang="en-US" sz="1200" i="1" dirty="0">
                <a:solidFill>
                  <a:srgbClr val="FFFF00"/>
                </a:solidFill>
                <a:ea typeface="+mn-lt"/>
                <a:cs typeface="+mn-lt"/>
              </a:rPr>
              <a:t> (GERM"O"P). Medicine (Baltimore) 1998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)</a:t>
            </a:r>
          </a:p>
          <a:p>
            <a:pPr marL="342900" indent="-342900" algn="just">
              <a:buFont typeface="Arial"/>
              <a:buChar char="•"/>
            </a:pPr>
            <a:endParaRPr lang="en-US" sz="2000" dirty="0">
              <a:solidFill>
                <a:srgbClr val="FFFFFF"/>
              </a:solidFill>
              <a:latin typeface="Franklin Gothic Medium"/>
              <a:cs typeface="Arial"/>
            </a:endParaRPr>
          </a:p>
          <a:p>
            <a:pPr algn="just"/>
            <a:endParaRPr lang="en-US" sz="2000" dirty="0">
              <a:solidFill>
                <a:srgbClr val="FFFFFF"/>
              </a:solidFill>
              <a:latin typeface="Franklin Gothic Medium"/>
              <a:ea typeface="Arial"/>
              <a:cs typeface="Arial"/>
            </a:endParaRPr>
          </a:p>
          <a:p>
            <a:pPr algn="just">
              <a:buChar char="•"/>
            </a:pPr>
            <a:r>
              <a:rPr lang="en-US" sz="2000" dirty="0">
                <a:solidFill>
                  <a:srgbClr val="FFFFFF"/>
                </a:solidFill>
                <a:latin typeface="Franklin Gothic Medium"/>
                <a:ea typeface="Arial"/>
                <a:cs typeface="Arial"/>
              </a:rPr>
              <a:t>   Relapses may involve radiographic infiltrates in the same or different anatomic</a:t>
            </a:r>
          </a:p>
          <a:p>
            <a:pPr algn="just"/>
            <a:r>
              <a:rPr lang="en-US" sz="2000" dirty="0">
                <a:solidFill>
                  <a:srgbClr val="FFFFFF"/>
                </a:solidFill>
                <a:latin typeface="Franklin Gothic Medium"/>
                <a:ea typeface="Arial"/>
                <a:cs typeface="Arial"/>
              </a:rPr>
              <a:t>     distribution compared to the original disease.</a:t>
            </a:r>
            <a:endParaRPr lang="en-US" dirty="0"/>
          </a:p>
          <a:p>
            <a:pPr lvl="0" algn="just"/>
            <a:r>
              <a:rPr lang="en-US" sz="2000" dirty="0">
                <a:solidFill>
                  <a:srgbClr val="FFFFFF"/>
                </a:solidFill>
                <a:latin typeface="Franklin Gothic Medium"/>
                <a:ea typeface="Arial"/>
                <a:cs typeface="Arial"/>
              </a:rPr>
              <a:t> ​</a:t>
            </a:r>
            <a:endParaRPr lang="en-US" sz="2000" dirty="0">
              <a:latin typeface="Franklin Gothic Medium"/>
            </a:endParaRPr>
          </a:p>
          <a:p>
            <a:pPr algn="just"/>
            <a:endParaRPr lang="en-US" sz="2000" dirty="0">
              <a:latin typeface="Franklin Gothic Medium"/>
              <a:cs typeface="Arial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000" dirty="0">
                <a:latin typeface="Franklin Gothic Medium"/>
                <a:cs typeface="Arial"/>
              </a:rPr>
              <a:t>With each exacerbation, the diagnosis needs to be reconfirmed to ensure that the symptoms are due to CEP (</a:t>
            </a:r>
            <a:r>
              <a:rPr lang="en-US" sz="2000" dirty="0" err="1">
                <a:latin typeface="Franklin Gothic Medium"/>
                <a:cs typeface="Arial"/>
              </a:rPr>
              <a:t>eg</a:t>
            </a:r>
            <a:r>
              <a:rPr lang="en-US" sz="2000" dirty="0">
                <a:latin typeface="Franklin Gothic Medium"/>
                <a:cs typeface="Arial"/>
              </a:rPr>
              <a:t>; recurrent radiographic opacities) rather than an alternative explanation such as an asthma flare or infection.*(</a:t>
            </a:r>
            <a:r>
              <a:rPr lang="en-US" sz="1200" i="1" dirty="0" err="1">
                <a:solidFill>
                  <a:srgbClr val="FFFF00"/>
                </a:solidFill>
                <a:ea typeface="+mn-lt"/>
                <a:cs typeface="+mn-lt"/>
              </a:rPr>
              <a:t>Jederlinic</a:t>
            </a:r>
            <a:r>
              <a:rPr lang="en-US" sz="1200" i="1" dirty="0">
                <a:solidFill>
                  <a:srgbClr val="FFFF00"/>
                </a:solidFill>
                <a:ea typeface="+mn-lt"/>
                <a:cs typeface="+mn-lt"/>
              </a:rPr>
              <a:t> PJ, Sicilian L, </a:t>
            </a:r>
            <a:r>
              <a:rPr lang="en-US" sz="1200" i="1" dirty="0" err="1">
                <a:solidFill>
                  <a:srgbClr val="FFFF00"/>
                </a:solidFill>
                <a:ea typeface="+mn-lt"/>
                <a:cs typeface="+mn-lt"/>
              </a:rPr>
              <a:t>Gaensler</a:t>
            </a:r>
            <a:r>
              <a:rPr lang="en-US" sz="1200" i="1" dirty="0">
                <a:solidFill>
                  <a:srgbClr val="FFFF00"/>
                </a:solidFill>
                <a:ea typeface="+mn-lt"/>
                <a:cs typeface="+mn-lt"/>
              </a:rPr>
              <a:t> EA. Chronic eosinophilic pneumonia. A report of 19 cases and a review of the literature. Medicine (Baltimore) 1988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)</a:t>
            </a:r>
          </a:p>
          <a:p>
            <a:pPr algn="just"/>
            <a:endParaRPr lang="en-US" sz="2000" dirty="0">
              <a:latin typeface="Franklin Gothic Medium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7677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B555672-A176-48FE-8C9C-7E44B5DFA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" y="2900"/>
            <a:ext cx="1941095" cy="911902"/>
          </a:xfrm>
          <a:prstGeom prst="rect">
            <a:avLst/>
          </a:prstGeom>
        </p:spPr>
      </p:pic>
      <p:pic>
        <p:nvPicPr>
          <p:cNvPr id="5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B729FCC9-85B5-462C-BA82-CA1EF35EB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591" y="4481"/>
            <a:ext cx="961735" cy="9161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6EB1AD-835F-44B1-8577-0CB45A09C8F4}"/>
              </a:ext>
            </a:extLst>
          </p:cNvPr>
          <p:cNvSpPr/>
          <p:nvPr/>
        </p:nvSpPr>
        <p:spPr>
          <a:xfrm>
            <a:off x="3419061" y="2408583"/>
            <a:ext cx="6151215" cy="219765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/>
              </a:rPr>
              <a:t>THANK </a:t>
            </a:r>
            <a:r>
              <a:rPr lang="en-US" sz="4000" b="1">
                <a:solidFill>
                  <a:srgbClr val="FF0000"/>
                </a:solidFill>
                <a:latin typeface="Comic Sans MS"/>
              </a:rPr>
              <a:t>YOU</a:t>
            </a:r>
            <a:endParaRPr lang="en-US" sz="4000" b="1" dirty="0">
              <a:solidFill>
                <a:srgbClr val="FF0000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41309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DC8827-B3BC-4388-91E0-7BE1DEAB656C}"/>
              </a:ext>
            </a:extLst>
          </p:cNvPr>
          <p:cNvSpPr txBox="1"/>
          <p:nvPr/>
        </p:nvSpPr>
        <p:spPr>
          <a:xfrm>
            <a:off x="964532" y="1886954"/>
            <a:ext cx="10222831" cy="443198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ü"/>
            </a:pPr>
            <a:r>
              <a:rPr lang="en-US" sz="2400" dirty="0">
                <a:latin typeface="Franklin Gothic Medium"/>
              </a:rPr>
              <a:t>39yr old female</a:t>
            </a:r>
          </a:p>
          <a:p>
            <a:pPr marL="285750" indent="-285750">
              <a:buFont typeface="Wingdings"/>
              <a:buChar char="ü"/>
            </a:pPr>
            <a:r>
              <a:rPr lang="en-US" sz="2400" dirty="0">
                <a:latin typeface="Franklin Gothic Medium"/>
              </a:rPr>
              <a:t>Non smoker</a:t>
            </a:r>
          </a:p>
          <a:p>
            <a:pPr marL="285750" indent="-285750">
              <a:buFont typeface="Wingdings"/>
              <a:buChar char="ü"/>
            </a:pPr>
            <a:r>
              <a:rPr lang="en-US" sz="2400" dirty="0">
                <a:latin typeface="Franklin Gothic Medium"/>
              </a:rPr>
              <a:t>No known comorbidities</a:t>
            </a:r>
          </a:p>
          <a:p>
            <a:pPr marL="285750" indent="-285750">
              <a:buFont typeface="Wingdings"/>
              <a:buChar char="ü"/>
            </a:pPr>
            <a:endParaRPr lang="en-US" sz="2400" dirty="0">
              <a:latin typeface="Franklin Gothic Medium"/>
            </a:endParaRPr>
          </a:p>
          <a:p>
            <a:r>
              <a:rPr lang="en-US" sz="2400" u="sng" dirty="0">
                <a:latin typeface="Franklin Gothic Medium"/>
              </a:rPr>
              <a:t>Onset of illness : 2017</a:t>
            </a:r>
          </a:p>
          <a:p>
            <a:pPr marL="285750" indent="-285750">
              <a:buFont typeface="Wingdings"/>
              <a:buChar char="§"/>
            </a:pPr>
            <a:r>
              <a:rPr lang="en-US" sz="2400" dirty="0">
                <a:latin typeface="Franklin Gothic Medium"/>
              </a:rPr>
              <a:t>C/o breathlessness, cough with expectoration and wheeze along with seasonal variation and h/o allergic rhinitis since childhood.</a:t>
            </a:r>
          </a:p>
          <a:p>
            <a:pPr marL="285750" indent="-285750">
              <a:buFont typeface="Wingdings"/>
              <a:buChar char="§"/>
            </a:pPr>
            <a:r>
              <a:rPr lang="en-US" sz="2400" dirty="0">
                <a:latin typeface="Franklin Gothic Medium"/>
              </a:rPr>
              <a:t>Diagnosed as Bronchial asthma with Allergic rhinitis and started on MDI ICS &amp; LABA.</a:t>
            </a:r>
          </a:p>
          <a:p>
            <a:endParaRPr lang="en-US" sz="2400" dirty="0">
              <a:latin typeface="Franklin Gothic Medium"/>
            </a:endParaRPr>
          </a:p>
          <a:p>
            <a:pPr>
              <a:buFont typeface="Wingdings"/>
            </a:pPr>
            <a:r>
              <a:rPr lang="en-US" sz="2400" dirty="0">
                <a:latin typeface="Franklin Gothic Medium"/>
              </a:rPr>
              <a:t>Pt had partial control of symptoms over 2 yrs.</a:t>
            </a:r>
          </a:p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1630BD2-5575-43FC-8845-78860DC656D7}"/>
              </a:ext>
            </a:extLst>
          </p:cNvPr>
          <p:cNvSpPr/>
          <p:nvPr/>
        </p:nvSpPr>
        <p:spPr>
          <a:xfrm>
            <a:off x="3455570" y="798596"/>
            <a:ext cx="4963025" cy="912394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/>
              </a:rPr>
              <a:t>CLINICAL COURSE</a:t>
            </a:r>
          </a:p>
        </p:txBody>
      </p:sp>
      <p:pic>
        <p:nvPicPr>
          <p:cNvPr id="7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F906B36-3AAD-4952-AA41-18843BBA1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" y="2900"/>
            <a:ext cx="1941095" cy="911902"/>
          </a:xfrm>
          <a:prstGeom prst="rect">
            <a:avLst/>
          </a:prstGeom>
        </p:spPr>
      </p:pic>
      <p:pic>
        <p:nvPicPr>
          <p:cNvPr id="9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86BAFD0B-8486-418F-9C7A-71C404424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4722" y="4481"/>
            <a:ext cx="1182604" cy="113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11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BAF601-425B-45A3-94F0-A07A7A9765CF}"/>
              </a:ext>
            </a:extLst>
          </p:cNvPr>
          <p:cNvSpPr txBox="1"/>
          <p:nvPr/>
        </p:nvSpPr>
        <p:spPr>
          <a:xfrm>
            <a:off x="798880" y="979209"/>
            <a:ext cx="10587264" cy="443198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Wingdings"/>
              <a:buChar char="q"/>
            </a:pPr>
            <a:r>
              <a:rPr lang="en-US" sz="2000" dirty="0">
                <a:latin typeface="Franklin Gothic Medium"/>
              </a:rPr>
              <a:t> </a:t>
            </a:r>
            <a:r>
              <a:rPr lang="en-US" sz="2000" u="sng" dirty="0">
                <a:latin typeface="Franklin Gothic Medium"/>
              </a:rPr>
              <a:t>Feb 2019</a:t>
            </a:r>
            <a:r>
              <a:rPr lang="en-US" sz="2000" dirty="0">
                <a:latin typeface="Franklin Gothic Medium"/>
              </a:rPr>
              <a:t> </a:t>
            </a:r>
            <a:r>
              <a:rPr lang="en-US" sz="2000" dirty="0" err="1">
                <a:latin typeface="Franklin Gothic Medium"/>
              </a:rPr>
              <a:t>pt</a:t>
            </a:r>
            <a:r>
              <a:rPr lang="en-US" sz="2000" dirty="0">
                <a:latin typeface="Franklin Gothic Medium"/>
              </a:rPr>
              <a:t> had c/o fever, cough, rhinorrhea and increased breathlessness from </a:t>
            </a:r>
            <a:r>
              <a:rPr lang="en-US" sz="2000" dirty="0" err="1">
                <a:latin typeface="Franklin Gothic Medium"/>
              </a:rPr>
              <a:t>mMRC</a:t>
            </a:r>
            <a:r>
              <a:rPr lang="en-US" sz="2000" dirty="0">
                <a:latin typeface="Franklin Gothic Medium"/>
              </a:rPr>
              <a:t> I to II along with wheeze for which she went to an outside hospital.</a:t>
            </a:r>
            <a:endParaRPr lang="en-US" dirty="0"/>
          </a:p>
          <a:p>
            <a:pPr marL="285750" indent="-285750" algn="just">
              <a:buFont typeface="Wingdings"/>
              <a:buChar char="Ø"/>
            </a:pPr>
            <a:r>
              <a:rPr lang="en-US" sz="2000" dirty="0">
                <a:latin typeface="Franklin Gothic Medium"/>
              </a:rPr>
              <a:t>No h/o chest pain and hemoptysis.</a:t>
            </a:r>
            <a:endParaRPr lang="en-US" sz="2000">
              <a:latin typeface="Franklin Gothic Medium"/>
              <a:ea typeface="+mn-lt"/>
              <a:cs typeface="+mn-lt"/>
            </a:endParaRPr>
          </a:p>
          <a:p>
            <a:pPr algn="just"/>
            <a:endParaRPr lang="en-US" dirty="0"/>
          </a:p>
          <a:p>
            <a:pPr algn="just">
              <a:buFont typeface="Wingdings"/>
            </a:pPr>
            <a:r>
              <a:rPr lang="en-US" sz="2400" b="1" dirty="0">
                <a:solidFill>
                  <a:srgbClr val="FF0000"/>
                </a:solidFill>
                <a:latin typeface="Comic Sans MS"/>
              </a:rPr>
              <a:t>LAB  </a:t>
            </a:r>
            <a:r>
              <a:rPr lang="en-US" sz="2400" dirty="0">
                <a:solidFill>
                  <a:srgbClr val="FF0000"/>
                </a:solidFill>
                <a:latin typeface="Arial Black"/>
              </a:rPr>
              <a:t>                                                  </a:t>
            </a:r>
          </a:p>
          <a:p>
            <a:pPr algn="just">
              <a:buFont typeface="Wingdings"/>
            </a:pPr>
            <a:endParaRPr lang="en-US" sz="2000" dirty="0">
              <a:latin typeface="Franklin Gothic Medium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2000" dirty="0">
                <a:latin typeface="Franklin Gothic Medium"/>
              </a:rPr>
              <a:t>Hb : 11.8</a:t>
            </a:r>
          </a:p>
          <a:p>
            <a:pPr marL="285750" indent="-285750" algn="just">
              <a:buFont typeface="Arial"/>
              <a:buChar char="•"/>
            </a:pPr>
            <a:r>
              <a:rPr lang="en-US" sz="2000" dirty="0">
                <a:latin typeface="Franklin Gothic Medium"/>
              </a:rPr>
              <a:t>TLC : 9800</a:t>
            </a:r>
          </a:p>
          <a:p>
            <a:pPr marL="285750" indent="-285750" algn="just">
              <a:buFont typeface="Arial"/>
              <a:buChar char="•"/>
            </a:pPr>
            <a:r>
              <a:rPr lang="en-US" sz="2000" dirty="0">
                <a:solidFill>
                  <a:srgbClr val="FFFF00"/>
                </a:solidFill>
                <a:latin typeface="Franklin Gothic Medium"/>
              </a:rPr>
              <a:t>EOSINOPHILS : 8% with AEC of 800/</a:t>
            </a:r>
            <a:r>
              <a:rPr lang="en-US" sz="2000" dirty="0" err="1">
                <a:solidFill>
                  <a:srgbClr val="FFFF00"/>
                </a:solidFill>
                <a:latin typeface="Franklin Gothic Medium"/>
              </a:rPr>
              <a:t>uL</a:t>
            </a:r>
          </a:p>
          <a:p>
            <a:pPr marL="285750" indent="-285750" algn="just">
              <a:buFont typeface="Arial"/>
              <a:buChar char="•"/>
            </a:pPr>
            <a:r>
              <a:rPr lang="en-US" sz="2000" dirty="0">
                <a:latin typeface="Franklin Gothic Medium"/>
              </a:rPr>
              <a:t>RFT &amp; LFT : WNL</a:t>
            </a:r>
          </a:p>
          <a:p>
            <a:pPr algn="just"/>
            <a:endParaRPr lang="en-US" sz="2000" dirty="0">
              <a:latin typeface="Franklin Gothic Medium"/>
            </a:endParaRPr>
          </a:p>
          <a:p>
            <a:pPr marL="285750" indent="-285750" algn="just">
              <a:buFont typeface="Wingdings"/>
              <a:buChar char="Ø"/>
            </a:pPr>
            <a:r>
              <a:rPr lang="en-US" sz="2000" dirty="0">
                <a:latin typeface="Franklin Gothic Medium"/>
              </a:rPr>
              <a:t>Pt was subjected to Bronchoscopy which was normal and her BAL was negative for any organisms and tuberculosis bacteria.</a:t>
            </a:r>
          </a:p>
          <a:p>
            <a:pPr marL="285750" indent="-285750" algn="just">
              <a:buFont typeface="Wingdings"/>
              <a:buChar char="Ø"/>
            </a:pPr>
            <a:r>
              <a:rPr lang="en-US" sz="2000" dirty="0">
                <a:latin typeface="Franklin Gothic Medium"/>
              </a:rPr>
              <a:t>Pt was managed on antibiotics and inhalers were continued.</a:t>
            </a:r>
          </a:p>
        </p:txBody>
      </p:sp>
      <p:pic>
        <p:nvPicPr>
          <p:cNvPr id="4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CAB86FBA-82E0-40BD-A338-259B2BCB5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91" y="4481"/>
            <a:ext cx="961735" cy="916116"/>
          </a:xfrm>
          <a:prstGeom prst="rect">
            <a:avLst/>
          </a:prstGeom>
        </p:spPr>
      </p:pic>
      <p:pic>
        <p:nvPicPr>
          <p:cNvPr id="6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38DECDF-1C74-427C-88B5-21DBB533A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92" y="2900"/>
            <a:ext cx="1941095" cy="9119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302FE8-AF78-4E30-9219-B2630BFD6D33}"/>
              </a:ext>
            </a:extLst>
          </p:cNvPr>
          <p:cNvSpPr txBox="1"/>
          <p:nvPr/>
        </p:nvSpPr>
        <p:spPr>
          <a:xfrm>
            <a:off x="4426226" y="618213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0CA794-922F-4569-8396-01C3B77D989B}"/>
              </a:ext>
            </a:extLst>
          </p:cNvPr>
          <p:cNvSpPr txBox="1"/>
          <p:nvPr/>
        </p:nvSpPr>
        <p:spPr>
          <a:xfrm>
            <a:off x="2471531" y="5773530"/>
            <a:ext cx="7690677" cy="4616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Franklin Gothic Medium"/>
              </a:rPr>
              <a:t>               Pt had no significant improvement.</a:t>
            </a:r>
          </a:p>
        </p:txBody>
      </p:sp>
    </p:spTree>
    <p:extLst>
      <p:ext uri="{BB962C8B-B14F-4D97-AF65-F5344CB8AC3E}">
        <p14:creationId xmlns:p14="http://schemas.microsoft.com/office/powerpoint/2010/main" val="23767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001F32-0415-4C8E-A55F-8066A2706CF1}"/>
              </a:ext>
            </a:extLst>
          </p:cNvPr>
          <p:cNvSpPr txBox="1"/>
          <p:nvPr/>
        </p:nvSpPr>
        <p:spPr>
          <a:xfrm>
            <a:off x="307010" y="1157356"/>
            <a:ext cx="6420677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q"/>
            </a:pPr>
            <a:r>
              <a:rPr lang="en-US" sz="2200" dirty="0">
                <a:latin typeface="Franklin Gothic Medium"/>
              </a:rPr>
              <a:t>In</a:t>
            </a:r>
            <a:r>
              <a:rPr lang="en-US" sz="2200" u="sng" dirty="0">
                <a:latin typeface="Franklin Gothic Medium"/>
              </a:rPr>
              <a:t> March 2019</a:t>
            </a:r>
            <a:r>
              <a:rPr lang="en-US" sz="2200" dirty="0">
                <a:latin typeface="Franklin Gothic Medium"/>
              </a:rPr>
              <a:t> </a:t>
            </a:r>
            <a:r>
              <a:rPr lang="en-US" sz="2200" dirty="0" err="1">
                <a:latin typeface="Franklin Gothic Medium"/>
              </a:rPr>
              <a:t>pt</a:t>
            </a:r>
            <a:r>
              <a:rPr lang="en-US" sz="2200" dirty="0">
                <a:latin typeface="Franklin Gothic Medium"/>
              </a:rPr>
              <a:t> presented to our OPD with low grade fever and increased breathlessness.</a:t>
            </a:r>
            <a:endParaRPr lang="en-US" sz="2200">
              <a:latin typeface="Franklin Gothic Medium"/>
              <a:ea typeface="+mn-lt"/>
              <a:cs typeface="+mn-lt"/>
            </a:endParaRPr>
          </a:p>
          <a:p>
            <a:pPr algn="l"/>
            <a:endParaRPr lang="en-US" sz="2200" b="1" dirty="0">
              <a:latin typeface="Franklin Gothic Medium"/>
            </a:endParaRPr>
          </a:p>
          <a:p>
            <a:pPr>
              <a:buFont typeface="Wingdings"/>
            </a:pPr>
            <a:r>
              <a:rPr lang="en-US" sz="2200" b="1" i="1" dirty="0">
                <a:latin typeface="Franklin Gothic Medium"/>
              </a:rPr>
              <a:t>On examination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Franklin Gothic Medium"/>
              </a:rPr>
              <a:t>PR: 100/min, regular;          RR: 20/min;</a:t>
            </a:r>
          </a:p>
          <a:p>
            <a:endParaRPr lang="en-US" sz="2200" dirty="0">
              <a:latin typeface="Franklin Gothic Medium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Franklin Gothic Medium"/>
              </a:rPr>
              <a:t>BP : 120/80mmHg;         SpO2: 92% on room air</a:t>
            </a:r>
          </a:p>
          <a:p>
            <a:endParaRPr lang="en-US" sz="2200" dirty="0">
              <a:latin typeface="Franklin Gothic Medium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Franklin Gothic Medium"/>
              </a:rPr>
              <a:t>Resp system: B/L NVBS with B/L </a:t>
            </a:r>
            <a:r>
              <a:rPr lang="en-US" sz="2200" dirty="0" err="1">
                <a:latin typeface="Franklin Gothic Medium"/>
              </a:rPr>
              <a:t>Rhonchii</a:t>
            </a:r>
            <a:r>
              <a:rPr lang="en-US" sz="2200" dirty="0">
                <a:latin typeface="Franklin Gothic Medium"/>
              </a:rPr>
              <a:t> and B/L </a:t>
            </a:r>
            <a:r>
              <a:rPr lang="en-US" sz="2200" dirty="0" err="1">
                <a:latin typeface="Franklin Gothic Medium"/>
              </a:rPr>
              <a:t>Crepts</a:t>
            </a:r>
            <a:r>
              <a:rPr lang="en-US" sz="2200" dirty="0">
                <a:latin typeface="Franklin Gothic Medium"/>
              </a:rPr>
              <a:t> (infra scapular area)</a:t>
            </a:r>
          </a:p>
          <a:p>
            <a:endParaRPr lang="en-US" sz="2200" dirty="0">
              <a:latin typeface="Franklin Gothic Medium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Franklin Gothic Medium"/>
              </a:rPr>
              <a:t>No pallor/icterus/clubbing/cyanosis/edema/</a:t>
            </a:r>
          </a:p>
          <a:p>
            <a:r>
              <a:rPr lang="en-US" sz="2200" dirty="0">
                <a:latin typeface="Franklin Gothic Medium"/>
              </a:rPr>
              <a:t>      lymphadenopathy</a:t>
            </a:r>
          </a:p>
          <a:p>
            <a:endParaRPr lang="en-US" sz="2200" dirty="0">
              <a:latin typeface="Franklin Gothic Medium"/>
            </a:endParaRPr>
          </a:p>
        </p:txBody>
      </p:sp>
      <p:pic>
        <p:nvPicPr>
          <p:cNvPr id="7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723E4EB-578A-46BB-9D15-3D3D6A7C2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" y="2900"/>
            <a:ext cx="1941095" cy="911902"/>
          </a:xfrm>
          <a:prstGeom prst="rect">
            <a:avLst/>
          </a:prstGeom>
        </p:spPr>
      </p:pic>
      <p:pic>
        <p:nvPicPr>
          <p:cNvPr id="9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9D04CBB9-BF41-4970-9D13-89E9A010F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591" y="4481"/>
            <a:ext cx="961735" cy="91611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9AA9418-D020-4EF7-9705-7139AA91D6AB}"/>
              </a:ext>
            </a:extLst>
          </p:cNvPr>
          <p:cNvSpPr/>
          <p:nvPr/>
        </p:nvSpPr>
        <p:spPr>
          <a:xfrm>
            <a:off x="6874325" y="1014599"/>
            <a:ext cx="5116617" cy="482948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Aft>
                <a:spcPts val="1000"/>
              </a:spcAft>
            </a:pPr>
            <a:endParaRPr lang="en-US" sz="2400" dirty="0">
              <a:latin typeface="Franklin Gothic Medium"/>
              <a:ea typeface="+mn-lt"/>
              <a:cs typeface="+mn-lt"/>
            </a:endParaRPr>
          </a:p>
          <a:p>
            <a:pPr>
              <a:spcAft>
                <a:spcPts val="1000"/>
              </a:spcAft>
            </a:pPr>
            <a:r>
              <a:rPr lang="en-US" sz="2400" dirty="0">
                <a:latin typeface="Franklin Gothic Medium"/>
                <a:ea typeface="+mn-lt"/>
                <a:cs typeface="+mn-lt"/>
              </a:rPr>
              <a:t>     </a:t>
            </a:r>
            <a:r>
              <a:rPr lang="en-US" sz="2400" b="1" i="1" dirty="0">
                <a:solidFill>
                  <a:srgbClr val="C00000"/>
                </a:solidFill>
                <a:latin typeface="Comic Sans MS"/>
                <a:ea typeface="+mn-lt"/>
                <a:cs typeface="+mn-lt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 LAB </a:t>
            </a:r>
            <a:endParaRPr lang="en-US" sz="2400" b="1" i="1" dirty="0">
              <a:solidFill>
                <a:srgbClr val="FF0000"/>
              </a:solidFill>
              <a:latin typeface="Comic Sans MS"/>
            </a:endParaRPr>
          </a:p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en-US" sz="2400" dirty="0">
                <a:latin typeface="Franklin Gothic Medium"/>
                <a:ea typeface="+mn-lt"/>
                <a:cs typeface="+mn-lt"/>
              </a:rPr>
              <a:t>Hb : 11.90   </a:t>
            </a:r>
            <a:endParaRPr lang="en-US" sz="2400"/>
          </a:p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en-US" sz="2400" dirty="0">
                <a:latin typeface="Franklin Gothic Medium"/>
                <a:ea typeface="+mn-lt"/>
                <a:cs typeface="+mn-lt"/>
              </a:rPr>
              <a:t>TLC : 10600 with</a:t>
            </a:r>
          </a:p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en-US" sz="2400" dirty="0">
                <a:latin typeface="Franklin Gothic Medium"/>
                <a:ea typeface="+mn-lt"/>
                <a:cs typeface="+mn-lt"/>
              </a:rPr>
              <a:t>Neutrophils : 49%</a:t>
            </a:r>
          </a:p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Franklin Gothic Medium"/>
                <a:ea typeface="+mn-lt"/>
                <a:cs typeface="+mn-lt"/>
              </a:rPr>
              <a:t>EOSINOPHILS: 24% with </a:t>
            </a:r>
            <a:endParaRPr lang="en-US" sz="2400" dirty="0">
              <a:solidFill>
                <a:srgbClr val="FF0000"/>
              </a:solidFill>
              <a:latin typeface="Franklin Gothic Medium"/>
              <a:ea typeface="+mn-lt"/>
              <a:cs typeface="+mn-lt"/>
            </a:endParaRPr>
          </a:p>
          <a:p>
            <a:pPr>
              <a:spcAft>
                <a:spcPts val="1000"/>
              </a:spcAft>
            </a:pPr>
            <a:r>
              <a:rPr lang="en-US" sz="2400" b="1" dirty="0">
                <a:solidFill>
                  <a:srgbClr val="FF0000"/>
                </a:solidFill>
                <a:latin typeface="Franklin Gothic Medium"/>
                <a:ea typeface="+mn-lt"/>
                <a:cs typeface="+mn-lt"/>
              </a:rPr>
              <a:t>     AEC: 2644/</a:t>
            </a:r>
            <a:r>
              <a:rPr lang="en-US" sz="2400" b="1" dirty="0" err="1">
                <a:solidFill>
                  <a:srgbClr val="FF0000"/>
                </a:solidFill>
                <a:latin typeface="Franklin Gothic Medium"/>
                <a:ea typeface="+mn-lt"/>
                <a:cs typeface="+mn-lt"/>
              </a:rPr>
              <a:t>uL</a:t>
            </a:r>
            <a:endParaRPr lang="en-US" sz="2400" dirty="0" err="1">
              <a:solidFill>
                <a:srgbClr val="FF0000"/>
              </a:solidFill>
              <a:latin typeface="Franklin Gothic Medium"/>
              <a:ea typeface="+mn-lt"/>
              <a:cs typeface="+mn-lt"/>
            </a:endParaRPr>
          </a:p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en-US" sz="2400" dirty="0">
                <a:latin typeface="Franklin Gothic Medium"/>
                <a:ea typeface="+mn-lt"/>
                <a:cs typeface="+mn-lt"/>
              </a:rPr>
              <a:t>Lymphocytes : 21%</a:t>
            </a:r>
          </a:p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en-US" sz="2400" dirty="0">
                <a:latin typeface="Franklin Gothic Medium"/>
                <a:ea typeface="+mn-lt"/>
                <a:cs typeface="+mn-lt"/>
              </a:rPr>
              <a:t>Monocytes : 6%</a:t>
            </a:r>
          </a:p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en-US" sz="2400" dirty="0">
                <a:latin typeface="Franklin Gothic Medium"/>
                <a:ea typeface="+mn-lt"/>
                <a:cs typeface="+mn-lt"/>
              </a:rPr>
              <a:t>Platelets : 1.6L</a:t>
            </a:r>
          </a:p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en-US" sz="2400" dirty="0">
                <a:latin typeface="Franklin Gothic Medium"/>
              </a:rPr>
              <a:t>RFT &amp; LFT : WNL</a:t>
            </a:r>
          </a:p>
          <a:p>
            <a:pPr algn="ctr"/>
            <a:endParaRPr lang="en-US" sz="2400" dirty="0"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07731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D4B9EB6-44BF-44D8-99A1-BBB01F459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" y="2900"/>
            <a:ext cx="1941095" cy="911902"/>
          </a:xfrm>
          <a:prstGeom prst="rect">
            <a:avLst/>
          </a:prstGeom>
        </p:spPr>
      </p:pic>
      <p:pic>
        <p:nvPicPr>
          <p:cNvPr id="5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6433086B-5402-48A2-94AC-939118DAA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591" y="4481"/>
            <a:ext cx="961735" cy="916116"/>
          </a:xfrm>
          <a:prstGeom prst="rect">
            <a:avLst/>
          </a:prstGeom>
        </p:spPr>
      </p:pic>
      <p:pic>
        <p:nvPicPr>
          <p:cNvPr id="7" name="Picture 6" descr="A picture containing X-ray film&#10;&#10;Description automatically generated">
            <a:extLst>
              <a:ext uri="{FF2B5EF4-FFF2-40B4-BE49-F238E27FC236}">
                <a16:creationId xmlns:a16="http://schemas.microsoft.com/office/drawing/2014/main" id="{E62483D7-8FDC-496B-A4C8-79F9E7A7D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045" y="924621"/>
            <a:ext cx="5319962" cy="585038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6ECEA09-5CBB-465B-91C2-03F221D1C98A}"/>
              </a:ext>
            </a:extLst>
          </p:cNvPr>
          <p:cNvSpPr/>
          <p:nvPr/>
        </p:nvSpPr>
        <p:spPr>
          <a:xfrm>
            <a:off x="4195302" y="124036"/>
            <a:ext cx="2970404" cy="681353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/>
              </a:rPr>
              <a:t>CHEST XRAY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819410-C7E0-4D11-B3A7-589A8AF9221B}"/>
              </a:ext>
            </a:extLst>
          </p:cNvPr>
          <p:cNvSpPr txBox="1"/>
          <p:nvPr/>
        </p:nvSpPr>
        <p:spPr>
          <a:xfrm>
            <a:off x="6999356" y="2769704"/>
            <a:ext cx="4527155" cy="8309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Franklin Gothic Medium"/>
              </a:rPr>
              <a:t>S/o Diffuse  B/L </a:t>
            </a:r>
            <a:r>
              <a:rPr lang="en-US" sz="2400" dirty="0" err="1">
                <a:latin typeface="Franklin Gothic Medium"/>
              </a:rPr>
              <a:t>Reticulo</a:t>
            </a:r>
            <a:r>
              <a:rPr lang="en-US" sz="2400" dirty="0">
                <a:latin typeface="Franklin Gothic Medium"/>
              </a:rPr>
              <a:t>-nodular opacities (Lt &gt; Rt)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687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E571089-4326-4CC5-9A18-16A55527E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" y="2900"/>
            <a:ext cx="1532487" cy="702076"/>
          </a:xfrm>
          <a:prstGeom prst="rect">
            <a:avLst/>
          </a:prstGeom>
        </p:spPr>
      </p:pic>
      <p:pic>
        <p:nvPicPr>
          <p:cNvPr id="5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51FD6CD8-52C5-465C-975C-365D4A3DB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4373" y="4481"/>
            <a:ext cx="762953" cy="70629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8C47C43-EA2B-4F4A-B76E-197CD2F6BCC1}"/>
              </a:ext>
            </a:extLst>
          </p:cNvPr>
          <p:cNvSpPr/>
          <p:nvPr/>
        </p:nvSpPr>
        <p:spPr>
          <a:xfrm>
            <a:off x="4070772" y="139875"/>
            <a:ext cx="3706249" cy="568883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>
                <a:latin typeface="Franklin Gothic Medium"/>
              </a:rPr>
              <a:t>SPIROMETRY</a:t>
            </a:r>
          </a:p>
        </p:txBody>
      </p:sp>
      <p:pic>
        <p:nvPicPr>
          <p:cNvPr id="8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7C05DA5E-BC93-414E-B534-E3C308E12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91" y="805477"/>
            <a:ext cx="4775200" cy="5986959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8ED86699-6DAC-4CBF-A2C0-B81AA06389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722826"/>
              </p:ext>
            </p:extLst>
          </p:nvPr>
        </p:nvGraphicFramePr>
        <p:xfrm>
          <a:off x="5643217" y="1512957"/>
          <a:ext cx="6440633" cy="1934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1109">
                  <a:extLst>
                    <a:ext uri="{9D8B030D-6E8A-4147-A177-3AD203B41FA5}">
                      <a16:colId xmlns:a16="http://schemas.microsoft.com/office/drawing/2014/main" val="3857190386"/>
                    </a:ext>
                  </a:extLst>
                </a:gridCol>
                <a:gridCol w="1282381">
                  <a:extLst>
                    <a:ext uri="{9D8B030D-6E8A-4147-A177-3AD203B41FA5}">
                      <a16:colId xmlns:a16="http://schemas.microsoft.com/office/drawing/2014/main" val="2549804394"/>
                    </a:ext>
                  </a:extLst>
                </a:gridCol>
                <a:gridCol w="1282381">
                  <a:extLst>
                    <a:ext uri="{9D8B030D-6E8A-4147-A177-3AD203B41FA5}">
                      <a16:colId xmlns:a16="http://schemas.microsoft.com/office/drawing/2014/main" val="33059592"/>
                    </a:ext>
                  </a:extLst>
                </a:gridCol>
                <a:gridCol w="1282381">
                  <a:extLst>
                    <a:ext uri="{9D8B030D-6E8A-4147-A177-3AD203B41FA5}">
                      <a16:colId xmlns:a16="http://schemas.microsoft.com/office/drawing/2014/main" val="2586254967"/>
                    </a:ext>
                  </a:extLst>
                </a:gridCol>
                <a:gridCol w="1282381">
                  <a:extLst>
                    <a:ext uri="{9D8B030D-6E8A-4147-A177-3AD203B41FA5}">
                      <a16:colId xmlns:a16="http://schemas.microsoft.com/office/drawing/2014/main" val="541292438"/>
                    </a:ext>
                  </a:extLst>
                </a:gridCol>
              </a:tblGrid>
              <a:tr h="55278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Meas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%pred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Change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%Change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591979"/>
                  </a:ext>
                </a:extLst>
              </a:tr>
              <a:tr h="38899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FVC</a:t>
                      </a:r>
                      <a:endParaRPr lang="en-US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1.95L</a:t>
                      </a:r>
                      <a:endParaRPr lang="en-US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75%</a:t>
                      </a:r>
                      <a:endParaRPr lang="en-US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3416731"/>
                  </a:ext>
                </a:extLst>
              </a:tr>
              <a:tr h="440180">
                <a:tc>
                  <a:txBody>
                    <a:bodyPr/>
                    <a:lstStyle/>
                    <a:p>
                      <a:r>
                        <a:rPr lang="en-US"/>
                        <a:t>FEV1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1.38L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64%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0.25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18%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911247"/>
                  </a:ext>
                </a:extLst>
              </a:tr>
              <a:tr h="552785">
                <a:tc>
                  <a:txBody>
                    <a:bodyPr/>
                    <a:lstStyle/>
                    <a:p>
                      <a:r>
                        <a:rPr lang="en-US"/>
                        <a:t>FEV1/FVC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71.0L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88%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84384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64F35A8-BA74-4248-95B4-E8FEC833DD70}"/>
              </a:ext>
            </a:extLst>
          </p:cNvPr>
          <p:cNvSpPr txBox="1"/>
          <p:nvPr/>
        </p:nvSpPr>
        <p:spPr>
          <a:xfrm>
            <a:off x="7661965" y="374152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65E3A-EC5F-4812-AC34-C66B25A6C258}"/>
              </a:ext>
            </a:extLst>
          </p:cNvPr>
          <p:cNvSpPr txBox="1"/>
          <p:nvPr/>
        </p:nvSpPr>
        <p:spPr>
          <a:xfrm>
            <a:off x="6171095" y="4006574"/>
            <a:ext cx="5404678" cy="11079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>
                <a:latin typeface="Franklin Gothic Medium"/>
              </a:rPr>
              <a:t>S/o Moderate Obstruction with Significant Post-Bronchodilator Reversibility</a:t>
            </a:r>
          </a:p>
          <a:p>
            <a:pPr algn="ctr"/>
            <a:r>
              <a:rPr lang="en-US" sz="2200" dirty="0">
                <a:latin typeface="Franklin Gothic Medium"/>
              </a:rPr>
              <a:t>Mild Restriction+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CF22C3E-0076-4B15-9E68-9E0487DDDA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857636"/>
              </p:ext>
            </p:extLst>
          </p:nvPr>
        </p:nvGraphicFramePr>
        <p:xfrm>
          <a:off x="6935303" y="1038086"/>
          <a:ext cx="5164498" cy="455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9457">
                  <a:extLst>
                    <a:ext uri="{9D8B030D-6E8A-4147-A177-3AD203B41FA5}">
                      <a16:colId xmlns:a16="http://schemas.microsoft.com/office/drawing/2014/main" val="953585390"/>
                    </a:ext>
                  </a:extLst>
                </a:gridCol>
                <a:gridCol w="2595041">
                  <a:extLst>
                    <a:ext uri="{9D8B030D-6E8A-4147-A177-3AD203B41FA5}">
                      <a16:colId xmlns:a16="http://schemas.microsoft.com/office/drawing/2014/main" val="3516378150"/>
                    </a:ext>
                  </a:extLst>
                </a:gridCol>
              </a:tblGrid>
              <a:tr h="455927">
                <a:tc>
                  <a:txBody>
                    <a:bodyPr/>
                    <a:lstStyle/>
                    <a:p>
                      <a:r>
                        <a:rPr lang="en-US"/>
                        <a:t>                  PRE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              POST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914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7340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F72C691-53FB-49DA-AE95-5230177EA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" y="2900"/>
            <a:ext cx="1941095" cy="911902"/>
          </a:xfrm>
          <a:prstGeom prst="rect">
            <a:avLst/>
          </a:prstGeom>
        </p:spPr>
      </p:pic>
      <p:pic>
        <p:nvPicPr>
          <p:cNvPr id="5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BCD01AA4-DF62-47D3-AF9C-7823AEE70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591" y="4481"/>
            <a:ext cx="961735" cy="91611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A06450-D6EC-4EBD-BD1B-0E6D8C216986}"/>
              </a:ext>
            </a:extLst>
          </p:cNvPr>
          <p:cNvSpPr/>
          <p:nvPr/>
        </p:nvSpPr>
        <p:spPr>
          <a:xfrm>
            <a:off x="4100851" y="221103"/>
            <a:ext cx="3545971" cy="697337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Medium"/>
              </a:rPr>
              <a:t>CT THORAX</a:t>
            </a:r>
          </a:p>
        </p:txBody>
      </p:sp>
      <p:pic>
        <p:nvPicPr>
          <p:cNvPr id="8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560B6E3F-42AA-483A-AD66-9D271C5A3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43" y="1134894"/>
            <a:ext cx="7889459" cy="48753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6FA507-35F8-48BB-AF35-636F25A9270A}"/>
              </a:ext>
            </a:extLst>
          </p:cNvPr>
          <p:cNvSpPr txBox="1"/>
          <p:nvPr/>
        </p:nvSpPr>
        <p:spPr>
          <a:xfrm>
            <a:off x="8258312" y="1908311"/>
            <a:ext cx="3527287" cy="28007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Franklin Gothic Medium"/>
              </a:rPr>
              <a:t>S/o : Multiple patchy and </a:t>
            </a:r>
            <a:r>
              <a:rPr lang="en-US" sz="2200" dirty="0">
                <a:latin typeface="Franklin Gothic Medium"/>
              </a:rPr>
              <a:t>confluent areas of ground-glass opacities </a:t>
            </a:r>
            <a:r>
              <a:rPr lang="en-US" sz="2200">
                <a:latin typeface="Franklin Gothic Medium"/>
              </a:rPr>
              <a:t>with early alveolar consolidation affecting both lungs predominantly in the peripheral portion with central sparing.</a:t>
            </a:r>
            <a:endParaRPr lang="en-US" sz="2200" dirty="0"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44265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54AEA72-D5F2-47F0-8208-23F41BF75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" y="2900"/>
            <a:ext cx="1941095" cy="911902"/>
          </a:xfrm>
          <a:prstGeom prst="rect">
            <a:avLst/>
          </a:prstGeom>
        </p:spPr>
      </p:pic>
      <p:pic>
        <p:nvPicPr>
          <p:cNvPr id="5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B2440491-7899-4766-A643-8F2F36441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591" y="4481"/>
            <a:ext cx="961735" cy="9161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D167CD-5D73-46E3-86BA-17ED321ACEFD}"/>
              </a:ext>
            </a:extLst>
          </p:cNvPr>
          <p:cNvSpPr txBox="1"/>
          <p:nvPr/>
        </p:nvSpPr>
        <p:spPr>
          <a:xfrm>
            <a:off x="1599096" y="1135270"/>
            <a:ext cx="9225719" cy="5509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latin typeface="Franklin Gothic Medium"/>
              </a:rPr>
              <a:t>This </a:t>
            </a:r>
            <a:r>
              <a:rPr lang="en-US" sz="2200" dirty="0" err="1">
                <a:latin typeface="Franklin Gothic Medium"/>
              </a:rPr>
              <a:t>pt</a:t>
            </a:r>
            <a:r>
              <a:rPr lang="en-US" sz="2200" dirty="0">
                <a:latin typeface="Franklin Gothic Medium"/>
              </a:rPr>
              <a:t> had</a:t>
            </a:r>
          </a:p>
          <a:p>
            <a:pPr marL="285750" indent="-285750">
              <a:buFont typeface="Wingdings"/>
              <a:buChar char="ü"/>
            </a:pPr>
            <a:r>
              <a:rPr lang="en-US" sz="2200" dirty="0">
                <a:latin typeface="Franklin Gothic Medium"/>
              </a:rPr>
              <a:t>Allergic Bronchial Asthma (moderate, persistent)</a:t>
            </a:r>
          </a:p>
          <a:p>
            <a:pPr marL="285750" indent="-285750">
              <a:buFont typeface="Wingdings"/>
              <a:buChar char="ü"/>
            </a:pPr>
            <a:r>
              <a:rPr lang="en-US" sz="2200" dirty="0">
                <a:latin typeface="Franklin Gothic Medium"/>
              </a:rPr>
              <a:t>Persistent fever, cough, breathlessness</a:t>
            </a:r>
          </a:p>
          <a:p>
            <a:pPr marL="285750" indent="-285750">
              <a:buFont typeface="Wingdings"/>
              <a:buChar char="ü"/>
            </a:pPr>
            <a:r>
              <a:rPr lang="en-US" sz="2200" dirty="0">
                <a:latin typeface="Franklin Gothic Medium"/>
              </a:rPr>
              <a:t>Increased blood eosinophil count</a:t>
            </a:r>
          </a:p>
          <a:p>
            <a:pPr marL="285750" indent="-285750">
              <a:buFont typeface="Wingdings"/>
              <a:buChar char="ü"/>
            </a:pPr>
            <a:r>
              <a:rPr lang="en-US" sz="2200" dirty="0">
                <a:latin typeface="Franklin Gothic Medium"/>
              </a:rPr>
              <a:t>Both lungs patchy areas of ground-glass opacities predominantly in peripheral regions (radiologically)</a:t>
            </a:r>
          </a:p>
          <a:p>
            <a:endParaRPr lang="en-US" sz="2200" dirty="0">
              <a:latin typeface="Franklin Gothic Medium"/>
            </a:endParaRPr>
          </a:p>
          <a:p>
            <a:pPr>
              <a:buFont typeface="Wingdings"/>
            </a:pPr>
            <a:r>
              <a:rPr lang="en-US" sz="2200" dirty="0">
                <a:latin typeface="Franklin Gothic Medium"/>
              </a:rPr>
              <a:t>This is a classical presentation of </a:t>
            </a:r>
            <a:r>
              <a:rPr lang="en-US" sz="2200" b="1" i="1" dirty="0">
                <a:solidFill>
                  <a:srgbClr val="FF0000"/>
                </a:solidFill>
                <a:latin typeface="Franklin Gothic Medium"/>
              </a:rPr>
              <a:t>CHRONIC EOSINOPHILIC PNEUMONIA</a:t>
            </a:r>
          </a:p>
          <a:p>
            <a:pPr>
              <a:buFont typeface="Wingdings"/>
            </a:pPr>
            <a:endParaRPr lang="en-US" sz="2200" b="1" i="1" dirty="0">
              <a:solidFill>
                <a:srgbClr val="FF0000"/>
              </a:solidFill>
              <a:latin typeface="Franklin Gothic Medium"/>
            </a:endParaRPr>
          </a:p>
          <a:p>
            <a:pPr>
              <a:buFont typeface="Wingdings"/>
            </a:pPr>
            <a:endParaRPr lang="en-US" sz="2200" b="1" i="1" dirty="0">
              <a:solidFill>
                <a:srgbClr val="FF0000"/>
              </a:solidFill>
              <a:latin typeface="Franklin Gothic Medium"/>
            </a:endParaRPr>
          </a:p>
          <a:p>
            <a:pPr>
              <a:buFont typeface="Wingdings"/>
            </a:pPr>
            <a:endParaRPr lang="en-US" sz="2200" dirty="0">
              <a:solidFill>
                <a:srgbClr val="FFFFFF"/>
              </a:solidFill>
              <a:latin typeface="Franklin Gothic Medium"/>
            </a:endParaRPr>
          </a:p>
          <a:p>
            <a:pPr marL="342900" indent="-342900">
              <a:buFont typeface="Wingdings"/>
              <a:buChar char="Ø"/>
            </a:pPr>
            <a:r>
              <a:rPr lang="en-US" sz="2200" dirty="0">
                <a:solidFill>
                  <a:srgbClr val="FFFFFF"/>
                </a:solidFill>
                <a:latin typeface="Franklin Gothic Medium"/>
              </a:rPr>
              <a:t>Pt was started on oral</a:t>
            </a:r>
            <a:r>
              <a:rPr lang="en-US" sz="2200" dirty="0">
                <a:latin typeface="Franklin Gothic Medium"/>
              </a:rPr>
              <a:t> corticosteroids (Methylprednisolone 16mg BD) along with inhalers and nasal spray.</a:t>
            </a:r>
            <a:endParaRPr lang="en-US" sz="2200" dirty="0">
              <a:ea typeface="+mn-lt"/>
              <a:cs typeface="+mn-lt"/>
            </a:endParaRPr>
          </a:p>
          <a:p>
            <a:pPr marL="342900" indent="-342900">
              <a:buFont typeface="Wingdings"/>
              <a:buChar char="Ø"/>
            </a:pPr>
            <a:r>
              <a:rPr lang="en-US" sz="2200" dirty="0">
                <a:latin typeface="Franklin Gothic Medium"/>
              </a:rPr>
              <a:t>She showed good response to OCS; which were eventually tapered and stopped after 6 weeks.</a:t>
            </a:r>
          </a:p>
          <a:p>
            <a:pPr>
              <a:buFont typeface="Wingdings"/>
            </a:pPr>
            <a:endParaRPr lang="en-US" sz="2200" b="1" i="1" dirty="0">
              <a:solidFill>
                <a:srgbClr val="FFFFFF"/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94400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6439C69-E577-41C9-B628-1FCE73A4D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" y="2900"/>
            <a:ext cx="1941095" cy="911902"/>
          </a:xfrm>
          <a:prstGeom prst="rect">
            <a:avLst/>
          </a:prstGeom>
        </p:spPr>
      </p:pic>
      <p:pic>
        <p:nvPicPr>
          <p:cNvPr id="5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F17D0C6F-18D1-4712-9391-0E8B5B8F7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591" y="4481"/>
            <a:ext cx="961735" cy="9161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705976-D6FE-49C0-94D1-11A59215F173}"/>
              </a:ext>
            </a:extLst>
          </p:cNvPr>
          <p:cNvSpPr txBox="1"/>
          <p:nvPr/>
        </p:nvSpPr>
        <p:spPr>
          <a:xfrm>
            <a:off x="229704" y="1676399"/>
            <a:ext cx="5919068" cy="28007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latin typeface="Franklin Gothic Medium"/>
              </a:rPr>
              <a:t>In </a:t>
            </a:r>
            <a:r>
              <a:rPr lang="en-US" sz="2200" u="sng" dirty="0">
                <a:latin typeface="Franklin Gothic Medium"/>
              </a:rPr>
              <a:t>September 2019</a:t>
            </a:r>
            <a:r>
              <a:rPr lang="en-US" sz="2200" dirty="0">
                <a:latin typeface="Franklin Gothic Medium"/>
              </a:rPr>
              <a:t>, </a:t>
            </a:r>
            <a:r>
              <a:rPr lang="en-US" sz="2200" dirty="0" err="1">
                <a:latin typeface="Franklin Gothic Medium"/>
              </a:rPr>
              <a:t>pt</a:t>
            </a:r>
            <a:r>
              <a:rPr lang="en-US" sz="2200" dirty="0">
                <a:latin typeface="Franklin Gothic Medium"/>
              </a:rPr>
              <a:t> again had c/o increase in fever/cough and breathlessness ; with an</a:t>
            </a:r>
          </a:p>
          <a:p>
            <a:pPr marL="342900" indent="-342900">
              <a:buFont typeface="Wingdings"/>
              <a:buChar char="§"/>
            </a:pPr>
            <a:r>
              <a:rPr lang="en-US" sz="2200" b="1" i="1" dirty="0">
                <a:solidFill>
                  <a:srgbClr val="FF0000"/>
                </a:solidFill>
                <a:latin typeface="Franklin Gothic Medium"/>
              </a:rPr>
              <a:t> EOSINOPHIL Count : 20% and AEC : 900/</a:t>
            </a:r>
            <a:r>
              <a:rPr lang="en-US" sz="2200" b="1" i="1" dirty="0" err="1">
                <a:solidFill>
                  <a:srgbClr val="FF0000"/>
                </a:solidFill>
                <a:latin typeface="Franklin Gothic Medium"/>
              </a:rPr>
              <a:t>uL</a:t>
            </a:r>
            <a:endParaRPr lang="en-US" sz="2200" b="1" i="1">
              <a:solidFill>
                <a:srgbClr val="FF0000"/>
              </a:solidFill>
              <a:latin typeface="Franklin Gothic Medium"/>
            </a:endParaRPr>
          </a:p>
          <a:p>
            <a:pPr marL="285750" indent="-285750">
              <a:buFont typeface="Wingdings"/>
              <a:buChar char="§"/>
            </a:pPr>
            <a:r>
              <a:rPr lang="en-US" sz="2200" dirty="0">
                <a:latin typeface="Franklin Gothic Medium"/>
              </a:rPr>
              <a:t>Reticulonodular opacities in the peripheries (radiologically)</a:t>
            </a:r>
          </a:p>
          <a:p>
            <a:r>
              <a:rPr lang="en-US" sz="2200" dirty="0">
                <a:latin typeface="Franklin Gothic Medium"/>
              </a:rPr>
              <a:t>These features are suggestive of </a:t>
            </a:r>
            <a:r>
              <a:rPr lang="en-US" sz="2200" b="1" dirty="0">
                <a:solidFill>
                  <a:srgbClr val="FF0000"/>
                </a:solidFill>
                <a:latin typeface="Comic Sans MS"/>
              </a:rPr>
              <a:t>Relapse</a:t>
            </a:r>
            <a:r>
              <a:rPr lang="en-US" sz="2200" dirty="0">
                <a:latin typeface="Franklin Gothic Medium"/>
              </a:rPr>
              <a:t>.</a:t>
            </a:r>
          </a:p>
          <a:p>
            <a:r>
              <a:rPr lang="en-US" sz="2200" dirty="0">
                <a:latin typeface="Franklin Gothic Medium"/>
              </a:rPr>
              <a:t>She was restarted on OCS and tapered over 8 wks.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4B5E551-B3A3-4B3F-AC6F-B262E3B46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919" y="583177"/>
            <a:ext cx="4852503" cy="567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584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TC103457485[[fn=Mesh]]</Template>
  <TotalTime>1</TotalTime>
  <Words>1333</Words>
  <Application>Microsoft Office PowerPoint</Application>
  <PresentationFormat>Widescreen</PresentationFormat>
  <Paragraphs>147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Calibri</vt:lpstr>
      <vt:lpstr>Century Gothic</vt:lpstr>
      <vt:lpstr>Comic Sans MS</vt:lpstr>
      <vt:lpstr>Franklin Gothic Medium</vt:lpstr>
      <vt:lpstr>Wingdings</vt:lpstr>
      <vt:lpstr>Wingdings,Sans-Serif</vt:lpstr>
      <vt:lpstr>Mesh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Dr Kiran Balani</cp:lastModifiedBy>
  <cp:revision>2108</cp:revision>
  <dcterms:created xsi:type="dcterms:W3CDTF">2021-02-19T07:43:13Z</dcterms:created>
  <dcterms:modified xsi:type="dcterms:W3CDTF">2021-02-25T08:03:12Z</dcterms:modified>
</cp:coreProperties>
</file>