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57" r:id="rId3"/>
    <p:sldId id="273" r:id="rId4"/>
    <p:sldId id="258" r:id="rId5"/>
    <p:sldId id="259" r:id="rId6"/>
    <p:sldId id="260" r:id="rId7"/>
    <p:sldId id="262" r:id="rId8"/>
    <p:sldId id="278" r:id="rId9"/>
    <p:sldId id="265" r:id="rId10"/>
    <p:sldId id="266" r:id="rId11"/>
    <p:sldId id="268" r:id="rId12"/>
    <p:sldId id="269" r:id="rId13"/>
    <p:sldId id="279" r:id="rId14"/>
    <p:sldId id="281" r:id="rId15"/>
    <p:sldId id="276" r:id="rId16"/>
    <p:sldId id="272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6DD99-1E75-4B3B-A119-F070C0AF9BD3}" type="doc">
      <dgm:prSet loTypeId="urn:microsoft.com/office/officeart/2005/8/layout/hList1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IN"/>
        </a:p>
      </dgm:t>
    </dgm:pt>
    <dgm:pt modelId="{B136010F-0831-4707-98C7-13F1C7C824D7}">
      <dgm:prSet phldrT="[Text]" custT="1"/>
      <dgm:spPr/>
      <dgm:t>
        <a:bodyPr/>
        <a:lstStyle/>
        <a:p>
          <a:pPr algn="ctr"/>
          <a:endParaRPr lang="en-IN" sz="2000" b="1" u="sng" dirty="0"/>
        </a:p>
        <a:p>
          <a:pPr algn="ctr"/>
          <a:r>
            <a:rPr lang="en-IN" sz="2000" b="1" u="sng" dirty="0"/>
            <a:t>Pulmonary</a:t>
          </a:r>
        </a:p>
        <a:p>
          <a:pPr algn="ctr"/>
          <a:endParaRPr lang="en-IN" sz="1600" dirty="0"/>
        </a:p>
      </dgm:t>
    </dgm:pt>
    <dgm:pt modelId="{1CCF7CB4-6E23-43DD-92DC-621CD16AF518}" type="parTrans" cxnId="{9ABCC09F-1E4D-481E-93D7-52A2C40ACFAC}">
      <dgm:prSet/>
      <dgm:spPr/>
      <dgm:t>
        <a:bodyPr/>
        <a:lstStyle/>
        <a:p>
          <a:endParaRPr lang="en-IN"/>
        </a:p>
      </dgm:t>
    </dgm:pt>
    <dgm:pt modelId="{47223D14-60AA-4E42-94F0-75CBE5C9D313}" type="sibTrans" cxnId="{9ABCC09F-1E4D-481E-93D7-52A2C40ACFAC}">
      <dgm:prSet/>
      <dgm:spPr/>
      <dgm:t>
        <a:bodyPr/>
        <a:lstStyle/>
        <a:p>
          <a:endParaRPr lang="en-IN"/>
        </a:p>
      </dgm:t>
    </dgm:pt>
    <dgm:pt modelId="{9BC93B7B-6590-452D-B129-0ED0C48BE581}">
      <dgm:prSet phldrT="[Text]" custT="1"/>
      <dgm:spPr/>
      <dgm:t>
        <a:bodyPr/>
        <a:lstStyle/>
        <a:p>
          <a:r>
            <a:rPr lang="en-IN" sz="1800" dirty="0"/>
            <a:t>Cardiovascular</a:t>
          </a:r>
        </a:p>
      </dgm:t>
    </dgm:pt>
    <dgm:pt modelId="{2E274624-C9B7-4320-9ACC-2C4075B926A2}" type="parTrans" cxnId="{1C590FCF-F388-4D18-A9D1-B927AA1B6862}">
      <dgm:prSet/>
      <dgm:spPr/>
      <dgm:t>
        <a:bodyPr/>
        <a:lstStyle/>
        <a:p>
          <a:endParaRPr lang="en-IN"/>
        </a:p>
      </dgm:t>
    </dgm:pt>
    <dgm:pt modelId="{EA900A7E-1D57-4925-ACBA-E1B49ACE6182}" type="sibTrans" cxnId="{1C590FCF-F388-4D18-A9D1-B927AA1B6862}">
      <dgm:prSet/>
      <dgm:spPr/>
      <dgm:t>
        <a:bodyPr/>
        <a:lstStyle/>
        <a:p>
          <a:endParaRPr lang="en-IN"/>
        </a:p>
      </dgm:t>
    </dgm:pt>
    <dgm:pt modelId="{BC5A4AA6-1930-4939-87A7-B723C51DBE5D}">
      <dgm:prSet phldrT="[Text]" custT="1"/>
      <dgm:spPr/>
      <dgm:t>
        <a:bodyPr/>
        <a:lstStyle/>
        <a:p>
          <a:r>
            <a:rPr lang="en-IN" sz="1800" dirty="0"/>
            <a:t>Neurologic</a:t>
          </a:r>
        </a:p>
      </dgm:t>
    </dgm:pt>
    <dgm:pt modelId="{2A3FB7A3-139E-43B0-A961-E60A4E37AD43}" type="parTrans" cxnId="{CFC697A9-3211-40D1-A774-3AC7E3F0FCF7}">
      <dgm:prSet/>
      <dgm:spPr/>
      <dgm:t>
        <a:bodyPr/>
        <a:lstStyle/>
        <a:p>
          <a:endParaRPr lang="en-IN"/>
        </a:p>
      </dgm:t>
    </dgm:pt>
    <dgm:pt modelId="{BAEE535E-AEC1-4336-A7BC-0DCC263447C5}" type="sibTrans" cxnId="{CFC697A9-3211-40D1-A774-3AC7E3F0FCF7}">
      <dgm:prSet/>
      <dgm:spPr/>
      <dgm:t>
        <a:bodyPr/>
        <a:lstStyle/>
        <a:p>
          <a:endParaRPr lang="en-IN"/>
        </a:p>
      </dgm:t>
    </dgm:pt>
    <dgm:pt modelId="{95983EC1-F6CA-4AC5-B36D-5F63E554FF20}">
      <dgm:prSet phldrT="[Text]" custT="1"/>
      <dgm:spPr/>
      <dgm:t>
        <a:bodyPr/>
        <a:lstStyle/>
        <a:p>
          <a:r>
            <a:rPr lang="en-IN" sz="1800" dirty="0"/>
            <a:t>Post-intensive care syndrome</a:t>
          </a:r>
        </a:p>
      </dgm:t>
    </dgm:pt>
    <dgm:pt modelId="{F067F494-CCD2-456F-9A2E-5AA28A19C9FC}" type="parTrans" cxnId="{66CB100E-2E77-4BCB-832F-C6A4AE8CC791}">
      <dgm:prSet/>
      <dgm:spPr/>
      <dgm:t>
        <a:bodyPr/>
        <a:lstStyle/>
        <a:p>
          <a:endParaRPr lang="en-IN"/>
        </a:p>
      </dgm:t>
    </dgm:pt>
    <dgm:pt modelId="{90021C77-9BC7-4E4A-A28E-B3F08E8641D5}" type="sibTrans" cxnId="{66CB100E-2E77-4BCB-832F-C6A4AE8CC791}">
      <dgm:prSet/>
      <dgm:spPr/>
      <dgm:t>
        <a:bodyPr/>
        <a:lstStyle/>
        <a:p>
          <a:endParaRPr lang="en-IN"/>
        </a:p>
      </dgm:t>
    </dgm:pt>
    <dgm:pt modelId="{1E5421FB-5565-4382-A9F2-AC6C4CA27BB8}">
      <dgm:prSet/>
      <dgm:spPr/>
      <dgm:t>
        <a:bodyPr/>
        <a:lstStyle/>
        <a:p>
          <a:r>
            <a:rPr lang="en-IN" b="1" dirty="0"/>
            <a:t>Pulmonary fibrosis</a:t>
          </a:r>
        </a:p>
      </dgm:t>
    </dgm:pt>
    <dgm:pt modelId="{B9975E4B-E8ED-4A19-88A3-B78692D71024}" type="parTrans" cxnId="{FA7BBF3B-CA79-43D6-977F-015EB61299C0}">
      <dgm:prSet/>
      <dgm:spPr/>
      <dgm:t>
        <a:bodyPr/>
        <a:lstStyle/>
        <a:p>
          <a:endParaRPr lang="en-IN"/>
        </a:p>
      </dgm:t>
    </dgm:pt>
    <dgm:pt modelId="{F085EE0B-9F9C-45E9-B181-BD6B0B1A7166}" type="sibTrans" cxnId="{FA7BBF3B-CA79-43D6-977F-015EB61299C0}">
      <dgm:prSet/>
      <dgm:spPr/>
      <dgm:t>
        <a:bodyPr/>
        <a:lstStyle/>
        <a:p>
          <a:endParaRPr lang="en-IN"/>
        </a:p>
      </dgm:t>
    </dgm:pt>
    <dgm:pt modelId="{0437AD51-BE92-4E2B-924A-52B8FDA52B44}">
      <dgm:prSet/>
      <dgm:spPr/>
      <dgm:t>
        <a:bodyPr/>
        <a:lstStyle/>
        <a:p>
          <a:r>
            <a:rPr lang="en-IN" b="1" dirty="0"/>
            <a:t>Pneumothorax </a:t>
          </a:r>
        </a:p>
      </dgm:t>
    </dgm:pt>
    <dgm:pt modelId="{827E09DB-E0E1-4311-ADE9-25BDC72458E5}" type="parTrans" cxnId="{3A959305-B9CA-4A97-9F66-86FAB8205A0A}">
      <dgm:prSet/>
      <dgm:spPr/>
      <dgm:t>
        <a:bodyPr/>
        <a:lstStyle/>
        <a:p>
          <a:endParaRPr lang="en-IN"/>
        </a:p>
      </dgm:t>
    </dgm:pt>
    <dgm:pt modelId="{A4AB3B7E-CC97-4E34-8068-5D4DB8703F2E}" type="sibTrans" cxnId="{3A959305-B9CA-4A97-9F66-86FAB8205A0A}">
      <dgm:prSet/>
      <dgm:spPr/>
      <dgm:t>
        <a:bodyPr/>
        <a:lstStyle/>
        <a:p>
          <a:endParaRPr lang="en-IN"/>
        </a:p>
      </dgm:t>
    </dgm:pt>
    <dgm:pt modelId="{88B998AE-99B0-42B1-BFF6-430D899D37CE}">
      <dgm:prSet/>
      <dgm:spPr/>
      <dgm:t>
        <a:bodyPr/>
        <a:lstStyle/>
        <a:p>
          <a:r>
            <a:rPr lang="en-IN" b="1" dirty="0"/>
            <a:t>Pneumatoceles</a:t>
          </a:r>
        </a:p>
      </dgm:t>
    </dgm:pt>
    <dgm:pt modelId="{F07490B6-C337-4E3E-8316-58099FE0FB18}" type="parTrans" cxnId="{7072F982-1C31-42E5-BB7B-AA97E1AEBF9E}">
      <dgm:prSet/>
      <dgm:spPr/>
      <dgm:t>
        <a:bodyPr/>
        <a:lstStyle/>
        <a:p>
          <a:endParaRPr lang="en-IN"/>
        </a:p>
      </dgm:t>
    </dgm:pt>
    <dgm:pt modelId="{2213530C-8BA8-46AB-9A55-7F3B385E166D}" type="sibTrans" cxnId="{7072F982-1C31-42E5-BB7B-AA97E1AEBF9E}">
      <dgm:prSet/>
      <dgm:spPr/>
      <dgm:t>
        <a:bodyPr/>
        <a:lstStyle/>
        <a:p>
          <a:endParaRPr lang="en-IN"/>
        </a:p>
      </dgm:t>
    </dgm:pt>
    <dgm:pt modelId="{4ED398F6-8174-4633-9CF4-9DFB86500DF3}">
      <dgm:prSet/>
      <dgm:spPr/>
      <dgm:t>
        <a:bodyPr/>
        <a:lstStyle/>
        <a:p>
          <a:r>
            <a:rPr lang="en-IN" dirty="0"/>
            <a:t>Myocardial ischemia</a:t>
          </a:r>
        </a:p>
      </dgm:t>
    </dgm:pt>
    <dgm:pt modelId="{6733FAD8-145F-459A-BB07-4DE64451780A}" type="parTrans" cxnId="{63DD7DBF-02D4-41FF-B6F2-EC306CAD4DAE}">
      <dgm:prSet/>
      <dgm:spPr/>
      <dgm:t>
        <a:bodyPr/>
        <a:lstStyle/>
        <a:p>
          <a:endParaRPr lang="en-IN"/>
        </a:p>
      </dgm:t>
    </dgm:pt>
    <dgm:pt modelId="{24152642-4E92-45CC-94BF-9B9455E6B46D}" type="sibTrans" cxnId="{63DD7DBF-02D4-41FF-B6F2-EC306CAD4DAE}">
      <dgm:prSet/>
      <dgm:spPr/>
      <dgm:t>
        <a:bodyPr/>
        <a:lstStyle/>
        <a:p>
          <a:endParaRPr lang="en-IN"/>
        </a:p>
      </dgm:t>
    </dgm:pt>
    <dgm:pt modelId="{1E5FA5E0-0DC8-4E1F-B14F-CB0E0BF809F3}">
      <dgm:prSet/>
      <dgm:spPr/>
      <dgm:t>
        <a:bodyPr/>
        <a:lstStyle/>
        <a:p>
          <a:r>
            <a:rPr lang="en-IN" dirty="0"/>
            <a:t>Myocarditis</a:t>
          </a:r>
        </a:p>
      </dgm:t>
    </dgm:pt>
    <dgm:pt modelId="{37D5568D-3AEE-4B6F-A879-B9CE8076BBCF}" type="parTrans" cxnId="{CD412972-1E20-44EA-B893-64F4803C7FE5}">
      <dgm:prSet/>
      <dgm:spPr/>
      <dgm:t>
        <a:bodyPr/>
        <a:lstStyle/>
        <a:p>
          <a:endParaRPr lang="en-IN"/>
        </a:p>
      </dgm:t>
    </dgm:pt>
    <dgm:pt modelId="{780DB688-38C2-4E25-B3F3-4A5AC147AB84}" type="sibTrans" cxnId="{CD412972-1E20-44EA-B893-64F4803C7FE5}">
      <dgm:prSet/>
      <dgm:spPr/>
      <dgm:t>
        <a:bodyPr/>
        <a:lstStyle/>
        <a:p>
          <a:endParaRPr lang="en-IN"/>
        </a:p>
      </dgm:t>
    </dgm:pt>
    <dgm:pt modelId="{18B8FFFA-ABE9-4C00-85D4-3C5AA435738C}">
      <dgm:prSet/>
      <dgm:spPr/>
      <dgm:t>
        <a:bodyPr/>
        <a:lstStyle/>
        <a:p>
          <a:r>
            <a:rPr lang="en-IN" dirty="0"/>
            <a:t>Arrhythmias</a:t>
          </a:r>
        </a:p>
      </dgm:t>
    </dgm:pt>
    <dgm:pt modelId="{D45C663B-EF30-4911-878A-63A75C74FA2A}" type="parTrans" cxnId="{F96D21BD-9E14-41B0-BEE6-CEEEBA1D6A14}">
      <dgm:prSet/>
      <dgm:spPr/>
      <dgm:t>
        <a:bodyPr/>
        <a:lstStyle/>
        <a:p>
          <a:endParaRPr lang="en-IN"/>
        </a:p>
      </dgm:t>
    </dgm:pt>
    <dgm:pt modelId="{CD85C570-1400-48B6-BC01-6D4A6A4A3CB7}" type="sibTrans" cxnId="{F96D21BD-9E14-41B0-BEE6-CEEEBA1D6A14}">
      <dgm:prSet/>
      <dgm:spPr/>
      <dgm:t>
        <a:bodyPr/>
        <a:lstStyle/>
        <a:p>
          <a:endParaRPr lang="en-IN"/>
        </a:p>
      </dgm:t>
    </dgm:pt>
    <dgm:pt modelId="{ED23C417-24FB-46F4-A027-1E822152CB38}">
      <dgm:prSet/>
      <dgm:spPr/>
      <dgm:t>
        <a:bodyPr/>
        <a:lstStyle/>
        <a:p>
          <a:r>
            <a:rPr lang="en-IN" dirty="0"/>
            <a:t>Cardiomyopathy</a:t>
          </a:r>
        </a:p>
      </dgm:t>
    </dgm:pt>
    <dgm:pt modelId="{A511E9FC-4447-445B-AACC-1F410CCE63C2}" type="parTrans" cxnId="{FFE6BA90-87BF-4E7C-828A-44670ABB1291}">
      <dgm:prSet/>
      <dgm:spPr/>
      <dgm:t>
        <a:bodyPr/>
        <a:lstStyle/>
        <a:p>
          <a:endParaRPr lang="en-IN"/>
        </a:p>
      </dgm:t>
    </dgm:pt>
    <dgm:pt modelId="{3AA5A313-8022-4CC3-90A0-4B1953953C1F}" type="sibTrans" cxnId="{FFE6BA90-87BF-4E7C-828A-44670ABB1291}">
      <dgm:prSet/>
      <dgm:spPr/>
      <dgm:t>
        <a:bodyPr/>
        <a:lstStyle/>
        <a:p>
          <a:endParaRPr lang="en-IN"/>
        </a:p>
      </dgm:t>
    </dgm:pt>
    <dgm:pt modelId="{2A658590-C145-49F2-8731-F65F011B9548}">
      <dgm:prSet/>
      <dgm:spPr/>
      <dgm:t>
        <a:bodyPr/>
        <a:lstStyle/>
        <a:p>
          <a:r>
            <a:rPr lang="en-IN" b="1" dirty="0"/>
            <a:t>Pulmonary thromboembolism</a:t>
          </a:r>
        </a:p>
      </dgm:t>
    </dgm:pt>
    <dgm:pt modelId="{E4A1640F-28E6-4CA9-A634-9B1F4A18745F}" type="parTrans" cxnId="{78541D32-1D10-490F-962A-77818733267C}">
      <dgm:prSet/>
      <dgm:spPr/>
      <dgm:t>
        <a:bodyPr/>
        <a:lstStyle/>
        <a:p>
          <a:endParaRPr lang="en-IN"/>
        </a:p>
      </dgm:t>
    </dgm:pt>
    <dgm:pt modelId="{2CD696C9-47DE-4C98-9D06-D6494E972B4F}" type="sibTrans" cxnId="{78541D32-1D10-490F-962A-77818733267C}">
      <dgm:prSet/>
      <dgm:spPr/>
      <dgm:t>
        <a:bodyPr/>
        <a:lstStyle/>
        <a:p>
          <a:endParaRPr lang="en-IN"/>
        </a:p>
      </dgm:t>
    </dgm:pt>
    <dgm:pt modelId="{E70A13A3-8A50-4558-B6D4-8122402C2804}">
      <dgm:prSet/>
      <dgm:spPr/>
      <dgm:t>
        <a:bodyPr/>
        <a:lstStyle/>
        <a:p>
          <a:r>
            <a:rPr lang="en-IN" dirty="0"/>
            <a:t>Acute cerebrovascular disease</a:t>
          </a:r>
        </a:p>
      </dgm:t>
    </dgm:pt>
    <dgm:pt modelId="{88A74776-1F44-4B05-8943-53FB99638257}" type="parTrans" cxnId="{BCE1B9FC-20FA-4AEB-9BF9-2BD200C296B0}">
      <dgm:prSet/>
      <dgm:spPr/>
      <dgm:t>
        <a:bodyPr/>
        <a:lstStyle/>
        <a:p>
          <a:endParaRPr lang="en-IN"/>
        </a:p>
      </dgm:t>
    </dgm:pt>
    <dgm:pt modelId="{4AFEEE13-D5FF-452D-94A4-5D60850B177A}" type="sibTrans" cxnId="{BCE1B9FC-20FA-4AEB-9BF9-2BD200C296B0}">
      <dgm:prSet/>
      <dgm:spPr/>
      <dgm:t>
        <a:bodyPr/>
        <a:lstStyle/>
        <a:p>
          <a:endParaRPr lang="en-IN"/>
        </a:p>
      </dgm:t>
    </dgm:pt>
    <dgm:pt modelId="{22F717EC-42D9-4D87-B23E-F7FF4778FB6E}">
      <dgm:prSet/>
      <dgm:spPr/>
      <dgm:t>
        <a:bodyPr/>
        <a:lstStyle/>
        <a:p>
          <a:r>
            <a:rPr lang="en-IN" dirty="0"/>
            <a:t>Peripheral neuropathy</a:t>
          </a:r>
        </a:p>
      </dgm:t>
    </dgm:pt>
    <dgm:pt modelId="{C2274E4A-5184-445A-B27C-35F90FF54CEF}" type="parTrans" cxnId="{E6FE4F09-07DE-4435-AC7D-18E6F0D09F9C}">
      <dgm:prSet/>
      <dgm:spPr/>
      <dgm:t>
        <a:bodyPr/>
        <a:lstStyle/>
        <a:p>
          <a:endParaRPr lang="en-IN"/>
        </a:p>
      </dgm:t>
    </dgm:pt>
    <dgm:pt modelId="{B8207123-2115-4071-BA15-A88683D5D0C4}" type="sibTrans" cxnId="{E6FE4F09-07DE-4435-AC7D-18E6F0D09F9C}">
      <dgm:prSet/>
      <dgm:spPr/>
      <dgm:t>
        <a:bodyPr/>
        <a:lstStyle/>
        <a:p>
          <a:endParaRPr lang="en-IN"/>
        </a:p>
      </dgm:t>
    </dgm:pt>
    <dgm:pt modelId="{54F6282A-2A20-424F-B887-4BE7C5E49D03}">
      <dgm:prSet/>
      <dgm:spPr/>
      <dgm:t>
        <a:bodyPr/>
        <a:lstStyle/>
        <a:p>
          <a:r>
            <a:rPr lang="en-IN" dirty="0"/>
            <a:t>Encephalopathy</a:t>
          </a:r>
        </a:p>
      </dgm:t>
    </dgm:pt>
    <dgm:pt modelId="{32C0742B-AB20-45B0-BE5A-6FD60965B4D6}" type="parTrans" cxnId="{3FEF9323-278A-4FD5-866E-1CF89DF8DA05}">
      <dgm:prSet/>
      <dgm:spPr/>
      <dgm:t>
        <a:bodyPr/>
        <a:lstStyle/>
        <a:p>
          <a:endParaRPr lang="en-IN"/>
        </a:p>
      </dgm:t>
    </dgm:pt>
    <dgm:pt modelId="{03F7BC1D-EEB4-4BCE-9579-B96E19116364}" type="sibTrans" cxnId="{3FEF9323-278A-4FD5-866E-1CF89DF8DA05}">
      <dgm:prSet/>
      <dgm:spPr/>
      <dgm:t>
        <a:bodyPr/>
        <a:lstStyle/>
        <a:p>
          <a:endParaRPr lang="en-IN"/>
        </a:p>
      </dgm:t>
    </dgm:pt>
    <dgm:pt modelId="{B8AC92ED-C84F-4840-9A48-86F0702A1566}">
      <dgm:prSet/>
      <dgm:spPr/>
      <dgm:t>
        <a:bodyPr/>
        <a:lstStyle/>
        <a:p>
          <a:r>
            <a:rPr lang="en-IN" dirty="0"/>
            <a:t>Guillain-Barre syndrome</a:t>
          </a:r>
        </a:p>
      </dgm:t>
    </dgm:pt>
    <dgm:pt modelId="{37C0EA48-8D07-4C87-A589-B40B0A87770A}" type="parTrans" cxnId="{E7086A70-F7B6-4AF0-BAC5-F999620FD6B5}">
      <dgm:prSet/>
      <dgm:spPr/>
      <dgm:t>
        <a:bodyPr/>
        <a:lstStyle/>
        <a:p>
          <a:endParaRPr lang="en-IN"/>
        </a:p>
      </dgm:t>
    </dgm:pt>
    <dgm:pt modelId="{51136786-1C13-46CC-B48E-447B35123306}" type="sibTrans" cxnId="{E7086A70-F7B6-4AF0-BAC5-F999620FD6B5}">
      <dgm:prSet/>
      <dgm:spPr/>
      <dgm:t>
        <a:bodyPr/>
        <a:lstStyle/>
        <a:p>
          <a:endParaRPr lang="en-IN"/>
        </a:p>
      </dgm:t>
    </dgm:pt>
    <dgm:pt modelId="{42F771FE-7E4E-4967-A58F-B28C24D79CCD}">
      <dgm:prSet/>
      <dgm:spPr/>
      <dgm:t>
        <a:bodyPr/>
        <a:lstStyle/>
        <a:p>
          <a:r>
            <a:rPr lang="en-IN" dirty="0"/>
            <a:t>A spectrum of psychiatric, cognitive, and/or physical disability (e.g. muscle weakness, insomnia, depression, delirium)  </a:t>
          </a:r>
        </a:p>
      </dgm:t>
    </dgm:pt>
    <dgm:pt modelId="{21769AA5-CA92-40E6-B904-C107CCAA3740}" type="parTrans" cxnId="{AC017266-C072-41C2-A16B-2150B946777D}">
      <dgm:prSet/>
      <dgm:spPr/>
      <dgm:t>
        <a:bodyPr/>
        <a:lstStyle/>
        <a:p>
          <a:endParaRPr lang="en-IN"/>
        </a:p>
      </dgm:t>
    </dgm:pt>
    <dgm:pt modelId="{72EB5A54-C2D7-45FA-8415-DCF638A2831D}" type="sibTrans" cxnId="{AC017266-C072-41C2-A16B-2150B946777D}">
      <dgm:prSet/>
      <dgm:spPr/>
      <dgm:t>
        <a:bodyPr/>
        <a:lstStyle/>
        <a:p>
          <a:endParaRPr lang="en-IN"/>
        </a:p>
      </dgm:t>
    </dgm:pt>
    <dgm:pt modelId="{DFD3F157-1B49-4DFB-9535-FED470F016E0}" type="pres">
      <dgm:prSet presAssocID="{9976DD99-1E75-4B3B-A119-F070C0AF9BD3}" presName="Name0" presStyleCnt="0">
        <dgm:presLayoutVars>
          <dgm:dir/>
          <dgm:animLvl val="lvl"/>
          <dgm:resizeHandles val="exact"/>
        </dgm:presLayoutVars>
      </dgm:prSet>
      <dgm:spPr/>
    </dgm:pt>
    <dgm:pt modelId="{45B6FFFF-69A9-4E34-A1E4-D165BB18E1EB}" type="pres">
      <dgm:prSet presAssocID="{B136010F-0831-4707-98C7-13F1C7C824D7}" presName="composite" presStyleCnt="0"/>
      <dgm:spPr/>
    </dgm:pt>
    <dgm:pt modelId="{87942F0E-6E4A-44E3-9E76-E56DF31D1843}" type="pres">
      <dgm:prSet presAssocID="{B136010F-0831-4707-98C7-13F1C7C824D7}" presName="parTx" presStyleLbl="alignNode1" presStyleIdx="0" presStyleCnt="4" custLinFactNeighborX="493" custLinFactNeighborY="8167">
        <dgm:presLayoutVars>
          <dgm:chMax val="0"/>
          <dgm:chPref val="0"/>
          <dgm:bulletEnabled val="1"/>
        </dgm:presLayoutVars>
      </dgm:prSet>
      <dgm:spPr/>
    </dgm:pt>
    <dgm:pt modelId="{8AE776F3-2AD1-4BAF-A040-29F8858723E2}" type="pres">
      <dgm:prSet presAssocID="{B136010F-0831-4707-98C7-13F1C7C824D7}" presName="desTx" presStyleLbl="alignAccFollowNode1" presStyleIdx="0" presStyleCnt="4">
        <dgm:presLayoutVars>
          <dgm:bulletEnabled val="1"/>
        </dgm:presLayoutVars>
      </dgm:prSet>
      <dgm:spPr/>
    </dgm:pt>
    <dgm:pt modelId="{617C5571-868A-4C0B-83B7-2E08BAA51EC9}" type="pres">
      <dgm:prSet presAssocID="{47223D14-60AA-4E42-94F0-75CBE5C9D313}" presName="space" presStyleCnt="0"/>
      <dgm:spPr/>
    </dgm:pt>
    <dgm:pt modelId="{3BDF01B8-9F0F-4139-97CB-2AFC32C36030}" type="pres">
      <dgm:prSet presAssocID="{9BC93B7B-6590-452D-B129-0ED0C48BE581}" presName="composite" presStyleCnt="0"/>
      <dgm:spPr/>
    </dgm:pt>
    <dgm:pt modelId="{61BC958A-6761-47B6-90A0-EA605C6F067B}" type="pres">
      <dgm:prSet presAssocID="{9BC93B7B-6590-452D-B129-0ED0C48BE581}" presName="parTx" presStyleLbl="alignNode1" presStyleIdx="1" presStyleCnt="4" custLinFactNeighborX="-659" custLinFactNeighborY="8167">
        <dgm:presLayoutVars>
          <dgm:chMax val="0"/>
          <dgm:chPref val="0"/>
          <dgm:bulletEnabled val="1"/>
        </dgm:presLayoutVars>
      </dgm:prSet>
      <dgm:spPr/>
    </dgm:pt>
    <dgm:pt modelId="{CEF7BE6A-84FF-4DAF-8CDB-2B8DECF2FE9E}" type="pres">
      <dgm:prSet presAssocID="{9BC93B7B-6590-452D-B129-0ED0C48BE581}" presName="desTx" presStyleLbl="alignAccFollowNode1" presStyleIdx="1" presStyleCnt="4">
        <dgm:presLayoutVars>
          <dgm:bulletEnabled val="1"/>
        </dgm:presLayoutVars>
      </dgm:prSet>
      <dgm:spPr/>
    </dgm:pt>
    <dgm:pt modelId="{AC3C87F0-EED5-43A1-9448-98AEC331B57C}" type="pres">
      <dgm:prSet presAssocID="{EA900A7E-1D57-4925-ACBA-E1B49ACE6182}" presName="space" presStyleCnt="0"/>
      <dgm:spPr/>
    </dgm:pt>
    <dgm:pt modelId="{22FA2A35-F498-483B-B4A9-E836258BF9F2}" type="pres">
      <dgm:prSet presAssocID="{BC5A4AA6-1930-4939-87A7-B723C51DBE5D}" presName="composite" presStyleCnt="0"/>
      <dgm:spPr/>
    </dgm:pt>
    <dgm:pt modelId="{C33E1C1E-27CD-42D7-8C36-C19968514B47}" type="pres">
      <dgm:prSet presAssocID="{BC5A4AA6-1930-4939-87A7-B723C51DBE5D}" presName="parTx" presStyleLbl="alignNode1" presStyleIdx="2" presStyleCnt="4" custLinFactNeighborX="903" custLinFactNeighborY="8167">
        <dgm:presLayoutVars>
          <dgm:chMax val="0"/>
          <dgm:chPref val="0"/>
          <dgm:bulletEnabled val="1"/>
        </dgm:presLayoutVars>
      </dgm:prSet>
      <dgm:spPr/>
    </dgm:pt>
    <dgm:pt modelId="{005817A6-B153-4F33-B34B-84F825515993}" type="pres">
      <dgm:prSet presAssocID="{BC5A4AA6-1930-4939-87A7-B723C51DBE5D}" presName="desTx" presStyleLbl="alignAccFollowNode1" presStyleIdx="2" presStyleCnt="4">
        <dgm:presLayoutVars>
          <dgm:bulletEnabled val="1"/>
        </dgm:presLayoutVars>
      </dgm:prSet>
      <dgm:spPr/>
    </dgm:pt>
    <dgm:pt modelId="{C6F7EFFC-D1F0-4EBA-AFEE-A092DC10D7AE}" type="pres">
      <dgm:prSet presAssocID="{BAEE535E-AEC1-4336-A7BC-0DCC263447C5}" presName="space" presStyleCnt="0"/>
      <dgm:spPr/>
    </dgm:pt>
    <dgm:pt modelId="{C71E03F8-07CC-4FF1-852C-B4F86F0729E9}" type="pres">
      <dgm:prSet presAssocID="{95983EC1-F6CA-4AC5-B36D-5F63E554FF20}" presName="composite" presStyleCnt="0"/>
      <dgm:spPr/>
    </dgm:pt>
    <dgm:pt modelId="{117CFF47-5599-4F94-A88D-383DC9E410C7}" type="pres">
      <dgm:prSet presAssocID="{95983EC1-F6CA-4AC5-B36D-5F63E554FF20}" presName="parTx" presStyleLbl="alignNode1" presStyleIdx="3" presStyleCnt="4" custLinFactNeighborY="8167">
        <dgm:presLayoutVars>
          <dgm:chMax val="0"/>
          <dgm:chPref val="0"/>
          <dgm:bulletEnabled val="1"/>
        </dgm:presLayoutVars>
      </dgm:prSet>
      <dgm:spPr/>
    </dgm:pt>
    <dgm:pt modelId="{59B7C139-0544-45E6-B30A-3FBA08D24C28}" type="pres">
      <dgm:prSet presAssocID="{95983EC1-F6CA-4AC5-B36D-5F63E554FF2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A959305-B9CA-4A97-9F66-86FAB8205A0A}" srcId="{B136010F-0831-4707-98C7-13F1C7C824D7}" destId="{0437AD51-BE92-4E2B-924A-52B8FDA52B44}" srcOrd="1" destOrd="0" parTransId="{827E09DB-E0E1-4311-ADE9-25BDC72458E5}" sibTransId="{A4AB3B7E-CC97-4E34-8068-5D4DB8703F2E}"/>
    <dgm:cxn modelId="{E6FE4F09-07DE-4435-AC7D-18E6F0D09F9C}" srcId="{BC5A4AA6-1930-4939-87A7-B723C51DBE5D}" destId="{22F717EC-42D9-4D87-B23E-F7FF4778FB6E}" srcOrd="1" destOrd="0" parTransId="{C2274E4A-5184-445A-B27C-35F90FF54CEF}" sibTransId="{B8207123-2115-4071-BA15-A88683D5D0C4}"/>
    <dgm:cxn modelId="{66CB100E-2E77-4BCB-832F-C6A4AE8CC791}" srcId="{9976DD99-1E75-4B3B-A119-F070C0AF9BD3}" destId="{95983EC1-F6CA-4AC5-B36D-5F63E554FF20}" srcOrd="3" destOrd="0" parTransId="{F067F494-CCD2-456F-9A2E-5AA28A19C9FC}" sibTransId="{90021C77-9BC7-4E4A-A28E-B3F08E8641D5}"/>
    <dgm:cxn modelId="{376B5E1D-9D44-41D6-B0B1-BE3222D6EE1D}" type="presOf" srcId="{4ED398F6-8174-4633-9CF4-9DFB86500DF3}" destId="{CEF7BE6A-84FF-4DAF-8CDB-2B8DECF2FE9E}" srcOrd="0" destOrd="0" presId="urn:microsoft.com/office/officeart/2005/8/layout/hList1"/>
    <dgm:cxn modelId="{D0392D1F-263B-448F-8344-8259AB689DDE}" type="presOf" srcId="{ED23C417-24FB-46F4-A027-1E822152CB38}" destId="{CEF7BE6A-84FF-4DAF-8CDB-2B8DECF2FE9E}" srcOrd="0" destOrd="3" presId="urn:microsoft.com/office/officeart/2005/8/layout/hList1"/>
    <dgm:cxn modelId="{3FEF9323-278A-4FD5-866E-1CF89DF8DA05}" srcId="{BC5A4AA6-1930-4939-87A7-B723C51DBE5D}" destId="{54F6282A-2A20-424F-B887-4BE7C5E49D03}" srcOrd="2" destOrd="0" parTransId="{32C0742B-AB20-45B0-BE5A-6FD60965B4D6}" sibTransId="{03F7BC1D-EEB4-4BCE-9579-B96E19116364}"/>
    <dgm:cxn modelId="{658BD028-5029-4A8C-BA57-04AA8F707964}" type="presOf" srcId="{1E5FA5E0-0DC8-4E1F-B14F-CB0E0BF809F3}" destId="{CEF7BE6A-84FF-4DAF-8CDB-2B8DECF2FE9E}" srcOrd="0" destOrd="1" presId="urn:microsoft.com/office/officeart/2005/8/layout/hList1"/>
    <dgm:cxn modelId="{78541D32-1D10-490F-962A-77818733267C}" srcId="{B136010F-0831-4707-98C7-13F1C7C824D7}" destId="{2A658590-C145-49F2-8731-F65F011B9548}" srcOrd="3" destOrd="0" parTransId="{E4A1640F-28E6-4CA9-A634-9B1F4A18745F}" sibTransId="{2CD696C9-47DE-4C98-9D06-D6494E972B4F}"/>
    <dgm:cxn modelId="{5B6EF532-536F-479D-B972-966E518304BB}" type="presOf" srcId="{1E5421FB-5565-4382-A9F2-AC6C4CA27BB8}" destId="{8AE776F3-2AD1-4BAF-A040-29F8858723E2}" srcOrd="0" destOrd="0" presId="urn:microsoft.com/office/officeart/2005/8/layout/hList1"/>
    <dgm:cxn modelId="{FA7BBF3B-CA79-43D6-977F-015EB61299C0}" srcId="{B136010F-0831-4707-98C7-13F1C7C824D7}" destId="{1E5421FB-5565-4382-A9F2-AC6C4CA27BB8}" srcOrd="0" destOrd="0" parTransId="{B9975E4B-E8ED-4A19-88A3-B78692D71024}" sibTransId="{F085EE0B-9F9C-45E9-B181-BD6B0B1A7166}"/>
    <dgm:cxn modelId="{AC017266-C072-41C2-A16B-2150B946777D}" srcId="{95983EC1-F6CA-4AC5-B36D-5F63E554FF20}" destId="{42F771FE-7E4E-4967-A58F-B28C24D79CCD}" srcOrd="0" destOrd="0" parTransId="{21769AA5-CA92-40E6-B904-C107CCAA3740}" sibTransId="{72EB5A54-C2D7-45FA-8415-DCF638A2831D}"/>
    <dgm:cxn modelId="{1B995167-732F-4A28-8C1C-CCE55A278465}" type="presOf" srcId="{2A658590-C145-49F2-8731-F65F011B9548}" destId="{8AE776F3-2AD1-4BAF-A040-29F8858723E2}" srcOrd="0" destOrd="3" presId="urn:microsoft.com/office/officeart/2005/8/layout/hList1"/>
    <dgm:cxn modelId="{53647D4C-D21A-496D-A3DE-9D2DF55B0107}" type="presOf" srcId="{18B8FFFA-ABE9-4C00-85D4-3C5AA435738C}" destId="{CEF7BE6A-84FF-4DAF-8CDB-2B8DECF2FE9E}" srcOrd="0" destOrd="2" presId="urn:microsoft.com/office/officeart/2005/8/layout/hList1"/>
    <dgm:cxn modelId="{B1A4074D-DD09-491E-ACB3-D502B32E5F6E}" type="presOf" srcId="{BC5A4AA6-1930-4939-87A7-B723C51DBE5D}" destId="{C33E1C1E-27CD-42D7-8C36-C19968514B47}" srcOrd="0" destOrd="0" presId="urn:microsoft.com/office/officeart/2005/8/layout/hList1"/>
    <dgm:cxn modelId="{E7086A70-F7B6-4AF0-BAC5-F999620FD6B5}" srcId="{BC5A4AA6-1930-4939-87A7-B723C51DBE5D}" destId="{B8AC92ED-C84F-4840-9A48-86F0702A1566}" srcOrd="3" destOrd="0" parTransId="{37C0EA48-8D07-4C87-A589-B40B0A87770A}" sibTransId="{51136786-1C13-46CC-B48E-447B35123306}"/>
    <dgm:cxn modelId="{081C0B51-877C-4052-9FCC-D9CB63804DEF}" type="presOf" srcId="{95983EC1-F6CA-4AC5-B36D-5F63E554FF20}" destId="{117CFF47-5599-4F94-A88D-383DC9E410C7}" srcOrd="0" destOrd="0" presId="urn:microsoft.com/office/officeart/2005/8/layout/hList1"/>
    <dgm:cxn modelId="{CD412972-1E20-44EA-B893-64F4803C7FE5}" srcId="{9BC93B7B-6590-452D-B129-0ED0C48BE581}" destId="{1E5FA5E0-0DC8-4E1F-B14F-CB0E0BF809F3}" srcOrd="1" destOrd="0" parTransId="{37D5568D-3AEE-4B6F-A879-B9CE8076BBCF}" sibTransId="{780DB688-38C2-4E25-B3F3-4A5AC147AB84}"/>
    <dgm:cxn modelId="{ABF2527B-348A-46BD-9AE3-1A45E9FF1DE2}" type="presOf" srcId="{22F717EC-42D9-4D87-B23E-F7FF4778FB6E}" destId="{005817A6-B153-4F33-B34B-84F825515993}" srcOrd="0" destOrd="1" presId="urn:microsoft.com/office/officeart/2005/8/layout/hList1"/>
    <dgm:cxn modelId="{7072F982-1C31-42E5-BB7B-AA97E1AEBF9E}" srcId="{B136010F-0831-4707-98C7-13F1C7C824D7}" destId="{88B998AE-99B0-42B1-BFF6-430D899D37CE}" srcOrd="2" destOrd="0" parTransId="{F07490B6-C337-4E3E-8316-58099FE0FB18}" sibTransId="{2213530C-8BA8-46AB-9A55-7F3B385E166D}"/>
    <dgm:cxn modelId="{D1985A87-3C92-47EC-84C9-A4BF9682E94C}" type="presOf" srcId="{B8AC92ED-C84F-4840-9A48-86F0702A1566}" destId="{005817A6-B153-4F33-B34B-84F825515993}" srcOrd="0" destOrd="3" presId="urn:microsoft.com/office/officeart/2005/8/layout/hList1"/>
    <dgm:cxn modelId="{FFE6BA90-87BF-4E7C-828A-44670ABB1291}" srcId="{9BC93B7B-6590-452D-B129-0ED0C48BE581}" destId="{ED23C417-24FB-46F4-A027-1E822152CB38}" srcOrd="3" destOrd="0" parTransId="{A511E9FC-4447-445B-AACC-1F410CCE63C2}" sibTransId="{3AA5A313-8022-4CC3-90A0-4B1953953C1F}"/>
    <dgm:cxn modelId="{6554E598-D819-49AA-9B9C-AF3859237C87}" type="presOf" srcId="{0437AD51-BE92-4E2B-924A-52B8FDA52B44}" destId="{8AE776F3-2AD1-4BAF-A040-29F8858723E2}" srcOrd="0" destOrd="1" presId="urn:microsoft.com/office/officeart/2005/8/layout/hList1"/>
    <dgm:cxn modelId="{9ABCC09F-1E4D-481E-93D7-52A2C40ACFAC}" srcId="{9976DD99-1E75-4B3B-A119-F070C0AF9BD3}" destId="{B136010F-0831-4707-98C7-13F1C7C824D7}" srcOrd="0" destOrd="0" parTransId="{1CCF7CB4-6E23-43DD-92DC-621CD16AF518}" sibTransId="{47223D14-60AA-4E42-94F0-75CBE5C9D313}"/>
    <dgm:cxn modelId="{CFC697A9-3211-40D1-A774-3AC7E3F0FCF7}" srcId="{9976DD99-1E75-4B3B-A119-F070C0AF9BD3}" destId="{BC5A4AA6-1930-4939-87A7-B723C51DBE5D}" srcOrd="2" destOrd="0" parTransId="{2A3FB7A3-139E-43B0-A961-E60A4E37AD43}" sibTransId="{BAEE535E-AEC1-4336-A7BC-0DCC263447C5}"/>
    <dgm:cxn modelId="{6BC059AD-B431-494C-8782-5AEB127F9015}" type="presOf" srcId="{88B998AE-99B0-42B1-BFF6-430D899D37CE}" destId="{8AE776F3-2AD1-4BAF-A040-29F8858723E2}" srcOrd="0" destOrd="2" presId="urn:microsoft.com/office/officeart/2005/8/layout/hList1"/>
    <dgm:cxn modelId="{78BEBEAD-C0AD-4D0F-9493-9FC2074F9613}" type="presOf" srcId="{54F6282A-2A20-424F-B887-4BE7C5E49D03}" destId="{005817A6-B153-4F33-B34B-84F825515993}" srcOrd="0" destOrd="2" presId="urn:microsoft.com/office/officeart/2005/8/layout/hList1"/>
    <dgm:cxn modelId="{F96D21BD-9E14-41B0-BEE6-CEEEBA1D6A14}" srcId="{9BC93B7B-6590-452D-B129-0ED0C48BE581}" destId="{18B8FFFA-ABE9-4C00-85D4-3C5AA435738C}" srcOrd="2" destOrd="0" parTransId="{D45C663B-EF30-4911-878A-63A75C74FA2A}" sibTransId="{CD85C570-1400-48B6-BC01-6D4A6A4A3CB7}"/>
    <dgm:cxn modelId="{63DD7DBF-02D4-41FF-B6F2-EC306CAD4DAE}" srcId="{9BC93B7B-6590-452D-B129-0ED0C48BE581}" destId="{4ED398F6-8174-4633-9CF4-9DFB86500DF3}" srcOrd="0" destOrd="0" parTransId="{6733FAD8-145F-459A-BB07-4DE64451780A}" sibTransId="{24152642-4E92-45CC-94BF-9B9455E6B46D}"/>
    <dgm:cxn modelId="{71DB09C0-C9A5-40BF-8AEB-221D2DFCAD39}" type="presOf" srcId="{E70A13A3-8A50-4558-B6D4-8122402C2804}" destId="{005817A6-B153-4F33-B34B-84F825515993}" srcOrd="0" destOrd="0" presId="urn:microsoft.com/office/officeart/2005/8/layout/hList1"/>
    <dgm:cxn modelId="{1C590FCF-F388-4D18-A9D1-B927AA1B6862}" srcId="{9976DD99-1E75-4B3B-A119-F070C0AF9BD3}" destId="{9BC93B7B-6590-452D-B129-0ED0C48BE581}" srcOrd="1" destOrd="0" parTransId="{2E274624-C9B7-4320-9ACC-2C4075B926A2}" sibTransId="{EA900A7E-1D57-4925-ACBA-E1B49ACE6182}"/>
    <dgm:cxn modelId="{041DB9D0-35F8-4200-88BB-71DEC39569D4}" type="presOf" srcId="{9976DD99-1E75-4B3B-A119-F070C0AF9BD3}" destId="{DFD3F157-1B49-4DFB-9535-FED470F016E0}" srcOrd="0" destOrd="0" presId="urn:microsoft.com/office/officeart/2005/8/layout/hList1"/>
    <dgm:cxn modelId="{67219FD2-F305-44B0-847B-E7A3D9840DFF}" type="presOf" srcId="{9BC93B7B-6590-452D-B129-0ED0C48BE581}" destId="{61BC958A-6761-47B6-90A0-EA605C6F067B}" srcOrd="0" destOrd="0" presId="urn:microsoft.com/office/officeart/2005/8/layout/hList1"/>
    <dgm:cxn modelId="{F574D9E3-2CA4-45CC-A506-790DB03E615E}" type="presOf" srcId="{42F771FE-7E4E-4967-A58F-B28C24D79CCD}" destId="{59B7C139-0544-45E6-B30A-3FBA08D24C28}" srcOrd="0" destOrd="0" presId="urn:microsoft.com/office/officeart/2005/8/layout/hList1"/>
    <dgm:cxn modelId="{2DF580EA-58DF-43DA-A53E-3FACB586D740}" type="presOf" srcId="{B136010F-0831-4707-98C7-13F1C7C824D7}" destId="{87942F0E-6E4A-44E3-9E76-E56DF31D1843}" srcOrd="0" destOrd="0" presId="urn:microsoft.com/office/officeart/2005/8/layout/hList1"/>
    <dgm:cxn modelId="{BCE1B9FC-20FA-4AEB-9BF9-2BD200C296B0}" srcId="{BC5A4AA6-1930-4939-87A7-B723C51DBE5D}" destId="{E70A13A3-8A50-4558-B6D4-8122402C2804}" srcOrd="0" destOrd="0" parTransId="{88A74776-1F44-4B05-8943-53FB99638257}" sibTransId="{4AFEEE13-D5FF-452D-94A4-5D60850B177A}"/>
    <dgm:cxn modelId="{7F39B736-BE1E-4219-84F1-DABE1AE9BE2D}" type="presParOf" srcId="{DFD3F157-1B49-4DFB-9535-FED470F016E0}" destId="{45B6FFFF-69A9-4E34-A1E4-D165BB18E1EB}" srcOrd="0" destOrd="0" presId="urn:microsoft.com/office/officeart/2005/8/layout/hList1"/>
    <dgm:cxn modelId="{5B3B53ED-3905-4F3A-A922-B956384A5567}" type="presParOf" srcId="{45B6FFFF-69A9-4E34-A1E4-D165BB18E1EB}" destId="{87942F0E-6E4A-44E3-9E76-E56DF31D1843}" srcOrd="0" destOrd="0" presId="urn:microsoft.com/office/officeart/2005/8/layout/hList1"/>
    <dgm:cxn modelId="{6ADE3135-8E5A-4E7A-A27F-01C1D62E7992}" type="presParOf" srcId="{45B6FFFF-69A9-4E34-A1E4-D165BB18E1EB}" destId="{8AE776F3-2AD1-4BAF-A040-29F8858723E2}" srcOrd="1" destOrd="0" presId="urn:microsoft.com/office/officeart/2005/8/layout/hList1"/>
    <dgm:cxn modelId="{3E4E673D-C610-47C9-8CE2-315C6BF3B062}" type="presParOf" srcId="{DFD3F157-1B49-4DFB-9535-FED470F016E0}" destId="{617C5571-868A-4C0B-83B7-2E08BAA51EC9}" srcOrd="1" destOrd="0" presId="urn:microsoft.com/office/officeart/2005/8/layout/hList1"/>
    <dgm:cxn modelId="{7F310235-B082-482C-9702-7D92846034DB}" type="presParOf" srcId="{DFD3F157-1B49-4DFB-9535-FED470F016E0}" destId="{3BDF01B8-9F0F-4139-97CB-2AFC32C36030}" srcOrd="2" destOrd="0" presId="urn:microsoft.com/office/officeart/2005/8/layout/hList1"/>
    <dgm:cxn modelId="{3B5519A0-0F00-44B1-9718-E0F9E070C4E9}" type="presParOf" srcId="{3BDF01B8-9F0F-4139-97CB-2AFC32C36030}" destId="{61BC958A-6761-47B6-90A0-EA605C6F067B}" srcOrd="0" destOrd="0" presId="urn:microsoft.com/office/officeart/2005/8/layout/hList1"/>
    <dgm:cxn modelId="{36F95F54-A087-4F72-9DEC-E41EDF76D399}" type="presParOf" srcId="{3BDF01B8-9F0F-4139-97CB-2AFC32C36030}" destId="{CEF7BE6A-84FF-4DAF-8CDB-2B8DECF2FE9E}" srcOrd="1" destOrd="0" presId="urn:microsoft.com/office/officeart/2005/8/layout/hList1"/>
    <dgm:cxn modelId="{B6BB7B1F-234C-4623-B0DF-1ED3823F32E6}" type="presParOf" srcId="{DFD3F157-1B49-4DFB-9535-FED470F016E0}" destId="{AC3C87F0-EED5-43A1-9448-98AEC331B57C}" srcOrd="3" destOrd="0" presId="urn:microsoft.com/office/officeart/2005/8/layout/hList1"/>
    <dgm:cxn modelId="{95B8997B-C4AC-40A0-B169-992312D6E705}" type="presParOf" srcId="{DFD3F157-1B49-4DFB-9535-FED470F016E0}" destId="{22FA2A35-F498-483B-B4A9-E836258BF9F2}" srcOrd="4" destOrd="0" presId="urn:microsoft.com/office/officeart/2005/8/layout/hList1"/>
    <dgm:cxn modelId="{4B1E99D8-B784-4FE7-96FB-211E935FE0F5}" type="presParOf" srcId="{22FA2A35-F498-483B-B4A9-E836258BF9F2}" destId="{C33E1C1E-27CD-42D7-8C36-C19968514B47}" srcOrd="0" destOrd="0" presId="urn:microsoft.com/office/officeart/2005/8/layout/hList1"/>
    <dgm:cxn modelId="{9D1FBAFE-E0C1-42CB-BF92-F552A5A5BB77}" type="presParOf" srcId="{22FA2A35-F498-483B-B4A9-E836258BF9F2}" destId="{005817A6-B153-4F33-B34B-84F825515993}" srcOrd="1" destOrd="0" presId="urn:microsoft.com/office/officeart/2005/8/layout/hList1"/>
    <dgm:cxn modelId="{90430A27-D010-463B-B521-96335D8F58CE}" type="presParOf" srcId="{DFD3F157-1B49-4DFB-9535-FED470F016E0}" destId="{C6F7EFFC-D1F0-4EBA-AFEE-A092DC10D7AE}" srcOrd="5" destOrd="0" presId="urn:microsoft.com/office/officeart/2005/8/layout/hList1"/>
    <dgm:cxn modelId="{F261F3FE-58CB-462F-B20C-49801839BBCA}" type="presParOf" srcId="{DFD3F157-1B49-4DFB-9535-FED470F016E0}" destId="{C71E03F8-07CC-4FF1-852C-B4F86F0729E9}" srcOrd="6" destOrd="0" presId="urn:microsoft.com/office/officeart/2005/8/layout/hList1"/>
    <dgm:cxn modelId="{88DBEEFE-5B8C-4AA9-A966-F6FFFC2CA179}" type="presParOf" srcId="{C71E03F8-07CC-4FF1-852C-B4F86F0729E9}" destId="{117CFF47-5599-4F94-A88D-383DC9E410C7}" srcOrd="0" destOrd="0" presId="urn:microsoft.com/office/officeart/2005/8/layout/hList1"/>
    <dgm:cxn modelId="{87D4CCF9-0481-4F97-9563-831EAFEC19E6}" type="presParOf" srcId="{C71E03F8-07CC-4FF1-852C-B4F86F0729E9}" destId="{59B7C139-0544-45E6-B30A-3FBA08D24C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2FF6A-3493-4E14-A9D8-4A5A0C7271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B2C77E5-6B03-48DA-AE27-02ACD1A84254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IN" sz="2000" b="1" dirty="0">
              <a:solidFill>
                <a:schemeClr val="bg1"/>
              </a:solidFill>
            </a:rPr>
            <a:t>A literature search for spontaneous pneumothorax in COVID-19 yielded 25 cases till </a:t>
          </a:r>
          <a:r>
            <a:rPr lang="en-IN" sz="2000" b="1" dirty="0" err="1">
              <a:solidFill>
                <a:schemeClr val="bg1"/>
              </a:solidFill>
            </a:rPr>
            <a:t>date.</a:t>
          </a:r>
          <a:r>
            <a:rPr lang="en-IN" sz="20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ˡ</a:t>
          </a:r>
          <a:endParaRPr lang="en-IN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IN" sz="1600" dirty="0" err="1">
              <a:solidFill>
                <a:srgbClr val="C00000"/>
              </a:solidFill>
            </a:rPr>
            <a:t>Nunna</a:t>
          </a:r>
          <a:r>
            <a:rPr lang="en-IN" sz="1600" dirty="0">
              <a:solidFill>
                <a:srgbClr val="C00000"/>
              </a:solidFill>
            </a:rPr>
            <a:t> K, Braun AB, </a:t>
          </a:r>
          <a:r>
            <a:rPr lang="en-IN" sz="1600" i="1" dirty="0">
              <a:solidFill>
                <a:srgbClr val="C00000"/>
              </a:solidFill>
            </a:rPr>
            <a:t>BMJ Case Rep 2021;</a:t>
          </a:r>
          <a:r>
            <a:rPr lang="en-IN" sz="1600" b="1" dirty="0">
              <a:solidFill>
                <a:srgbClr val="C00000"/>
              </a:solidFill>
            </a:rPr>
            <a:t>14</a:t>
          </a:r>
          <a:r>
            <a:rPr lang="en-IN" sz="1600" dirty="0">
              <a:solidFill>
                <a:srgbClr val="C00000"/>
              </a:solidFill>
            </a:rPr>
            <a:t>:e238863</a:t>
          </a:r>
          <a:endParaRPr lang="en-IN" sz="1600" b="1" dirty="0">
            <a:solidFill>
              <a:srgbClr val="C00000"/>
            </a:solidFill>
          </a:endParaRPr>
        </a:p>
      </dgm:t>
    </dgm:pt>
    <dgm:pt modelId="{713CA07B-C853-47B8-B427-5E324105EC47}" type="parTrans" cxnId="{73303CAF-4FA6-4A84-A2AF-780F6C867573}">
      <dgm:prSet/>
      <dgm:spPr/>
      <dgm:t>
        <a:bodyPr/>
        <a:lstStyle/>
        <a:p>
          <a:endParaRPr lang="en-IN"/>
        </a:p>
      </dgm:t>
    </dgm:pt>
    <dgm:pt modelId="{E9D900A1-CD46-48EE-B13F-C05E2D7A04B9}" type="sibTrans" cxnId="{73303CAF-4FA6-4A84-A2AF-780F6C867573}">
      <dgm:prSet/>
      <dgm:spPr/>
      <dgm:t>
        <a:bodyPr/>
        <a:lstStyle/>
        <a:p>
          <a:endParaRPr lang="en-IN"/>
        </a:p>
      </dgm:t>
    </dgm:pt>
    <dgm:pt modelId="{D1668C8B-C2F7-4EE7-8A67-207468AAFD10}" type="pres">
      <dgm:prSet presAssocID="{44E2FF6A-3493-4E14-A9D8-4A5A0C7271D0}" presName="linear" presStyleCnt="0">
        <dgm:presLayoutVars>
          <dgm:animLvl val="lvl"/>
          <dgm:resizeHandles val="exact"/>
        </dgm:presLayoutVars>
      </dgm:prSet>
      <dgm:spPr/>
    </dgm:pt>
    <dgm:pt modelId="{A3B133CE-8EAB-4EC3-A2BC-6D6E9D13C037}" type="pres">
      <dgm:prSet presAssocID="{9B2C77E5-6B03-48DA-AE27-02ACD1A8425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C74D5AA-2651-42FF-BA8F-07BFEA618DC4}" type="presOf" srcId="{9B2C77E5-6B03-48DA-AE27-02ACD1A84254}" destId="{A3B133CE-8EAB-4EC3-A2BC-6D6E9D13C037}" srcOrd="0" destOrd="0" presId="urn:microsoft.com/office/officeart/2005/8/layout/vList2"/>
    <dgm:cxn modelId="{73303CAF-4FA6-4A84-A2AF-780F6C867573}" srcId="{44E2FF6A-3493-4E14-A9D8-4A5A0C7271D0}" destId="{9B2C77E5-6B03-48DA-AE27-02ACD1A84254}" srcOrd="0" destOrd="0" parTransId="{713CA07B-C853-47B8-B427-5E324105EC47}" sibTransId="{E9D900A1-CD46-48EE-B13F-C05E2D7A04B9}"/>
    <dgm:cxn modelId="{263F19B9-DF19-4017-BB72-703131C60CC1}" type="presOf" srcId="{44E2FF6A-3493-4E14-A9D8-4A5A0C7271D0}" destId="{D1668C8B-C2F7-4EE7-8A67-207468AAFD10}" srcOrd="0" destOrd="0" presId="urn:microsoft.com/office/officeart/2005/8/layout/vList2"/>
    <dgm:cxn modelId="{3BD9EE1B-DF25-452B-8BF8-EFC92ECA93D3}" type="presParOf" srcId="{D1668C8B-C2F7-4EE7-8A67-207468AAFD10}" destId="{A3B133CE-8EAB-4EC3-A2BC-6D6E9D13C0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175A0-BDDE-4063-8F58-50C46B934C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92E6630-CBE7-4B8E-B47A-60FAFEB8BCEE}">
      <dgm:prSet custT="1"/>
      <dgm:spPr>
        <a:solidFill>
          <a:schemeClr val="accent6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IN" sz="2400" b="1" dirty="0">
              <a:solidFill>
                <a:schemeClr val="bg1"/>
              </a:solidFill>
            </a:rPr>
            <a:t>Is one of the emerging respiratory complications of COVID-19 pneumonia. This has been described in mechanically ventilated patients, as well as on NIV or HFNC.</a:t>
          </a:r>
        </a:p>
      </dgm:t>
    </dgm:pt>
    <dgm:pt modelId="{3B953A71-35CB-4657-BE1F-91CF61A84663}" type="parTrans" cxnId="{C3813E27-F1AF-4833-9780-26B06108486B}">
      <dgm:prSet/>
      <dgm:spPr/>
      <dgm:t>
        <a:bodyPr/>
        <a:lstStyle/>
        <a:p>
          <a:pPr algn="ctr"/>
          <a:endParaRPr lang="en-IN"/>
        </a:p>
      </dgm:t>
    </dgm:pt>
    <dgm:pt modelId="{9A1EFA3C-B906-4EA4-82B7-6DA9B1B954BC}" type="sibTrans" cxnId="{C3813E27-F1AF-4833-9780-26B06108486B}">
      <dgm:prSet/>
      <dgm:spPr/>
      <dgm:t>
        <a:bodyPr/>
        <a:lstStyle/>
        <a:p>
          <a:pPr algn="ctr"/>
          <a:endParaRPr lang="en-IN"/>
        </a:p>
      </dgm:t>
    </dgm:pt>
    <dgm:pt modelId="{1004632E-EB01-4FAB-BA03-F63702197873}" type="pres">
      <dgm:prSet presAssocID="{80C175A0-BDDE-4063-8F58-50C46B934C97}" presName="linear" presStyleCnt="0">
        <dgm:presLayoutVars>
          <dgm:animLvl val="lvl"/>
          <dgm:resizeHandles val="exact"/>
        </dgm:presLayoutVars>
      </dgm:prSet>
      <dgm:spPr/>
    </dgm:pt>
    <dgm:pt modelId="{8BDF872B-4D1C-4193-AC05-77D928FB47AD}" type="pres">
      <dgm:prSet presAssocID="{292E6630-CBE7-4B8E-B47A-60FAFEB8BCEE}" presName="parentText" presStyleLbl="node1" presStyleIdx="0" presStyleCnt="1" custLinFactNeighborX="13689" custLinFactNeighborY="-819">
        <dgm:presLayoutVars>
          <dgm:chMax val="0"/>
          <dgm:bulletEnabled val="1"/>
        </dgm:presLayoutVars>
      </dgm:prSet>
      <dgm:spPr/>
    </dgm:pt>
  </dgm:ptLst>
  <dgm:cxnLst>
    <dgm:cxn modelId="{C3813E27-F1AF-4833-9780-26B06108486B}" srcId="{80C175A0-BDDE-4063-8F58-50C46B934C97}" destId="{292E6630-CBE7-4B8E-B47A-60FAFEB8BCEE}" srcOrd="0" destOrd="0" parTransId="{3B953A71-35CB-4657-BE1F-91CF61A84663}" sibTransId="{9A1EFA3C-B906-4EA4-82B7-6DA9B1B954BC}"/>
    <dgm:cxn modelId="{39FECA57-BE62-465F-A13C-783314D21D63}" type="presOf" srcId="{292E6630-CBE7-4B8E-B47A-60FAFEB8BCEE}" destId="{8BDF872B-4D1C-4193-AC05-77D928FB47AD}" srcOrd="0" destOrd="0" presId="urn:microsoft.com/office/officeart/2005/8/layout/vList2"/>
    <dgm:cxn modelId="{C96FFE9D-2526-450E-A899-E1E5A81F8098}" type="presOf" srcId="{80C175A0-BDDE-4063-8F58-50C46B934C97}" destId="{1004632E-EB01-4FAB-BA03-F63702197873}" srcOrd="0" destOrd="0" presId="urn:microsoft.com/office/officeart/2005/8/layout/vList2"/>
    <dgm:cxn modelId="{0F3D9581-0523-4333-8403-B749B01E91A9}" type="presParOf" srcId="{1004632E-EB01-4FAB-BA03-F63702197873}" destId="{8BDF872B-4D1C-4193-AC05-77D928FB47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64B227-00B7-4288-894F-D60D4F27AA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A22C0E2-02EE-463D-88C4-53C1F06E86CB}">
      <dgm:prSet custT="1"/>
      <dgm:spPr>
        <a:solidFill>
          <a:srgbClr val="990000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IN" sz="2200" b="1" dirty="0">
              <a:solidFill>
                <a:schemeClr val="tx1"/>
              </a:solidFill>
            </a:rPr>
            <a:t>Potential causes include the high airway pressures delivered by these modalities of respiratory support, as well as spontaneous rupture of fragile small airways infected by the virus.</a:t>
          </a:r>
          <a:endParaRPr lang="en-IN" sz="2200" dirty="0">
            <a:solidFill>
              <a:schemeClr val="tx1"/>
            </a:solidFill>
          </a:endParaRPr>
        </a:p>
      </dgm:t>
    </dgm:pt>
    <dgm:pt modelId="{77B0F97F-AD5F-4743-B587-C5963D0319E8}" type="parTrans" cxnId="{73F924B2-EEB6-4274-92E0-2704038D4699}">
      <dgm:prSet/>
      <dgm:spPr/>
      <dgm:t>
        <a:bodyPr/>
        <a:lstStyle/>
        <a:p>
          <a:pPr algn="ctr"/>
          <a:endParaRPr lang="en-IN"/>
        </a:p>
      </dgm:t>
    </dgm:pt>
    <dgm:pt modelId="{E2BD8F28-5E16-4E8F-8B78-2D99D28778DE}" type="sibTrans" cxnId="{73F924B2-EEB6-4274-92E0-2704038D4699}">
      <dgm:prSet/>
      <dgm:spPr/>
      <dgm:t>
        <a:bodyPr/>
        <a:lstStyle/>
        <a:p>
          <a:pPr algn="ctr"/>
          <a:endParaRPr lang="en-IN"/>
        </a:p>
      </dgm:t>
    </dgm:pt>
    <dgm:pt modelId="{201D93EE-C3C7-48C7-B226-5E0350A0CB5E}" type="pres">
      <dgm:prSet presAssocID="{1D64B227-00B7-4288-894F-D60D4F27AA52}" presName="linear" presStyleCnt="0">
        <dgm:presLayoutVars>
          <dgm:animLvl val="lvl"/>
          <dgm:resizeHandles val="exact"/>
        </dgm:presLayoutVars>
      </dgm:prSet>
      <dgm:spPr/>
    </dgm:pt>
    <dgm:pt modelId="{1DC0A702-5DA4-499E-8469-E0B9D0B375A7}" type="pres">
      <dgm:prSet presAssocID="{CA22C0E2-02EE-463D-88C4-53C1F06E86CB}" presName="parentText" presStyleLbl="node1" presStyleIdx="0" presStyleCnt="1" custLinFactNeighborX="-448" custLinFactNeighborY="-57379">
        <dgm:presLayoutVars>
          <dgm:chMax val="0"/>
          <dgm:bulletEnabled val="1"/>
        </dgm:presLayoutVars>
      </dgm:prSet>
      <dgm:spPr/>
    </dgm:pt>
  </dgm:ptLst>
  <dgm:cxnLst>
    <dgm:cxn modelId="{73F924B2-EEB6-4274-92E0-2704038D4699}" srcId="{1D64B227-00B7-4288-894F-D60D4F27AA52}" destId="{CA22C0E2-02EE-463D-88C4-53C1F06E86CB}" srcOrd="0" destOrd="0" parTransId="{77B0F97F-AD5F-4743-B587-C5963D0319E8}" sibTransId="{E2BD8F28-5E16-4E8F-8B78-2D99D28778DE}"/>
    <dgm:cxn modelId="{21D4E6D5-7E56-40BC-9A52-C98FD7453B52}" type="presOf" srcId="{1D64B227-00B7-4288-894F-D60D4F27AA52}" destId="{201D93EE-C3C7-48C7-B226-5E0350A0CB5E}" srcOrd="0" destOrd="0" presId="urn:microsoft.com/office/officeart/2005/8/layout/vList2"/>
    <dgm:cxn modelId="{C0B125EE-5904-458A-9BF3-E90C76E31364}" type="presOf" srcId="{CA22C0E2-02EE-463D-88C4-53C1F06E86CB}" destId="{1DC0A702-5DA4-499E-8469-E0B9D0B375A7}" srcOrd="0" destOrd="0" presId="urn:microsoft.com/office/officeart/2005/8/layout/vList2"/>
    <dgm:cxn modelId="{1E438F99-6761-4D9A-841E-F258C402B433}" type="presParOf" srcId="{201D93EE-C3C7-48C7-B226-5E0350A0CB5E}" destId="{1DC0A702-5DA4-499E-8469-E0B9D0B375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DDC2C0-2141-479B-A55D-822AFF1C557E}" type="doc">
      <dgm:prSet loTypeId="urn:microsoft.com/office/officeart/2008/layout/LinedList" loCatId="list" qsTypeId="urn:microsoft.com/office/officeart/2005/8/quickstyle/simple2" qsCatId="simple" csTypeId="urn:microsoft.com/office/officeart/2005/8/colors/accent6_5" csCatId="accent6"/>
      <dgm:spPr/>
      <dgm:t>
        <a:bodyPr/>
        <a:lstStyle/>
        <a:p>
          <a:endParaRPr lang="en-IN"/>
        </a:p>
      </dgm:t>
    </dgm:pt>
    <dgm:pt modelId="{2051B5A9-A90F-40FB-B532-975A96A3C377}">
      <dgm:prSet/>
      <dgm:spPr/>
      <dgm:t>
        <a:bodyPr/>
        <a:lstStyle/>
        <a:p>
          <a:r>
            <a:rPr lang="en-IN" b="1" dirty="0">
              <a:solidFill>
                <a:srgbClr val="FFC000"/>
              </a:solidFill>
            </a:rPr>
            <a:t>D-dimer is considered as an inflammatory as well as thrombotic marker. Inflammatory-when all other markers are raised and thrombotic-when other markers are low but d-dimer is raised. </a:t>
          </a:r>
          <a:endParaRPr lang="en-IN" dirty="0">
            <a:solidFill>
              <a:srgbClr val="FFC000"/>
            </a:solidFill>
          </a:endParaRPr>
        </a:p>
      </dgm:t>
    </dgm:pt>
    <dgm:pt modelId="{F7AD0F49-FA2D-4226-AA45-849848C7086F}" type="parTrans" cxnId="{5FD03A8A-DEC2-4643-9636-14F5E5F5BB59}">
      <dgm:prSet/>
      <dgm:spPr/>
      <dgm:t>
        <a:bodyPr/>
        <a:lstStyle/>
        <a:p>
          <a:endParaRPr lang="en-IN"/>
        </a:p>
      </dgm:t>
    </dgm:pt>
    <dgm:pt modelId="{82A1E237-BCCA-4337-8702-5F28AADFAF7D}" type="sibTrans" cxnId="{5FD03A8A-DEC2-4643-9636-14F5E5F5BB59}">
      <dgm:prSet/>
      <dgm:spPr/>
      <dgm:t>
        <a:bodyPr/>
        <a:lstStyle/>
        <a:p>
          <a:endParaRPr lang="en-IN"/>
        </a:p>
      </dgm:t>
    </dgm:pt>
    <dgm:pt modelId="{4D9DD9F6-439A-4317-AC0F-92B546B7E211}">
      <dgm:prSet/>
      <dgm:spPr/>
      <dgm:t>
        <a:bodyPr/>
        <a:lstStyle/>
        <a:p>
          <a:r>
            <a:rPr lang="en-IN" b="1"/>
            <a:t>Though D-dimer elevation has been observed describing the clinical features of COVID-19, whether the level of D-dimer is a marker of severity has not been examined.</a:t>
          </a:r>
          <a:endParaRPr lang="en-IN"/>
        </a:p>
      </dgm:t>
    </dgm:pt>
    <dgm:pt modelId="{FE324D21-B084-4B7F-AD9E-1EA15E757020}" type="parTrans" cxnId="{C3EED3C8-9868-46B8-956D-DF24DB2926F3}">
      <dgm:prSet/>
      <dgm:spPr/>
      <dgm:t>
        <a:bodyPr/>
        <a:lstStyle/>
        <a:p>
          <a:endParaRPr lang="en-IN"/>
        </a:p>
      </dgm:t>
    </dgm:pt>
    <dgm:pt modelId="{402DE936-9137-45B8-B344-F836CCFAC936}" type="sibTrans" cxnId="{C3EED3C8-9868-46B8-956D-DF24DB2926F3}">
      <dgm:prSet/>
      <dgm:spPr/>
      <dgm:t>
        <a:bodyPr/>
        <a:lstStyle/>
        <a:p>
          <a:endParaRPr lang="en-IN"/>
        </a:p>
      </dgm:t>
    </dgm:pt>
    <dgm:pt modelId="{E677F928-4B09-4DA3-95DB-0A5805CCAC74}">
      <dgm:prSet/>
      <dgm:spPr/>
      <dgm:t>
        <a:bodyPr/>
        <a:lstStyle/>
        <a:p>
          <a:r>
            <a:rPr lang="en-IN" b="1" dirty="0">
              <a:solidFill>
                <a:srgbClr val="FFC000"/>
              </a:solidFill>
            </a:rPr>
            <a:t>In-hospital mortality has been associated with increased D-dimer levels, suggesting that the assay may be used as a useful biomarker for clinical outcome in COVID-19.</a:t>
          </a:r>
          <a:endParaRPr lang="en-IN" dirty="0">
            <a:solidFill>
              <a:srgbClr val="FFC000"/>
            </a:solidFill>
          </a:endParaRPr>
        </a:p>
      </dgm:t>
    </dgm:pt>
    <dgm:pt modelId="{A3FDC1F3-31CE-450F-AD1E-6F84937766A1}" type="parTrans" cxnId="{2A011370-5FD1-40A7-AC27-5E9CF89C659E}">
      <dgm:prSet/>
      <dgm:spPr/>
      <dgm:t>
        <a:bodyPr/>
        <a:lstStyle/>
        <a:p>
          <a:endParaRPr lang="en-IN"/>
        </a:p>
      </dgm:t>
    </dgm:pt>
    <dgm:pt modelId="{30DEACED-1F18-4526-918F-FD2575439D9C}" type="sibTrans" cxnId="{2A011370-5FD1-40A7-AC27-5E9CF89C659E}">
      <dgm:prSet/>
      <dgm:spPr/>
      <dgm:t>
        <a:bodyPr/>
        <a:lstStyle/>
        <a:p>
          <a:endParaRPr lang="en-IN"/>
        </a:p>
      </dgm:t>
    </dgm:pt>
    <dgm:pt modelId="{FB03CD40-DB0D-4426-8ECC-F53FC0ECE5A4}">
      <dgm:prSet/>
      <dgm:spPr/>
      <dgm:t>
        <a:bodyPr/>
        <a:lstStyle/>
        <a:p>
          <a:r>
            <a:rPr lang="en-IN" b="1"/>
            <a:t>Clinical attention to VTE risk should particularly be paid in patients with high D-dimer levels.</a:t>
          </a:r>
          <a:endParaRPr lang="en-IN"/>
        </a:p>
      </dgm:t>
    </dgm:pt>
    <dgm:pt modelId="{581E9FE7-8D7F-48EF-950A-DED7D6453227}" type="parTrans" cxnId="{EF0F2C40-2479-492C-A08B-2640CCFC91B0}">
      <dgm:prSet/>
      <dgm:spPr/>
      <dgm:t>
        <a:bodyPr/>
        <a:lstStyle/>
        <a:p>
          <a:endParaRPr lang="en-IN"/>
        </a:p>
      </dgm:t>
    </dgm:pt>
    <dgm:pt modelId="{09518F02-4CC0-458D-B76F-C930BAD88245}" type="sibTrans" cxnId="{EF0F2C40-2479-492C-A08B-2640CCFC91B0}">
      <dgm:prSet/>
      <dgm:spPr/>
      <dgm:t>
        <a:bodyPr/>
        <a:lstStyle/>
        <a:p>
          <a:endParaRPr lang="en-IN"/>
        </a:p>
      </dgm:t>
    </dgm:pt>
    <dgm:pt modelId="{33661605-4531-400A-BB94-11495D89E099}">
      <dgm:prSet/>
      <dgm:spPr/>
      <dgm:t>
        <a:bodyPr/>
        <a:lstStyle/>
        <a:p>
          <a:r>
            <a:rPr lang="en-IN" b="1" dirty="0">
              <a:solidFill>
                <a:srgbClr val="FFC000"/>
              </a:solidFill>
            </a:rPr>
            <a:t>However, a negative d-dimer should never prevent further investigation of thromboembolism if its clinical suspicion is high.*</a:t>
          </a:r>
          <a:endParaRPr lang="en-IN" dirty="0">
            <a:solidFill>
              <a:srgbClr val="FFC000"/>
            </a:solidFill>
          </a:endParaRPr>
        </a:p>
      </dgm:t>
    </dgm:pt>
    <dgm:pt modelId="{E1034969-D13C-471C-9BFE-26C76462B239}" type="parTrans" cxnId="{2B6261E3-0721-4902-B7E1-265A4D42ADC9}">
      <dgm:prSet/>
      <dgm:spPr/>
      <dgm:t>
        <a:bodyPr/>
        <a:lstStyle/>
        <a:p>
          <a:endParaRPr lang="en-IN"/>
        </a:p>
      </dgm:t>
    </dgm:pt>
    <dgm:pt modelId="{F075BE2F-431B-4E79-AA57-9EA86A7D03F5}" type="sibTrans" cxnId="{2B6261E3-0721-4902-B7E1-265A4D42ADC9}">
      <dgm:prSet/>
      <dgm:spPr/>
      <dgm:t>
        <a:bodyPr/>
        <a:lstStyle/>
        <a:p>
          <a:endParaRPr lang="en-IN"/>
        </a:p>
      </dgm:t>
    </dgm:pt>
    <dgm:pt modelId="{941E18E7-0E8C-459C-A677-680FDEFEAD22}">
      <dgm:prSet/>
      <dgm:spPr/>
      <dgm:t>
        <a:bodyPr/>
        <a:lstStyle/>
        <a:p>
          <a:r>
            <a:rPr lang="en-IN" b="1"/>
            <a:t>An imaging diagnostic test is suggested (CTPA) to determine embolism in regard to the irregularities in the quantitative determination of d-dimer levels. A d-dimer test alone is not sufficient.*</a:t>
          </a:r>
          <a:endParaRPr lang="en-IN"/>
        </a:p>
      </dgm:t>
    </dgm:pt>
    <dgm:pt modelId="{D2C92AA0-1DCB-4D86-B674-18EF347A0A29}" type="parTrans" cxnId="{97F9EBF2-99EC-46EA-B398-6E4B9EDD438A}">
      <dgm:prSet/>
      <dgm:spPr/>
      <dgm:t>
        <a:bodyPr/>
        <a:lstStyle/>
        <a:p>
          <a:endParaRPr lang="en-IN"/>
        </a:p>
      </dgm:t>
    </dgm:pt>
    <dgm:pt modelId="{421A8C6C-6705-428A-907A-2F48678188C1}" type="sibTrans" cxnId="{97F9EBF2-99EC-46EA-B398-6E4B9EDD438A}">
      <dgm:prSet/>
      <dgm:spPr/>
      <dgm:t>
        <a:bodyPr/>
        <a:lstStyle/>
        <a:p>
          <a:endParaRPr lang="en-IN"/>
        </a:p>
      </dgm:t>
    </dgm:pt>
    <dgm:pt modelId="{6A29F3F8-6D6C-425A-8486-9855010A79B4}">
      <dgm:prSet/>
      <dgm:spPr/>
      <dgm:t>
        <a:bodyPr/>
        <a:lstStyle/>
        <a:p>
          <a:r>
            <a:rPr lang="en-IN" b="1" dirty="0">
              <a:solidFill>
                <a:srgbClr val="FFC000"/>
              </a:solidFill>
            </a:rPr>
            <a:t>Pulmonary embolism should continue to remain a differential diagnosis in hypoxemic patients even after recovery from COVID-19.</a:t>
          </a:r>
          <a:endParaRPr lang="en-IN" dirty="0">
            <a:solidFill>
              <a:srgbClr val="FFC000"/>
            </a:solidFill>
          </a:endParaRPr>
        </a:p>
      </dgm:t>
    </dgm:pt>
    <dgm:pt modelId="{BBA0D586-C1B3-4D70-AE4E-D2F5760F99D6}" type="parTrans" cxnId="{B77696AC-6374-49BB-8C7F-DF8E9CD29BC7}">
      <dgm:prSet/>
      <dgm:spPr/>
      <dgm:t>
        <a:bodyPr/>
        <a:lstStyle/>
        <a:p>
          <a:endParaRPr lang="en-IN"/>
        </a:p>
      </dgm:t>
    </dgm:pt>
    <dgm:pt modelId="{918EBBAB-ABF0-4ACB-B402-A86D2D12DFDB}" type="sibTrans" cxnId="{B77696AC-6374-49BB-8C7F-DF8E9CD29BC7}">
      <dgm:prSet/>
      <dgm:spPr/>
      <dgm:t>
        <a:bodyPr/>
        <a:lstStyle/>
        <a:p>
          <a:endParaRPr lang="en-IN"/>
        </a:p>
      </dgm:t>
    </dgm:pt>
    <dgm:pt modelId="{95FCE634-29F7-4909-9194-BDE2A42F7F92}" type="pres">
      <dgm:prSet presAssocID="{36DDC2C0-2141-479B-A55D-822AFF1C557E}" presName="vert0" presStyleCnt="0">
        <dgm:presLayoutVars>
          <dgm:dir/>
          <dgm:animOne val="branch"/>
          <dgm:animLvl val="lvl"/>
        </dgm:presLayoutVars>
      </dgm:prSet>
      <dgm:spPr/>
    </dgm:pt>
    <dgm:pt modelId="{83934138-EB41-4422-8111-BD5A9271D8AB}" type="pres">
      <dgm:prSet presAssocID="{2051B5A9-A90F-40FB-B532-975A96A3C377}" presName="thickLine" presStyleLbl="alignNode1" presStyleIdx="0" presStyleCnt="7"/>
      <dgm:spPr/>
    </dgm:pt>
    <dgm:pt modelId="{857C3B0A-3231-479B-BA3D-88265FB22B70}" type="pres">
      <dgm:prSet presAssocID="{2051B5A9-A90F-40FB-B532-975A96A3C377}" presName="horz1" presStyleCnt="0"/>
      <dgm:spPr/>
    </dgm:pt>
    <dgm:pt modelId="{936B4936-4C65-4704-9906-F615837D7EFE}" type="pres">
      <dgm:prSet presAssocID="{2051B5A9-A90F-40FB-B532-975A96A3C377}" presName="tx1" presStyleLbl="revTx" presStyleIdx="0" presStyleCnt="7"/>
      <dgm:spPr/>
    </dgm:pt>
    <dgm:pt modelId="{8E833AF3-2899-474A-A301-CA9F5C1C7DEF}" type="pres">
      <dgm:prSet presAssocID="{2051B5A9-A90F-40FB-B532-975A96A3C377}" presName="vert1" presStyleCnt="0"/>
      <dgm:spPr/>
    </dgm:pt>
    <dgm:pt modelId="{66F24FC9-026A-4DE4-8C3F-341F8A4B2D80}" type="pres">
      <dgm:prSet presAssocID="{4D9DD9F6-439A-4317-AC0F-92B546B7E211}" presName="thickLine" presStyleLbl="alignNode1" presStyleIdx="1" presStyleCnt="7"/>
      <dgm:spPr/>
    </dgm:pt>
    <dgm:pt modelId="{F5E96AE0-E423-4A6D-BC19-A520C796C4B4}" type="pres">
      <dgm:prSet presAssocID="{4D9DD9F6-439A-4317-AC0F-92B546B7E211}" presName="horz1" presStyleCnt="0"/>
      <dgm:spPr/>
    </dgm:pt>
    <dgm:pt modelId="{01C6C685-E7D8-4F36-A202-7211CA2CAE9C}" type="pres">
      <dgm:prSet presAssocID="{4D9DD9F6-439A-4317-AC0F-92B546B7E211}" presName="tx1" presStyleLbl="revTx" presStyleIdx="1" presStyleCnt="7"/>
      <dgm:spPr/>
    </dgm:pt>
    <dgm:pt modelId="{CFF44042-7A80-4A1D-840E-204B7F38141B}" type="pres">
      <dgm:prSet presAssocID="{4D9DD9F6-439A-4317-AC0F-92B546B7E211}" presName="vert1" presStyleCnt="0"/>
      <dgm:spPr/>
    </dgm:pt>
    <dgm:pt modelId="{CEBE374D-286A-4642-8B2E-8129DD2BCB35}" type="pres">
      <dgm:prSet presAssocID="{E677F928-4B09-4DA3-95DB-0A5805CCAC74}" presName="thickLine" presStyleLbl="alignNode1" presStyleIdx="2" presStyleCnt="7"/>
      <dgm:spPr/>
    </dgm:pt>
    <dgm:pt modelId="{1723EE20-F051-414E-8B9E-85C4E8C0E325}" type="pres">
      <dgm:prSet presAssocID="{E677F928-4B09-4DA3-95DB-0A5805CCAC74}" presName="horz1" presStyleCnt="0"/>
      <dgm:spPr/>
    </dgm:pt>
    <dgm:pt modelId="{5E1B7086-F473-4CB6-84B9-01FD8DBD975E}" type="pres">
      <dgm:prSet presAssocID="{E677F928-4B09-4DA3-95DB-0A5805CCAC74}" presName="tx1" presStyleLbl="revTx" presStyleIdx="2" presStyleCnt="7"/>
      <dgm:spPr/>
    </dgm:pt>
    <dgm:pt modelId="{D832CB5D-21D2-4056-ADC4-098F8E885421}" type="pres">
      <dgm:prSet presAssocID="{E677F928-4B09-4DA3-95DB-0A5805CCAC74}" presName="vert1" presStyleCnt="0"/>
      <dgm:spPr/>
    </dgm:pt>
    <dgm:pt modelId="{813CA8C2-B2A9-4643-9A30-3E94DD8A5E4F}" type="pres">
      <dgm:prSet presAssocID="{FB03CD40-DB0D-4426-8ECC-F53FC0ECE5A4}" presName="thickLine" presStyleLbl="alignNode1" presStyleIdx="3" presStyleCnt="7"/>
      <dgm:spPr/>
    </dgm:pt>
    <dgm:pt modelId="{A36072BE-5F20-4B12-A525-29346FE2C5CB}" type="pres">
      <dgm:prSet presAssocID="{FB03CD40-DB0D-4426-8ECC-F53FC0ECE5A4}" presName="horz1" presStyleCnt="0"/>
      <dgm:spPr/>
    </dgm:pt>
    <dgm:pt modelId="{25637C80-65C8-4228-A933-33527F532B87}" type="pres">
      <dgm:prSet presAssocID="{FB03CD40-DB0D-4426-8ECC-F53FC0ECE5A4}" presName="tx1" presStyleLbl="revTx" presStyleIdx="3" presStyleCnt="7"/>
      <dgm:spPr/>
    </dgm:pt>
    <dgm:pt modelId="{C3B8AD64-3795-44EC-82F3-5FC237DF1AC7}" type="pres">
      <dgm:prSet presAssocID="{FB03CD40-DB0D-4426-8ECC-F53FC0ECE5A4}" presName="vert1" presStyleCnt="0"/>
      <dgm:spPr/>
    </dgm:pt>
    <dgm:pt modelId="{E92968E5-BE72-4897-A07C-1258E506B889}" type="pres">
      <dgm:prSet presAssocID="{33661605-4531-400A-BB94-11495D89E099}" presName="thickLine" presStyleLbl="alignNode1" presStyleIdx="4" presStyleCnt="7"/>
      <dgm:spPr/>
    </dgm:pt>
    <dgm:pt modelId="{D013D38E-9D86-4158-BE13-3DE9A0B6E59B}" type="pres">
      <dgm:prSet presAssocID="{33661605-4531-400A-BB94-11495D89E099}" presName="horz1" presStyleCnt="0"/>
      <dgm:spPr/>
    </dgm:pt>
    <dgm:pt modelId="{0730AAEB-7E4E-40E3-9567-4E6F894036A5}" type="pres">
      <dgm:prSet presAssocID="{33661605-4531-400A-BB94-11495D89E099}" presName="tx1" presStyleLbl="revTx" presStyleIdx="4" presStyleCnt="7"/>
      <dgm:spPr/>
    </dgm:pt>
    <dgm:pt modelId="{A8067232-0138-4727-95C1-7A3DC684CDBE}" type="pres">
      <dgm:prSet presAssocID="{33661605-4531-400A-BB94-11495D89E099}" presName="vert1" presStyleCnt="0"/>
      <dgm:spPr/>
    </dgm:pt>
    <dgm:pt modelId="{B8BA71F6-1483-4C6C-B6DD-460155927CCC}" type="pres">
      <dgm:prSet presAssocID="{941E18E7-0E8C-459C-A677-680FDEFEAD22}" presName="thickLine" presStyleLbl="alignNode1" presStyleIdx="5" presStyleCnt="7"/>
      <dgm:spPr/>
    </dgm:pt>
    <dgm:pt modelId="{B37E8C4F-6D6D-4415-9F8E-CDAC9A311C13}" type="pres">
      <dgm:prSet presAssocID="{941E18E7-0E8C-459C-A677-680FDEFEAD22}" presName="horz1" presStyleCnt="0"/>
      <dgm:spPr/>
    </dgm:pt>
    <dgm:pt modelId="{AB285578-6084-4585-9211-3AC13886901E}" type="pres">
      <dgm:prSet presAssocID="{941E18E7-0E8C-459C-A677-680FDEFEAD22}" presName="tx1" presStyleLbl="revTx" presStyleIdx="5" presStyleCnt="7"/>
      <dgm:spPr/>
    </dgm:pt>
    <dgm:pt modelId="{B922CCB7-A8A0-46F9-9BED-738289F4FE03}" type="pres">
      <dgm:prSet presAssocID="{941E18E7-0E8C-459C-A677-680FDEFEAD22}" presName="vert1" presStyleCnt="0"/>
      <dgm:spPr/>
    </dgm:pt>
    <dgm:pt modelId="{68004016-8474-48BC-AA64-94C448DE8EBE}" type="pres">
      <dgm:prSet presAssocID="{6A29F3F8-6D6C-425A-8486-9855010A79B4}" presName="thickLine" presStyleLbl="alignNode1" presStyleIdx="6" presStyleCnt="7"/>
      <dgm:spPr/>
    </dgm:pt>
    <dgm:pt modelId="{380B03CC-D9D5-44E7-8B9C-8CF1E68C5C3B}" type="pres">
      <dgm:prSet presAssocID="{6A29F3F8-6D6C-425A-8486-9855010A79B4}" presName="horz1" presStyleCnt="0"/>
      <dgm:spPr/>
    </dgm:pt>
    <dgm:pt modelId="{38AC9FDF-E97E-4B72-A48D-F0DF51FF3B9E}" type="pres">
      <dgm:prSet presAssocID="{6A29F3F8-6D6C-425A-8486-9855010A79B4}" presName="tx1" presStyleLbl="revTx" presStyleIdx="6" presStyleCnt="7"/>
      <dgm:spPr/>
    </dgm:pt>
    <dgm:pt modelId="{CF933F64-33F7-4BFB-AC4D-02490D5300CA}" type="pres">
      <dgm:prSet presAssocID="{6A29F3F8-6D6C-425A-8486-9855010A79B4}" presName="vert1" presStyleCnt="0"/>
      <dgm:spPr/>
    </dgm:pt>
  </dgm:ptLst>
  <dgm:cxnLst>
    <dgm:cxn modelId="{9D518100-1C58-47C8-8C1E-A2D58431691D}" type="presOf" srcId="{941E18E7-0E8C-459C-A677-680FDEFEAD22}" destId="{AB285578-6084-4585-9211-3AC13886901E}" srcOrd="0" destOrd="0" presId="urn:microsoft.com/office/officeart/2008/layout/LinedList"/>
    <dgm:cxn modelId="{6BB20B1E-ACDA-4E78-A0E7-FD757E26FB03}" type="presOf" srcId="{2051B5A9-A90F-40FB-B532-975A96A3C377}" destId="{936B4936-4C65-4704-9906-F615837D7EFE}" srcOrd="0" destOrd="0" presId="urn:microsoft.com/office/officeart/2008/layout/LinedList"/>
    <dgm:cxn modelId="{1395872C-90E4-4536-8E38-A60AB582872A}" type="presOf" srcId="{6A29F3F8-6D6C-425A-8486-9855010A79B4}" destId="{38AC9FDF-E97E-4B72-A48D-F0DF51FF3B9E}" srcOrd="0" destOrd="0" presId="urn:microsoft.com/office/officeart/2008/layout/LinedList"/>
    <dgm:cxn modelId="{ED387C2F-9D32-4DEE-A5B5-00217CD86674}" type="presOf" srcId="{36DDC2C0-2141-479B-A55D-822AFF1C557E}" destId="{95FCE634-29F7-4909-9194-BDE2A42F7F92}" srcOrd="0" destOrd="0" presId="urn:microsoft.com/office/officeart/2008/layout/LinedList"/>
    <dgm:cxn modelId="{EF0F2C40-2479-492C-A08B-2640CCFC91B0}" srcId="{36DDC2C0-2141-479B-A55D-822AFF1C557E}" destId="{FB03CD40-DB0D-4426-8ECC-F53FC0ECE5A4}" srcOrd="3" destOrd="0" parTransId="{581E9FE7-8D7F-48EF-950A-DED7D6453227}" sibTransId="{09518F02-4CC0-458D-B76F-C930BAD88245}"/>
    <dgm:cxn modelId="{2A011370-5FD1-40A7-AC27-5E9CF89C659E}" srcId="{36DDC2C0-2141-479B-A55D-822AFF1C557E}" destId="{E677F928-4B09-4DA3-95DB-0A5805CCAC74}" srcOrd="2" destOrd="0" parTransId="{A3FDC1F3-31CE-450F-AD1E-6F84937766A1}" sibTransId="{30DEACED-1F18-4526-918F-FD2575439D9C}"/>
    <dgm:cxn modelId="{1A6F7D5A-16D9-458C-90A5-692D60758DD1}" type="presOf" srcId="{33661605-4531-400A-BB94-11495D89E099}" destId="{0730AAEB-7E4E-40E3-9567-4E6F894036A5}" srcOrd="0" destOrd="0" presId="urn:microsoft.com/office/officeart/2008/layout/LinedList"/>
    <dgm:cxn modelId="{DBEA4380-B6E1-4394-987E-BABD40FC70DC}" type="presOf" srcId="{FB03CD40-DB0D-4426-8ECC-F53FC0ECE5A4}" destId="{25637C80-65C8-4228-A933-33527F532B87}" srcOrd="0" destOrd="0" presId="urn:microsoft.com/office/officeart/2008/layout/LinedList"/>
    <dgm:cxn modelId="{5FD03A8A-DEC2-4643-9636-14F5E5F5BB59}" srcId="{36DDC2C0-2141-479B-A55D-822AFF1C557E}" destId="{2051B5A9-A90F-40FB-B532-975A96A3C377}" srcOrd="0" destOrd="0" parTransId="{F7AD0F49-FA2D-4226-AA45-849848C7086F}" sibTransId="{82A1E237-BCCA-4337-8702-5F28AADFAF7D}"/>
    <dgm:cxn modelId="{B77696AC-6374-49BB-8C7F-DF8E9CD29BC7}" srcId="{36DDC2C0-2141-479B-A55D-822AFF1C557E}" destId="{6A29F3F8-6D6C-425A-8486-9855010A79B4}" srcOrd="6" destOrd="0" parTransId="{BBA0D586-C1B3-4D70-AE4E-D2F5760F99D6}" sibTransId="{918EBBAB-ABF0-4ACB-B402-A86D2D12DFDB}"/>
    <dgm:cxn modelId="{C3EED3C8-9868-46B8-956D-DF24DB2926F3}" srcId="{36DDC2C0-2141-479B-A55D-822AFF1C557E}" destId="{4D9DD9F6-439A-4317-AC0F-92B546B7E211}" srcOrd="1" destOrd="0" parTransId="{FE324D21-B084-4B7F-AD9E-1EA15E757020}" sibTransId="{402DE936-9137-45B8-B344-F836CCFAC936}"/>
    <dgm:cxn modelId="{31D942DC-C8BF-45FA-80EE-01E3A09E0D8C}" type="presOf" srcId="{4D9DD9F6-439A-4317-AC0F-92B546B7E211}" destId="{01C6C685-E7D8-4F36-A202-7211CA2CAE9C}" srcOrd="0" destOrd="0" presId="urn:microsoft.com/office/officeart/2008/layout/LinedList"/>
    <dgm:cxn modelId="{2B6261E3-0721-4902-B7E1-265A4D42ADC9}" srcId="{36DDC2C0-2141-479B-A55D-822AFF1C557E}" destId="{33661605-4531-400A-BB94-11495D89E099}" srcOrd="4" destOrd="0" parTransId="{E1034969-D13C-471C-9BFE-26C76462B239}" sibTransId="{F075BE2F-431B-4E79-AA57-9EA86A7D03F5}"/>
    <dgm:cxn modelId="{BE4675E7-01BA-407D-8554-1FAB26DE6A2F}" type="presOf" srcId="{E677F928-4B09-4DA3-95DB-0A5805CCAC74}" destId="{5E1B7086-F473-4CB6-84B9-01FD8DBD975E}" srcOrd="0" destOrd="0" presId="urn:microsoft.com/office/officeart/2008/layout/LinedList"/>
    <dgm:cxn modelId="{97F9EBF2-99EC-46EA-B398-6E4B9EDD438A}" srcId="{36DDC2C0-2141-479B-A55D-822AFF1C557E}" destId="{941E18E7-0E8C-459C-A677-680FDEFEAD22}" srcOrd="5" destOrd="0" parTransId="{D2C92AA0-1DCB-4D86-B674-18EF347A0A29}" sibTransId="{421A8C6C-6705-428A-907A-2F48678188C1}"/>
    <dgm:cxn modelId="{76C15F8D-4776-4653-9D2A-1078645F6676}" type="presParOf" srcId="{95FCE634-29F7-4909-9194-BDE2A42F7F92}" destId="{83934138-EB41-4422-8111-BD5A9271D8AB}" srcOrd="0" destOrd="0" presId="urn:microsoft.com/office/officeart/2008/layout/LinedList"/>
    <dgm:cxn modelId="{DD52A9F7-04FF-44C1-8301-670365B2CE69}" type="presParOf" srcId="{95FCE634-29F7-4909-9194-BDE2A42F7F92}" destId="{857C3B0A-3231-479B-BA3D-88265FB22B70}" srcOrd="1" destOrd="0" presId="urn:microsoft.com/office/officeart/2008/layout/LinedList"/>
    <dgm:cxn modelId="{F927D243-9B24-4B80-B2C0-5FAC7EEFA4DD}" type="presParOf" srcId="{857C3B0A-3231-479B-BA3D-88265FB22B70}" destId="{936B4936-4C65-4704-9906-F615837D7EFE}" srcOrd="0" destOrd="0" presId="urn:microsoft.com/office/officeart/2008/layout/LinedList"/>
    <dgm:cxn modelId="{474B33B4-D0F1-46CA-A931-C9C95AEE79E1}" type="presParOf" srcId="{857C3B0A-3231-479B-BA3D-88265FB22B70}" destId="{8E833AF3-2899-474A-A301-CA9F5C1C7DEF}" srcOrd="1" destOrd="0" presId="urn:microsoft.com/office/officeart/2008/layout/LinedList"/>
    <dgm:cxn modelId="{97C89A6D-00CF-4963-B315-8D28F3C83167}" type="presParOf" srcId="{95FCE634-29F7-4909-9194-BDE2A42F7F92}" destId="{66F24FC9-026A-4DE4-8C3F-341F8A4B2D80}" srcOrd="2" destOrd="0" presId="urn:microsoft.com/office/officeart/2008/layout/LinedList"/>
    <dgm:cxn modelId="{3123087E-0DBC-4198-B8C1-0FBED3E5C80C}" type="presParOf" srcId="{95FCE634-29F7-4909-9194-BDE2A42F7F92}" destId="{F5E96AE0-E423-4A6D-BC19-A520C796C4B4}" srcOrd="3" destOrd="0" presId="urn:microsoft.com/office/officeart/2008/layout/LinedList"/>
    <dgm:cxn modelId="{21C58B49-52A8-4E42-959C-BCA7CCFA6CF9}" type="presParOf" srcId="{F5E96AE0-E423-4A6D-BC19-A520C796C4B4}" destId="{01C6C685-E7D8-4F36-A202-7211CA2CAE9C}" srcOrd="0" destOrd="0" presId="urn:microsoft.com/office/officeart/2008/layout/LinedList"/>
    <dgm:cxn modelId="{2A8A4DF3-C108-434F-9434-2DFE0FCD21B1}" type="presParOf" srcId="{F5E96AE0-E423-4A6D-BC19-A520C796C4B4}" destId="{CFF44042-7A80-4A1D-840E-204B7F38141B}" srcOrd="1" destOrd="0" presId="urn:microsoft.com/office/officeart/2008/layout/LinedList"/>
    <dgm:cxn modelId="{365EEC6C-FED4-4967-A86B-A54E96B75DF5}" type="presParOf" srcId="{95FCE634-29F7-4909-9194-BDE2A42F7F92}" destId="{CEBE374D-286A-4642-8B2E-8129DD2BCB35}" srcOrd="4" destOrd="0" presId="urn:microsoft.com/office/officeart/2008/layout/LinedList"/>
    <dgm:cxn modelId="{2152483D-B060-43B8-BD57-64A398C874CE}" type="presParOf" srcId="{95FCE634-29F7-4909-9194-BDE2A42F7F92}" destId="{1723EE20-F051-414E-8B9E-85C4E8C0E325}" srcOrd="5" destOrd="0" presId="urn:microsoft.com/office/officeart/2008/layout/LinedList"/>
    <dgm:cxn modelId="{80CE2967-A8E1-4E54-871C-1256ED214BE3}" type="presParOf" srcId="{1723EE20-F051-414E-8B9E-85C4E8C0E325}" destId="{5E1B7086-F473-4CB6-84B9-01FD8DBD975E}" srcOrd="0" destOrd="0" presId="urn:microsoft.com/office/officeart/2008/layout/LinedList"/>
    <dgm:cxn modelId="{7EBF9DDD-F433-4C5F-A5FD-0AFEC65EA4CC}" type="presParOf" srcId="{1723EE20-F051-414E-8B9E-85C4E8C0E325}" destId="{D832CB5D-21D2-4056-ADC4-098F8E885421}" srcOrd="1" destOrd="0" presId="urn:microsoft.com/office/officeart/2008/layout/LinedList"/>
    <dgm:cxn modelId="{1451CA92-A6AE-4CDE-8D8D-8524DC00B93A}" type="presParOf" srcId="{95FCE634-29F7-4909-9194-BDE2A42F7F92}" destId="{813CA8C2-B2A9-4643-9A30-3E94DD8A5E4F}" srcOrd="6" destOrd="0" presId="urn:microsoft.com/office/officeart/2008/layout/LinedList"/>
    <dgm:cxn modelId="{1525EB99-CE19-4AD7-A7E8-52E881914F2D}" type="presParOf" srcId="{95FCE634-29F7-4909-9194-BDE2A42F7F92}" destId="{A36072BE-5F20-4B12-A525-29346FE2C5CB}" srcOrd="7" destOrd="0" presId="urn:microsoft.com/office/officeart/2008/layout/LinedList"/>
    <dgm:cxn modelId="{A924E383-424E-46AB-AE0D-3CDFC6436279}" type="presParOf" srcId="{A36072BE-5F20-4B12-A525-29346FE2C5CB}" destId="{25637C80-65C8-4228-A933-33527F532B87}" srcOrd="0" destOrd="0" presId="urn:microsoft.com/office/officeart/2008/layout/LinedList"/>
    <dgm:cxn modelId="{8611B516-E36D-4F02-83DA-AA885056CB9A}" type="presParOf" srcId="{A36072BE-5F20-4B12-A525-29346FE2C5CB}" destId="{C3B8AD64-3795-44EC-82F3-5FC237DF1AC7}" srcOrd="1" destOrd="0" presId="urn:microsoft.com/office/officeart/2008/layout/LinedList"/>
    <dgm:cxn modelId="{0BD8D732-CFD4-48BE-87E3-DE302512499A}" type="presParOf" srcId="{95FCE634-29F7-4909-9194-BDE2A42F7F92}" destId="{E92968E5-BE72-4897-A07C-1258E506B889}" srcOrd="8" destOrd="0" presId="urn:microsoft.com/office/officeart/2008/layout/LinedList"/>
    <dgm:cxn modelId="{31537A2E-BEE1-49A2-B718-99B57DA11A44}" type="presParOf" srcId="{95FCE634-29F7-4909-9194-BDE2A42F7F92}" destId="{D013D38E-9D86-4158-BE13-3DE9A0B6E59B}" srcOrd="9" destOrd="0" presId="urn:microsoft.com/office/officeart/2008/layout/LinedList"/>
    <dgm:cxn modelId="{2633793F-7B33-4874-8230-2D7F94D3C4E4}" type="presParOf" srcId="{D013D38E-9D86-4158-BE13-3DE9A0B6E59B}" destId="{0730AAEB-7E4E-40E3-9567-4E6F894036A5}" srcOrd="0" destOrd="0" presId="urn:microsoft.com/office/officeart/2008/layout/LinedList"/>
    <dgm:cxn modelId="{C549DBDB-C9DA-4676-ACFD-E490152A95C6}" type="presParOf" srcId="{D013D38E-9D86-4158-BE13-3DE9A0B6E59B}" destId="{A8067232-0138-4727-95C1-7A3DC684CDBE}" srcOrd="1" destOrd="0" presId="urn:microsoft.com/office/officeart/2008/layout/LinedList"/>
    <dgm:cxn modelId="{B2D8ECB9-7D51-4646-9C98-1EB0D7D36A5E}" type="presParOf" srcId="{95FCE634-29F7-4909-9194-BDE2A42F7F92}" destId="{B8BA71F6-1483-4C6C-B6DD-460155927CCC}" srcOrd="10" destOrd="0" presId="urn:microsoft.com/office/officeart/2008/layout/LinedList"/>
    <dgm:cxn modelId="{08E624C1-8812-4CB6-9C7C-05EC7297D60D}" type="presParOf" srcId="{95FCE634-29F7-4909-9194-BDE2A42F7F92}" destId="{B37E8C4F-6D6D-4415-9F8E-CDAC9A311C13}" srcOrd="11" destOrd="0" presId="urn:microsoft.com/office/officeart/2008/layout/LinedList"/>
    <dgm:cxn modelId="{A349E41B-A381-4D00-803D-481E336FB99A}" type="presParOf" srcId="{B37E8C4F-6D6D-4415-9F8E-CDAC9A311C13}" destId="{AB285578-6084-4585-9211-3AC13886901E}" srcOrd="0" destOrd="0" presId="urn:microsoft.com/office/officeart/2008/layout/LinedList"/>
    <dgm:cxn modelId="{C3A58EC0-3275-4570-9B12-B4AAF035AFD7}" type="presParOf" srcId="{B37E8C4F-6D6D-4415-9F8E-CDAC9A311C13}" destId="{B922CCB7-A8A0-46F9-9BED-738289F4FE03}" srcOrd="1" destOrd="0" presId="urn:microsoft.com/office/officeart/2008/layout/LinedList"/>
    <dgm:cxn modelId="{63F3B3C7-206E-4564-A072-ABD2F14F1AE7}" type="presParOf" srcId="{95FCE634-29F7-4909-9194-BDE2A42F7F92}" destId="{68004016-8474-48BC-AA64-94C448DE8EBE}" srcOrd="12" destOrd="0" presId="urn:microsoft.com/office/officeart/2008/layout/LinedList"/>
    <dgm:cxn modelId="{6CAEC721-8AFA-42FE-93C3-536CA0C0223C}" type="presParOf" srcId="{95FCE634-29F7-4909-9194-BDE2A42F7F92}" destId="{380B03CC-D9D5-44E7-8B9C-8CF1E68C5C3B}" srcOrd="13" destOrd="0" presId="urn:microsoft.com/office/officeart/2008/layout/LinedList"/>
    <dgm:cxn modelId="{51FDA5B0-2BD1-43F5-B518-E657CD952A21}" type="presParOf" srcId="{380B03CC-D9D5-44E7-8B9C-8CF1E68C5C3B}" destId="{38AC9FDF-E97E-4B72-A48D-F0DF51FF3B9E}" srcOrd="0" destOrd="0" presId="urn:microsoft.com/office/officeart/2008/layout/LinedList"/>
    <dgm:cxn modelId="{AE7FC9A1-53A3-434D-B09F-66E19B84BE00}" type="presParOf" srcId="{380B03CC-D9D5-44E7-8B9C-8CF1E68C5C3B}" destId="{CF933F64-33F7-4BFB-AC4D-02490D5300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AEAD9B-2E27-476F-978E-73B7FF90E047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IN"/>
        </a:p>
      </dgm:t>
    </dgm:pt>
    <dgm:pt modelId="{7EC2D8BD-424E-46DE-9B74-73C53F14978A}">
      <dgm:prSet custT="1"/>
      <dgm:spPr>
        <a:solidFill>
          <a:schemeClr val="accent6"/>
        </a:solidFill>
        <a:ln>
          <a:noFill/>
        </a:ln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algn="ctr"/>
          <a:r>
            <a:rPr lang="en-IN" sz="2000" b="1" dirty="0"/>
            <a:t>Spontaneous pneumothorax and Pneumatocele are rare complications seen in COVID-19. </a:t>
          </a:r>
        </a:p>
      </dgm:t>
    </dgm:pt>
    <dgm:pt modelId="{8D14E0AF-F24C-4504-A0B4-FE5AFCCA05D0}" type="parTrans" cxnId="{7AFCD7D3-9AF7-43C4-9B31-620C1CDA494C}">
      <dgm:prSet/>
      <dgm:spPr/>
      <dgm:t>
        <a:bodyPr/>
        <a:lstStyle/>
        <a:p>
          <a:endParaRPr lang="en-IN"/>
        </a:p>
      </dgm:t>
    </dgm:pt>
    <dgm:pt modelId="{8BB138B8-F7C8-4959-9C02-DD54A3F481D1}" type="sibTrans" cxnId="{7AFCD7D3-9AF7-43C4-9B31-620C1CDA494C}">
      <dgm:prSet/>
      <dgm:spPr/>
      <dgm:t>
        <a:bodyPr/>
        <a:lstStyle/>
        <a:p>
          <a:endParaRPr lang="en-IN" dirty="0"/>
        </a:p>
      </dgm:t>
    </dgm:pt>
    <dgm:pt modelId="{DC9FC44D-21DD-4723-8297-D4CB6A9665A7}">
      <dgm:prSet custT="1"/>
      <dgm:spPr>
        <a:solidFill>
          <a:schemeClr val="accent5"/>
        </a:solidFill>
        <a:ln>
          <a:noFill/>
        </a:ln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algn="ctr"/>
          <a:r>
            <a:rPr lang="en-IN" sz="1900" b="1" dirty="0"/>
            <a:t>Late onset pulmonary arterial thrombosis is uncommon but that emphasizes the need for post COVID prophylactic oral anticoagulants(moderate to severe disease and in those with risk factors)</a:t>
          </a:r>
          <a:endParaRPr lang="en-IN" sz="1900" dirty="0"/>
        </a:p>
      </dgm:t>
    </dgm:pt>
    <dgm:pt modelId="{43248770-A014-4B96-80BF-CDB90B35F426}" type="parTrans" cxnId="{EB395CD2-FA49-4A3C-BE1E-AAE718063F74}">
      <dgm:prSet/>
      <dgm:spPr/>
      <dgm:t>
        <a:bodyPr/>
        <a:lstStyle/>
        <a:p>
          <a:endParaRPr lang="en-IN"/>
        </a:p>
      </dgm:t>
    </dgm:pt>
    <dgm:pt modelId="{1C97F4E4-1F01-4C4D-9C72-CB0FF0930E54}" type="sibTrans" cxnId="{EB395CD2-FA49-4A3C-BE1E-AAE718063F74}">
      <dgm:prSet/>
      <dgm:spPr/>
      <dgm:t>
        <a:bodyPr/>
        <a:lstStyle/>
        <a:p>
          <a:endParaRPr lang="en-IN"/>
        </a:p>
      </dgm:t>
    </dgm:pt>
    <dgm:pt modelId="{9FBB7D11-DEA7-40B1-B474-5E5C2E06EE83}">
      <dgm:prSet custT="1"/>
      <dgm:spPr>
        <a:solidFill>
          <a:schemeClr val="accent6">
            <a:lumMod val="7500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algn="ctr"/>
          <a:r>
            <a:rPr lang="en-IN" sz="1800" b="1"/>
            <a:t>Protocols suggest that patients hospitalized with COVID-19 especially those with high risk, should be strongly considered for extended thromboprophylaxis up to 45 days post discharge.*</a:t>
          </a:r>
          <a:endParaRPr lang="en-IN" sz="1800" dirty="0"/>
        </a:p>
      </dgm:t>
    </dgm:pt>
    <dgm:pt modelId="{42A8AB7F-2CE8-4286-B0C7-CAE6DC98265C}" type="parTrans" cxnId="{248BEB09-4995-4C77-93BC-7FC1CCDD9CB4}">
      <dgm:prSet/>
      <dgm:spPr/>
      <dgm:t>
        <a:bodyPr/>
        <a:lstStyle/>
        <a:p>
          <a:endParaRPr lang="en-IN"/>
        </a:p>
      </dgm:t>
    </dgm:pt>
    <dgm:pt modelId="{F9E2E075-366D-481D-BD5D-B0D3BCA9AE90}" type="sibTrans" cxnId="{248BEB09-4995-4C77-93BC-7FC1CCDD9CB4}">
      <dgm:prSet/>
      <dgm:spPr/>
      <dgm:t>
        <a:bodyPr/>
        <a:lstStyle/>
        <a:p>
          <a:endParaRPr lang="en-IN"/>
        </a:p>
      </dgm:t>
    </dgm:pt>
    <dgm:pt modelId="{D0EF218D-D51D-4C15-887E-F67227B06048}">
      <dgm:prSet custT="1"/>
      <dgm:spPr>
        <a:solidFill>
          <a:srgbClr val="990000"/>
        </a:solidFill>
        <a:ln>
          <a:noFill/>
        </a:ln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algn="ctr"/>
          <a:r>
            <a:rPr lang="en-IN" sz="1800" b="1" dirty="0"/>
            <a:t>Mean time from onset of symptoms to development of pneumothorax in non-mechanically ventilated patients was 19 days among the cases reported so far. Therefore, pneumothorax should be on the D/D if a patient presents with sudden onset of chest pain or respiratory distress even after resolution of symptoms.*</a:t>
          </a:r>
          <a:endParaRPr lang="en-IN" sz="1800" dirty="0"/>
        </a:p>
      </dgm:t>
    </dgm:pt>
    <dgm:pt modelId="{C917267B-463A-45D5-AC10-82F5FE5773E7}" type="parTrans" cxnId="{075E406A-1114-41A6-981C-15EDE54512B7}">
      <dgm:prSet/>
      <dgm:spPr/>
      <dgm:t>
        <a:bodyPr/>
        <a:lstStyle/>
        <a:p>
          <a:endParaRPr lang="en-IN"/>
        </a:p>
      </dgm:t>
    </dgm:pt>
    <dgm:pt modelId="{D9A7430A-85A3-44CE-85E9-793AE1E2C187}" type="sibTrans" cxnId="{075E406A-1114-41A6-981C-15EDE54512B7}">
      <dgm:prSet/>
      <dgm:spPr/>
      <dgm:t>
        <a:bodyPr/>
        <a:lstStyle/>
        <a:p>
          <a:endParaRPr lang="en-IN"/>
        </a:p>
      </dgm:t>
    </dgm:pt>
    <dgm:pt modelId="{29114410-C589-48B2-BC49-129B6F2EED3D}" type="pres">
      <dgm:prSet presAssocID="{72AEAD9B-2E27-476F-978E-73B7FF90E047}" presName="linear" presStyleCnt="0">
        <dgm:presLayoutVars>
          <dgm:animLvl val="lvl"/>
          <dgm:resizeHandles val="exact"/>
        </dgm:presLayoutVars>
      </dgm:prSet>
      <dgm:spPr/>
    </dgm:pt>
    <dgm:pt modelId="{D8426EC2-5E4F-4DC4-811A-EEB18FFC564B}" type="pres">
      <dgm:prSet presAssocID="{7EC2D8BD-424E-46DE-9B74-73C53F14978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C46EDB-84B8-4265-A041-BDBCFC2168DE}" type="pres">
      <dgm:prSet presAssocID="{8BB138B8-F7C8-4959-9C02-DD54A3F481D1}" presName="spacer" presStyleCnt="0"/>
      <dgm:spPr/>
    </dgm:pt>
    <dgm:pt modelId="{6827B543-8968-404D-BF77-A9552B5589BA}" type="pres">
      <dgm:prSet presAssocID="{DC9FC44D-21DD-4723-8297-D4CB6A9665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5C03C0-DE3A-4540-8316-5BF2E04970D1}" type="pres">
      <dgm:prSet presAssocID="{1C97F4E4-1F01-4C4D-9C72-CB0FF0930E54}" presName="spacer" presStyleCnt="0"/>
      <dgm:spPr/>
    </dgm:pt>
    <dgm:pt modelId="{A621C4DB-C2E0-4C13-910B-996547338C24}" type="pres">
      <dgm:prSet presAssocID="{9FBB7D11-DEA7-40B1-B474-5E5C2E06EE8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3B4430F-D7C1-4331-BFD3-EB86AB8167AA}" type="pres">
      <dgm:prSet presAssocID="{F9E2E075-366D-481D-BD5D-B0D3BCA9AE90}" presName="spacer" presStyleCnt="0"/>
      <dgm:spPr/>
    </dgm:pt>
    <dgm:pt modelId="{FEEBA4AD-FDA9-4162-A727-2519E19D5BB3}" type="pres">
      <dgm:prSet presAssocID="{D0EF218D-D51D-4C15-887E-F67227B06048}" presName="parentText" presStyleLbl="node1" presStyleIdx="3" presStyleCnt="4" custLinFactNeighborX="1555">
        <dgm:presLayoutVars>
          <dgm:chMax val="0"/>
          <dgm:bulletEnabled val="1"/>
        </dgm:presLayoutVars>
      </dgm:prSet>
      <dgm:spPr/>
    </dgm:pt>
  </dgm:ptLst>
  <dgm:cxnLst>
    <dgm:cxn modelId="{248BEB09-4995-4C77-93BC-7FC1CCDD9CB4}" srcId="{72AEAD9B-2E27-476F-978E-73B7FF90E047}" destId="{9FBB7D11-DEA7-40B1-B474-5E5C2E06EE83}" srcOrd="2" destOrd="0" parTransId="{42A8AB7F-2CE8-4286-B0C7-CAE6DC98265C}" sibTransId="{F9E2E075-366D-481D-BD5D-B0D3BCA9AE90}"/>
    <dgm:cxn modelId="{8BDBCD28-4909-487A-B35C-9FDD6D352212}" type="presOf" srcId="{9FBB7D11-DEA7-40B1-B474-5E5C2E06EE83}" destId="{A621C4DB-C2E0-4C13-910B-996547338C24}" srcOrd="0" destOrd="0" presId="urn:microsoft.com/office/officeart/2005/8/layout/vList2"/>
    <dgm:cxn modelId="{075E406A-1114-41A6-981C-15EDE54512B7}" srcId="{72AEAD9B-2E27-476F-978E-73B7FF90E047}" destId="{D0EF218D-D51D-4C15-887E-F67227B06048}" srcOrd="3" destOrd="0" parTransId="{C917267B-463A-45D5-AC10-82F5FE5773E7}" sibTransId="{D9A7430A-85A3-44CE-85E9-793AE1E2C187}"/>
    <dgm:cxn modelId="{6DCF138A-0831-496D-A789-0A8205482518}" type="presOf" srcId="{72AEAD9B-2E27-476F-978E-73B7FF90E047}" destId="{29114410-C589-48B2-BC49-129B6F2EED3D}" srcOrd="0" destOrd="0" presId="urn:microsoft.com/office/officeart/2005/8/layout/vList2"/>
    <dgm:cxn modelId="{D9FC09BD-AFFC-4090-B9AF-C6C3D1D0BF74}" type="presOf" srcId="{D0EF218D-D51D-4C15-887E-F67227B06048}" destId="{FEEBA4AD-FDA9-4162-A727-2519E19D5BB3}" srcOrd="0" destOrd="0" presId="urn:microsoft.com/office/officeart/2005/8/layout/vList2"/>
    <dgm:cxn modelId="{EB395CD2-FA49-4A3C-BE1E-AAE718063F74}" srcId="{72AEAD9B-2E27-476F-978E-73B7FF90E047}" destId="{DC9FC44D-21DD-4723-8297-D4CB6A9665A7}" srcOrd="1" destOrd="0" parTransId="{43248770-A014-4B96-80BF-CDB90B35F426}" sibTransId="{1C97F4E4-1F01-4C4D-9C72-CB0FF0930E54}"/>
    <dgm:cxn modelId="{7AFCD7D3-9AF7-43C4-9B31-620C1CDA494C}" srcId="{72AEAD9B-2E27-476F-978E-73B7FF90E047}" destId="{7EC2D8BD-424E-46DE-9B74-73C53F14978A}" srcOrd="0" destOrd="0" parTransId="{8D14E0AF-F24C-4504-A0B4-FE5AFCCA05D0}" sibTransId="{8BB138B8-F7C8-4959-9C02-DD54A3F481D1}"/>
    <dgm:cxn modelId="{16455FE2-D282-46B2-9BFE-E6263EBC925F}" type="presOf" srcId="{DC9FC44D-21DD-4723-8297-D4CB6A9665A7}" destId="{6827B543-8968-404D-BF77-A9552B5589BA}" srcOrd="0" destOrd="0" presId="urn:microsoft.com/office/officeart/2005/8/layout/vList2"/>
    <dgm:cxn modelId="{C80E6CF7-9DED-449F-8D78-A0FAEB3121DF}" type="presOf" srcId="{7EC2D8BD-424E-46DE-9B74-73C53F14978A}" destId="{D8426EC2-5E4F-4DC4-811A-EEB18FFC564B}" srcOrd="0" destOrd="0" presId="urn:microsoft.com/office/officeart/2005/8/layout/vList2"/>
    <dgm:cxn modelId="{FAB20969-79E4-48D9-BAA8-0CE7833FFDC0}" type="presParOf" srcId="{29114410-C589-48B2-BC49-129B6F2EED3D}" destId="{D8426EC2-5E4F-4DC4-811A-EEB18FFC564B}" srcOrd="0" destOrd="0" presId="urn:microsoft.com/office/officeart/2005/8/layout/vList2"/>
    <dgm:cxn modelId="{755FA1F0-DAA1-4D63-A684-7CC0FDC2A3D2}" type="presParOf" srcId="{29114410-C589-48B2-BC49-129B6F2EED3D}" destId="{97C46EDB-84B8-4265-A041-BDBCFC2168DE}" srcOrd="1" destOrd="0" presId="urn:microsoft.com/office/officeart/2005/8/layout/vList2"/>
    <dgm:cxn modelId="{6CD090A5-3925-4DE6-A185-C9AD7D530019}" type="presParOf" srcId="{29114410-C589-48B2-BC49-129B6F2EED3D}" destId="{6827B543-8968-404D-BF77-A9552B5589BA}" srcOrd="2" destOrd="0" presId="urn:microsoft.com/office/officeart/2005/8/layout/vList2"/>
    <dgm:cxn modelId="{4C65741A-6D1E-4DD0-B22D-AF254C23E393}" type="presParOf" srcId="{29114410-C589-48B2-BC49-129B6F2EED3D}" destId="{495C03C0-DE3A-4540-8316-5BF2E04970D1}" srcOrd="3" destOrd="0" presId="urn:microsoft.com/office/officeart/2005/8/layout/vList2"/>
    <dgm:cxn modelId="{5E202B4C-E92F-44FF-8BD6-4945F93A93F5}" type="presParOf" srcId="{29114410-C589-48B2-BC49-129B6F2EED3D}" destId="{A621C4DB-C2E0-4C13-910B-996547338C24}" srcOrd="4" destOrd="0" presId="urn:microsoft.com/office/officeart/2005/8/layout/vList2"/>
    <dgm:cxn modelId="{BD1B1DB3-ABC4-4542-8008-174ADF5ACF2B}" type="presParOf" srcId="{29114410-C589-48B2-BC49-129B6F2EED3D}" destId="{63B4430F-D7C1-4331-BFD3-EB86AB8167AA}" srcOrd="5" destOrd="0" presId="urn:microsoft.com/office/officeart/2005/8/layout/vList2"/>
    <dgm:cxn modelId="{C3570700-403A-4C91-9BF2-19D43B63B53C}" type="presParOf" srcId="{29114410-C589-48B2-BC49-129B6F2EED3D}" destId="{FEEBA4AD-FDA9-4162-A727-2519E19D5B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42F0E-6E4A-44E3-9E76-E56DF31D1843}">
      <dsp:nvSpPr>
        <dsp:cNvPr id="0" name=""/>
        <dsp:cNvSpPr/>
      </dsp:nvSpPr>
      <dsp:spPr>
        <a:xfrm>
          <a:off x="13267" y="1536400"/>
          <a:ext cx="2012296" cy="65436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b="1" u="sng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u="sng" kern="1200" dirty="0"/>
            <a:t>Pulmonary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/>
        </a:p>
      </dsp:txBody>
      <dsp:txXfrm>
        <a:off x="13267" y="1536400"/>
        <a:ext cx="2012296" cy="654366"/>
      </dsp:txXfrm>
    </dsp:sp>
    <dsp:sp modelId="{8AE776F3-2AD1-4BAF-A040-29F8858723E2}">
      <dsp:nvSpPr>
        <dsp:cNvPr id="0" name=""/>
        <dsp:cNvSpPr/>
      </dsp:nvSpPr>
      <dsp:spPr>
        <a:xfrm>
          <a:off x="3346" y="2137325"/>
          <a:ext cx="2012296" cy="226179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Pulmonary fibrosis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Pneumothorax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Pneumatoceles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Pulmonary thromboembolism</a:t>
          </a:r>
        </a:p>
      </dsp:txBody>
      <dsp:txXfrm>
        <a:off x="3346" y="2137325"/>
        <a:ext cx="2012296" cy="2261794"/>
      </dsp:txXfrm>
    </dsp:sp>
    <dsp:sp modelId="{61BC958A-6761-47B6-90A0-EA605C6F067B}">
      <dsp:nvSpPr>
        <dsp:cNvPr id="0" name=""/>
        <dsp:cNvSpPr/>
      </dsp:nvSpPr>
      <dsp:spPr>
        <a:xfrm>
          <a:off x="2284103" y="1536400"/>
          <a:ext cx="2012296" cy="65436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Cardiovascular</a:t>
          </a:r>
        </a:p>
      </dsp:txBody>
      <dsp:txXfrm>
        <a:off x="2284103" y="1536400"/>
        <a:ext cx="2012296" cy="654366"/>
      </dsp:txXfrm>
    </dsp:sp>
    <dsp:sp modelId="{CEF7BE6A-84FF-4DAF-8CDB-2B8DECF2FE9E}">
      <dsp:nvSpPr>
        <dsp:cNvPr id="0" name=""/>
        <dsp:cNvSpPr/>
      </dsp:nvSpPr>
      <dsp:spPr>
        <a:xfrm>
          <a:off x="2297364" y="2137325"/>
          <a:ext cx="2012296" cy="226179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Myocardial ischemia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Myocarditis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Arrhythmias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Cardiomyopathy</a:t>
          </a:r>
        </a:p>
      </dsp:txBody>
      <dsp:txXfrm>
        <a:off x="2297364" y="2137325"/>
        <a:ext cx="2012296" cy="2261794"/>
      </dsp:txXfrm>
    </dsp:sp>
    <dsp:sp modelId="{C33E1C1E-27CD-42D7-8C36-C19968514B47}">
      <dsp:nvSpPr>
        <dsp:cNvPr id="0" name=""/>
        <dsp:cNvSpPr/>
      </dsp:nvSpPr>
      <dsp:spPr>
        <a:xfrm>
          <a:off x="4609553" y="1536400"/>
          <a:ext cx="2012296" cy="65436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Neurologic</a:t>
          </a:r>
        </a:p>
      </dsp:txBody>
      <dsp:txXfrm>
        <a:off x="4609553" y="1536400"/>
        <a:ext cx="2012296" cy="654366"/>
      </dsp:txXfrm>
    </dsp:sp>
    <dsp:sp modelId="{005817A6-B153-4F33-B34B-84F825515993}">
      <dsp:nvSpPr>
        <dsp:cNvPr id="0" name=""/>
        <dsp:cNvSpPr/>
      </dsp:nvSpPr>
      <dsp:spPr>
        <a:xfrm>
          <a:off x="4591382" y="2137325"/>
          <a:ext cx="2012296" cy="226179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Acute cerebrovascular disease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Peripheral neuropathy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Encephalopathy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Guillain-Barre syndrome</a:t>
          </a:r>
        </a:p>
      </dsp:txBody>
      <dsp:txXfrm>
        <a:off x="4591382" y="2137325"/>
        <a:ext cx="2012296" cy="2261794"/>
      </dsp:txXfrm>
    </dsp:sp>
    <dsp:sp modelId="{117CFF47-5599-4F94-A88D-383DC9E410C7}">
      <dsp:nvSpPr>
        <dsp:cNvPr id="0" name=""/>
        <dsp:cNvSpPr/>
      </dsp:nvSpPr>
      <dsp:spPr>
        <a:xfrm>
          <a:off x="6885400" y="1536400"/>
          <a:ext cx="2012296" cy="65436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Post-intensive care syndrome</a:t>
          </a:r>
        </a:p>
      </dsp:txBody>
      <dsp:txXfrm>
        <a:off x="6885400" y="1536400"/>
        <a:ext cx="2012296" cy="654366"/>
      </dsp:txXfrm>
    </dsp:sp>
    <dsp:sp modelId="{59B7C139-0544-45E6-B30A-3FBA08D24C28}">
      <dsp:nvSpPr>
        <dsp:cNvPr id="0" name=""/>
        <dsp:cNvSpPr/>
      </dsp:nvSpPr>
      <dsp:spPr>
        <a:xfrm>
          <a:off x="6885400" y="2137325"/>
          <a:ext cx="2012296" cy="226179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A spectrum of psychiatric, cognitive, and/or physical disability (e.g. muscle weakness, insomnia, depression, delirium)  </a:t>
          </a:r>
        </a:p>
      </dsp:txBody>
      <dsp:txXfrm>
        <a:off x="6885400" y="2137325"/>
        <a:ext cx="2012296" cy="2261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133CE-8EAB-4EC3-A2BC-6D6E9D13C037}">
      <dsp:nvSpPr>
        <dsp:cNvPr id="0" name=""/>
        <dsp:cNvSpPr/>
      </dsp:nvSpPr>
      <dsp:spPr>
        <a:xfrm>
          <a:off x="0" y="315"/>
          <a:ext cx="8131867" cy="114029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bg1"/>
              </a:solidFill>
            </a:rPr>
            <a:t>A literature search for spontaneous pneumothorax in COVID-19 yielded 25 cases till </a:t>
          </a:r>
          <a:r>
            <a:rPr lang="en-IN" sz="2000" b="1" kern="1200" dirty="0" err="1">
              <a:solidFill>
                <a:schemeClr val="bg1"/>
              </a:solidFill>
            </a:rPr>
            <a:t>date.</a:t>
          </a:r>
          <a:r>
            <a:rPr lang="en-IN" sz="20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ˡ</a:t>
          </a:r>
          <a:endParaRPr lang="en-IN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 err="1">
              <a:solidFill>
                <a:srgbClr val="C00000"/>
              </a:solidFill>
            </a:rPr>
            <a:t>Nunna</a:t>
          </a:r>
          <a:r>
            <a:rPr lang="en-IN" sz="1600" kern="1200" dirty="0">
              <a:solidFill>
                <a:srgbClr val="C00000"/>
              </a:solidFill>
            </a:rPr>
            <a:t> K, Braun AB, </a:t>
          </a:r>
          <a:r>
            <a:rPr lang="en-IN" sz="1600" i="1" kern="1200" dirty="0">
              <a:solidFill>
                <a:srgbClr val="C00000"/>
              </a:solidFill>
            </a:rPr>
            <a:t>BMJ Case Rep 2021;</a:t>
          </a:r>
          <a:r>
            <a:rPr lang="en-IN" sz="1600" b="1" kern="1200" dirty="0">
              <a:solidFill>
                <a:srgbClr val="C00000"/>
              </a:solidFill>
            </a:rPr>
            <a:t>14</a:t>
          </a:r>
          <a:r>
            <a:rPr lang="en-IN" sz="1600" kern="1200" dirty="0">
              <a:solidFill>
                <a:srgbClr val="C00000"/>
              </a:solidFill>
            </a:rPr>
            <a:t>:e238863</a:t>
          </a:r>
          <a:endParaRPr lang="en-IN" sz="1600" b="1" kern="1200" dirty="0">
            <a:solidFill>
              <a:srgbClr val="C00000"/>
            </a:solidFill>
          </a:endParaRPr>
        </a:p>
      </dsp:txBody>
      <dsp:txXfrm>
        <a:off x="55664" y="55979"/>
        <a:ext cx="8020539" cy="102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F872B-4D1C-4193-AC05-77D928FB47AD}">
      <dsp:nvSpPr>
        <dsp:cNvPr id="0" name=""/>
        <dsp:cNvSpPr/>
      </dsp:nvSpPr>
      <dsp:spPr>
        <a:xfrm>
          <a:off x="0" y="123881"/>
          <a:ext cx="8131867" cy="133087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solidFill>
                <a:schemeClr val="bg1"/>
              </a:solidFill>
            </a:rPr>
            <a:t>Is one of the emerging respiratory complications of COVID-19 pneumonia. This has been described in mechanically ventilated patients, as well as on NIV or HFNC.</a:t>
          </a:r>
        </a:p>
      </dsp:txBody>
      <dsp:txXfrm>
        <a:off x="64968" y="188849"/>
        <a:ext cx="8001931" cy="1200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0A702-5DA4-499E-8469-E0B9D0B375A7}">
      <dsp:nvSpPr>
        <dsp:cNvPr id="0" name=""/>
        <dsp:cNvSpPr/>
      </dsp:nvSpPr>
      <dsp:spPr>
        <a:xfrm>
          <a:off x="0" y="0"/>
          <a:ext cx="8131867" cy="1216800"/>
        </a:xfrm>
        <a:prstGeom prst="roundRect">
          <a:avLst/>
        </a:prstGeom>
        <a:solidFill>
          <a:srgbClr val="9900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chemeClr val="tx1"/>
              </a:solidFill>
            </a:rPr>
            <a:t>Potential causes include the high airway pressures delivered by these modalities of respiratory support, as well as spontaneous rupture of fragile small airways infected by the virus.</a:t>
          </a:r>
          <a:endParaRPr lang="en-IN" sz="2200" kern="1200" dirty="0">
            <a:solidFill>
              <a:schemeClr val="tx1"/>
            </a:solidFill>
          </a:endParaRPr>
        </a:p>
      </dsp:txBody>
      <dsp:txXfrm>
        <a:off x="59399" y="59399"/>
        <a:ext cx="8013069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34138-EB41-4422-8111-BD5A9271D8AB}">
      <dsp:nvSpPr>
        <dsp:cNvPr id="0" name=""/>
        <dsp:cNvSpPr/>
      </dsp:nvSpPr>
      <dsp:spPr>
        <a:xfrm>
          <a:off x="0" y="595"/>
          <a:ext cx="105156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6B4936-4C65-4704-9906-F615837D7EFE}">
      <dsp:nvSpPr>
        <dsp:cNvPr id="0" name=""/>
        <dsp:cNvSpPr/>
      </dsp:nvSpPr>
      <dsp:spPr>
        <a:xfrm>
          <a:off x="0" y="595"/>
          <a:ext cx="10515600" cy="69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>
              <a:solidFill>
                <a:srgbClr val="FFC000"/>
              </a:solidFill>
            </a:rPr>
            <a:t>D-dimer is considered as an inflammatory as well as thrombotic marker. Inflammatory-when all other markers are raised and thrombotic-when other markers are low but d-dimer is raised. </a:t>
          </a:r>
          <a:endParaRPr lang="en-IN" sz="1900" kern="1200" dirty="0">
            <a:solidFill>
              <a:srgbClr val="FFC000"/>
            </a:solidFill>
          </a:endParaRPr>
        </a:p>
      </dsp:txBody>
      <dsp:txXfrm>
        <a:off x="0" y="595"/>
        <a:ext cx="10515600" cy="696722"/>
      </dsp:txXfrm>
    </dsp:sp>
    <dsp:sp modelId="{66F24FC9-026A-4DE4-8C3F-341F8A4B2D80}">
      <dsp:nvSpPr>
        <dsp:cNvPr id="0" name=""/>
        <dsp:cNvSpPr/>
      </dsp:nvSpPr>
      <dsp:spPr>
        <a:xfrm>
          <a:off x="0" y="697318"/>
          <a:ext cx="105156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C6C685-E7D8-4F36-A202-7211CA2CAE9C}">
      <dsp:nvSpPr>
        <dsp:cNvPr id="0" name=""/>
        <dsp:cNvSpPr/>
      </dsp:nvSpPr>
      <dsp:spPr>
        <a:xfrm>
          <a:off x="0" y="697318"/>
          <a:ext cx="10515600" cy="69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/>
            <a:t>Though D-dimer elevation has been observed describing the clinical features of COVID-19, whether the level of D-dimer is a marker of severity has not been examined.</a:t>
          </a:r>
          <a:endParaRPr lang="en-IN" sz="1900" kern="1200"/>
        </a:p>
      </dsp:txBody>
      <dsp:txXfrm>
        <a:off x="0" y="697318"/>
        <a:ext cx="10515600" cy="696722"/>
      </dsp:txXfrm>
    </dsp:sp>
    <dsp:sp modelId="{CEBE374D-286A-4642-8B2E-8129DD2BCB35}">
      <dsp:nvSpPr>
        <dsp:cNvPr id="0" name=""/>
        <dsp:cNvSpPr/>
      </dsp:nvSpPr>
      <dsp:spPr>
        <a:xfrm>
          <a:off x="0" y="1394040"/>
          <a:ext cx="105156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1B7086-F473-4CB6-84B9-01FD8DBD975E}">
      <dsp:nvSpPr>
        <dsp:cNvPr id="0" name=""/>
        <dsp:cNvSpPr/>
      </dsp:nvSpPr>
      <dsp:spPr>
        <a:xfrm>
          <a:off x="0" y="1394040"/>
          <a:ext cx="10515600" cy="69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>
              <a:solidFill>
                <a:srgbClr val="FFC000"/>
              </a:solidFill>
            </a:rPr>
            <a:t>In-hospital mortality has been associated with increased D-dimer levels, suggesting that the assay may be used as a useful biomarker for clinical outcome in COVID-19.</a:t>
          </a:r>
          <a:endParaRPr lang="en-IN" sz="1900" kern="1200" dirty="0">
            <a:solidFill>
              <a:srgbClr val="FFC000"/>
            </a:solidFill>
          </a:endParaRPr>
        </a:p>
      </dsp:txBody>
      <dsp:txXfrm>
        <a:off x="0" y="1394040"/>
        <a:ext cx="10515600" cy="696722"/>
      </dsp:txXfrm>
    </dsp:sp>
    <dsp:sp modelId="{813CA8C2-B2A9-4643-9A30-3E94DD8A5E4F}">
      <dsp:nvSpPr>
        <dsp:cNvPr id="0" name=""/>
        <dsp:cNvSpPr/>
      </dsp:nvSpPr>
      <dsp:spPr>
        <a:xfrm>
          <a:off x="0" y="2090763"/>
          <a:ext cx="105156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637C80-65C8-4228-A933-33527F532B87}">
      <dsp:nvSpPr>
        <dsp:cNvPr id="0" name=""/>
        <dsp:cNvSpPr/>
      </dsp:nvSpPr>
      <dsp:spPr>
        <a:xfrm>
          <a:off x="0" y="2090763"/>
          <a:ext cx="10515600" cy="69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/>
            <a:t>Clinical attention to VTE risk should particularly be paid in patients with high D-dimer levels.</a:t>
          </a:r>
          <a:endParaRPr lang="en-IN" sz="1900" kern="1200"/>
        </a:p>
      </dsp:txBody>
      <dsp:txXfrm>
        <a:off x="0" y="2090763"/>
        <a:ext cx="10515600" cy="696722"/>
      </dsp:txXfrm>
    </dsp:sp>
    <dsp:sp modelId="{E92968E5-BE72-4897-A07C-1258E506B889}">
      <dsp:nvSpPr>
        <dsp:cNvPr id="0" name=""/>
        <dsp:cNvSpPr/>
      </dsp:nvSpPr>
      <dsp:spPr>
        <a:xfrm>
          <a:off x="0" y="2787486"/>
          <a:ext cx="105156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30AAEB-7E4E-40E3-9567-4E6F894036A5}">
      <dsp:nvSpPr>
        <dsp:cNvPr id="0" name=""/>
        <dsp:cNvSpPr/>
      </dsp:nvSpPr>
      <dsp:spPr>
        <a:xfrm>
          <a:off x="0" y="2787486"/>
          <a:ext cx="10515600" cy="69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>
              <a:solidFill>
                <a:srgbClr val="FFC000"/>
              </a:solidFill>
            </a:rPr>
            <a:t>However, a negative d-dimer should never prevent further investigation of thromboembolism if its clinical suspicion is high.*</a:t>
          </a:r>
          <a:endParaRPr lang="en-IN" sz="1900" kern="1200" dirty="0">
            <a:solidFill>
              <a:srgbClr val="FFC000"/>
            </a:solidFill>
          </a:endParaRPr>
        </a:p>
      </dsp:txBody>
      <dsp:txXfrm>
        <a:off x="0" y="2787486"/>
        <a:ext cx="10515600" cy="696722"/>
      </dsp:txXfrm>
    </dsp:sp>
    <dsp:sp modelId="{B8BA71F6-1483-4C6C-B6DD-460155927CCC}">
      <dsp:nvSpPr>
        <dsp:cNvPr id="0" name=""/>
        <dsp:cNvSpPr/>
      </dsp:nvSpPr>
      <dsp:spPr>
        <a:xfrm>
          <a:off x="0" y="3484209"/>
          <a:ext cx="105156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285578-6084-4585-9211-3AC13886901E}">
      <dsp:nvSpPr>
        <dsp:cNvPr id="0" name=""/>
        <dsp:cNvSpPr/>
      </dsp:nvSpPr>
      <dsp:spPr>
        <a:xfrm>
          <a:off x="0" y="3484209"/>
          <a:ext cx="10515600" cy="69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/>
            <a:t>An imaging diagnostic test is suggested (CTPA) to determine embolism in regard to the irregularities in the quantitative determination of d-dimer levels. A d-dimer test alone is not sufficient.*</a:t>
          </a:r>
          <a:endParaRPr lang="en-IN" sz="1900" kern="1200"/>
        </a:p>
      </dsp:txBody>
      <dsp:txXfrm>
        <a:off x="0" y="3484209"/>
        <a:ext cx="10515600" cy="696722"/>
      </dsp:txXfrm>
    </dsp:sp>
    <dsp:sp modelId="{68004016-8474-48BC-AA64-94C448DE8EBE}">
      <dsp:nvSpPr>
        <dsp:cNvPr id="0" name=""/>
        <dsp:cNvSpPr/>
      </dsp:nvSpPr>
      <dsp:spPr>
        <a:xfrm>
          <a:off x="0" y="4180931"/>
          <a:ext cx="10515600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AC9FDF-E97E-4B72-A48D-F0DF51FF3B9E}">
      <dsp:nvSpPr>
        <dsp:cNvPr id="0" name=""/>
        <dsp:cNvSpPr/>
      </dsp:nvSpPr>
      <dsp:spPr>
        <a:xfrm>
          <a:off x="0" y="4180931"/>
          <a:ext cx="10515600" cy="69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>
              <a:solidFill>
                <a:srgbClr val="FFC000"/>
              </a:solidFill>
            </a:rPr>
            <a:t>Pulmonary embolism should continue to remain a differential diagnosis in hypoxemic patients even after recovery from COVID-19.</a:t>
          </a:r>
          <a:endParaRPr lang="en-IN" sz="1900" kern="1200" dirty="0">
            <a:solidFill>
              <a:srgbClr val="FFC000"/>
            </a:solidFill>
          </a:endParaRPr>
        </a:p>
      </dsp:txBody>
      <dsp:txXfrm>
        <a:off x="0" y="4180931"/>
        <a:ext cx="10515600" cy="6967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26EC2-5E4F-4DC4-811A-EEB18FFC564B}">
      <dsp:nvSpPr>
        <dsp:cNvPr id="0" name=""/>
        <dsp:cNvSpPr/>
      </dsp:nvSpPr>
      <dsp:spPr>
        <a:xfrm>
          <a:off x="0" y="38084"/>
          <a:ext cx="11078817" cy="1048320"/>
        </a:xfrm>
        <a:prstGeom prst="roundRect">
          <a:avLst/>
        </a:prstGeom>
        <a:solidFill>
          <a:schemeClr val="accent6"/>
        </a:solidFill>
        <a:ln w="19050" cap="flat" cmpd="sng" algn="ctr">
          <a:noFill/>
          <a:prstDash val="solid"/>
          <a:miter lim="800000"/>
        </a:ln>
        <a:effectLst>
          <a:reflection blurRad="6350" stA="50000" endA="300" endPos="38500" dist="50800" dir="5400000" sy="-100000" algn="bl" rotWithShape="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Spontaneous pneumothorax and Pneumatocele are rare complications seen in COVID-19. </a:t>
          </a:r>
        </a:p>
      </dsp:txBody>
      <dsp:txXfrm>
        <a:off x="51175" y="89259"/>
        <a:ext cx="10976467" cy="945970"/>
      </dsp:txXfrm>
    </dsp:sp>
    <dsp:sp modelId="{6827B543-8968-404D-BF77-A9552B5589BA}">
      <dsp:nvSpPr>
        <dsp:cNvPr id="0" name=""/>
        <dsp:cNvSpPr/>
      </dsp:nvSpPr>
      <dsp:spPr>
        <a:xfrm>
          <a:off x="0" y="1247684"/>
          <a:ext cx="11078817" cy="1048320"/>
        </a:xfrm>
        <a:prstGeom prst="roundRect">
          <a:avLst/>
        </a:prstGeom>
        <a:solidFill>
          <a:schemeClr val="accent5"/>
        </a:solidFill>
        <a:ln w="19050" cap="flat" cmpd="sng" algn="ctr">
          <a:noFill/>
          <a:prstDash val="solid"/>
          <a:miter lim="800000"/>
        </a:ln>
        <a:effectLst>
          <a:reflection blurRad="6350" stA="50000" endA="300" endPos="38500" dist="50800" dir="5400000" sy="-100000" algn="bl" rotWithShape="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Late onset pulmonary arterial thrombosis is uncommon but that emphasizes the need for post COVID prophylactic oral anticoagulants(moderate to severe disease and in those with risk factors)</a:t>
          </a:r>
          <a:endParaRPr lang="en-IN" sz="1900" kern="1200" dirty="0"/>
        </a:p>
      </dsp:txBody>
      <dsp:txXfrm>
        <a:off x="51175" y="1298859"/>
        <a:ext cx="10976467" cy="945970"/>
      </dsp:txXfrm>
    </dsp:sp>
    <dsp:sp modelId="{A621C4DB-C2E0-4C13-910B-996547338C24}">
      <dsp:nvSpPr>
        <dsp:cNvPr id="0" name=""/>
        <dsp:cNvSpPr/>
      </dsp:nvSpPr>
      <dsp:spPr>
        <a:xfrm>
          <a:off x="0" y="2457284"/>
          <a:ext cx="11078817" cy="1048320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noFill/>
          <a:prstDash val="solid"/>
          <a:miter lim="800000"/>
        </a:ln>
        <a:effectLst>
          <a:reflection blurRad="6350" stA="50000" endA="300" endPos="38500" dist="50800" dir="5400000" sy="-100000" algn="bl" rotWithShape="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/>
            <a:t>Protocols suggest that patients hospitalized with COVID-19 especially those with high risk, should be strongly considered for extended thromboprophylaxis up to 45 days post discharge.*</a:t>
          </a:r>
          <a:endParaRPr lang="en-IN" sz="1800" kern="1200" dirty="0"/>
        </a:p>
      </dsp:txBody>
      <dsp:txXfrm>
        <a:off x="51175" y="2508459"/>
        <a:ext cx="10976467" cy="945970"/>
      </dsp:txXfrm>
    </dsp:sp>
    <dsp:sp modelId="{FEEBA4AD-FDA9-4162-A727-2519E19D5BB3}">
      <dsp:nvSpPr>
        <dsp:cNvPr id="0" name=""/>
        <dsp:cNvSpPr/>
      </dsp:nvSpPr>
      <dsp:spPr>
        <a:xfrm>
          <a:off x="0" y="3666885"/>
          <a:ext cx="11078817" cy="1048320"/>
        </a:xfrm>
        <a:prstGeom prst="roundRect">
          <a:avLst/>
        </a:prstGeom>
        <a:solidFill>
          <a:srgbClr val="990000"/>
        </a:solidFill>
        <a:ln w="19050" cap="flat" cmpd="sng" algn="ctr">
          <a:noFill/>
          <a:prstDash val="solid"/>
          <a:miter lim="800000"/>
        </a:ln>
        <a:effectLst>
          <a:reflection blurRad="6350" stA="50000" endA="300" endPos="38500" dist="50800" dir="5400000" sy="-100000" algn="bl" rotWithShape="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Mean time from onset of symptoms to development of pneumothorax in non-mechanically ventilated patients was 19 days among the cases reported so far. Therefore, pneumothorax should be on the D/D if a patient presents with sudden onset of chest pain or respiratory distress even after resolution of symptoms.*</a:t>
          </a:r>
          <a:endParaRPr lang="en-IN" sz="1800" kern="1200" dirty="0"/>
        </a:p>
      </dsp:txBody>
      <dsp:txXfrm>
        <a:off x="51175" y="3718060"/>
        <a:ext cx="10976467" cy="945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CE3-5963-4DD7-8ACE-D23BDDB69F83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A01-C0E7-49BC-ACD9-713D13CA0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435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CE3-5963-4DD7-8ACE-D23BDDB69F83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A01-C0E7-49BC-ACD9-713D13CA0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497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CE3-5963-4DD7-8ACE-D23BDDB69F83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A01-C0E7-49BC-ACD9-713D13CA0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743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CE3-5963-4DD7-8ACE-D23BDDB69F83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A01-C0E7-49BC-ACD9-713D13CA0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14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CE3-5963-4DD7-8ACE-D23BDDB69F83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A01-C0E7-49BC-ACD9-713D13CA0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16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CE3-5963-4DD7-8ACE-D23BDDB69F83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A01-C0E7-49BC-ACD9-713D13CA0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478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CE3-5963-4DD7-8ACE-D23BDDB69F83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A01-C0E7-49BC-ACD9-713D13CA0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9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CE3-5963-4DD7-8ACE-D23BDDB69F83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A01-C0E7-49BC-ACD9-713D13CA0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646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CE3-5963-4DD7-8ACE-D23BDDB69F83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A01-C0E7-49BC-ACD9-713D13CA0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779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CE3-5963-4DD7-8ACE-D23BDDB69F83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A01-C0E7-49BC-ACD9-713D13CA0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6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CE3-5963-4DD7-8ACE-D23BDDB69F83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A01-C0E7-49BC-ACD9-713D13CA0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268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0CE3-5963-4DD7-8ACE-D23BDDB69F83}" type="datetimeFigureOut">
              <a:rPr lang="en-IN" smtClean="0"/>
              <a:t>25-02-2021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7A01-C0E7-49BC-ACD9-713D13CA0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5188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B094BB-E46A-4241-85AB-35F1E58A0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410" y="0"/>
            <a:ext cx="1085590" cy="1036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A3EFBE-6FB3-4062-B701-7B14A436E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0747" cy="1036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B9244B-293A-4F97-8888-BA438D62DB7F}"/>
              </a:ext>
            </a:extLst>
          </p:cNvPr>
          <p:cNvSpPr txBox="1"/>
          <p:nvPr/>
        </p:nvSpPr>
        <p:spPr>
          <a:xfrm>
            <a:off x="2239617" y="1483810"/>
            <a:ext cx="7712766" cy="1200329"/>
          </a:xfrm>
          <a:prstGeom prst="rect">
            <a:avLst/>
          </a:prstGeom>
          <a:solidFill>
            <a:srgbClr val="C0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/>
              <a:t>Rare case of pulmonary sequelae of COVID-19 disease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9E001-98E0-43BA-88EC-79C8D8280DDA}"/>
              </a:ext>
            </a:extLst>
          </p:cNvPr>
          <p:cNvSpPr txBox="1"/>
          <p:nvPr/>
        </p:nvSpPr>
        <p:spPr>
          <a:xfrm>
            <a:off x="2541376" y="5400261"/>
            <a:ext cx="7242857" cy="110799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IN" sz="1600" b="1" dirty="0" err="1">
                <a:solidFill>
                  <a:schemeClr val="bg1"/>
                </a:solidFill>
              </a:rPr>
              <a:t>Dr.</a:t>
            </a:r>
            <a:r>
              <a:rPr lang="en-IN" sz="1600" b="1" dirty="0">
                <a:solidFill>
                  <a:schemeClr val="bg1"/>
                </a:solidFill>
              </a:rPr>
              <a:t> Kiran Ashok Balani</a:t>
            </a:r>
          </a:p>
          <a:p>
            <a:pPr marL="0" indent="0" algn="ctr">
              <a:buNone/>
            </a:pPr>
            <a:r>
              <a:rPr lang="en-IN" sz="1600" b="1" dirty="0">
                <a:solidFill>
                  <a:schemeClr val="bg1"/>
                </a:solidFill>
              </a:rPr>
              <a:t>Department of Respiratory Medicine</a:t>
            </a:r>
          </a:p>
          <a:p>
            <a:pPr marL="0" indent="0" algn="ctr">
              <a:buNone/>
            </a:pPr>
            <a:r>
              <a:rPr lang="en-IN" sz="1600" b="1" dirty="0">
                <a:solidFill>
                  <a:schemeClr val="bg1"/>
                </a:solidFill>
              </a:rPr>
              <a:t>                       </a:t>
            </a:r>
            <a:r>
              <a:rPr lang="en-IN" sz="1600" b="1" dirty="0" err="1">
                <a:solidFill>
                  <a:schemeClr val="bg1"/>
                </a:solidFill>
              </a:rPr>
              <a:t>Dr.</a:t>
            </a:r>
            <a:r>
              <a:rPr lang="en-IN" sz="1600" b="1" dirty="0">
                <a:solidFill>
                  <a:schemeClr val="bg1"/>
                </a:solidFill>
              </a:rPr>
              <a:t> D. Y. Patil Medical College Hospital &amp; Research Centre, Pune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746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F1A5CE-B247-4FFF-8A30-5CEBFF745EB7}"/>
              </a:ext>
            </a:extLst>
          </p:cNvPr>
          <p:cNvSpPr/>
          <p:nvPr/>
        </p:nvSpPr>
        <p:spPr>
          <a:xfrm>
            <a:off x="490330" y="1643269"/>
            <a:ext cx="7759146" cy="4255688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was started on Inj. Enoxaparin 0.6ml twice daily followed by Tab. Warfarin (maintaining INR at therapeutic range of 2-3). He responded well.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ICD was removed after complete lung expansion and he was discharged on oral anticoagulants.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is on regular follow-up with us and the pneumatocele is gradually getting absorbed.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4C1DC-19A6-4A08-907B-FEB866554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18006" r="6457" b="4561"/>
          <a:stretch/>
        </p:blipFill>
        <p:spPr>
          <a:xfrm>
            <a:off x="8560904" y="1590261"/>
            <a:ext cx="3498572" cy="41658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77329D-6B61-4C6E-91EC-A08B3E0E1520}"/>
              </a:ext>
            </a:extLst>
          </p:cNvPr>
          <p:cNvSpPr/>
          <p:nvPr/>
        </p:nvSpPr>
        <p:spPr>
          <a:xfrm>
            <a:off x="8441633" y="1484244"/>
            <a:ext cx="636106" cy="530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B5AA3-D7CE-43C4-AC35-9192AFA8AB05}"/>
              </a:ext>
            </a:extLst>
          </p:cNvPr>
          <p:cNvSpPr txBox="1"/>
          <p:nvPr/>
        </p:nvSpPr>
        <p:spPr>
          <a:xfrm>
            <a:off x="3909390" y="145774"/>
            <a:ext cx="341906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4000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43699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2282-9590-41FD-85E1-438A01E9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05" y="187738"/>
            <a:ext cx="3324639" cy="819427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/>
              <a:t>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B325A-47C1-4EA1-AAED-76BB1B3AA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4" y="13750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While the current focus of management of COVID-19 is on the acute phase, attention is shifting to potential post-COVID-19 sequelae.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6B8D5AE-BEF9-4889-89FB-C2DCAE18B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393539"/>
              </p:ext>
            </p:extLst>
          </p:nvPr>
        </p:nvGraphicFramePr>
        <p:xfrm>
          <a:off x="1346476" y="2018816"/>
          <a:ext cx="8901044" cy="588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9BE87FF-5C66-42C1-BCEE-FB7C94EFC30B}"/>
              </a:ext>
            </a:extLst>
          </p:cNvPr>
          <p:cNvSpPr/>
          <p:nvPr/>
        </p:nvSpPr>
        <p:spPr>
          <a:xfrm>
            <a:off x="4519130" y="2690191"/>
            <a:ext cx="2555737" cy="579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Post COVID-19 sequelae</a:t>
            </a:r>
          </a:p>
        </p:txBody>
      </p:sp>
    </p:spTree>
    <p:extLst>
      <p:ext uri="{BB962C8B-B14F-4D97-AF65-F5344CB8AC3E}">
        <p14:creationId xmlns:p14="http://schemas.microsoft.com/office/powerpoint/2010/main" val="200087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4C7D93-34CC-4C84-9AF5-BC3B70735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192395"/>
              </p:ext>
            </p:extLst>
          </p:nvPr>
        </p:nvGraphicFramePr>
        <p:xfrm>
          <a:off x="1568726" y="3927709"/>
          <a:ext cx="8131867" cy="11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65CA51-9F4E-46C1-8256-6CFF7DB03012}"/>
              </a:ext>
            </a:extLst>
          </p:cNvPr>
          <p:cNvSpPr txBox="1"/>
          <p:nvPr/>
        </p:nvSpPr>
        <p:spPr>
          <a:xfrm>
            <a:off x="3375990" y="116991"/>
            <a:ext cx="521141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Spontaneous pneumothorax</a:t>
            </a:r>
            <a:endParaRPr lang="en-IN" sz="3200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1746A63-760E-4ACA-A206-E3CB588DA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053410"/>
              </p:ext>
            </p:extLst>
          </p:nvPr>
        </p:nvGraphicFramePr>
        <p:xfrm>
          <a:off x="1568726" y="957994"/>
          <a:ext cx="8131867" cy="16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ACF14EC-4EFC-42D6-84A5-197D28F6D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936454"/>
              </p:ext>
            </p:extLst>
          </p:nvPr>
        </p:nvGraphicFramePr>
        <p:xfrm>
          <a:off x="1568726" y="2558432"/>
          <a:ext cx="8131867" cy="16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09B5983-8661-49A2-B3AF-D22127B5EE1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19324" r="-1" b="70269"/>
          <a:stretch/>
        </p:blipFill>
        <p:spPr>
          <a:xfrm>
            <a:off x="3561506" y="4957685"/>
            <a:ext cx="4146306" cy="114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614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F84752-7264-4328-A6AE-09BBD51BE84D}"/>
              </a:ext>
            </a:extLst>
          </p:cNvPr>
          <p:cNvSpPr txBox="1"/>
          <p:nvPr/>
        </p:nvSpPr>
        <p:spPr>
          <a:xfrm>
            <a:off x="1027043" y="999532"/>
            <a:ext cx="67784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rgbClr val="FFC000"/>
                </a:solidFill>
              </a:rPr>
              <a:t>Are thin-walled, air filled spaces within the lung usually occurring in association with acute pneumonia and are common in infants and young children, but unusual in adults.</a:t>
            </a:r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B222F-29F8-4406-94ED-B8B23EB7414B}"/>
              </a:ext>
            </a:extLst>
          </p:cNvPr>
          <p:cNvSpPr txBox="1"/>
          <p:nvPr/>
        </p:nvSpPr>
        <p:spPr>
          <a:xfrm>
            <a:off x="1046919" y="2262330"/>
            <a:ext cx="55062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Causes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Severe pneumonia(</a:t>
            </a:r>
            <a:r>
              <a:rPr lang="en-IN" sz="20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Staphylococcus aureus, Streptococcus pneumoniae, </a:t>
            </a:r>
            <a:r>
              <a:rPr lang="en-IN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or</a:t>
            </a:r>
            <a:r>
              <a:rPr lang="en-IN" sz="20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Acinetobacter)</a:t>
            </a:r>
            <a:endParaRPr lang="en-IN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Thoracic trauma.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Hydrocarbon ingestion.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Positive pressure ventilation.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420C3-DFE5-45FA-9FB3-332262B97E74}"/>
              </a:ext>
            </a:extLst>
          </p:cNvPr>
          <p:cNvSpPr txBox="1"/>
          <p:nvPr/>
        </p:nvSpPr>
        <p:spPr>
          <a:xfrm>
            <a:off x="1027043" y="4168448"/>
            <a:ext cx="68845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rgbClr val="FFC000"/>
                </a:solidFill>
              </a:rPr>
              <a:t>One of the rare abnormality findings in COVID-19 patients. If clinician suspect pneumatocele finding, the progression of the disease should be monitored due to possibility of its infection.</a:t>
            </a: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4D1A6-E057-4198-9466-916EB94248E1}"/>
              </a:ext>
            </a:extLst>
          </p:cNvPr>
          <p:cNvSpPr txBox="1"/>
          <p:nvPr/>
        </p:nvSpPr>
        <p:spPr>
          <a:xfrm>
            <a:off x="1027043" y="5459012"/>
            <a:ext cx="66592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Asymptomatic pneumatocele should be conservatively managed with close observation.</a:t>
            </a:r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6A2F8-E29E-48E8-A120-69505271F121}"/>
              </a:ext>
            </a:extLst>
          </p:cNvPr>
          <p:cNvSpPr txBox="1"/>
          <p:nvPr/>
        </p:nvSpPr>
        <p:spPr>
          <a:xfrm>
            <a:off x="4399721" y="263096"/>
            <a:ext cx="340580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Pneumatocele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909D1-5F09-4FB0-9BF7-9492D22D8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17391" r="5663" b="62089"/>
          <a:stretch/>
        </p:blipFill>
        <p:spPr>
          <a:xfrm>
            <a:off x="7434470" y="1141042"/>
            <a:ext cx="4625009" cy="2287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FA2982-D57E-42E7-BA09-8B1E4016C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t="57097" r="50000" b="40833"/>
          <a:stretch/>
        </p:blipFill>
        <p:spPr>
          <a:xfrm>
            <a:off x="7434470" y="3580661"/>
            <a:ext cx="4625010" cy="463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1439E8-C94E-4DE7-BC6E-F95E0F0529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12363" b="81312"/>
          <a:stretch/>
        </p:blipFill>
        <p:spPr>
          <a:xfrm>
            <a:off x="7533864" y="5459012"/>
            <a:ext cx="4525615" cy="7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1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7877FE-2D23-472A-B84B-3A7F9EB31842}"/>
              </a:ext>
            </a:extLst>
          </p:cNvPr>
          <p:cNvSpPr txBox="1"/>
          <p:nvPr/>
        </p:nvSpPr>
        <p:spPr>
          <a:xfrm>
            <a:off x="2150165" y="126215"/>
            <a:ext cx="7513983" cy="584775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dirty="0"/>
              <a:t>Pulmonary fibrosis and role of anti-</a:t>
            </a:r>
            <a:r>
              <a:rPr lang="en-IN" sz="3200" dirty="0" err="1"/>
              <a:t>fibrotics</a:t>
            </a:r>
            <a:endParaRPr lang="en-IN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6CCC0-DE10-488E-9AD3-456104979199}"/>
              </a:ext>
            </a:extLst>
          </p:cNvPr>
          <p:cNvSpPr txBox="1"/>
          <p:nvPr/>
        </p:nvSpPr>
        <p:spPr>
          <a:xfrm>
            <a:off x="4081669" y="6329395"/>
            <a:ext cx="2676939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DOI:</a:t>
            </a:r>
            <a:r>
              <a:rPr lang="en-IN" sz="1600" i="1" dirty="0"/>
              <a:t>10.4103/</a:t>
            </a:r>
            <a:r>
              <a:rPr lang="en-IN" sz="1600" i="1" dirty="0" err="1"/>
              <a:t>lungindia</a:t>
            </a:r>
            <a:endParaRPr lang="en-IN" sz="16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651020-149D-4957-8610-337F21998803}"/>
              </a:ext>
            </a:extLst>
          </p:cNvPr>
          <p:cNvSpPr/>
          <p:nvPr/>
        </p:nvSpPr>
        <p:spPr>
          <a:xfrm>
            <a:off x="1139688" y="980244"/>
            <a:ext cx="9329532" cy="4551594"/>
          </a:xfrm>
          <a:prstGeom prst="rect">
            <a:avLst/>
          </a:prstGeom>
          <a:solidFill>
            <a:srgbClr val="990000"/>
          </a:solidFill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IN" sz="2200" b="1" dirty="0"/>
              <a:t>Pirfenidone and </a:t>
            </a:r>
            <a:r>
              <a:rPr lang="en-IN" sz="2200" b="1" dirty="0" err="1"/>
              <a:t>Nintedanib</a:t>
            </a:r>
            <a:r>
              <a:rPr lang="en-IN" sz="2200" b="1" dirty="0"/>
              <a:t>, despite having different modes of action, are similarly effective in attenuating the rate of lung function decline by about 50%.</a:t>
            </a:r>
            <a:endParaRPr lang="en-IN" sz="22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IN" sz="2200" b="1" dirty="0"/>
              <a:t>The role of these drugs in the prevention and treatment of post-COVID fibrosis is unclear at present</a:t>
            </a:r>
            <a:r>
              <a:rPr lang="en-IN" sz="2200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IN" sz="2200" b="1" dirty="0"/>
              <a:t>There is, however, a clear rationale for their potential usefulness.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IN" sz="2200" b="1" dirty="0"/>
              <a:t>It is worth noting that both these drugs take at least 1-3 months to demonstrate an effect. This was the time period at which the FVC started to improve compared to placebo in the INBUILD, INPULSIS, and ASCEND trials.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IN" sz="2200" b="1" dirty="0"/>
              <a:t>Thus, adding them at a late stage in patients already needing ventilator support may not be ideal.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IN" sz="2200" b="1" dirty="0"/>
              <a:t>Since it is patients with the severe ARDS that are most likely to end up with fibrosis, this might be the group to consider their use 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10C03D-8A81-4F33-8222-A1D3F64C4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24922" r="7689" b="63478"/>
          <a:stretch/>
        </p:blipFill>
        <p:spPr>
          <a:xfrm>
            <a:off x="6758608" y="5818445"/>
            <a:ext cx="4121426" cy="102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319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2041BA-A997-4127-BAC8-4DED0A5941FD}"/>
              </a:ext>
            </a:extLst>
          </p:cNvPr>
          <p:cNvSpPr txBox="1"/>
          <p:nvPr/>
        </p:nvSpPr>
        <p:spPr>
          <a:xfrm>
            <a:off x="1736035" y="6162261"/>
            <a:ext cx="8958469" cy="58477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600" i="1" dirty="0">
                <a:solidFill>
                  <a:srgbClr val="FF0000"/>
                </a:solidFill>
              </a:rPr>
              <a:t>American journal of respiratory and critical care medicine-atsjournals.org;159:1445-1449</a:t>
            </a:r>
          </a:p>
          <a:p>
            <a:pPr lvl="2"/>
            <a:r>
              <a:rPr lang="en-IN" sz="1600" i="1" dirty="0">
                <a:solidFill>
                  <a:srgbClr val="FF0000"/>
                </a:solidFill>
              </a:rPr>
              <a:t>Yao et al. Journal of Intensive Care (2020)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9381F-B2A7-4575-ACE2-7B5F02656A0B}"/>
              </a:ext>
            </a:extLst>
          </p:cNvPr>
          <p:cNvSpPr txBox="1"/>
          <p:nvPr/>
        </p:nvSpPr>
        <p:spPr>
          <a:xfrm>
            <a:off x="3452190" y="209002"/>
            <a:ext cx="527436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</a:rPr>
              <a:t>D-dimer and COVID-19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A34EFA7-F69B-4912-BE4B-3E4076F05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053002"/>
              </p:ext>
            </p:extLst>
          </p:nvPr>
        </p:nvGraphicFramePr>
        <p:xfrm>
          <a:off x="831573" y="1166192"/>
          <a:ext cx="10515600" cy="48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337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17FF-041A-47E3-A712-78780798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57" y="129322"/>
            <a:ext cx="3445564" cy="849188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/>
              <a:t>Clinical pearls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C0F5F-E989-466F-9E42-DA55409AD3EA}"/>
              </a:ext>
            </a:extLst>
          </p:cNvPr>
          <p:cNvSpPr txBox="1"/>
          <p:nvPr/>
        </p:nvSpPr>
        <p:spPr>
          <a:xfrm>
            <a:off x="4161182" y="6020792"/>
            <a:ext cx="359133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err="1"/>
              <a:t>DOI:https</a:t>
            </a:r>
            <a:r>
              <a:rPr lang="en-IN" sz="1200" dirty="0"/>
              <a:t>://doi.org/10.1016/j.chest.2020.05.559</a:t>
            </a:r>
          </a:p>
          <a:p>
            <a:r>
              <a:rPr lang="en-IN" sz="1200" dirty="0" err="1"/>
              <a:t>Nunna</a:t>
            </a:r>
            <a:r>
              <a:rPr lang="en-IN" sz="1200" dirty="0"/>
              <a:t> K, Braun AB, </a:t>
            </a:r>
            <a:r>
              <a:rPr lang="en-IN" sz="1200" i="1" dirty="0"/>
              <a:t>BMJ Case Rep 2021;</a:t>
            </a:r>
            <a:r>
              <a:rPr lang="en-IN" sz="1200" b="1" dirty="0"/>
              <a:t>14</a:t>
            </a:r>
            <a:r>
              <a:rPr lang="en-IN" sz="1200" dirty="0"/>
              <a:t>:e238863</a:t>
            </a:r>
          </a:p>
          <a:p>
            <a:endParaRPr lang="en-IN" sz="16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E58828-0C16-44AC-ABCB-CA97FB71E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731798"/>
              </p:ext>
            </p:extLst>
          </p:nvPr>
        </p:nvGraphicFramePr>
        <p:xfrm>
          <a:off x="556591" y="1053316"/>
          <a:ext cx="11078817" cy="475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419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3E9746-A508-4822-8129-56B1C1984D42}"/>
              </a:ext>
            </a:extLst>
          </p:cNvPr>
          <p:cNvSpPr txBox="1"/>
          <p:nvPr/>
        </p:nvSpPr>
        <p:spPr>
          <a:xfrm>
            <a:off x="6864627" y="4982817"/>
            <a:ext cx="5049078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IN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1511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5393-C9F2-4F8E-A9AE-A5DE4666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034" y="153034"/>
            <a:ext cx="5128591" cy="767200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b="1" dirty="0"/>
              <a:t>Chief complaints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EFDFD-7B24-4268-876B-813D25643C6E}"/>
              </a:ext>
            </a:extLst>
          </p:cNvPr>
          <p:cNvSpPr txBox="1"/>
          <p:nvPr/>
        </p:nvSpPr>
        <p:spPr>
          <a:xfrm>
            <a:off x="1417980" y="2600524"/>
            <a:ext cx="2176672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Breathlessness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D712F-7877-48AE-8DD5-DC87FA747A38}"/>
              </a:ext>
            </a:extLst>
          </p:cNvPr>
          <p:cNvSpPr txBox="1"/>
          <p:nvPr/>
        </p:nvSpPr>
        <p:spPr>
          <a:xfrm>
            <a:off x="1417980" y="3785688"/>
            <a:ext cx="1113184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Cough</a:t>
            </a:r>
            <a:endParaRPr lang="en-I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9738D-972D-4285-8C6A-8A21BA051206}"/>
              </a:ext>
            </a:extLst>
          </p:cNvPr>
          <p:cNvSpPr txBox="1"/>
          <p:nvPr/>
        </p:nvSpPr>
        <p:spPr>
          <a:xfrm>
            <a:off x="1417980" y="5003296"/>
            <a:ext cx="2020954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Chest pain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6CDF3F-0674-45C4-B502-395C0126E211}"/>
              </a:ext>
            </a:extLst>
          </p:cNvPr>
          <p:cNvSpPr txBox="1"/>
          <p:nvPr/>
        </p:nvSpPr>
        <p:spPr>
          <a:xfrm>
            <a:off x="940903" y="1045948"/>
            <a:ext cx="9409043" cy="461665"/>
          </a:xfrm>
          <a:prstGeom prst="rect">
            <a:avLst/>
          </a:prstGeom>
          <a:solidFill>
            <a:srgbClr val="99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29 year male, clerk in IT company, non smoker, no known </a:t>
            </a:r>
            <a:r>
              <a:rPr lang="en-US" sz="2400" dirty="0" err="1"/>
              <a:t>comorbidites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90267A-A893-4F32-BCDF-C2C446B7425B}"/>
              </a:ext>
            </a:extLst>
          </p:cNvPr>
          <p:cNvSpPr txBox="1"/>
          <p:nvPr/>
        </p:nvSpPr>
        <p:spPr>
          <a:xfrm>
            <a:off x="3803374" y="2517568"/>
            <a:ext cx="8030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1 month, </a:t>
            </a:r>
            <a:r>
              <a:rPr lang="en-US" b="1" dirty="0">
                <a:solidFill>
                  <a:schemeClr val="accent6"/>
                </a:solidFill>
              </a:rPr>
              <a:t>increased since 5 days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/>
              <a:t>mMRC</a:t>
            </a:r>
            <a:r>
              <a:rPr lang="en-US" b="1" dirty="0"/>
              <a:t> Grade 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No orthopnea/paroxysmal nocturnal dyspnea/wheeze/palpitations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130D2-E5EA-40A3-A2B7-50F5A8D43AB1}"/>
              </a:ext>
            </a:extLst>
          </p:cNvPr>
          <p:cNvSpPr txBox="1"/>
          <p:nvPr/>
        </p:nvSpPr>
        <p:spPr>
          <a:xfrm>
            <a:off x="3803374" y="3896146"/>
            <a:ext cx="45852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scanty whitish expectoration- 15 days</a:t>
            </a:r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CDEA-177B-4D92-AC30-2771C68EB304}"/>
              </a:ext>
            </a:extLst>
          </p:cNvPr>
          <p:cNvSpPr txBox="1"/>
          <p:nvPr/>
        </p:nvSpPr>
        <p:spPr>
          <a:xfrm>
            <a:off x="3803374" y="4986112"/>
            <a:ext cx="5897217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5 days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Right sided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Sudden in onset, radiating to back</a:t>
            </a:r>
            <a:endParaRPr lang="en-IN" b="1" dirty="0"/>
          </a:p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40D12-697E-4681-98FE-302513B71A44}"/>
              </a:ext>
            </a:extLst>
          </p:cNvPr>
          <p:cNvSpPr txBox="1"/>
          <p:nvPr/>
        </p:nvSpPr>
        <p:spPr>
          <a:xfrm>
            <a:off x="871328" y="1515724"/>
            <a:ext cx="567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u="sng" dirty="0">
                <a:solidFill>
                  <a:srgbClr val="FFC000"/>
                </a:solidFill>
              </a:rPr>
              <a:t>Presented to us on 06/11/2020 with: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4C8273-A54F-40AC-9815-76283F32B151}"/>
              </a:ext>
            </a:extLst>
          </p:cNvPr>
          <p:cNvSpPr txBox="1"/>
          <p:nvPr/>
        </p:nvSpPr>
        <p:spPr>
          <a:xfrm>
            <a:off x="1249014" y="1995589"/>
            <a:ext cx="2722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5"/>
                </a:solidFill>
              </a:rPr>
              <a:t>Chief complaints:</a:t>
            </a:r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DCA8F-0093-493F-89E8-5D63D51C527A}"/>
              </a:ext>
            </a:extLst>
          </p:cNvPr>
          <p:cNvSpPr txBox="1"/>
          <p:nvPr/>
        </p:nvSpPr>
        <p:spPr>
          <a:xfrm>
            <a:off x="1355031" y="6215270"/>
            <a:ext cx="42506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/>
              <a:t>No history of fever/loss of appetite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005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Down 4">
            <a:extLst>
              <a:ext uri="{FF2B5EF4-FFF2-40B4-BE49-F238E27FC236}">
                <a16:creationId xmlns:a16="http://schemas.microsoft.com/office/drawing/2014/main" id="{6CDE3AF5-65B7-448E-ACB2-25A5CADF752C}"/>
              </a:ext>
            </a:extLst>
          </p:cNvPr>
          <p:cNvSpPr/>
          <p:nvPr/>
        </p:nvSpPr>
        <p:spPr>
          <a:xfrm>
            <a:off x="4048538" y="4253550"/>
            <a:ext cx="477078" cy="740409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070B9F3-BBE6-4F04-810A-6153D224A449}"/>
              </a:ext>
            </a:extLst>
          </p:cNvPr>
          <p:cNvSpPr/>
          <p:nvPr/>
        </p:nvSpPr>
        <p:spPr>
          <a:xfrm>
            <a:off x="4048538" y="2389671"/>
            <a:ext cx="477078" cy="74593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E9AB8-2AC2-465D-A16C-EB5949E41B8F}"/>
              </a:ext>
            </a:extLst>
          </p:cNvPr>
          <p:cNvSpPr txBox="1"/>
          <p:nvPr/>
        </p:nvSpPr>
        <p:spPr>
          <a:xfrm>
            <a:off x="1210085" y="5190863"/>
            <a:ext cx="6962364" cy="11079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Then he presented to us on 06/11/2020 with the complaints mentioned previously</a:t>
            </a:r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DEFAA-E161-4B66-9DA4-036ABC1186F5}"/>
              </a:ext>
            </a:extLst>
          </p:cNvPr>
          <p:cNvSpPr txBox="1"/>
          <p:nvPr/>
        </p:nvSpPr>
        <p:spPr>
          <a:xfrm>
            <a:off x="689111" y="3285451"/>
            <a:ext cx="7646507" cy="830997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IN" sz="2400" dirty="0">
                <a:solidFill>
                  <a:srgbClr val="FFC000"/>
                </a:solidFill>
              </a:rPr>
              <a:t> At the time of discharge, </a:t>
            </a:r>
            <a:r>
              <a:rPr lang="en-IN" sz="2400" dirty="0" err="1">
                <a:solidFill>
                  <a:srgbClr val="FFC000"/>
                </a:solidFill>
              </a:rPr>
              <a:t>dyspnea</a:t>
            </a:r>
            <a:r>
              <a:rPr lang="en-IN" sz="2400" dirty="0">
                <a:solidFill>
                  <a:srgbClr val="FFC000"/>
                </a:solidFill>
              </a:rPr>
              <a:t> was </a:t>
            </a:r>
            <a:r>
              <a:rPr lang="en-IN" sz="2400" dirty="0" err="1">
                <a:solidFill>
                  <a:srgbClr val="FFC000"/>
                </a:solidFill>
              </a:rPr>
              <a:t>mMRC</a:t>
            </a:r>
            <a:r>
              <a:rPr lang="en-IN" sz="2400" dirty="0">
                <a:solidFill>
                  <a:srgbClr val="FFC000"/>
                </a:solidFill>
              </a:rPr>
              <a:t> grade 1 with </a:t>
            </a:r>
          </a:p>
          <a:p>
            <a:pPr marL="0" indent="0" algn="ctr">
              <a:buNone/>
            </a:pPr>
            <a:r>
              <a:rPr lang="en-IN" sz="2400" dirty="0">
                <a:solidFill>
                  <a:srgbClr val="FFC000"/>
                </a:solidFill>
              </a:rPr>
              <a:t>occasional cough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067A7-B761-4A7B-8E92-216905B64802}"/>
              </a:ext>
            </a:extLst>
          </p:cNvPr>
          <p:cNvSpPr txBox="1"/>
          <p:nvPr/>
        </p:nvSpPr>
        <p:spPr>
          <a:xfrm>
            <a:off x="689111" y="358174"/>
            <a:ext cx="7315200" cy="18466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Tested COVID-19 positive on 09/10/2020, hospitalized in outside private hospital in ICU and was managed with NIV, Inj. </a:t>
            </a:r>
            <a:r>
              <a:rPr lang="en-IN" sz="2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Remdesivir</a:t>
            </a:r>
            <a:r>
              <a:rPr lang="en-IN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and 1 dose of Tocilizumab and then discharged on 23/10/2020</a:t>
            </a:r>
            <a:endParaRPr lang="en-IN" sz="2400" dirty="0"/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39D30-6BF8-4E8D-AD25-56FCD9D5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0" t="23859" r="5784" b="39710"/>
          <a:stretch/>
        </p:blipFill>
        <p:spPr>
          <a:xfrm rot="16200000">
            <a:off x="8488486" y="306920"/>
            <a:ext cx="3541329" cy="355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154E9D-1043-4F59-87A1-B638DF08FE55}"/>
              </a:ext>
            </a:extLst>
          </p:cNvPr>
          <p:cNvSpPr txBox="1"/>
          <p:nvPr/>
        </p:nvSpPr>
        <p:spPr>
          <a:xfrm>
            <a:off x="8791167" y="3869636"/>
            <a:ext cx="3246782" cy="120032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Patchy consolidation seen in both the lungs predominantly in both lower lobes with air bronchograms.</a:t>
            </a:r>
          </a:p>
        </p:txBody>
      </p:sp>
    </p:spTree>
    <p:extLst>
      <p:ext uri="{BB962C8B-B14F-4D97-AF65-F5344CB8AC3E}">
        <p14:creationId xmlns:p14="http://schemas.microsoft.com/office/powerpoint/2010/main" val="360893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06DD-5BAD-4231-ACD0-0791B654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392" y="312116"/>
            <a:ext cx="3909392" cy="714927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Clinical course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28621-ED4F-455D-863C-3B616B26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04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highlight>
                <a:srgbClr val="FF0000"/>
              </a:highlight>
            </a:endParaRPr>
          </a:p>
          <a:p>
            <a:r>
              <a:rPr lang="en-IN" dirty="0"/>
              <a:t>General physical examination: WNL</a:t>
            </a:r>
          </a:p>
          <a:p>
            <a:r>
              <a:rPr lang="en-IN" dirty="0"/>
              <a:t>Vitals: </a:t>
            </a:r>
          </a:p>
          <a:p>
            <a:pPr marL="0" indent="0">
              <a:buNone/>
            </a:pPr>
            <a:r>
              <a:rPr lang="en-IN" dirty="0">
                <a:solidFill>
                  <a:srgbClr val="FFC000"/>
                </a:solidFill>
              </a:rPr>
              <a:t>  </a:t>
            </a:r>
            <a:r>
              <a:rPr lang="en-IN" b="1" dirty="0">
                <a:solidFill>
                  <a:srgbClr val="FFC000"/>
                </a:solidFill>
              </a:rPr>
              <a:t>Temp </a:t>
            </a:r>
            <a:r>
              <a:rPr lang="en-IN" b="1" dirty="0"/>
              <a:t>: </a:t>
            </a:r>
            <a:r>
              <a:rPr lang="en-IN" dirty="0"/>
              <a:t>97.4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˚F</a:t>
            </a:r>
            <a:endParaRPr lang="en-IN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b="1" dirty="0">
                <a:solidFill>
                  <a:srgbClr val="FFC000"/>
                </a:solidFill>
              </a:rPr>
              <a:t>  PR</a:t>
            </a:r>
            <a:r>
              <a:rPr lang="en-IN" b="1" dirty="0"/>
              <a:t>      : </a:t>
            </a:r>
            <a:r>
              <a:rPr lang="en-IN" dirty="0"/>
              <a:t>124 bpm, regular, good volume, all peripheral pulses well felt</a:t>
            </a:r>
          </a:p>
          <a:p>
            <a:pPr marL="0" indent="0">
              <a:buNone/>
            </a:pPr>
            <a:r>
              <a:rPr lang="en-IN" dirty="0">
                <a:solidFill>
                  <a:srgbClr val="FFC000"/>
                </a:solidFill>
              </a:rPr>
              <a:t>  </a:t>
            </a:r>
            <a:r>
              <a:rPr lang="en-IN" b="1" dirty="0">
                <a:solidFill>
                  <a:srgbClr val="FFC000"/>
                </a:solidFill>
              </a:rPr>
              <a:t>RR      </a:t>
            </a:r>
            <a:r>
              <a:rPr lang="en-IN" b="1" dirty="0"/>
              <a:t>: </a:t>
            </a:r>
            <a:r>
              <a:rPr lang="en-IN" dirty="0"/>
              <a:t>32 breaths/min</a:t>
            </a:r>
          </a:p>
          <a:p>
            <a:pPr marL="0" indent="0">
              <a:buNone/>
            </a:pPr>
            <a:r>
              <a:rPr lang="en-IN" dirty="0">
                <a:solidFill>
                  <a:srgbClr val="FFC000"/>
                </a:solidFill>
              </a:rPr>
              <a:t>  </a:t>
            </a:r>
            <a:r>
              <a:rPr lang="en-IN" b="1" dirty="0">
                <a:solidFill>
                  <a:srgbClr val="FFC000"/>
                </a:solidFill>
              </a:rPr>
              <a:t>BP      </a:t>
            </a:r>
            <a:r>
              <a:rPr lang="en-IN" b="1" dirty="0"/>
              <a:t>:</a:t>
            </a:r>
            <a:r>
              <a:rPr lang="en-IN" dirty="0"/>
              <a:t> 120/70 mmHg, right arm supine position</a:t>
            </a:r>
          </a:p>
          <a:p>
            <a:pPr marL="0" indent="0">
              <a:buNone/>
            </a:pPr>
            <a:r>
              <a:rPr lang="en-IN" dirty="0">
                <a:solidFill>
                  <a:srgbClr val="FFC000"/>
                </a:solidFill>
              </a:rPr>
              <a:t>  </a:t>
            </a:r>
            <a:r>
              <a:rPr lang="en-IN" b="1" dirty="0">
                <a:solidFill>
                  <a:srgbClr val="FFC000"/>
                </a:solidFill>
              </a:rPr>
              <a:t>SpO2 </a:t>
            </a:r>
            <a:r>
              <a:rPr lang="en-IN" b="1" dirty="0"/>
              <a:t>: </a:t>
            </a:r>
            <a:r>
              <a:rPr lang="en-IN" i="1" dirty="0"/>
              <a:t>78% on room air (FiO2- 21%)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326AEA-AE6D-43FF-B961-309016B52565}"/>
              </a:ext>
            </a:extLst>
          </p:cNvPr>
          <p:cNvSpPr/>
          <p:nvPr/>
        </p:nvSpPr>
        <p:spPr>
          <a:xfrm>
            <a:off x="2067339" y="5406887"/>
            <a:ext cx="4359965" cy="42407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400DE-4451-47AA-A63A-47632E56DAFB}"/>
              </a:ext>
            </a:extLst>
          </p:cNvPr>
          <p:cNvSpPr txBox="1"/>
          <p:nvPr/>
        </p:nvSpPr>
        <p:spPr>
          <a:xfrm>
            <a:off x="4787348" y="1270673"/>
            <a:ext cx="2153479" cy="52322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Examination</a:t>
            </a:r>
          </a:p>
        </p:txBody>
      </p:sp>
    </p:spTree>
    <p:extLst>
      <p:ext uri="{BB962C8B-B14F-4D97-AF65-F5344CB8AC3E}">
        <p14:creationId xmlns:p14="http://schemas.microsoft.com/office/powerpoint/2010/main" val="257696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DF57-11D9-4B2A-9C7D-B2B074ED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14260"/>
            <a:ext cx="4439479" cy="734805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dirty="0"/>
              <a:t>Clinical course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80F23-F23D-48FF-BC8D-E230313E9FC2}"/>
              </a:ext>
            </a:extLst>
          </p:cNvPr>
          <p:cNvSpPr txBox="1"/>
          <p:nvPr/>
        </p:nvSpPr>
        <p:spPr>
          <a:xfrm rot="10800000" flipH="1" flipV="1">
            <a:off x="1225426" y="1988392"/>
            <a:ext cx="974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FFC000"/>
                </a:solidFill>
              </a:rPr>
              <a:t>R/S</a:t>
            </a:r>
            <a:r>
              <a:rPr lang="en-IN" sz="2400" b="1" dirty="0"/>
              <a:t> :</a:t>
            </a:r>
            <a:r>
              <a:rPr lang="en-IN" sz="2400" dirty="0"/>
              <a:t> </a:t>
            </a:r>
            <a:r>
              <a:rPr lang="en-IN" sz="2400" i="1" dirty="0">
                <a:solidFill>
                  <a:srgbClr val="FF0000"/>
                </a:solidFill>
              </a:rPr>
              <a:t>Diminished intensity of breath sounds on right side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5BAD6-8CB2-42D6-97BC-1B7533D8EB47}"/>
              </a:ext>
            </a:extLst>
          </p:cNvPr>
          <p:cNvSpPr txBox="1"/>
          <p:nvPr/>
        </p:nvSpPr>
        <p:spPr>
          <a:xfrm>
            <a:off x="1225426" y="2898502"/>
            <a:ext cx="5646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C000"/>
                </a:solidFill>
              </a:rPr>
              <a:t>CVS</a:t>
            </a:r>
            <a:r>
              <a:rPr lang="en-IN" sz="2400" b="1" dirty="0"/>
              <a:t> : </a:t>
            </a:r>
            <a:r>
              <a:rPr lang="en-IN" sz="2400" dirty="0"/>
              <a:t>S1, S2 heard, no murmurs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1C0A9-0122-49CB-B67F-3010F9C2451C}"/>
              </a:ext>
            </a:extLst>
          </p:cNvPr>
          <p:cNvSpPr txBox="1"/>
          <p:nvPr/>
        </p:nvSpPr>
        <p:spPr>
          <a:xfrm>
            <a:off x="1212973" y="3861387"/>
            <a:ext cx="7872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C000"/>
                </a:solidFill>
              </a:rPr>
              <a:t>P/A</a:t>
            </a:r>
            <a:r>
              <a:rPr lang="en-IN" sz="2400" b="1" dirty="0"/>
              <a:t> : </a:t>
            </a:r>
            <a:r>
              <a:rPr lang="en-IN" sz="2400" dirty="0"/>
              <a:t>Soft, non tender, no organomegaly; bowel sounds heard</a:t>
            </a: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B9013-93ED-4A9C-A2C9-9E8F7FBCDED7}"/>
              </a:ext>
            </a:extLst>
          </p:cNvPr>
          <p:cNvSpPr txBox="1"/>
          <p:nvPr/>
        </p:nvSpPr>
        <p:spPr>
          <a:xfrm>
            <a:off x="1212973" y="4824273"/>
            <a:ext cx="56586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C000"/>
                </a:solidFill>
              </a:rPr>
              <a:t>CNS</a:t>
            </a:r>
            <a:r>
              <a:rPr lang="en-IN" sz="2400" b="1" dirty="0"/>
              <a:t> : </a:t>
            </a:r>
            <a:r>
              <a:rPr lang="en-IN" sz="2400" dirty="0"/>
              <a:t>No focal neurological deficit</a:t>
            </a:r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F15CC-CF3B-4BE5-BD3A-86818AC3FE7C}"/>
              </a:ext>
            </a:extLst>
          </p:cNvPr>
          <p:cNvSpPr txBox="1"/>
          <p:nvPr/>
        </p:nvSpPr>
        <p:spPr>
          <a:xfrm>
            <a:off x="4671791" y="1108686"/>
            <a:ext cx="2199861" cy="52322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Examination</a:t>
            </a:r>
          </a:p>
        </p:txBody>
      </p:sp>
    </p:spTree>
    <p:extLst>
      <p:ext uri="{BB962C8B-B14F-4D97-AF65-F5344CB8AC3E}">
        <p14:creationId xmlns:p14="http://schemas.microsoft.com/office/powerpoint/2010/main" val="230988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1BD6-E3BB-4BCB-A375-B7FC3B55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08" y="274902"/>
            <a:ext cx="4860235" cy="612052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dirty="0"/>
              <a:t>Investigations in 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87BA2-B91B-406F-BE2E-252476A3E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t="31690" r="15801" b="8185"/>
          <a:stretch/>
        </p:blipFill>
        <p:spPr>
          <a:xfrm>
            <a:off x="416524" y="1181875"/>
            <a:ext cx="4062711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936AF8-6869-43FD-9A0A-2056E1E1090D}"/>
              </a:ext>
            </a:extLst>
          </p:cNvPr>
          <p:cNvSpPr/>
          <p:nvPr/>
        </p:nvSpPr>
        <p:spPr>
          <a:xfrm>
            <a:off x="5256639" y="5863863"/>
            <a:ext cx="3996668" cy="754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Tube thoracostomy </a:t>
            </a:r>
            <a:r>
              <a:rPr lang="en-IN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was done in EM on 06/11/2020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00D70B-3C9D-4B43-AEAD-D602B29AD1B1}"/>
              </a:ext>
            </a:extLst>
          </p:cNvPr>
          <p:cNvSpPr/>
          <p:nvPr/>
        </p:nvSpPr>
        <p:spPr>
          <a:xfrm>
            <a:off x="586822" y="6056670"/>
            <a:ext cx="1215473" cy="1846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0AF3B-73BF-4003-9CF1-6191D9A7603C}"/>
              </a:ext>
            </a:extLst>
          </p:cNvPr>
          <p:cNvSpPr txBox="1"/>
          <p:nvPr/>
        </p:nvSpPr>
        <p:spPr>
          <a:xfrm>
            <a:off x="7712766" y="1764799"/>
            <a:ext cx="306125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accent5"/>
                </a:solidFill>
              </a:rPr>
              <a:t>ECG</a:t>
            </a:r>
            <a:r>
              <a:rPr lang="en-IN" sz="2000" b="1" dirty="0">
                <a:solidFill>
                  <a:schemeClr val="bg1"/>
                </a:solidFill>
              </a:rPr>
              <a:t>- sinus tachycardia</a:t>
            </a:r>
          </a:p>
          <a:p>
            <a:pPr algn="ctr"/>
            <a:r>
              <a:rPr lang="en-IN" sz="2000" b="1" dirty="0">
                <a:solidFill>
                  <a:schemeClr val="accent5"/>
                </a:solidFill>
              </a:rPr>
              <a:t>Trop I</a:t>
            </a:r>
            <a:r>
              <a:rPr lang="en-IN" sz="2000" b="1" dirty="0">
                <a:solidFill>
                  <a:schemeClr val="bg1"/>
                </a:solidFill>
              </a:rPr>
              <a:t>- &lt;10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5C1F4-B3F7-40A0-B9AE-0B25850D53A2}"/>
              </a:ext>
            </a:extLst>
          </p:cNvPr>
          <p:cNvSpPr txBox="1"/>
          <p:nvPr/>
        </p:nvSpPr>
        <p:spPr>
          <a:xfrm>
            <a:off x="7722681" y="2898433"/>
            <a:ext cx="3061252" cy="233910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dirty="0"/>
              <a:t>ABG at 12 lit/min O2 via face mask-</a:t>
            </a:r>
          </a:p>
          <a:p>
            <a:r>
              <a:rPr lang="en-IN" dirty="0"/>
              <a:t>pH- 7.37              pO2- </a:t>
            </a:r>
            <a:r>
              <a:rPr lang="en-IN" dirty="0">
                <a:solidFill>
                  <a:srgbClr val="FF0000"/>
                </a:solidFill>
              </a:rPr>
              <a:t>72.4</a:t>
            </a:r>
          </a:p>
          <a:p>
            <a:r>
              <a:rPr lang="en-IN" dirty="0"/>
              <a:t>pCO2-38.2          HCO3-20.1</a:t>
            </a:r>
          </a:p>
          <a:p>
            <a:r>
              <a:rPr lang="en-IN" dirty="0"/>
              <a:t>PaO2/FiO2- </a:t>
            </a:r>
            <a:r>
              <a:rPr lang="en-IN" b="1" dirty="0"/>
              <a:t>106</a:t>
            </a:r>
          </a:p>
          <a:p>
            <a:r>
              <a:rPr lang="en-IN" b="1" dirty="0">
                <a:solidFill>
                  <a:srgbClr val="990000"/>
                </a:solidFill>
              </a:rPr>
              <a:t>Acute hypoxemic respiratory failure with normal acid base</a:t>
            </a:r>
          </a:p>
          <a:p>
            <a:endParaRPr lang="en-IN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BC6C0E-9BE8-4C1A-B995-A04F8CCBAFF6}"/>
              </a:ext>
            </a:extLst>
          </p:cNvPr>
          <p:cNvSpPr/>
          <p:nvPr/>
        </p:nvSpPr>
        <p:spPr>
          <a:xfrm>
            <a:off x="586822" y="5627666"/>
            <a:ext cx="1334743" cy="1846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3F70D1-22AD-4A63-9A9B-382709815CA4}"/>
              </a:ext>
            </a:extLst>
          </p:cNvPr>
          <p:cNvSpPr/>
          <p:nvPr/>
        </p:nvSpPr>
        <p:spPr>
          <a:xfrm>
            <a:off x="406380" y="5983066"/>
            <a:ext cx="4062711" cy="516559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IN" sz="2800" dirty="0">
                <a:solidFill>
                  <a:srgbClr val="FFC000"/>
                </a:solidFill>
              </a:rPr>
              <a:t>Right sided pneumothorax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45AF57E-10F5-45BD-BA17-3ACC37C7F5BB}"/>
              </a:ext>
            </a:extLst>
          </p:cNvPr>
          <p:cNvSpPr/>
          <p:nvPr/>
        </p:nvSpPr>
        <p:spPr>
          <a:xfrm>
            <a:off x="4539042" y="6138848"/>
            <a:ext cx="649356" cy="25321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74AC1-29D6-4AD6-A3B3-8B8AB4E4A7CA}"/>
              </a:ext>
            </a:extLst>
          </p:cNvPr>
          <p:cNvSpPr txBox="1"/>
          <p:nvPr/>
        </p:nvSpPr>
        <p:spPr>
          <a:xfrm>
            <a:off x="10119607" y="5942288"/>
            <a:ext cx="12305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Shifted to COVID ICU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B27F008-A235-4B2A-84F8-466714693D68}"/>
              </a:ext>
            </a:extLst>
          </p:cNvPr>
          <p:cNvSpPr/>
          <p:nvPr/>
        </p:nvSpPr>
        <p:spPr>
          <a:xfrm>
            <a:off x="9352439" y="6174664"/>
            <a:ext cx="668036" cy="21739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D2D95-714A-48F8-B1C4-402E4301AF18}"/>
              </a:ext>
            </a:extLst>
          </p:cNvPr>
          <p:cNvSpPr txBox="1"/>
          <p:nvPr/>
        </p:nvSpPr>
        <p:spPr>
          <a:xfrm>
            <a:off x="416523" y="5306793"/>
            <a:ext cx="13857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944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5627-92D7-40BA-9C72-F0974A90F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                                           </a:t>
            </a:r>
            <a:r>
              <a:rPr lang="en-IN" dirty="0">
                <a:highlight>
                  <a:srgbClr val="FF0000"/>
                </a:highlight>
              </a:rPr>
              <a:t>  </a:t>
            </a:r>
            <a:r>
              <a:rPr lang="en-IN" dirty="0"/>
              <a:t>       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FDF8CCD-288A-41D1-9FE1-4B174CDBF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63672"/>
              </p:ext>
            </p:extLst>
          </p:nvPr>
        </p:nvGraphicFramePr>
        <p:xfrm>
          <a:off x="360018" y="1332897"/>
          <a:ext cx="5123072" cy="309661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80768">
                  <a:extLst>
                    <a:ext uri="{9D8B030D-6E8A-4147-A177-3AD203B41FA5}">
                      <a16:colId xmlns:a16="http://schemas.microsoft.com/office/drawing/2014/main" val="1421831069"/>
                    </a:ext>
                  </a:extLst>
                </a:gridCol>
                <a:gridCol w="1280768">
                  <a:extLst>
                    <a:ext uri="{9D8B030D-6E8A-4147-A177-3AD203B41FA5}">
                      <a16:colId xmlns:a16="http://schemas.microsoft.com/office/drawing/2014/main" val="1026591674"/>
                    </a:ext>
                  </a:extLst>
                </a:gridCol>
                <a:gridCol w="1280768">
                  <a:extLst>
                    <a:ext uri="{9D8B030D-6E8A-4147-A177-3AD203B41FA5}">
                      <a16:colId xmlns:a16="http://schemas.microsoft.com/office/drawing/2014/main" val="1739415841"/>
                    </a:ext>
                  </a:extLst>
                </a:gridCol>
                <a:gridCol w="1280768">
                  <a:extLst>
                    <a:ext uri="{9D8B030D-6E8A-4147-A177-3AD203B41FA5}">
                      <a16:colId xmlns:a16="http://schemas.microsoft.com/office/drawing/2014/main" val="777608523"/>
                    </a:ext>
                  </a:extLst>
                </a:gridCol>
              </a:tblGrid>
              <a:tr h="380737">
                <a:tc>
                  <a:txBody>
                    <a:bodyPr/>
                    <a:lstStyle/>
                    <a:p>
                      <a:r>
                        <a:rPr lang="en-IN" b="0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/>
                        <a:t>15.4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/>
                        <a:t>Sr LDH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/>
                        <a:t>347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21307"/>
                  </a:ext>
                </a:extLst>
              </a:tr>
              <a:tr h="657163">
                <a:tc>
                  <a:txBody>
                    <a:bodyPr/>
                    <a:lstStyle/>
                    <a:p>
                      <a:r>
                        <a:rPr lang="en-IN" dirty="0"/>
                        <a:t>TLC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D-dimer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560.22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687475"/>
                  </a:ext>
                </a:extLst>
              </a:tr>
              <a:tr h="380737">
                <a:tc>
                  <a:txBody>
                    <a:bodyPr/>
                    <a:lstStyle/>
                    <a:p>
                      <a:r>
                        <a:rPr lang="en-IN" dirty="0"/>
                        <a:t>Platelets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1.76 lacs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113047"/>
                  </a:ext>
                </a:extLst>
              </a:tr>
              <a:tr h="657163">
                <a:tc>
                  <a:txBody>
                    <a:bodyPr/>
                    <a:lstStyle/>
                    <a:p>
                      <a:r>
                        <a:rPr lang="en-IN" dirty="0"/>
                        <a:t>Blood 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Sr </a:t>
                      </a:r>
                      <a:r>
                        <a:rPr lang="en-IN" dirty="0" err="1"/>
                        <a:t>Procal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198112"/>
                  </a:ext>
                </a:extLst>
              </a:tr>
              <a:tr h="380737">
                <a:tc>
                  <a:txBody>
                    <a:bodyPr/>
                    <a:lstStyle/>
                    <a:p>
                      <a:r>
                        <a:rPr lang="en-IN" dirty="0" err="1"/>
                        <a:t>Creat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Sr Ferritin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108.89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515510"/>
                  </a:ext>
                </a:extLst>
              </a:tr>
              <a:tr h="380737">
                <a:tc>
                  <a:txBody>
                    <a:bodyPr/>
                    <a:lstStyle/>
                    <a:p>
                      <a:r>
                        <a:rPr lang="en-IN" dirty="0"/>
                        <a:t>Sr Proteins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PT, INR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11.8, 1.02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30092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D353B23-126A-4627-9583-E38140F85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26581"/>
              </p:ext>
            </p:extLst>
          </p:nvPr>
        </p:nvGraphicFramePr>
        <p:xfrm>
          <a:off x="360018" y="5196491"/>
          <a:ext cx="5123072" cy="736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80768">
                  <a:extLst>
                    <a:ext uri="{9D8B030D-6E8A-4147-A177-3AD203B41FA5}">
                      <a16:colId xmlns:a16="http://schemas.microsoft.com/office/drawing/2014/main" val="1511156861"/>
                    </a:ext>
                  </a:extLst>
                </a:gridCol>
                <a:gridCol w="1280768">
                  <a:extLst>
                    <a:ext uri="{9D8B030D-6E8A-4147-A177-3AD203B41FA5}">
                      <a16:colId xmlns:a16="http://schemas.microsoft.com/office/drawing/2014/main" val="3077899969"/>
                    </a:ext>
                  </a:extLst>
                </a:gridCol>
                <a:gridCol w="1280768">
                  <a:extLst>
                    <a:ext uri="{9D8B030D-6E8A-4147-A177-3AD203B41FA5}">
                      <a16:colId xmlns:a16="http://schemas.microsoft.com/office/drawing/2014/main" val="1049810872"/>
                    </a:ext>
                  </a:extLst>
                </a:gridCol>
                <a:gridCol w="1280768">
                  <a:extLst>
                    <a:ext uri="{9D8B030D-6E8A-4147-A177-3AD203B41FA5}">
                      <a16:colId xmlns:a16="http://schemas.microsoft.com/office/drawing/2014/main" val="1760218502"/>
                    </a:ext>
                  </a:extLst>
                </a:gridCol>
              </a:tblGrid>
              <a:tr h="192953">
                <a:tc>
                  <a:txBody>
                    <a:bodyPr/>
                    <a:lstStyle/>
                    <a:p>
                      <a:r>
                        <a:rPr lang="en-IN" b="0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/>
                        <a:t>7.387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rgbClr val="FF0000"/>
                          </a:solidFill>
                        </a:rPr>
                        <a:t>75.8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86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HCO3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17738"/>
                  </a:ext>
                </a:extLst>
              </a:tr>
            </a:tbl>
          </a:graphicData>
        </a:graphic>
      </p:graphicFrame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7A59232C-7481-4B5E-8890-88650A865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165"/>
              </p:ext>
            </p:extLst>
          </p:nvPr>
        </p:nvGraphicFramePr>
        <p:xfrm>
          <a:off x="7539934" y="1955922"/>
          <a:ext cx="4474817" cy="25958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82191">
                  <a:extLst>
                    <a:ext uri="{9D8B030D-6E8A-4147-A177-3AD203B41FA5}">
                      <a16:colId xmlns:a16="http://schemas.microsoft.com/office/drawing/2014/main" val="3679270845"/>
                    </a:ext>
                  </a:extLst>
                </a:gridCol>
                <a:gridCol w="2292626">
                  <a:extLst>
                    <a:ext uri="{9D8B030D-6E8A-4147-A177-3AD203B41FA5}">
                      <a16:colId xmlns:a16="http://schemas.microsoft.com/office/drawing/2014/main" val="6645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Proteins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570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49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98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539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Lymphocytes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3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Eosinophils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35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856099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E1CFD0C-83B9-4527-BBE9-CDF989A6B77F}"/>
              </a:ext>
            </a:extLst>
          </p:cNvPr>
          <p:cNvSpPr/>
          <p:nvPr/>
        </p:nvSpPr>
        <p:spPr>
          <a:xfrm>
            <a:off x="8404362" y="1332897"/>
            <a:ext cx="3220278" cy="39756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Pleural fluid 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BFE71F-4230-4E84-9C01-DB04397FA049}"/>
              </a:ext>
            </a:extLst>
          </p:cNvPr>
          <p:cNvSpPr/>
          <p:nvPr/>
        </p:nvSpPr>
        <p:spPr>
          <a:xfrm>
            <a:off x="8613085" y="4646965"/>
            <a:ext cx="3401666" cy="516145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Exudative (as per Light’s criteria)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783A0A-81A6-4C3E-8DAA-B4916B3C1D53}"/>
              </a:ext>
            </a:extLst>
          </p:cNvPr>
          <p:cNvSpPr txBox="1"/>
          <p:nvPr/>
        </p:nvSpPr>
        <p:spPr>
          <a:xfrm>
            <a:off x="3721099" y="276543"/>
            <a:ext cx="3818835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4000" dirty="0"/>
              <a:t>Investigations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15709-85B8-48B8-AB78-74A0E71D1352}"/>
              </a:ext>
            </a:extLst>
          </p:cNvPr>
          <p:cNvSpPr txBox="1"/>
          <p:nvPr/>
        </p:nvSpPr>
        <p:spPr>
          <a:xfrm>
            <a:off x="360018" y="4578589"/>
            <a:ext cx="4846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accent5"/>
                </a:solidFill>
              </a:rPr>
              <a:t>ABG</a:t>
            </a:r>
            <a:r>
              <a:rPr lang="en-IN" sz="1600" b="1" dirty="0"/>
              <a:t> -10 litres O2 via face mask</a:t>
            </a:r>
          </a:p>
          <a:p>
            <a:r>
              <a:rPr lang="en-IN" sz="1600" b="1" dirty="0"/>
              <a:t>PaO2/FiO2- </a:t>
            </a:r>
            <a:r>
              <a:rPr lang="en-IN" sz="1600" b="1" dirty="0">
                <a:solidFill>
                  <a:srgbClr val="C00000"/>
                </a:solidFill>
              </a:rPr>
              <a:t>126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702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79F7A3-DE14-4606-9484-AE884390DDB2}"/>
              </a:ext>
            </a:extLst>
          </p:cNvPr>
          <p:cNvSpPr txBox="1"/>
          <p:nvPr/>
        </p:nvSpPr>
        <p:spPr>
          <a:xfrm>
            <a:off x="1577006" y="883644"/>
            <a:ext cx="8534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COVID-19 RT-PCR (08/11/2020)- Negative, and shifted to male pulmonary 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8E17E-7598-47C9-8555-5032CC189831}"/>
              </a:ext>
            </a:extLst>
          </p:cNvPr>
          <p:cNvSpPr txBox="1"/>
          <p:nvPr/>
        </p:nvSpPr>
        <p:spPr>
          <a:xfrm>
            <a:off x="1577006" y="1824117"/>
            <a:ext cx="75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O/E-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D06DB-9076-4C32-9D7B-76026382A82E}"/>
              </a:ext>
            </a:extLst>
          </p:cNvPr>
          <p:cNvSpPr txBox="1"/>
          <p:nvPr/>
        </p:nvSpPr>
        <p:spPr>
          <a:xfrm>
            <a:off x="1577006" y="2285782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Temp</a:t>
            </a:r>
            <a:r>
              <a:rPr lang="en-IN" sz="2400" dirty="0"/>
              <a:t>- 97.5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˚F</a:t>
            </a:r>
            <a:endParaRPr lang="en-IN" sz="2400" dirty="0"/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887F7-B88A-469C-8D6A-3AF3315AB92D}"/>
              </a:ext>
            </a:extLst>
          </p:cNvPr>
          <p:cNvSpPr txBox="1"/>
          <p:nvPr/>
        </p:nvSpPr>
        <p:spPr>
          <a:xfrm>
            <a:off x="3763615" y="2298177"/>
            <a:ext cx="1762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PR</a:t>
            </a:r>
            <a:r>
              <a:rPr lang="en-IN" sz="2400" dirty="0"/>
              <a:t>- 90/min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CED65-0F15-419A-9A73-C7E38EBED4A3}"/>
              </a:ext>
            </a:extLst>
          </p:cNvPr>
          <p:cNvSpPr txBox="1"/>
          <p:nvPr/>
        </p:nvSpPr>
        <p:spPr>
          <a:xfrm>
            <a:off x="5618918" y="2285782"/>
            <a:ext cx="2941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RR</a:t>
            </a:r>
            <a:r>
              <a:rPr lang="en-IN" sz="2400" dirty="0"/>
              <a:t>- 26 breaths/min</a:t>
            </a: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2F7A7-FB43-44B2-9478-EF1C3027BB70}"/>
              </a:ext>
            </a:extLst>
          </p:cNvPr>
          <p:cNvSpPr txBox="1"/>
          <p:nvPr/>
        </p:nvSpPr>
        <p:spPr>
          <a:xfrm>
            <a:off x="8587406" y="2285782"/>
            <a:ext cx="2544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BP</a:t>
            </a:r>
            <a:r>
              <a:rPr lang="en-IN" sz="2400" dirty="0"/>
              <a:t>-110/80mmHg</a:t>
            </a:r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9B374-69E4-4E4E-9B27-0083A30C5364}"/>
              </a:ext>
            </a:extLst>
          </p:cNvPr>
          <p:cNvSpPr txBox="1"/>
          <p:nvPr/>
        </p:nvSpPr>
        <p:spPr>
          <a:xfrm>
            <a:off x="2570919" y="2851428"/>
            <a:ext cx="6334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SpO2</a:t>
            </a:r>
            <a:r>
              <a:rPr lang="en-IN" sz="2400" dirty="0"/>
              <a:t>- </a:t>
            </a:r>
            <a:r>
              <a:rPr lang="en-IN" sz="2400" dirty="0">
                <a:solidFill>
                  <a:srgbClr val="FF0000"/>
                </a:solidFill>
              </a:rPr>
              <a:t>98% on 8litres with non rebreathing mask</a:t>
            </a:r>
          </a:p>
          <a:p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08580-C39B-463A-8211-EA1BF683B2E5}"/>
              </a:ext>
            </a:extLst>
          </p:cNvPr>
          <p:cNvSpPr txBox="1"/>
          <p:nvPr/>
        </p:nvSpPr>
        <p:spPr>
          <a:xfrm>
            <a:off x="4412972" y="112862"/>
            <a:ext cx="3273289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dirty="0"/>
              <a:t>Clinical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C1EA59-F538-451D-8BF8-4EEF6118659C}"/>
              </a:ext>
            </a:extLst>
          </p:cNvPr>
          <p:cNvSpPr/>
          <p:nvPr/>
        </p:nvSpPr>
        <p:spPr>
          <a:xfrm>
            <a:off x="2100467" y="3800375"/>
            <a:ext cx="6334542" cy="999757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No significant clinical improvement was observed in </a:t>
            </a:r>
            <a:r>
              <a:rPr lang="en-IN" sz="2000" b="1" dirty="0" err="1"/>
              <a:t>dyspnea</a:t>
            </a:r>
            <a:r>
              <a:rPr lang="en-IN" sz="2000" b="1" dirty="0"/>
              <a:t> and hypoxia, though the lung had expanded.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01969E0-ABE9-4FF2-AAD2-648C1A8C27EE}"/>
              </a:ext>
            </a:extLst>
          </p:cNvPr>
          <p:cNvSpPr/>
          <p:nvPr/>
        </p:nvSpPr>
        <p:spPr>
          <a:xfrm rot="5400000">
            <a:off x="5006430" y="3421976"/>
            <a:ext cx="522617" cy="1838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92235E-2899-49ED-89CC-66DCB9F2E50D}"/>
              </a:ext>
            </a:extLst>
          </p:cNvPr>
          <p:cNvSpPr txBox="1"/>
          <p:nvPr/>
        </p:nvSpPr>
        <p:spPr>
          <a:xfrm>
            <a:off x="3711469" y="5544809"/>
            <a:ext cx="343893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dirty="0" err="1">
                <a:solidFill>
                  <a:srgbClr val="C00000"/>
                </a:solidFill>
              </a:rPr>
              <a:t>Possibilites</a:t>
            </a:r>
            <a:r>
              <a:rPr lang="en-IN" b="1" dirty="0">
                <a:solidFill>
                  <a:srgbClr val="C00000"/>
                </a:solidFill>
              </a:rPr>
              <a:t>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b="1" dirty="0"/>
              <a:t>Pulmonary thromboembolism.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b="1" dirty="0"/>
              <a:t>Secondary bacterial infection.</a:t>
            </a:r>
          </a:p>
          <a:p>
            <a:endParaRPr lang="en-IN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F0F8692-E938-496A-8A8B-CBACEB4D24F0}"/>
              </a:ext>
            </a:extLst>
          </p:cNvPr>
          <p:cNvSpPr/>
          <p:nvPr/>
        </p:nvSpPr>
        <p:spPr>
          <a:xfrm rot="5400000">
            <a:off x="5006430" y="5080569"/>
            <a:ext cx="522617" cy="1838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459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4FD5D-5541-48F7-9D1F-8281BE59B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8" y="315051"/>
            <a:ext cx="6437243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IN" b="1" dirty="0"/>
              <a:t>CT pulmonary angiography + HRCT was done (09/11/2020)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71557-1251-44F5-BFE8-B29D995A3B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5" t="28406" r="3658" b="49075"/>
          <a:stretch/>
        </p:blipFill>
        <p:spPr>
          <a:xfrm>
            <a:off x="7386430" y="3031435"/>
            <a:ext cx="4352045" cy="3457263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E2C48CF4-EAF1-4A0C-A486-7557DF221D31}"/>
              </a:ext>
            </a:extLst>
          </p:cNvPr>
          <p:cNvSpPr/>
          <p:nvPr/>
        </p:nvSpPr>
        <p:spPr>
          <a:xfrm>
            <a:off x="3134136" y="1434329"/>
            <a:ext cx="364437" cy="698319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CEEA8A-C825-4A60-8A60-9BC313CF2F96}"/>
              </a:ext>
            </a:extLst>
          </p:cNvPr>
          <p:cNvSpPr/>
          <p:nvPr/>
        </p:nvSpPr>
        <p:spPr>
          <a:xfrm>
            <a:off x="662608" y="2160169"/>
            <a:ext cx="5671930" cy="28829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Partial thrombosis in Left Upper Lobar Artery and segmental arteries </a:t>
            </a:r>
            <a:r>
              <a:rPr lang="en-IN" b="1" dirty="0"/>
              <a:t>of </a:t>
            </a:r>
            <a:r>
              <a:rPr lang="en-IN" b="1" dirty="0" err="1"/>
              <a:t>apicoposterior</a:t>
            </a:r>
            <a:r>
              <a:rPr lang="en-IN" b="1" dirty="0"/>
              <a:t> segment of left upper lobe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Diffuse </a:t>
            </a:r>
            <a:r>
              <a:rPr lang="en-IN" b="1" dirty="0">
                <a:solidFill>
                  <a:srgbClr val="C00000"/>
                </a:solidFill>
              </a:rPr>
              <a:t>GGO’s with interlobular septal thickening </a:t>
            </a:r>
            <a:r>
              <a:rPr lang="en-IN" b="1" dirty="0"/>
              <a:t>and subpleural bands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Pneumatocele</a:t>
            </a:r>
            <a:r>
              <a:rPr lang="en-IN" b="1" dirty="0"/>
              <a:t> in left upper lobe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Multiple small cysts in right lung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Resolving </a:t>
            </a:r>
            <a:r>
              <a:rPr lang="en-IN" b="1" dirty="0">
                <a:solidFill>
                  <a:srgbClr val="C00000"/>
                </a:solidFill>
              </a:rPr>
              <a:t>pneumothorax </a:t>
            </a:r>
            <a:r>
              <a:rPr lang="en-IN" b="1" dirty="0"/>
              <a:t>with ICD in situ in right lung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E468A5-9DA9-4B34-BBF2-94DF177E76DE}"/>
              </a:ext>
            </a:extLst>
          </p:cNvPr>
          <p:cNvSpPr/>
          <p:nvPr/>
        </p:nvSpPr>
        <p:spPr>
          <a:xfrm>
            <a:off x="591375" y="219840"/>
            <a:ext cx="6119191" cy="1186968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95962-CE1C-4B3C-AD2C-68364C0B5E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41546" r="38921" b="46948"/>
          <a:stretch/>
        </p:blipFill>
        <p:spPr>
          <a:xfrm>
            <a:off x="7386429" y="910144"/>
            <a:ext cx="4352045" cy="17276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334CD6-638D-4AB9-B999-93AEAC63A15B}"/>
              </a:ext>
            </a:extLst>
          </p:cNvPr>
          <p:cNvSpPr txBox="1"/>
          <p:nvPr/>
        </p:nvSpPr>
        <p:spPr>
          <a:xfrm>
            <a:off x="591375" y="5357021"/>
            <a:ext cx="6508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FFC000"/>
                </a:solidFill>
              </a:rPr>
              <a:t>B/L lower limb venous doppler- </a:t>
            </a:r>
            <a:r>
              <a:rPr lang="en-IN" sz="2400" dirty="0"/>
              <a:t>Normal study.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02905-FCC5-4060-A271-0DC70454C1AC}"/>
              </a:ext>
            </a:extLst>
          </p:cNvPr>
          <p:cNvSpPr txBox="1"/>
          <p:nvPr/>
        </p:nvSpPr>
        <p:spPr>
          <a:xfrm>
            <a:off x="591375" y="6040305"/>
            <a:ext cx="4086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FFC000"/>
                </a:solidFill>
              </a:rPr>
              <a:t>2D ECHO- </a:t>
            </a:r>
            <a:r>
              <a:rPr lang="en-IN" sz="2400" dirty="0"/>
              <a:t>Normal study.</a:t>
            </a:r>
          </a:p>
          <a:p>
            <a:endParaRPr lang="en-IN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31DDCC-5F9C-4C61-A2C7-FD6357ACC268}"/>
              </a:ext>
            </a:extLst>
          </p:cNvPr>
          <p:cNvCxnSpPr>
            <a:cxnSpLocks/>
          </p:cNvCxnSpPr>
          <p:nvPr/>
        </p:nvCxnSpPr>
        <p:spPr>
          <a:xfrm>
            <a:off x="9077739" y="1192696"/>
            <a:ext cx="0" cy="5812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E05AB56F-C46E-4EC7-8BB4-09A6F00E2FEB}"/>
              </a:ext>
            </a:extLst>
          </p:cNvPr>
          <p:cNvSpPr/>
          <p:nvPr/>
        </p:nvSpPr>
        <p:spPr>
          <a:xfrm>
            <a:off x="9217893" y="3601619"/>
            <a:ext cx="371061" cy="596348"/>
          </a:xfrm>
          <a:prstGeom prst="curvedLef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F8B29F-7197-44D4-86FD-BB105EFD2408}"/>
              </a:ext>
            </a:extLst>
          </p:cNvPr>
          <p:cNvCxnSpPr>
            <a:cxnSpLocks/>
          </p:cNvCxnSpPr>
          <p:nvPr/>
        </p:nvCxnSpPr>
        <p:spPr>
          <a:xfrm flipV="1">
            <a:off x="7219946" y="4399722"/>
            <a:ext cx="525122" cy="26666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2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2488</TotalTime>
  <Words>1389</Words>
  <Application>Microsoft Office PowerPoint</Application>
  <PresentationFormat>Widescreen</PresentationFormat>
  <Paragraphs>188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Chief complaints</vt:lpstr>
      <vt:lpstr>PowerPoint Presentation</vt:lpstr>
      <vt:lpstr>Clinical course</vt:lpstr>
      <vt:lpstr>Clinical course</vt:lpstr>
      <vt:lpstr>Investigations in EM</vt:lpstr>
      <vt:lpstr>PowerPoint Presentation</vt:lpstr>
      <vt:lpstr>PowerPoint Presentation</vt:lpstr>
      <vt:lpstr>PowerPoint Presentation</vt:lpstr>
      <vt:lpstr>PowerPoint Presentation</vt:lpstr>
      <vt:lpstr> DISCUSSION</vt:lpstr>
      <vt:lpstr>PowerPoint Presentation</vt:lpstr>
      <vt:lpstr>PowerPoint Presentation</vt:lpstr>
      <vt:lpstr>PowerPoint Presentation</vt:lpstr>
      <vt:lpstr>PowerPoint Presentation</vt:lpstr>
      <vt:lpstr>Clinical pearls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PULMONARY ARTERY THROMBOSIS, PNEUMATOCELE AND PNEUMOTHORAX AS POST COVID-19 SEQUELAE</dc:title>
  <dc:creator>Dr Kiran Balani</dc:creator>
  <cp:lastModifiedBy>Dr Kiran Balani</cp:lastModifiedBy>
  <cp:revision>163</cp:revision>
  <dcterms:created xsi:type="dcterms:W3CDTF">2021-02-02T15:20:43Z</dcterms:created>
  <dcterms:modified xsi:type="dcterms:W3CDTF">2021-02-25T17:38:58Z</dcterms:modified>
</cp:coreProperties>
</file>