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315" r:id="rId5"/>
    <p:sldId id="259" r:id="rId6"/>
    <p:sldId id="316" r:id="rId7"/>
    <p:sldId id="320" r:id="rId8"/>
    <p:sldId id="322" r:id="rId9"/>
    <p:sldId id="327" r:id="rId10"/>
    <p:sldId id="265" r:id="rId11"/>
    <p:sldId id="328" r:id="rId12"/>
    <p:sldId id="317" r:id="rId13"/>
    <p:sldId id="323" r:id="rId14"/>
    <p:sldId id="272" r:id="rId15"/>
    <p:sldId id="318" r:id="rId16"/>
    <p:sldId id="292" r:id="rId17"/>
    <p:sldId id="321" r:id="rId18"/>
    <p:sldId id="296" r:id="rId19"/>
    <p:sldId id="271" r:id="rId20"/>
    <p:sldId id="324" r:id="rId21"/>
    <p:sldId id="326" r:id="rId22"/>
    <p:sldId id="27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lli suvarna" initials="ks" lastIdx="6" clrIdx="0">
    <p:extLst>
      <p:ext uri="{19B8F6BF-5375-455C-9EA6-DF929625EA0E}">
        <p15:presenceInfo xmlns:p15="http://schemas.microsoft.com/office/powerpoint/2012/main" userId="346255870ef9e34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81794" autoAdjust="0"/>
  </p:normalViewPr>
  <p:slideViewPr>
    <p:cSldViewPr snapToGrid="0">
      <p:cViewPr varScale="1">
        <p:scale>
          <a:sx n="73" d="100"/>
          <a:sy n="73" d="100"/>
        </p:scale>
        <p:origin x="-47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commentAuthors" Target="commentAuthor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6420D-CC1C-449C-8B39-4DCFD55B13A1}" type="datetimeFigureOut">
              <a:rPr lang="en-IN" smtClean="0"/>
              <a:pPr/>
              <a:t>26-02-2021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6BC24-447E-4CE4-A336-4823C4D5525C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0991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6BC24-447E-4CE4-A336-4823C4D5525C}" type="slidenum">
              <a:rPr lang="en-IN" smtClean="0"/>
              <a:pPr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0495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D2AF-6878-4ABA-8840-5EBB0267A304}" type="datetimeFigureOut">
              <a:rPr lang="en-IN" smtClean="0"/>
              <a:pPr/>
              <a:t>26-02-2021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4AF5-2476-4D57-8FA0-B42C4CE20E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650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D2AF-6878-4ABA-8840-5EBB0267A304}" type="datetimeFigureOut">
              <a:rPr lang="en-IN" smtClean="0"/>
              <a:pPr/>
              <a:t>26-02-2021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4AF5-2476-4D57-8FA0-B42C4CE20E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361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D2AF-6878-4ABA-8840-5EBB0267A304}" type="datetimeFigureOut">
              <a:rPr lang="en-IN" smtClean="0"/>
              <a:pPr/>
              <a:t>26-02-2021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4AF5-2476-4D57-8FA0-B42C4CE20E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99544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D2AF-6878-4ABA-8840-5EBB0267A304}" type="datetimeFigureOut">
              <a:rPr lang="en-IN" smtClean="0"/>
              <a:pPr/>
              <a:t>26-02-2021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4AF5-2476-4D57-8FA0-B42C4CE20E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43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D2AF-6878-4ABA-8840-5EBB0267A304}" type="datetimeFigureOut">
              <a:rPr lang="en-IN" smtClean="0"/>
              <a:pPr/>
              <a:t>26-02-2021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4AF5-2476-4D57-8FA0-B42C4CE20E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3964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D2AF-6878-4ABA-8840-5EBB0267A304}" type="datetimeFigureOut">
              <a:rPr lang="en-IN" smtClean="0"/>
              <a:pPr/>
              <a:t>26-02-2021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4AF5-2476-4D57-8FA0-B42C4CE20E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7246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D2AF-6878-4ABA-8840-5EBB0267A304}" type="datetimeFigureOut">
              <a:rPr lang="en-IN" smtClean="0"/>
              <a:pPr/>
              <a:t>26-02-2021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4AF5-2476-4D57-8FA0-B42C4CE20E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307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D2AF-6878-4ABA-8840-5EBB0267A304}" type="datetimeFigureOut">
              <a:rPr lang="en-IN" smtClean="0"/>
              <a:pPr/>
              <a:t>26-02-2021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4AF5-2476-4D57-8FA0-B42C4CE20E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5071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D2AF-6878-4ABA-8840-5EBB0267A304}" type="datetimeFigureOut">
              <a:rPr lang="en-IN" smtClean="0"/>
              <a:pPr/>
              <a:t>26-02-2021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4AF5-2476-4D57-8FA0-B42C4CE20E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701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D2AF-6878-4ABA-8840-5EBB0267A304}" type="datetimeFigureOut">
              <a:rPr lang="en-IN" smtClean="0"/>
              <a:pPr/>
              <a:t>26-02-2021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4AF5-2476-4D57-8FA0-B42C4CE20E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415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3D2AF-6878-4ABA-8840-5EBB0267A304}" type="datetimeFigureOut">
              <a:rPr lang="en-IN" smtClean="0"/>
              <a:pPr/>
              <a:t>26-02-2021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4AF5-2476-4D57-8FA0-B42C4CE20E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965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3D2AF-6878-4ABA-8840-5EBB0267A304}" type="datetimeFigureOut">
              <a:rPr lang="en-IN" smtClean="0"/>
              <a:pPr/>
              <a:t>26-02-2021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E4AF5-2476-4D57-8FA0-B42C4CE20EF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5309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7" Type="http://schemas.openxmlformats.org/officeDocument/2006/relationships/image" Target="../media/image18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7.jpeg" /><Relationship Id="rId5" Type="http://schemas.openxmlformats.org/officeDocument/2006/relationships/image" Target="../media/image16.jpeg" /><Relationship Id="rId4" Type="http://schemas.openxmlformats.org/officeDocument/2006/relationships/image" Target="../media/image15.jpeg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2.jpeg" /><Relationship Id="rId5" Type="http://schemas.openxmlformats.org/officeDocument/2006/relationships/image" Target="../media/image21.jpeg" /><Relationship Id="rId4" Type="http://schemas.openxmlformats.org/officeDocument/2006/relationships/image" Target="../media/image20.jpe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7" Type="http://schemas.openxmlformats.org/officeDocument/2006/relationships/image" Target="../media/image28.jpeg" /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7.jpeg" /><Relationship Id="rId5" Type="http://schemas.openxmlformats.org/officeDocument/2006/relationships/image" Target="../media/image26.jpeg" /><Relationship Id="rId4" Type="http://schemas.openxmlformats.org/officeDocument/2006/relationships/image" Target="../media/image15.jpeg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7" Type="http://schemas.openxmlformats.org/officeDocument/2006/relationships/image" Target="../media/image12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pn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9C284-ED7B-4A69-A9B7-4FA67FE89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8720" y="1122363"/>
            <a:ext cx="9810206" cy="1855968"/>
          </a:xfrm>
          <a:solidFill>
            <a:schemeClr val="tx2"/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 Rare Case of Primary Pulmonary Tumor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3A96D8-D95A-46FE-9A11-D7D0599BE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0538" y="3722914"/>
            <a:ext cx="9247462" cy="2364377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6E72D7-35FF-4E64-9B7C-B625F462E69C}"/>
              </a:ext>
            </a:extLst>
          </p:cNvPr>
          <p:cNvSpPr txBox="1"/>
          <p:nvPr/>
        </p:nvSpPr>
        <p:spPr>
          <a:xfrm>
            <a:off x="1091534" y="1435220"/>
            <a:ext cx="9802889" cy="193899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br>
              <a:rPr lang="en-IN" sz="6000" dirty="0">
                <a:latin typeface="Bahnschrift" panose="020B0502040204020203" pitchFamily="34" charset="0"/>
              </a:rPr>
            </a:br>
            <a:endParaRPr lang="en-IN" sz="6000" dirty="0">
              <a:latin typeface="Bahnschrift" panose="020B0502040204020203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7506096-0EBD-4DFC-B2E5-B4513B2A5053}"/>
              </a:ext>
            </a:extLst>
          </p:cNvPr>
          <p:cNvSpPr/>
          <p:nvPr/>
        </p:nvSpPr>
        <p:spPr>
          <a:xfrm>
            <a:off x="2521132" y="4023359"/>
            <a:ext cx="7733210" cy="1841863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5C8364-1D96-4C4F-8299-7DB010799FF6}"/>
              </a:ext>
            </a:extLst>
          </p:cNvPr>
          <p:cNvSpPr txBox="1"/>
          <p:nvPr/>
        </p:nvSpPr>
        <p:spPr>
          <a:xfrm>
            <a:off x="2677885" y="4127864"/>
            <a:ext cx="7125346" cy="156966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400" dirty="0">
                <a:latin typeface="Bahnschrift" panose="020B0502040204020203" pitchFamily="34" charset="0"/>
              </a:rPr>
              <a:t>  </a:t>
            </a:r>
            <a:r>
              <a:rPr lang="en-IN" sz="2400" b="1" dirty="0">
                <a:latin typeface="Bahnschrift" panose="020B0502040204020203" pitchFamily="34" charset="0"/>
              </a:rPr>
              <a:t>Dr. </a:t>
            </a:r>
            <a:r>
              <a:rPr lang="en-IN" sz="2400" b="1" dirty="0" err="1">
                <a:latin typeface="Bahnschrift" panose="020B0502040204020203" pitchFamily="34" charset="0"/>
              </a:rPr>
              <a:t>Prathyusha</a:t>
            </a:r>
            <a:r>
              <a:rPr lang="en-IN" sz="2400" b="1" dirty="0">
                <a:latin typeface="Bahnschrift" panose="020B0502040204020203" pitchFamily="34" charset="0"/>
              </a:rPr>
              <a:t> </a:t>
            </a:r>
            <a:r>
              <a:rPr lang="en-IN" sz="2400" b="1" dirty="0" err="1">
                <a:latin typeface="Bahnschrift" panose="020B0502040204020203" pitchFamily="34" charset="0"/>
              </a:rPr>
              <a:t>Alakunta</a:t>
            </a:r>
            <a:endParaRPr lang="en-IN" sz="2400" b="1" dirty="0">
              <a:latin typeface="Bahnschrift" panose="020B0502040204020203" pitchFamily="34" charset="0"/>
            </a:endParaRPr>
          </a:p>
          <a:p>
            <a:pPr algn="ctr"/>
            <a:r>
              <a:rPr lang="en-IN" sz="2400" b="1" dirty="0">
                <a:latin typeface="Bahnschrift" panose="020B0502040204020203" pitchFamily="34" charset="0"/>
              </a:rPr>
              <a:t>         Department Of Respiratory Medicine</a:t>
            </a:r>
          </a:p>
          <a:p>
            <a:pPr algn="ctr"/>
            <a:r>
              <a:rPr lang="en-IN" sz="2400" b="1" dirty="0">
                <a:latin typeface="Bahnschrift" panose="020B0502040204020203" pitchFamily="34" charset="0"/>
              </a:rPr>
              <a:t>        </a:t>
            </a:r>
            <a:r>
              <a:rPr lang="en-IN" sz="2400" b="1" dirty="0" err="1">
                <a:latin typeface="Bahnschrift" panose="020B0502040204020203" pitchFamily="34" charset="0"/>
              </a:rPr>
              <a:t>Dr.</a:t>
            </a:r>
            <a:r>
              <a:rPr lang="en-IN" sz="2400" b="1" dirty="0">
                <a:latin typeface="Bahnschrift" panose="020B0502040204020203" pitchFamily="34" charset="0"/>
              </a:rPr>
              <a:t> D.Y. Patil Medical College &amp; Research Centre , Pune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1FCB35B-A243-4AFE-8AA9-C1B1D42E2D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28511" r="1951" b="30726"/>
          <a:stretch/>
        </p:blipFill>
        <p:spPr>
          <a:xfrm>
            <a:off x="0" y="-2875"/>
            <a:ext cx="1420538" cy="627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405096-4BE4-4CCF-8264-B626DD7C50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8460" y="0"/>
            <a:ext cx="973540" cy="9314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966871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E9554-638F-4431-933A-CD0EDC1C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536" y="1436915"/>
            <a:ext cx="6570617" cy="613954"/>
          </a:xfrm>
          <a:solidFill>
            <a:schemeClr val="tx1">
              <a:lumMod val="85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br>
              <a:rPr lang="en-IN" sz="4000" b="1" u="sng" dirty="0"/>
            </a:br>
            <a:r>
              <a:rPr lang="en-IN" sz="4000" b="1" dirty="0"/>
              <a:t> </a:t>
            </a:r>
            <a:br>
              <a:rPr lang="en-IN" b="1" dirty="0">
                <a:solidFill>
                  <a:srgbClr val="FF0000"/>
                </a:solidFill>
              </a:rPr>
            </a:br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A8B6FE2-5F45-4734-944C-B81AD2916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99" y="1611313"/>
            <a:ext cx="4271128" cy="4351337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F6D4C5-D933-46A0-96F3-CA4C999D4DDF}"/>
              </a:ext>
            </a:extLst>
          </p:cNvPr>
          <p:cNvSpPr/>
          <p:nvPr/>
        </p:nvSpPr>
        <p:spPr>
          <a:xfrm>
            <a:off x="156755" y="1280160"/>
            <a:ext cx="11756572" cy="5290457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8C53DD-EBFC-4E1A-86D5-E0B84CE29E4E}"/>
              </a:ext>
            </a:extLst>
          </p:cNvPr>
          <p:cNvSpPr txBox="1"/>
          <p:nvPr/>
        </p:nvSpPr>
        <p:spPr>
          <a:xfrm>
            <a:off x="778726" y="1219922"/>
            <a:ext cx="52225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tabLst>
                <a:tab pos="990600" algn="l"/>
              </a:tabLst>
            </a:pPr>
            <a:r>
              <a:rPr lang="en-IN" sz="2800" b="1" dirty="0"/>
              <a:t> </a:t>
            </a:r>
          </a:p>
          <a:p>
            <a:endParaRPr lang="en-IN" sz="2800" b="1" dirty="0"/>
          </a:p>
          <a:p>
            <a:endParaRPr lang="en-IN" dirty="0"/>
          </a:p>
        </p:txBody>
      </p:sp>
      <p:pic>
        <p:nvPicPr>
          <p:cNvPr id="8" name="Content Placeholder 10">
            <a:extLst>
              <a:ext uri="{FF2B5EF4-FFF2-40B4-BE49-F238E27FC236}">
                <a16:creationId xmlns:a16="http://schemas.microsoft.com/office/drawing/2014/main" id="{4FE82DCE-C2C2-4FF8-B272-71FFF4BC2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8259"/>
            <a:ext cx="932793" cy="7800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7E49ED-7DC7-4092-8ACF-CC7C22A185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28511" r="1951" b="30726"/>
          <a:stretch/>
        </p:blipFill>
        <p:spPr>
          <a:xfrm>
            <a:off x="0" y="14372"/>
            <a:ext cx="1152615" cy="577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C:\Users\HP\Desktop\Prathyusha\IMG-20210219-WA00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34104" y="1513821"/>
            <a:ext cx="3579222" cy="325412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055" name="Picture 7" descr="C:\Users\HP\Desktop\Prathyusha\IMG-20210219-WA000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89852" y="1530819"/>
            <a:ext cx="3971254" cy="32501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056" name="Picture 8" descr="C:\Users\HP\Desktop\Prathyusha\IMG-20210219-WA000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6530" y="1520206"/>
            <a:ext cx="3896832" cy="328692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5094515" y="5368834"/>
            <a:ext cx="2286000" cy="6270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TLE1 Positive</a:t>
            </a:r>
            <a:endParaRPr lang="en-IN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9022081" y="5325291"/>
            <a:ext cx="2286000" cy="64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Bcl2 Positive</a:t>
            </a:r>
            <a:endParaRPr lang="en-IN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923108" y="5416729"/>
            <a:ext cx="2277292" cy="6183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Monophasic</a:t>
            </a:r>
            <a:r>
              <a:rPr lang="en-US" sz="2000" b="1" dirty="0"/>
              <a:t> growth pattern</a:t>
            </a:r>
            <a:endParaRPr lang="en-IN" sz="2000" b="1" dirty="0"/>
          </a:p>
        </p:txBody>
      </p:sp>
      <p:sp>
        <p:nvSpPr>
          <p:cNvPr id="18" name="Title 10"/>
          <p:cNvSpPr txBox="1">
            <a:spLocks/>
          </p:cNvSpPr>
          <p:nvPr/>
        </p:nvSpPr>
        <p:spPr>
          <a:xfrm>
            <a:off x="2155371" y="361406"/>
            <a:ext cx="8059783" cy="683623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57150" cap="flat" cmpd="sng" algn="ctr">
            <a:solidFill>
              <a:srgbClr val="C00000"/>
            </a:solidFill>
            <a:prstDash val="solid"/>
            <a:miter lim="800000"/>
          </a:ln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chemeClr val="bg1"/>
                </a:solidFill>
              </a:rPr>
              <a:t>Histopathological</a:t>
            </a:r>
            <a:r>
              <a:rPr lang="en-US" sz="4400" b="1" dirty="0">
                <a:solidFill>
                  <a:schemeClr val="bg1"/>
                </a:solidFill>
              </a:rPr>
              <a:t> Examination</a:t>
            </a: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25898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4E1DD-4FCC-4E5F-B841-EE00109E1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0" y="365762"/>
            <a:ext cx="7053943" cy="535576"/>
          </a:xfrm>
        </p:spPr>
        <p:txBody>
          <a:bodyPr>
            <a:normAutofit fontScale="90000"/>
          </a:bodyPr>
          <a:lstStyle/>
          <a:p>
            <a:endParaRPr lang="en-IN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58A9129-BB6E-4AE1-AB3F-6C177418BE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9175197"/>
              </p:ext>
            </p:extLst>
          </p:nvPr>
        </p:nvGraphicFramePr>
        <p:xfrm>
          <a:off x="864326" y="1424272"/>
          <a:ext cx="10359886" cy="3590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6238">
                  <a:extLst>
                    <a:ext uri="{9D8B030D-6E8A-4147-A177-3AD203B41FA5}">
                      <a16:colId xmlns:a16="http://schemas.microsoft.com/office/drawing/2014/main" val="1948556178"/>
                    </a:ext>
                  </a:extLst>
                </a:gridCol>
                <a:gridCol w="1258219">
                  <a:extLst>
                    <a:ext uri="{9D8B030D-6E8A-4147-A177-3AD203B41FA5}">
                      <a16:colId xmlns:a16="http://schemas.microsoft.com/office/drawing/2014/main" val="950620531"/>
                    </a:ext>
                  </a:extLst>
                </a:gridCol>
                <a:gridCol w="1260353">
                  <a:extLst>
                    <a:ext uri="{9D8B030D-6E8A-4147-A177-3AD203B41FA5}">
                      <a16:colId xmlns:a16="http://schemas.microsoft.com/office/drawing/2014/main" val="2897880218"/>
                    </a:ext>
                  </a:extLst>
                </a:gridCol>
                <a:gridCol w="1238624">
                  <a:extLst>
                    <a:ext uri="{9D8B030D-6E8A-4147-A177-3AD203B41FA5}">
                      <a16:colId xmlns:a16="http://schemas.microsoft.com/office/drawing/2014/main" val="2914601798"/>
                    </a:ext>
                  </a:extLst>
                </a:gridCol>
                <a:gridCol w="1184964">
                  <a:extLst>
                    <a:ext uri="{9D8B030D-6E8A-4147-A177-3AD203B41FA5}">
                      <a16:colId xmlns:a16="http://schemas.microsoft.com/office/drawing/2014/main" val="4184040882"/>
                    </a:ext>
                  </a:extLst>
                </a:gridCol>
                <a:gridCol w="1087730">
                  <a:extLst>
                    <a:ext uri="{9D8B030D-6E8A-4147-A177-3AD203B41FA5}">
                      <a16:colId xmlns:a16="http://schemas.microsoft.com/office/drawing/2014/main" val="3655756526"/>
                    </a:ext>
                  </a:extLst>
                </a:gridCol>
                <a:gridCol w="1073758">
                  <a:extLst>
                    <a:ext uri="{9D8B030D-6E8A-4147-A177-3AD203B41FA5}">
                      <a16:colId xmlns:a16="http://schemas.microsoft.com/office/drawing/2014/main" val="3841721581"/>
                    </a:ext>
                  </a:extLst>
                </a:gridCol>
              </a:tblGrid>
              <a:tr h="892003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BCL2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TLE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CD34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Ki 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793046"/>
                  </a:ext>
                </a:extLst>
              </a:tr>
              <a:tr h="892003">
                <a:tc>
                  <a:txBody>
                    <a:bodyPr/>
                    <a:lstStyle/>
                    <a:p>
                      <a:r>
                        <a:rPr lang="en-IN" b="1" dirty="0"/>
                        <a:t>SYNOVIAL SARCOMA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Specific for synovial sarcoma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Negative in 80% cases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Variable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171790"/>
                  </a:ext>
                </a:extLst>
              </a:tr>
              <a:tr h="892003">
                <a:tc>
                  <a:txBody>
                    <a:bodyPr/>
                    <a:lstStyle/>
                    <a:p>
                      <a:r>
                        <a:rPr lang="en-IN" b="1" dirty="0"/>
                        <a:t>HEMANGIOPERICYTOMA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Variable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Variable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317448"/>
                  </a:ext>
                </a:extLst>
              </a:tr>
              <a:tr h="892003">
                <a:tc>
                  <a:txBody>
                    <a:bodyPr/>
                    <a:lstStyle/>
                    <a:p>
                      <a:r>
                        <a:rPr lang="en-IN" b="1" dirty="0"/>
                        <a:t>FIBROSARCOMA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/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94926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A956A6C-6FE4-41A6-9FA5-A1FC24519999}"/>
              </a:ext>
            </a:extLst>
          </p:cNvPr>
          <p:cNvSpPr txBox="1"/>
          <p:nvPr/>
        </p:nvSpPr>
        <p:spPr>
          <a:xfrm>
            <a:off x="864326" y="5425629"/>
            <a:ext cx="10515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IHC  revealed – </a:t>
            </a:r>
            <a:r>
              <a:rPr lang="en-IN" sz="2400" b="1" i="1" dirty="0">
                <a:solidFill>
                  <a:srgbClr val="FFC000"/>
                </a:solidFill>
              </a:rPr>
              <a:t>BCL2, EMA and TLE 1 Positivity </a:t>
            </a:r>
            <a:r>
              <a:rPr lang="en-IN" sz="2400" b="1" dirty="0"/>
              <a:t>and CD34, S100 negativity with Ki 67 index around 50% confirming </a:t>
            </a:r>
            <a:r>
              <a:rPr lang="en-IN" sz="2400" b="1" i="1" dirty="0" err="1">
                <a:solidFill>
                  <a:srgbClr val="FFC000"/>
                </a:solidFill>
              </a:rPr>
              <a:t>Monophasic</a:t>
            </a:r>
            <a:r>
              <a:rPr lang="en-IN" sz="2400" b="1" i="1" dirty="0">
                <a:solidFill>
                  <a:srgbClr val="FFC000"/>
                </a:solidFill>
              </a:rPr>
              <a:t> Synovial Sarcoma</a:t>
            </a:r>
            <a:r>
              <a:rPr lang="en-IN" sz="2800" b="1" i="1" dirty="0">
                <a:solidFill>
                  <a:srgbClr val="FFC000"/>
                </a:solidFill>
              </a:rPr>
              <a:t>.  </a:t>
            </a:r>
          </a:p>
        </p:txBody>
      </p:sp>
      <p:sp>
        <p:nvSpPr>
          <p:cNvPr id="6" name="Title 10"/>
          <p:cNvSpPr txBox="1">
            <a:spLocks/>
          </p:cNvSpPr>
          <p:nvPr/>
        </p:nvSpPr>
        <p:spPr>
          <a:xfrm>
            <a:off x="2246812" y="322217"/>
            <a:ext cx="7445829" cy="644434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57150" cap="flat" cmpd="sng" algn="ctr">
            <a:solidFill>
              <a:srgbClr val="C00000"/>
            </a:solidFill>
            <a:prstDash val="solid"/>
            <a:miter lim="800000"/>
          </a:ln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IHC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Interpretation</a:t>
            </a: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9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388E725-64D2-4C0A-A13B-BF13704AEA4B}"/>
              </a:ext>
            </a:extLst>
          </p:cNvPr>
          <p:cNvSpPr/>
          <p:nvPr/>
        </p:nvSpPr>
        <p:spPr>
          <a:xfrm>
            <a:off x="509451" y="156754"/>
            <a:ext cx="11193667" cy="645305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endParaRPr lang="en-IN" sz="20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8BFD6E-4013-4DD7-952D-8697204F9169}"/>
              </a:ext>
            </a:extLst>
          </p:cNvPr>
          <p:cNvSpPr txBox="1"/>
          <p:nvPr/>
        </p:nvSpPr>
        <p:spPr>
          <a:xfrm>
            <a:off x="1061545" y="820134"/>
            <a:ext cx="5627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endParaRPr lang="en-IN" sz="2800" b="1" dirty="0"/>
          </a:p>
          <a:p>
            <a:pPr marL="357188" indent="-268288"/>
            <a:r>
              <a:rPr lang="en-IN" sz="2800" b="1" dirty="0"/>
              <a:t>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CD9C36-DF3D-42A1-9AEE-A774E2C671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28511" r="1951" b="30726"/>
          <a:stretch/>
        </p:blipFill>
        <p:spPr>
          <a:xfrm>
            <a:off x="0" y="0"/>
            <a:ext cx="1420538" cy="627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5AAD14AD-0D25-472E-B693-DE88C18A6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615" y="50822"/>
            <a:ext cx="710385" cy="6800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C:\Users\HP\Desktop\Prathyusha\Pic_1613722140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1" y="1567543"/>
            <a:ext cx="3201532" cy="3048623"/>
          </a:xfrm>
          <a:prstGeom prst="rect">
            <a:avLst/>
          </a:prstGeom>
          <a:ln w="28575">
            <a:solidFill>
              <a:schemeClr val="tx1"/>
            </a:solidFill>
            <a:prstDash val="solid"/>
          </a:ln>
          <a:effectLst>
            <a:softEdge rad="12700"/>
          </a:effectLst>
        </p:spPr>
      </p:pic>
      <p:pic>
        <p:nvPicPr>
          <p:cNvPr id="10" name="Picture 2" descr="C:\Users\HP\Desktop\Prathyusha\Pic_16137220477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82297" y="1608423"/>
            <a:ext cx="2733260" cy="30206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2700"/>
          </a:effectLst>
        </p:spPr>
      </p:pic>
      <p:sp>
        <p:nvSpPr>
          <p:cNvPr id="13" name="Title 10"/>
          <p:cNvSpPr>
            <a:spLocks noGrp="1"/>
          </p:cNvSpPr>
          <p:nvPr>
            <p:ph type="title"/>
          </p:nvPr>
        </p:nvSpPr>
        <p:spPr>
          <a:xfrm>
            <a:off x="3148150" y="444137"/>
            <a:ext cx="5447210" cy="692331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FDG PET CT SCAN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45921" y="5107576"/>
            <a:ext cx="8961120" cy="134547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 FDG avid  </a:t>
            </a:r>
            <a:r>
              <a:rPr lang="en-US" sz="2000" b="1" dirty="0" err="1">
                <a:solidFill>
                  <a:schemeClr val="tx1"/>
                </a:solidFill>
              </a:rPr>
              <a:t>lobulated</a:t>
            </a:r>
            <a:r>
              <a:rPr lang="en-US" sz="2000" b="1" dirty="0">
                <a:solidFill>
                  <a:schemeClr val="tx1"/>
                </a:solidFill>
              </a:rPr>
              <a:t> pleural based soft tissue mass seen in the right </a:t>
            </a:r>
            <a:r>
              <a:rPr lang="en-US" sz="2000" b="1" dirty="0" err="1">
                <a:solidFill>
                  <a:schemeClr val="tx1"/>
                </a:solidFill>
              </a:rPr>
              <a:t>hemithorax</a:t>
            </a:r>
            <a:r>
              <a:rPr lang="en-US" sz="2000" b="1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 Right LL lobe lung nodule and pleural based nodule appears metastatic.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 Focal metabolically active lesions seen in DD of both femur and R proximal tibia s/o ? Marrow metastasis </a:t>
            </a:r>
            <a:endParaRPr lang="en-IN" sz="20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HP\Desktop\Prathyusha\Pic_161375451926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967" y="1619795"/>
            <a:ext cx="3522596" cy="2978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5" name="Right Arrow 14"/>
          <p:cNvSpPr/>
          <p:nvPr/>
        </p:nvSpPr>
        <p:spPr>
          <a:xfrm flipV="1">
            <a:off x="4794069" y="3252651"/>
            <a:ext cx="560396" cy="235131"/>
          </a:xfrm>
          <a:prstGeom prst="righ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Down Arrow 15"/>
          <p:cNvSpPr/>
          <p:nvPr/>
        </p:nvSpPr>
        <p:spPr>
          <a:xfrm>
            <a:off x="6074229" y="2547258"/>
            <a:ext cx="248194" cy="509452"/>
          </a:xfrm>
          <a:prstGeom prst="down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Right Arrow 16"/>
          <p:cNvSpPr/>
          <p:nvPr/>
        </p:nvSpPr>
        <p:spPr>
          <a:xfrm flipV="1">
            <a:off x="8813074" y="2351312"/>
            <a:ext cx="513806" cy="169818"/>
          </a:xfrm>
          <a:prstGeom prst="right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594610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DC855F7-5D2E-40D7-8491-9589D234DABC}"/>
              </a:ext>
            </a:extLst>
          </p:cNvPr>
          <p:cNvSpPr/>
          <p:nvPr/>
        </p:nvSpPr>
        <p:spPr>
          <a:xfrm>
            <a:off x="666205" y="1554480"/>
            <a:ext cx="10763795" cy="471569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26AA7D-F6FC-4848-80F4-F4DC1D13DC5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28511" r="1951" b="30726"/>
          <a:stretch/>
        </p:blipFill>
        <p:spPr>
          <a:xfrm>
            <a:off x="0" y="9940"/>
            <a:ext cx="1475766" cy="625181"/>
          </a:xfrm>
          <a:prstGeom prst="roundRect">
            <a:avLst>
              <a:gd name="adj" fmla="val 2284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0FE56D52-AC0C-40BB-AA0A-1530C497DC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28511" r="1951" b="30726"/>
          <a:stretch/>
        </p:blipFill>
        <p:spPr>
          <a:xfrm>
            <a:off x="0" y="0"/>
            <a:ext cx="1475766" cy="625181"/>
          </a:xfrm>
          <a:prstGeom prst="roundRect">
            <a:avLst>
              <a:gd name="adj" fmla="val 2284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65AB5D7B-62BC-4130-B3AE-57A249A1F0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11" y="29818"/>
            <a:ext cx="972589" cy="931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7B12EA-BF9D-4543-940C-6F9DE804830A}"/>
              </a:ext>
            </a:extLst>
          </p:cNvPr>
          <p:cNvSpPr txBox="1"/>
          <p:nvPr/>
        </p:nvSpPr>
        <p:spPr>
          <a:xfrm>
            <a:off x="2194561" y="2677887"/>
            <a:ext cx="7916092" cy="1446550"/>
          </a:xfrm>
          <a:prstGeom prst="rect">
            <a:avLst/>
          </a:prstGeom>
          <a:solidFill>
            <a:srgbClr val="002060"/>
          </a:solidFill>
          <a:ln w="762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rgbClr val="FF0000"/>
                </a:solidFill>
              </a:rPr>
              <a:t>     </a:t>
            </a:r>
            <a:r>
              <a:rPr lang="en-IN" sz="4400" b="1" dirty="0">
                <a:solidFill>
                  <a:srgbClr val="FFC000"/>
                </a:solidFill>
              </a:rPr>
              <a:t>Primary Pulmonary Synovial  </a:t>
            </a:r>
          </a:p>
          <a:p>
            <a:r>
              <a:rPr lang="en-US" sz="4400" b="1" dirty="0">
                <a:solidFill>
                  <a:srgbClr val="FFC000"/>
                </a:solidFill>
              </a:rPr>
              <a:t>                        Sarcoma</a:t>
            </a:r>
            <a:endParaRPr lang="en-IN" sz="4400" b="1" dirty="0">
              <a:solidFill>
                <a:srgbClr val="FFC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9CCD9D-CBFF-4632-894D-47D5BD481781}"/>
              </a:ext>
            </a:extLst>
          </p:cNvPr>
          <p:cNvSpPr txBox="1"/>
          <p:nvPr/>
        </p:nvSpPr>
        <p:spPr>
          <a:xfrm>
            <a:off x="5247561" y="4709813"/>
            <a:ext cx="1937011" cy="523220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FFC000"/>
                </a:solidFill>
              </a:rPr>
              <a:t>(T4 N2 M1)</a:t>
            </a:r>
            <a:endParaRPr lang="en-IN" sz="2800" dirty="0">
              <a:solidFill>
                <a:srgbClr val="FFC000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246811" y="261258"/>
            <a:ext cx="8033658" cy="822960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DIAGNOSIS</a:t>
            </a:r>
            <a:endParaRPr lang="en-IN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243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8F118C-CAF0-4387-9EE8-745969157EB5}"/>
              </a:ext>
            </a:extLst>
          </p:cNvPr>
          <p:cNvSpPr/>
          <p:nvPr/>
        </p:nvSpPr>
        <p:spPr>
          <a:xfrm>
            <a:off x="809897" y="1672045"/>
            <a:ext cx="10845993" cy="4872445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77F75-4D6A-4E60-8E8E-C37E5DAEFE11}"/>
              </a:ext>
            </a:extLst>
          </p:cNvPr>
          <p:cNvSpPr txBox="1"/>
          <p:nvPr/>
        </p:nvSpPr>
        <p:spPr>
          <a:xfrm>
            <a:off x="692331" y="1729191"/>
            <a:ext cx="1127324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6588" indent="-457200"/>
            <a:endParaRPr lang="en-US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IN" sz="2800" dirty="0"/>
          </a:p>
          <a:p>
            <a:endParaRPr lang="en-IN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IN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N" sz="2800" dirty="0"/>
          </a:p>
          <a:p>
            <a:endParaRPr lang="en-US" sz="2800" dirty="0"/>
          </a:p>
          <a:p>
            <a:endParaRPr lang="en-IN" dirty="0"/>
          </a:p>
          <a:p>
            <a:r>
              <a:rPr lang="en-IN" dirty="0"/>
              <a:t>                               </a:t>
            </a:r>
          </a:p>
          <a:p>
            <a:endParaRPr lang="en-IN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CE0EAFB-B683-4B08-8B5F-E5E517A956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28511" r="1951" b="30726"/>
          <a:stretch/>
        </p:blipFill>
        <p:spPr>
          <a:xfrm>
            <a:off x="0" y="0"/>
            <a:ext cx="1475766" cy="625181"/>
          </a:xfrm>
          <a:prstGeom prst="roundRect">
            <a:avLst>
              <a:gd name="adj" fmla="val 2284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Content Placeholder 10">
            <a:extLst>
              <a:ext uri="{FF2B5EF4-FFF2-40B4-BE49-F238E27FC236}">
                <a16:creationId xmlns:a16="http://schemas.microsoft.com/office/drawing/2014/main" id="{0A408059-72FC-4E43-8FBD-39EE42707D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468" y="-24578"/>
            <a:ext cx="905532" cy="866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2207623" y="326571"/>
            <a:ext cx="8360228" cy="901338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TREATMENT</a:t>
            </a:r>
            <a:endParaRPr lang="en-IN" sz="44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312126" y="3513909"/>
            <a:ext cx="795528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Patient underwent 3 cycles of chemotherapy of :</a:t>
            </a:r>
          </a:p>
          <a:p>
            <a:pPr algn="ctr"/>
            <a:r>
              <a:rPr lang="en-US" sz="2800" b="1" dirty="0" err="1">
                <a:solidFill>
                  <a:srgbClr val="FFFF00"/>
                </a:solidFill>
              </a:rPr>
              <a:t>Ifosfamide</a:t>
            </a:r>
            <a:r>
              <a:rPr lang="en-US" sz="2800" b="1" dirty="0">
                <a:solidFill>
                  <a:srgbClr val="FFFF00"/>
                </a:solidFill>
              </a:rPr>
              <a:t> and Doxorubicin</a:t>
            </a:r>
            <a:endParaRPr lang="en-IN" sz="2800" b="1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38250" y="2076994"/>
            <a:ext cx="7863841" cy="94923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800" b="1" dirty="0">
                <a:solidFill>
                  <a:schemeClr val="bg1"/>
                </a:solidFill>
              </a:rPr>
              <a:t>      </a:t>
            </a:r>
            <a:r>
              <a:rPr lang="en-US" sz="2800" b="1" dirty="0">
                <a:solidFill>
                  <a:schemeClr val="tx1"/>
                </a:solidFill>
              </a:rPr>
              <a:t>Patient was started on chemotherapy after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                              oncologist opinion 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338252" y="4959532"/>
            <a:ext cx="800753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Patient was lost to follow up after Chemotherapy</a:t>
            </a:r>
            <a:endParaRPr lang="en-IN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84389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C8F118C-CAF0-4387-9EE8-745969157EB5}"/>
              </a:ext>
            </a:extLst>
          </p:cNvPr>
          <p:cNvSpPr/>
          <p:nvPr/>
        </p:nvSpPr>
        <p:spPr>
          <a:xfrm>
            <a:off x="352697" y="1502230"/>
            <a:ext cx="11443063" cy="518595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endParaRPr lang="en-US" dirty="0"/>
          </a:p>
          <a:p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err="1"/>
              <a:t>Blastoma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err="1"/>
              <a:t>Carcinoid</a:t>
            </a:r>
            <a:r>
              <a:rPr lang="en-US" sz="2400" dirty="0"/>
              <a:t> Tumors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err="1"/>
              <a:t>Carcinosarcoma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 err="1"/>
              <a:t>Epitheloid</a:t>
            </a:r>
            <a:r>
              <a:rPr lang="en-US" sz="2400" dirty="0"/>
              <a:t> </a:t>
            </a:r>
            <a:r>
              <a:rPr lang="en-US" sz="2400" dirty="0" err="1"/>
              <a:t>hemangioendothelioma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Malignant </a:t>
            </a:r>
            <a:r>
              <a:rPr lang="en-US" sz="2400" dirty="0" err="1"/>
              <a:t>lymphoreticular</a:t>
            </a:r>
            <a:r>
              <a:rPr lang="en-US" sz="2400" dirty="0"/>
              <a:t> disorders                                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Malignant melanoma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Malignant germ cell </a:t>
            </a:r>
            <a:r>
              <a:rPr lang="en-US" sz="2400" dirty="0" err="1"/>
              <a:t>tumours</a:t>
            </a: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Salivary gland type Tumors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FFC000"/>
                </a:solidFill>
              </a:rPr>
              <a:t>Sarcomas- soft tissue sarcomas</a:t>
            </a:r>
          </a:p>
          <a:p>
            <a:r>
              <a:rPr lang="en-US" sz="2400" dirty="0">
                <a:solidFill>
                  <a:srgbClr val="FFC000"/>
                </a:solidFill>
              </a:rPr>
              <a:t>                        </a:t>
            </a:r>
            <a:r>
              <a:rPr lang="en-US" sz="2400" dirty="0" err="1">
                <a:solidFill>
                  <a:srgbClr val="FFC000"/>
                </a:solidFill>
              </a:rPr>
              <a:t>chondrosarcoma</a:t>
            </a:r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>
                <a:solidFill>
                  <a:srgbClr val="FFC000"/>
                </a:solidFill>
              </a:rPr>
              <a:t>                        </a:t>
            </a:r>
            <a:r>
              <a:rPr lang="en-US" sz="2400" dirty="0" err="1">
                <a:solidFill>
                  <a:srgbClr val="FFC000"/>
                </a:solidFill>
              </a:rPr>
              <a:t>osteosarcoma</a:t>
            </a:r>
            <a:endParaRPr lang="en-US" sz="2400" dirty="0">
              <a:solidFill>
                <a:srgbClr val="FFC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77F75-4D6A-4E60-8E8E-C37E5DAEFE11}"/>
              </a:ext>
            </a:extLst>
          </p:cNvPr>
          <p:cNvSpPr txBox="1"/>
          <p:nvPr/>
        </p:nvSpPr>
        <p:spPr>
          <a:xfrm>
            <a:off x="692331" y="1729191"/>
            <a:ext cx="1127324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6588" indent="-457200"/>
            <a:endParaRPr lang="en-US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b="1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IN" sz="2800" dirty="0"/>
          </a:p>
          <a:p>
            <a:endParaRPr lang="en-IN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IN" sz="28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N" sz="2800" dirty="0"/>
          </a:p>
          <a:p>
            <a:endParaRPr lang="en-US" sz="2800" dirty="0"/>
          </a:p>
          <a:p>
            <a:endParaRPr lang="en-IN" dirty="0"/>
          </a:p>
          <a:p>
            <a:r>
              <a:rPr lang="en-IN" dirty="0"/>
              <a:t>                               </a:t>
            </a:r>
          </a:p>
          <a:p>
            <a:endParaRPr lang="en-IN" dirty="0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CE0EAFB-B683-4B08-8B5F-E5E517A956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28511" r="1951" b="30726"/>
          <a:stretch/>
        </p:blipFill>
        <p:spPr>
          <a:xfrm>
            <a:off x="0" y="0"/>
            <a:ext cx="1475766" cy="625181"/>
          </a:xfrm>
          <a:prstGeom prst="roundRect">
            <a:avLst>
              <a:gd name="adj" fmla="val 2284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Content Placeholder 10">
            <a:extLst>
              <a:ext uri="{FF2B5EF4-FFF2-40B4-BE49-F238E27FC236}">
                <a16:creationId xmlns:a16="http://schemas.microsoft.com/office/drawing/2014/main" id="{0A408059-72FC-4E43-8FBD-39EE42707D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6468" y="-24578"/>
            <a:ext cx="905532" cy="866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itle 10"/>
          <p:cNvSpPr>
            <a:spLocks noGrp="1"/>
          </p:cNvSpPr>
          <p:nvPr>
            <p:ph type="title"/>
          </p:nvPr>
        </p:nvSpPr>
        <p:spPr>
          <a:xfrm>
            <a:off x="2207623" y="326571"/>
            <a:ext cx="8360228" cy="809898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DISCUSSION</a:t>
            </a:r>
            <a:endParaRPr lang="en-IN" sz="44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916092" y="1933303"/>
            <a:ext cx="3239590" cy="44805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solidFill>
                  <a:srgbClr val="FF0000"/>
                </a:solidFill>
              </a:rPr>
              <a:t>Primary Soft tissue sarcomas of the lung</a:t>
            </a:r>
          </a:p>
          <a:p>
            <a:pPr algn="ctr"/>
            <a:endParaRPr lang="en-US" u="sng" dirty="0"/>
          </a:p>
          <a:p>
            <a:pPr algn="ctr"/>
            <a:r>
              <a:rPr lang="en-US" dirty="0" err="1"/>
              <a:t>Leimyosarcoma</a:t>
            </a:r>
            <a:endParaRPr lang="en-US" dirty="0"/>
          </a:p>
          <a:p>
            <a:pPr algn="ctr"/>
            <a:r>
              <a:rPr lang="en-US" dirty="0">
                <a:solidFill>
                  <a:srgbClr val="00B0F0"/>
                </a:solidFill>
              </a:rPr>
              <a:t>Synovial sarcoma</a:t>
            </a:r>
            <a:endParaRPr lang="en-US" dirty="0"/>
          </a:p>
          <a:p>
            <a:pPr algn="ctr"/>
            <a:r>
              <a:rPr lang="en-US" dirty="0"/>
              <a:t>Spindle </a:t>
            </a:r>
            <a:r>
              <a:rPr lang="en-US" dirty="0" err="1"/>
              <a:t>cellsarcoma</a:t>
            </a:r>
            <a:endParaRPr lang="en-US" dirty="0"/>
          </a:p>
          <a:p>
            <a:pPr algn="ctr"/>
            <a:r>
              <a:rPr lang="en-US" dirty="0" err="1"/>
              <a:t>Rhabdomyosarcoma</a:t>
            </a:r>
            <a:endParaRPr lang="en-US" dirty="0"/>
          </a:p>
          <a:p>
            <a:pPr algn="ctr"/>
            <a:r>
              <a:rPr lang="en-US" dirty="0"/>
              <a:t>Malignant fibrous </a:t>
            </a:r>
            <a:r>
              <a:rPr lang="en-US" dirty="0" err="1"/>
              <a:t>histiocytoma</a:t>
            </a:r>
            <a:endParaRPr lang="en-US" dirty="0"/>
          </a:p>
          <a:p>
            <a:pPr algn="ctr"/>
            <a:r>
              <a:rPr lang="en-US" dirty="0" err="1"/>
              <a:t>Fibrosarcoma</a:t>
            </a:r>
            <a:endParaRPr lang="en-US" dirty="0"/>
          </a:p>
          <a:p>
            <a:pPr algn="ctr"/>
            <a:r>
              <a:rPr lang="en-US" dirty="0" err="1"/>
              <a:t>Angiosarcoma</a:t>
            </a:r>
            <a:endParaRPr lang="en-US" dirty="0"/>
          </a:p>
          <a:p>
            <a:pPr algn="ctr"/>
            <a:r>
              <a:rPr lang="en-US" dirty="0"/>
              <a:t>Malignant </a:t>
            </a:r>
            <a:r>
              <a:rPr lang="en-US" dirty="0" err="1"/>
              <a:t>hemangiopericytoma</a:t>
            </a:r>
            <a:endParaRPr lang="en-US" dirty="0"/>
          </a:p>
          <a:p>
            <a:pPr algn="ctr"/>
            <a:r>
              <a:rPr lang="en-US" dirty="0" err="1"/>
              <a:t>Neurogenic</a:t>
            </a:r>
            <a:r>
              <a:rPr lang="en-US" dirty="0"/>
              <a:t> sarcoma</a:t>
            </a:r>
          </a:p>
          <a:p>
            <a:pPr algn="ctr"/>
            <a:r>
              <a:rPr lang="en-US" dirty="0"/>
              <a:t>Kaposi sarcoma</a:t>
            </a:r>
          </a:p>
          <a:p>
            <a:pPr algn="ctr"/>
            <a:r>
              <a:rPr lang="en-US" dirty="0" err="1"/>
              <a:t>liposarcoma</a:t>
            </a:r>
            <a:endParaRPr lang="en-US" dirty="0"/>
          </a:p>
          <a:p>
            <a:pPr algn="ctr"/>
            <a:endParaRPr lang="en-IN" dirty="0"/>
          </a:p>
        </p:txBody>
      </p:sp>
      <p:sp>
        <p:nvSpPr>
          <p:cNvPr id="11" name="Rectangle 10"/>
          <p:cNvSpPr/>
          <p:nvPr/>
        </p:nvSpPr>
        <p:spPr>
          <a:xfrm>
            <a:off x="862148" y="1763486"/>
            <a:ext cx="5199017" cy="61395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Rare Primary Lung Malignancies </a:t>
            </a:r>
          </a:p>
        </p:txBody>
      </p:sp>
    </p:spTree>
    <p:extLst>
      <p:ext uri="{BB962C8B-B14F-4D97-AF65-F5344CB8AC3E}">
        <p14:creationId xmlns:p14="http://schemas.microsoft.com/office/powerpoint/2010/main" val="920684389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EE042952-9B7A-4527-85AF-DF5958A3DE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28511" r="1951" b="30726"/>
          <a:stretch/>
        </p:blipFill>
        <p:spPr>
          <a:xfrm>
            <a:off x="-11017" y="29611"/>
            <a:ext cx="1475766" cy="625181"/>
          </a:xfrm>
          <a:prstGeom prst="roundRect">
            <a:avLst>
              <a:gd name="adj" fmla="val 2284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Content Placeholder 10">
            <a:extLst>
              <a:ext uri="{FF2B5EF4-FFF2-40B4-BE49-F238E27FC236}">
                <a16:creationId xmlns:a16="http://schemas.microsoft.com/office/drawing/2014/main" id="{FB96B1AF-99E5-40B5-989F-449461EFC9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11" y="21404"/>
            <a:ext cx="972589" cy="6547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1E44DFE7-1269-4A84-B14E-92626AA17FA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369096" y="49314"/>
            <a:ext cx="30960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IN" dirty="0">
                <a:latin typeface="Arial Black" panose="020B0A04020102020204" pitchFamily="34" charset="0"/>
              </a:rPr>
              <a:t> </a:t>
            </a:r>
            <a:endParaRPr lang="en-IN" sz="2800" u="sng" dirty="0"/>
          </a:p>
        </p:txBody>
      </p:sp>
      <p:sp>
        <p:nvSpPr>
          <p:cNvPr id="15" name="Rounded Rectangle 14"/>
          <p:cNvSpPr/>
          <p:nvPr/>
        </p:nvSpPr>
        <p:spPr>
          <a:xfrm>
            <a:off x="836023" y="1005839"/>
            <a:ext cx="10763793" cy="96665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FFFF00"/>
                </a:solidFill>
              </a:rPr>
              <a:t>  Synovial sarcoma </a:t>
            </a:r>
            <a:r>
              <a:rPr lang="en-US" sz="2400" b="1" dirty="0">
                <a:solidFill>
                  <a:schemeClr val="tx1"/>
                </a:solidFill>
              </a:rPr>
              <a:t>represent tumors more frequently  in </a:t>
            </a:r>
            <a:r>
              <a:rPr lang="en-US" sz="2400" b="1" dirty="0" err="1">
                <a:solidFill>
                  <a:schemeClr val="tx1"/>
                </a:solidFill>
              </a:rPr>
              <a:t>peri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articular</a:t>
            </a:r>
            <a:r>
              <a:rPr lang="en-US" sz="2400" b="1" dirty="0">
                <a:solidFill>
                  <a:schemeClr val="tx1"/>
                </a:solidFill>
              </a:rPr>
              <a:t> tissue and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                                                    rarely detected in the lungs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62149" y="2651760"/>
            <a:ext cx="10711542" cy="10972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000" b="1" dirty="0">
                <a:solidFill>
                  <a:schemeClr val="tx1"/>
                </a:solidFill>
              </a:rPr>
              <a:t>  </a:t>
            </a:r>
            <a:r>
              <a:rPr lang="en-US" sz="2400" b="1" dirty="0">
                <a:solidFill>
                  <a:schemeClr val="tx1"/>
                </a:solidFill>
              </a:rPr>
              <a:t>Primary pulmonary sarcomas accounts for </a:t>
            </a:r>
            <a:r>
              <a:rPr lang="en-US" sz="2400" b="1" dirty="0">
                <a:solidFill>
                  <a:srgbClr val="00B0F0"/>
                </a:solidFill>
              </a:rPr>
              <a:t>20% </a:t>
            </a:r>
            <a:r>
              <a:rPr lang="en-US" sz="2400" b="1" dirty="0">
                <a:solidFill>
                  <a:schemeClr val="tx1"/>
                </a:solidFill>
              </a:rPr>
              <a:t>of all primary rare lung 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                                                                   malignancies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6023" y="4493623"/>
            <a:ext cx="10737669" cy="11887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en-US" sz="2400" b="1" dirty="0" err="1">
                <a:solidFill>
                  <a:srgbClr val="FFFF00"/>
                </a:solidFill>
              </a:rPr>
              <a:t>Leiomyosarcoma</a:t>
            </a:r>
            <a:r>
              <a:rPr lang="en-US" sz="2400" b="1" dirty="0">
                <a:solidFill>
                  <a:srgbClr val="002060"/>
                </a:solidFill>
              </a:rPr>
              <a:t>  </a:t>
            </a:r>
            <a:r>
              <a:rPr lang="en-US" sz="2400" b="1" dirty="0">
                <a:solidFill>
                  <a:schemeClr val="tx1"/>
                </a:solidFill>
              </a:rPr>
              <a:t>is the most frequent Primary lung </a:t>
            </a:r>
            <a:r>
              <a:rPr lang="en-US" sz="2400" b="1" dirty="0" err="1">
                <a:solidFill>
                  <a:schemeClr val="tx1"/>
                </a:solidFill>
              </a:rPr>
              <a:t>parenchymal</a:t>
            </a:r>
            <a:r>
              <a:rPr lang="en-US" sz="2400" b="1" dirty="0">
                <a:solidFill>
                  <a:schemeClr val="tx1"/>
                </a:solidFill>
              </a:rPr>
              <a:t> sarcoma.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FFFF00"/>
                </a:solidFill>
              </a:rPr>
              <a:t>Synovial sarcoma  </a:t>
            </a:r>
            <a:r>
              <a:rPr lang="en-US" sz="2400" b="1" dirty="0">
                <a:solidFill>
                  <a:schemeClr val="tx1"/>
                </a:solidFill>
              </a:rPr>
              <a:t>is the second most frequent subtype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75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16880230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E9554-638F-4431-933A-CD0EDC1C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022"/>
            <a:ext cx="10515600" cy="1325563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A8B6FE2-5F45-4734-944C-B81AD2916B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299" y="1611313"/>
            <a:ext cx="4271128" cy="4351337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4F6D4C5-D933-46A0-96F3-CA4C999D4DDF}"/>
              </a:ext>
            </a:extLst>
          </p:cNvPr>
          <p:cNvSpPr/>
          <p:nvPr/>
        </p:nvSpPr>
        <p:spPr>
          <a:xfrm>
            <a:off x="-313509" y="13063"/>
            <a:ext cx="12505509" cy="6858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8C53DD-EBFC-4E1A-86D5-E0B84CE29E4E}"/>
              </a:ext>
            </a:extLst>
          </p:cNvPr>
          <p:cNvSpPr txBox="1"/>
          <p:nvPr/>
        </p:nvSpPr>
        <p:spPr>
          <a:xfrm>
            <a:off x="0" y="1744357"/>
            <a:ext cx="52225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tabLst>
                <a:tab pos="990600" algn="l"/>
              </a:tabLst>
            </a:pPr>
            <a:r>
              <a:rPr lang="en-IN" sz="2800" b="1" dirty="0"/>
              <a:t> </a:t>
            </a:r>
          </a:p>
          <a:p>
            <a:endParaRPr lang="en-IN" sz="2800" b="1" dirty="0"/>
          </a:p>
          <a:p>
            <a:endParaRPr lang="en-IN" dirty="0"/>
          </a:p>
        </p:txBody>
      </p:sp>
      <p:pic>
        <p:nvPicPr>
          <p:cNvPr id="8" name="Content Placeholder 10">
            <a:extLst>
              <a:ext uri="{FF2B5EF4-FFF2-40B4-BE49-F238E27FC236}">
                <a16:creationId xmlns:a16="http://schemas.microsoft.com/office/drawing/2014/main" id="{4FE82DCE-C2C2-4FF8-B272-71FFF4BC27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8259"/>
            <a:ext cx="932793" cy="7800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7E49ED-7DC7-4092-8ACF-CC7C22A185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28511" r="1951" b="30726"/>
          <a:stretch/>
        </p:blipFill>
        <p:spPr>
          <a:xfrm>
            <a:off x="0" y="14372"/>
            <a:ext cx="1152615" cy="577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8"/>
          <p:cNvSpPr/>
          <p:nvPr/>
        </p:nvSpPr>
        <p:spPr>
          <a:xfrm>
            <a:off x="1698173" y="352697"/>
            <a:ext cx="8856616" cy="50945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Primary pulmonary sarcomas accounts for &lt;0.5% of lung cancers</a:t>
            </a:r>
            <a:endParaRPr lang="en-IN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60097"/>
            <a:ext cx="5590903" cy="201406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20842" y="3437835"/>
            <a:ext cx="5866379" cy="197018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871370" y="6035040"/>
            <a:ext cx="3657600" cy="541725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Overall 60 cases till 2005</a:t>
            </a:r>
            <a:endParaRPr lang="en-IN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6902441" y="5983174"/>
            <a:ext cx="3657600" cy="540956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 cases in INDIA till 2016</a:t>
            </a:r>
            <a:endParaRPr lang="en-IN" sz="2400" b="1" dirty="0"/>
          </a:p>
        </p:txBody>
      </p:sp>
      <p:pic>
        <p:nvPicPr>
          <p:cNvPr id="1028" name="Picture 4" descr="C:\Users\HP\Desktop\Prathyusha\pics CT Synovial sar\Pic_16139245840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201783"/>
            <a:ext cx="5473235" cy="192293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6302829" y="1122637"/>
            <a:ext cx="5378824" cy="968189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Among all the subtypes of Primary pulmonary sarcomas, incidence of PPSS was 18.2% [14/77]</a:t>
            </a:r>
            <a:endParaRPr lang="en-IN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6320373" y="2174837"/>
            <a:ext cx="5378824" cy="968189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Among all SS originating from all anatomic locations, only 5.9% [14/217] were of Primary pulmonary origin</a:t>
            </a:r>
            <a:endParaRPr lang="en-IN" sz="2000" b="1" dirty="0"/>
          </a:p>
        </p:txBody>
      </p:sp>
      <p:sp>
        <p:nvSpPr>
          <p:cNvPr id="18" name="Right Arrow 17"/>
          <p:cNvSpPr/>
          <p:nvPr/>
        </p:nvSpPr>
        <p:spPr>
          <a:xfrm>
            <a:off x="5656218" y="2011682"/>
            <a:ext cx="418012" cy="300444"/>
          </a:xfrm>
          <a:prstGeom prst="rightArrow">
            <a:avLst/>
          </a:prstGeom>
          <a:solidFill>
            <a:schemeClr val="tx1"/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Down Arrow 18"/>
          <p:cNvSpPr/>
          <p:nvPr/>
        </p:nvSpPr>
        <p:spPr>
          <a:xfrm>
            <a:off x="2573383" y="5590903"/>
            <a:ext cx="339633" cy="391885"/>
          </a:xfrm>
          <a:prstGeom prst="downArrow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Down Arrow 19"/>
          <p:cNvSpPr/>
          <p:nvPr/>
        </p:nvSpPr>
        <p:spPr>
          <a:xfrm>
            <a:off x="8591005" y="5512526"/>
            <a:ext cx="317863" cy="361405"/>
          </a:xfrm>
          <a:prstGeom prst="downArrow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425898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CC2CF72-C211-43D4-98AA-DC71D07DF554}"/>
              </a:ext>
            </a:extLst>
          </p:cNvPr>
          <p:cNvSpPr txBox="1"/>
          <p:nvPr/>
        </p:nvSpPr>
        <p:spPr>
          <a:xfrm>
            <a:off x="849086" y="2013785"/>
            <a:ext cx="10358846" cy="1200329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SS mainly occurs in adolescents and young adults between </a:t>
            </a:r>
            <a:r>
              <a:rPr lang="en-US" sz="2400" b="1" i="1" dirty="0">
                <a:solidFill>
                  <a:srgbClr val="92D050"/>
                </a:solidFill>
              </a:rPr>
              <a:t>15 and 30 years of age</a:t>
            </a:r>
            <a:r>
              <a:rPr lang="en-US" sz="2400" b="1" dirty="0"/>
              <a:t>, usually seen in extremities of the joints, </a:t>
            </a:r>
            <a:r>
              <a:rPr lang="en-US" sz="2400" b="1" i="1" dirty="0">
                <a:solidFill>
                  <a:srgbClr val="92D050"/>
                </a:solidFill>
              </a:rPr>
              <a:t>most commonly around the knee in more than 80% of the cases</a:t>
            </a:r>
            <a:endParaRPr lang="en-IN" sz="2400" b="1" i="1" dirty="0">
              <a:solidFill>
                <a:srgbClr val="92D050"/>
              </a:solidFill>
            </a:endParaRPr>
          </a:p>
        </p:txBody>
      </p:sp>
      <p:pic>
        <p:nvPicPr>
          <p:cNvPr id="21" name="Content Placeholder 4">
            <a:extLst>
              <a:ext uri="{FF2B5EF4-FFF2-40B4-BE49-F238E27FC236}">
                <a16:creationId xmlns:a16="http://schemas.microsoft.com/office/drawing/2014/main" id="{A0DBC821-C5D1-49F5-9D53-9F3D96544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28511" r="1951" b="30726"/>
          <a:stretch/>
        </p:blipFill>
        <p:spPr>
          <a:xfrm>
            <a:off x="0" y="0"/>
            <a:ext cx="1475766" cy="625181"/>
          </a:xfrm>
          <a:prstGeom prst="roundRect">
            <a:avLst>
              <a:gd name="adj" fmla="val 2284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Content Placeholder 10">
            <a:extLst>
              <a:ext uri="{FF2B5EF4-FFF2-40B4-BE49-F238E27FC236}">
                <a16:creationId xmlns:a16="http://schemas.microsoft.com/office/drawing/2014/main" id="{44FF2F0A-AEB0-4CDA-9677-DFA1FBED3F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39" y="78291"/>
            <a:ext cx="932761" cy="7932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9FE64B-76CE-4391-8AA4-31E1CA2FEC8E}"/>
              </a:ext>
            </a:extLst>
          </p:cNvPr>
          <p:cNvSpPr txBox="1"/>
          <p:nvPr/>
        </p:nvSpPr>
        <p:spPr>
          <a:xfrm>
            <a:off x="770708" y="3749042"/>
            <a:ext cx="10437223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SS can occur in other sites like intra thoracic organs, intra </a:t>
            </a:r>
            <a:r>
              <a:rPr lang="en-IN" sz="2400" b="1" dirty="0" err="1"/>
              <a:t>abdominal,abdominal</a:t>
            </a:r>
            <a:r>
              <a:rPr lang="en-IN" sz="2400" b="1" dirty="0"/>
              <a:t> </a:t>
            </a:r>
            <a:r>
              <a:rPr lang="en-IN" sz="2400" b="1" dirty="0" err="1"/>
              <a:t>wall,head</a:t>
            </a:r>
            <a:r>
              <a:rPr lang="en-IN" sz="2400" b="1" dirty="0"/>
              <a:t> and neck </a:t>
            </a:r>
            <a:r>
              <a:rPr lang="en-IN" sz="2400" b="1" dirty="0" err="1"/>
              <a:t>region,skin</a:t>
            </a:r>
            <a:r>
              <a:rPr lang="en-IN" sz="2400" b="1" dirty="0"/>
              <a:t>, blood vessels, neural tissue etc.</a:t>
            </a:r>
            <a:endParaRPr lang="en-IN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C2CF72-C211-43D4-98AA-DC71D07DF554}"/>
              </a:ext>
            </a:extLst>
          </p:cNvPr>
          <p:cNvSpPr txBox="1"/>
          <p:nvPr/>
        </p:nvSpPr>
        <p:spPr>
          <a:xfrm>
            <a:off x="888274" y="707497"/>
            <a:ext cx="10319657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 SS is a spindle cell tumor of </a:t>
            </a:r>
            <a:r>
              <a:rPr lang="en-US" sz="2400" b="1" dirty="0" err="1"/>
              <a:t>mesenchymal</a:t>
            </a:r>
            <a:r>
              <a:rPr lang="en-US" sz="2400" b="1" dirty="0"/>
              <a:t> origin with variable epithelial cell differentiation representing 10% of all soft tissue sarcomas</a:t>
            </a:r>
            <a:endParaRPr lang="en-IN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9FE64B-76CE-4391-8AA4-31E1CA2FEC8E}"/>
              </a:ext>
            </a:extLst>
          </p:cNvPr>
          <p:cNvSpPr txBox="1"/>
          <p:nvPr/>
        </p:nvSpPr>
        <p:spPr>
          <a:xfrm>
            <a:off x="796835" y="5117894"/>
            <a:ext cx="10489473" cy="830997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/>
              <a:t>It is a highly aggressive malignant </a:t>
            </a:r>
            <a:r>
              <a:rPr lang="en-IN" sz="2400" b="1" dirty="0" err="1"/>
              <a:t>tumor</a:t>
            </a:r>
            <a:r>
              <a:rPr lang="en-IN" sz="2400" b="1" dirty="0"/>
              <a:t> with poor prognosis and a 1 year survival rate of 55%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924526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5577F-80E1-426A-BD07-D33F4AF3C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694" y="339634"/>
            <a:ext cx="8673353" cy="872717"/>
          </a:xfrm>
        </p:spPr>
        <p:txBody>
          <a:bodyPr>
            <a:normAutofit/>
          </a:bodyPr>
          <a:lstStyle/>
          <a:p>
            <a:endParaRPr lang="en-IN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4511B22-1082-4DA6-B196-1A3F346C817C}"/>
              </a:ext>
            </a:extLst>
          </p:cNvPr>
          <p:cNvSpPr/>
          <p:nvPr/>
        </p:nvSpPr>
        <p:spPr>
          <a:xfrm>
            <a:off x="869185" y="1748885"/>
            <a:ext cx="10701959" cy="412824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2800" b="1" dirty="0"/>
          </a:p>
          <a:p>
            <a:r>
              <a:rPr lang="en-IN" sz="2800" b="1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IN" sz="2800" b="1" dirty="0">
                <a:latin typeface="Arial Black" panose="020B0A04020102020204" pitchFamily="34" charset="0"/>
              </a:rPr>
              <a:t> </a:t>
            </a:r>
            <a:endParaRPr lang="en-IN" sz="2800" b="1" dirty="0"/>
          </a:p>
          <a:p>
            <a:pPr>
              <a:buFont typeface="Arial" pitchFamily="34" charset="0"/>
              <a:buChar char="•"/>
            </a:pPr>
            <a:endParaRPr lang="en-IN" sz="2800" b="1" dirty="0"/>
          </a:p>
          <a:p>
            <a:pPr>
              <a:buFont typeface="Arial" pitchFamily="34" charset="0"/>
              <a:buChar char="•"/>
            </a:pPr>
            <a:endParaRPr lang="en-IN" sz="2800" b="1" dirty="0"/>
          </a:p>
          <a:p>
            <a:pPr>
              <a:buFont typeface="Arial" pitchFamily="34" charset="0"/>
              <a:buChar char="•"/>
            </a:pPr>
            <a:endParaRPr lang="en-IN" sz="2800" b="1" dirty="0"/>
          </a:p>
          <a:p>
            <a:pPr>
              <a:buFont typeface="Arial" pitchFamily="34" charset="0"/>
              <a:buChar char="•"/>
            </a:pPr>
            <a:r>
              <a:rPr lang="en-IN" sz="2800" b="1" dirty="0"/>
              <a:t>  </a:t>
            </a:r>
            <a:r>
              <a:rPr lang="en-IN" sz="2800" b="1" dirty="0">
                <a:solidFill>
                  <a:srgbClr val="FF0000"/>
                </a:solidFill>
              </a:rPr>
              <a:t>Surgery </a:t>
            </a:r>
            <a:r>
              <a:rPr lang="en-IN" sz="2800" b="1" dirty="0"/>
              <a:t> is the mainstay of the initial treatment and complete resection is obtained in 80% of the cases</a:t>
            </a:r>
          </a:p>
          <a:p>
            <a:endParaRPr lang="en-IN" sz="2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/>
              <a:t>In case of </a:t>
            </a:r>
            <a:r>
              <a:rPr lang="en-US" sz="2800" b="1" dirty="0" err="1"/>
              <a:t>unresectable</a:t>
            </a:r>
            <a:r>
              <a:rPr lang="en-US" sz="2800" b="1" dirty="0"/>
              <a:t> lesions –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Chemoradiation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is the best strategy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800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800" b="1" dirty="0"/>
              <a:t>It is a </a:t>
            </a:r>
            <a:r>
              <a:rPr lang="en-US" sz="2800" b="1" dirty="0" err="1"/>
              <a:t>chemosensitive</a:t>
            </a:r>
            <a:r>
              <a:rPr lang="en-US" sz="2800" b="1" dirty="0"/>
              <a:t> tumor, treatment with </a:t>
            </a:r>
            <a:r>
              <a:rPr lang="en-US" sz="2800" b="1" dirty="0" err="1">
                <a:solidFill>
                  <a:srgbClr val="FF0000"/>
                </a:solidFill>
              </a:rPr>
              <a:t>Adriamycin</a:t>
            </a:r>
            <a:r>
              <a:rPr lang="en-US" sz="2800" b="1" dirty="0">
                <a:solidFill>
                  <a:srgbClr val="FF0000"/>
                </a:solidFill>
              </a:rPr>
              <a:t> alone or in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combination with </a:t>
            </a:r>
            <a:r>
              <a:rPr lang="en-US" sz="2800" b="1" dirty="0" err="1">
                <a:solidFill>
                  <a:srgbClr val="FF0000"/>
                </a:solidFill>
              </a:rPr>
              <a:t>Ifosfamide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remains standard chemotherapy in metastatic disease</a:t>
            </a:r>
            <a:endParaRPr lang="en-IN" sz="2800" b="1" dirty="0"/>
          </a:p>
          <a:p>
            <a:r>
              <a:rPr lang="en-IN" sz="2800" b="1" dirty="0"/>
              <a:t>  </a:t>
            </a:r>
          </a:p>
          <a:p>
            <a:r>
              <a:rPr lang="en-IN" sz="2800" b="1" dirty="0"/>
              <a:t>                                 </a:t>
            </a:r>
          </a:p>
          <a:p>
            <a:pPr marL="457200" indent="-457200"/>
            <a:endParaRPr lang="en-IN" sz="2800" b="1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IN" sz="2800" b="1" dirty="0">
              <a:solidFill>
                <a:srgbClr val="C00000"/>
              </a:solidFill>
            </a:endParaRPr>
          </a:p>
          <a:p>
            <a:endParaRPr lang="en-IN" sz="28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N" b="1" dirty="0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AB8432D-905C-49F2-A333-A4E282A093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28511" r="1951" b="30726"/>
          <a:stretch/>
        </p:blipFill>
        <p:spPr>
          <a:xfrm>
            <a:off x="0" y="0"/>
            <a:ext cx="1446874" cy="625181"/>
          </a:xfrm>
          <a:prstGeom prst="roundRect">
            <a:avLst>
              <a:gd name="adj" fmla="val 2284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19930D5-E6A5-438A-8CD8-3C0685B79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11" y="1"/>
            <a:ext cx="972589" cy="728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itle 10"/>
          <p:cNvSpPr txBox="1">
            <a:spLocks/>
          </p:cNvSpPr>
          <p:nvPr/>
        </p:nvSpPr>
        <p:spPr>
          <a:xfrm>
            <a:off x="1867988" y="300447"/>
            <a:ext cx="8673737" cy="770708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57150" cap="flat" cmpd="sng" algn="ctr">
            <a:solidFill>
              <a:srgbClr val="C00000"/>
            </a:solidFill>
            <a:prstDash val="solid"/>
            <a:miter lim="800000"/>
          </a:ln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chemeClr val="bg1"/>
                </a:solidFill>
              </a:rPr>
              <a:t>TREATMENT</a:t>
            </a: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15549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2EFE9-AB2A-4123-BE13-0BE385DCF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741" y="309281"/>
            <a:ext cx="8928847" cy="1586753"/>
          </a:xfrm>
        </p:spPr>
        <p:txBody>
          <a:bodyPr>
            <a:normAutofit/>
          </a:bodyPr>
          <a:lstStyle/>
          <a:p>
            <a:r>
              <a:rPr lang="en-IN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     </a:t>
            </a:r>
            <a:endParaRPr lang="en-IN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F2522E7-D3F9-49C9-AE97-2DC6FC68DE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11" y="34385"/>
            <a:ext cx="972589" cy="931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C1F5F6-3542-473E-81CF-340AE8508BD4}"/>
              </a:ext>
            </a:extLst>
          </p:cNvPr>
          <p:cNvSpPr/>
          <p:nvPr/>
        </p:nvSpPr>
        <p:spPr>
          <a:xfrm>
            <a:off x="300445" y="653143"/>
            <a:ext cx="11482252" cy="5721531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endParaRPr lang="en-IN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25 year old male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Tobacco chewer since 5 years</a:t>
            </a:r>
            <a:endParaRPr lang="en-I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I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Known </a:t>
            </a:r>
            <a:r>
              <a:rPr lang="en-IN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Comorbidities</a:t>
            </a:r>
            <a:endParaRPr lang="en-I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IN" sz="2000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IN" sz="3200" b="1" u="sng" dirty="0">
                <a:solidFill>
                  <a:srgbClr val="FF0000"/>
                </a:solidFill>
              </a:rPr>
              <a:t>Chief Complaints:</a:t>
            </a:r>
          </a:p>
          <a:p>
            <a:endParaRPr lang="en-IN" sz="20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/>
            <a:r>
              <a:rPr lang="en-IN" sz="2400" b="1" dirty="0">
                <a:solidFill>
                  <a:srgbClr val="92D050"/>
                </a:solidFill>
              </a:rPr>
              <a:t>1</a:t>
            </a:r>
            <a:r>
              <a:rPr lang="en-IN" sz="2800" b="1" dirty="0">
                <a:solidFill>
                  <a:srgbClr val="92D050"/>
                </a:solidFill>
              </a:rPr>
              <a:t>.Breathlessness</a:t>
            </a:r>
            <a:r>
              <a:rPr lang="en-IN" sz="2000" b="1" dirty="0">
                <a:solidFill>
                  <a:srgbClr val="92D050"/>
                </a:solidFill>
              </a:rPr>
              <a:t>  </a:t>
            </a:r>
            <a:r>
              <a:rPr lang="en-I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for 1 month	-  MMRC Grade 1 non progressive , </a:t>
            </a:r>
          </a:p>
          <a:p>
            <a:pPr marL="342900" indent="-342900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No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Orthopnea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/PND</a:t>
            </a:r>
            <a:endParaRPr lang="en-I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</a:t>
            </a:r>
            <a:endParaRPr lang="en-I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/>
            <a:r>
              <a:rPr lang="en-IN" sz="2400" b="1" dirty="0">
                <a:solidFill>
                  <a:srgbClr val="92D050"/>
                </a:solidFill>
              </a:rPr>
              <a:t>2</a:t>
            </a:r>
            <a:r>
              <a:rPr lang="en-I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en-IN" sz="2800" b="1" dirty="0">
                <a:solidFill>
                  <a:srgbClr val="92D050"/>
                </a:solidFill>
              </a:rPr>
              <a:t>Chest </a:t>
            </a:r>
            <a:r>
              <a:rPr lang="en-IN" sz="2800" b="1">
                <a:solidFill>
                  <a:srgbClr val="92D050"/>
                </a:solidFill>
              </a:rPr>
              <a:t>pain  </a:t>
            </a:r>
            <a:r>
              <a:rPr lang="en-IN" sz="2400" b="1">
                <a:solidFill>
                  <a:schemeClr val="tx1">
                    <a:lumMod val="95000"/>
                    <a:lumOff val="5000"/>
                  </a:schemeClr>
                </a:solidFill>
              </a:rPr>
              <a:t>for </a:t>
            </a:r>
            <a:r>
              <a:rPr lang="en-I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1 month		 - Right sided, Diffuse, Dull aching and non</a:t>
            </a:r>
          </a:p>
          <a:p>
            <a:pPr marL="342900" indent="-342900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radiating, no h/o palpitations/sweating</a:t>
            </a:r>
            <a:endParaRPr lang="en-I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/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</a:t>
            </a:r>
            <a:endParaRPr lang="en-I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/>
            <a:endParaRPr lang="en-IN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I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history of fever/cough/</a:t>
            </a:r>
            <a:r>
              <a:rPr lang="en-IN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hemoptysis</a:t>
            </a:r>
            <a:r>
              <a:rPr lang="en-I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/wheeze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62CB61-A2F7-4983-8F0E-8F2C49602883}"/>
              </a:ext>
            </a:extLst>
          </p:cNvPr>
          <p:cNvSpPr txBox="1"/>
          <p:nvPr/>
        </p:nvSpPr>
        <p:spPr>
          <a:xfrm>
            <a:off x="1606731" y="0"/>
            <a:ext cx="88696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IN" sz="2800" b="1" dirty="0"/>
              <a:t> </a:t>
            </a:r>
          </a:p>
          <a:p>
            <a:endParaRPr lang="en-IN" sz="2400" b="1" dirty="0"/>
          </a:p>
          <a:p>
            <a:endParaRPr lang="en-IN" sz="2400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F08DD3-A08E-46E1-8250-98B6204D02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28511" r="1951" b="30726"/>
          <a:stretch/>
        </p:blipFill>
        <p:spPr>
          <a:xfrm>
            <a:off x="0" y="0"/>
            <a:ext cx="1420538" cy="627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53421635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5577F-80E1-426A-BD07-D33F4AF3C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694" y="339634"/>
            <a:ext cx="8673353" cy="872717"/>
          </a:xfrm>
        </p:spPr>
        <p:txBody>
          <a:bodyPr>
            <a:normAutofit/>
          </a:bodyPr>
          <a:lstStyle/>
          <a:p>
            <a:endParaRPr lang="en-IN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4511B22-1082-4DA6-B196-1A3F346C817C}"/>
              </a:ext>
            </a:extLst>
          </p:cNvPr>
          <p:cNvSpPr/>
          <p:nvPr/>
        </p:nvSpPr>
        <p:spPr>
          <a:xfrm>
            <a:off x="979715" y="1933303"/>
            <a:ext cx="10319656" cy="408867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IN" sz="2800" b="1" dirty="0"/>
          </a:p>
          <a:p>
            <a:pPr>
              <a:buFont typeface="Arial" pitchFamily="34" charset="0"/>
              <a:buChar char="•"/>
            </a:pPr>
            <a:r>
              <a:rPr lang="en-IN" sz="2800" b="1" dirty="0"/>
              <a:t> </a:t>
            </a:r>
          </a:p>
          <a:p>
            <a:pPr>
              <a:buFont typeface="Arial" pitchFamily="34" charset="0"/>
              <a:buChar char="•"/>
            </a:pPr>
            <a:endParaRPr lang="en-IN" sz="2800" b="1" dirty="0"/>
          </a:p>
          <a:p>
            <a:pPr>
              <a:buFont typeface="Arial" pitchFamily="34" charset="0"/>
              <a:buChar char="•"/>
            </a:pPr>
            <a:endParaRPr lang="en-IN" sz="2800" b="1" dirty="0"/>
          </a:p>
          <a:p>
            <a:pPr>
              <a:buFont typeface="Arial" pitchFamily="34" charset="0"/>
              <a:buChar char="•"/>
            </a:pPr>
            <a:endParaRPr lang="en-IN" sz="2800" b="1" dirty="0"/>
          </a:p>
          <a:p>
            <a:pPr>
              <a:buFont typeface="Arial" pitchFamily="34" charset="0"/>
              <a:buChar char="•"/>
            </a:pPr>
            <a:endParaRPr lang="en-IN" sz="2400" b="1" dirty="0"/>
          </a:p>
          <a:p>
            <a:pPr>
              <a:buFont typeface="Arial" pitchFamily="34" charset="0"/>
              <a:buChar char="•"/>
            </a:pPr>
            <a:endParaRPr lang="en-IN" sz="2400" b="1" dirty="0"/>
          </a:p>
          <a:p>
            <a:pPr>
              <a:buFont typeface="Arial" pitchFamily="34" charset="0"/>
              <a:buChar char="•"/>
            </a:pPr>
            <a:endParaRPr lang="en-US" sz="2400" b="1" dirty="0"/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  </a:t>
            </a:r>
            <a:r>
              <a:rPr lang="en-US" sz="2400" b="1" i="1" dirty="0">
                <a:solidFill>
                  <a:srgbClr val="FF0000"/>
                </a:solidFill>
              </a:rPr>
              <a:t>Primary Pulmonary Synovial Sarcoma is extremely rare</a:t>
            </a:r>
            <a:r>
              <a:rPr lang="en-US" sz="2400" b="1" dirty="0"/>
              <a:t>, metastasis to the lung is far more common than PPSS</a:t>
            </a:r>
            <a:endParaRPr lang="en-IN" sz="2400" b="1" dirty="0"/>
          </a:p>
          <a:p>
            <a:pPr>
              <a:buFont typeface="Arial" pitchFamily="34" charset="0"/>
              <a:buChar char="•"/>
            </a:pPr>
            <a:endParaRPr lang="en-IN" sz="2400" b="1" dirty="0"/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  Clinical imaging and investigations are necessary to exclude alternate primary sources, while definitive diagnosis depends on IHC staining</a:t>
            </a:r>
          </a:p>
          <a:p>
            <a:pPr>
              <a:buFont typeface="Arial" pitchFamily="34" charset="0"/>
              <a:buChar char="•"/>
            </a:pPr>
            <a:endParaRPr lang="en-US" sz="2400" b="1" dirty="0"/>
          </a:p>
          <a:p>
            <a:pPr>
              <a:buFont typeface="Wingdings" pitchFamily="2" charset="2"/>
              <a:buChar char="Ø"/>
            </a:pPr>
            <a:r>
              <a:rPr lang="en-US" sz="2400" b="1" dirty="0"/>
              <a:t>  IHC plays a crucial role in diagnosis of SS, especially in </a:t>
            </a:r>
            <a:r>
              <a:rPr lang="en-US" sz="2400" b="1" dirty="0" err="1"/>
              <a:t>monophasic</a:t>
            </a:r>
            <a:r>
              <a:rPr lang="en-US" sz="2400" b="1" dirty="0"/>
              <a:t> type, as it can be easily misdiagnosed as other types of sarcomas</a:t>
            </a:r>
          </a:p>
          <a:p>
            <a:pPr>
              <a:buFont typeface="Arial" pitchFamily="34" charset="0"/>
              <a:buChar char="•"/>
            </a:pPr>
            <a:endParaRPr lang="en-US" sz="2800" b="1" dirty="0"/>
          </a:p>
          <a:p>
            <a:pPr>
              <a:buFont typeface="Arial" pitchFamily="34" charset="0"/>
              <a:buChar char="•"/>
            </a:pPr>
            <a:endParaRPr lang="en-IN" sz="2800" b="1" dirty="0"/>
          </a:p>
          <a:p>
            <a:r>
              <a:rPr lang="en-IN" sz="2800" b="1" dirty="0"/>
              <a:t>  </a:t>
            </a:r>
          </a:p>
          <a:p>
            <a:r>
              <a:rPr lang="en-IN" sz="2800" b="1" dirty="0"/>
              <a:t>                                 </a:t>
            </a:r>
          </a:p>
          <a:p>
            <a:pPr marL="457200" indent="-457200">
              <a:buFont typeface="Arial" pitchFamily="34" charset="0"/>
              <a:buChar char="•"/>
            </a:pPr>
            <a:endParaRPr lang="en-IN" sz="2800" b="1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IN" sz="2800" b="1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N" sz="28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N" b="1" dirty="0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AB8432D-905C-49F2-A333-A4E282A093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28511" r="1951" b="30726"/>
          <a:stretch/>
        </p:blipFill>
        <p:spPr>
          <a:xfrm>
            <a:off x="0" y="0"/>
            <a:ext cx="1446874" cy="625181"/>
          </a:xfrm>
          <a:prstGeom prst="roundRect">
            <a:avLst>
              <a:gd name="adj" fmla="val 2284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19930D5-E6A5-438A-8CD8-3C0685B79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11" y="1"/>
            <a:ext cx="972589" cy="728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itle 10"/>
          <p:cNvSpPr txBox="1">
            <a:spLocks/>
          </p:cNvSpPr>
          <p:nvPr/>
        </p:nvSpPr>
        <p:spPr>
          <a:xfrm>
            <a:off x="1972491" y="378825"/>
            <a:ext cx="8399418" cy="770708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57150" cap="flat" cmpd="sng" algn="ctr">
            <a:solidFill>
              <a:srgbClr val="C00000"/>
            </a:solidFill>
            <a:prstDash val="solid"/>
            <a:miter lim="800000"/>
          </a:ln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Clinical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pearls</a:t>
            </a: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155496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5577F-80E1-426A-BD07-D33F4AF3C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377" y="509451"/>
            <a:ext cx="7119257" cy="561703"/>
          </a:xfrm>
        </p:spPr>
        <p:txBody>
          <a:bodyPr>
            <a:normAutofit/>
          </a:bodyPr>
          <a:lstStyle/>
          <a:p>
            <a:endParaRPr lang="en-IN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4511B22-1082-4DA6-B196-1A3F346C817C}"/>
              </a:ext>
            </a:extLst>
          </p:cNvPr>
          <p:cNvSpPr/>
          <p:nvPr/>
        </p:nvSpPr>
        <p:spPr>
          <a:xfrm>
            <a:off x="979715" y="1933303"/>
            <a:ext cx="10319656" cy="408867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endParaRPr lang="en-IN" sz="2800" b="1" dirty="0"/>
          </a:p>
          <a:p>
            <a:pPr>
              <a:buFont typeface="Arial" pitchFamily="34" charset="0"/>
              <a:buChar char="•"/>
            </a:pPr>
            <a:r>
              <a:rPr lang="en-US" sz="3200" b="1" dirty="0"/>
              <a:t>Department of Pathology</a:t>
            </a:r>
            <a:endParaRPr lang="en-US" sz="2800" b="1" dirty="0"/>
          </a:p>
          <a:p>
            <a:pPr>
              <a:buFont typeface="Arial" pitchFamily="34" charset="0"/>
              <a:buChar char="•"/>
            </a:pPr>
            <a:endParaRPr lang="en-US" sz="2800" b="1" dirty="0"/>
          </a:p>
          <a:p>
            <a:pPr>
              <a:buFont typeface="Arial" pitchFamily="34" charset="0"/>
              <a:buChar char="•"/>
            </a:pPr>
            <a:endParaRPr lang="en-IN" sz="2800" b="1" dirty="0"/>
          </a:p>
          <a:p>
            <a:r>
              <a:rPr lang="en-IN" sz="2800" b="1" dirty="0"/>
              <a:t>  </a:t>
            </a:r>
          </a:p>
          <a:p>
            <a:r>
              <a:rPr lang="en-IN" sz="2800" b="1" dirty="0"/>
              <a:t>                                 </a:t>
            </a:r>
          </a:p>
          <a:p>
            <a:pPr marL="457200" indent="-457200">
              <a:buFont typeface="Arial" pitchFamily="34" charset="0"/>
              <a:buChar char="•"/>
            </a:pPr>
            <a:endParaRPr lang="en-IN" sz="2800" b="1" dirty="0">
              <a:solidFill>
                <a:srgbClr val="C000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IN" sz="2800" b="1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IN" sz="2800" b="1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IN" b="1" dirty="0"/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9AB8432D-905C-49F2-A333-A4E282A093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28511" r="1951" b="30726"/>
          <a:stretch/>
        </p:blipFill>
        <p:spPr>
          <a:xfrm>
            <a:off x="0" y="0"/>
            <a:ext cx="1446874" cy="625181"/>
          </a:xfrm>
          <a:prstGeom prst="roundRect">
            <a:avLst>
              <a:gd name="adj" fmla="val 2284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419930D5-E6A5-438A-8CD8-3C0685B79E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11" y="1"/>
            <a:ext cx="972589" cy="728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itle 10"/>
          <p:cNvSpPr txBox="1">
            <a:spLocks/>
          </p:cNvSpPr>
          <p:nvPr/>
        </p:nvSpPr>
        <p:spPr>
          <a:xfrm>
            <a:off x="2364376" y="431076"/>
            <a:ext cx="7276013" cy="666204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57150" cap="flat" cmpd="sng" algn="ctr">
            <a:solidFill>
              <a:srgbClr val="C00000"/>
            </a:solidFill>
            <a:prstDash val="solid"/>
            <a:miter lim="800000"/>
          </a:ln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en-IN" sz="4400" b="1" dirty="0">
                <a:solidFill>
                  <a:schemeClr val="bg1"/>
                </a:solidFill>
              </a:rPr>
              <a:t>Acknowledgements</a:t>
            </a:r>
            <a:r>
              <a:rPr lang="en-IN" sz="4400" dirty="0">
                <a:solidFill>
                  <a:srgbClr val="FF0000"/>
                </a:solidFill>
              </a:rPr>
              <a:t> </a:t>
            </a:r>
            <a:endParaRPr kumimoji="0" lang="en-IN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155496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B27F9-8DC3-4C16-9582-ED462178C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6992" y="2618744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6000">
                <a:latin typeface="Arial Black" panose="020B0A04020102020204" pitchFamily="34" charset="0"/>
              </a:rPr>
              <a:t>  Thank you</a:t>
            </a:r>
            <a:endParaRPr lang="en-IN" sz="6000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9966C1D0-028F-4780-A70D-A7E53EAE8B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11" y="0"/>
            <a:ext cx="972589" cy="931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936313-6E2D-4C4B-BDDB-2DC9F964DF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28511" r="1951" b="30726"/>
          <a:stretch/>
        </p:blipFill>
        <p:spPr>
          <a:xfrm>
            <a:off x="69574" y="79513"/>
            <a:ext cx="1475766" cy="6251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547044-9746-413E-AEAE-64B4C18D0523}"/>
              </a:ext>
            </a:extLst>
          </p:cNvPr>
          <p:cNvSpPr txBox="1"/>
          <p:nvPr/>
        </p:nvSpPr>
        <p:spPr>
          <a:xfrm>
            <a:off x="1483174" y="4591712"/>
            <a:ext cx="381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5425" indent="-4035425"/>
            <a:r>
              <a:rPr lang="en-IN" b="1" dirty="0">
                <a:solidFill>
                  <a:srgbClr val="C00000"/>
                </a:solidFill>
                <a:latin typeface="Bahnschrift" panose="020B0502040204020203" pitchFamily="34" charset="0"/>
              </a:rPr>
              <a:t> 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62033816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5AF4B-38A0-47BF-B9B8-F1D81C44C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Pt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4AD8CE-CB9D-4F24-80B2-075334D04AE0}"/>
              </a:ext>
            </a:extLst>
          </p:cNvPr>
          <p:cNvSpPr/>
          <p:nvPr/>
        </p:nvSpPr>
        <p:spPr>
          <a:xfrm>
            <a:off x="613953" y="1084218"/>
            <a:ext cx="10985863" cy="5225142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D520B-4AE7-45FB-B760-FFEFC4804B82}"/>
              </a:ext>
            </a:extLst>
          </p:cNvPr>
          <p:cNvSpPr txBox="1"/>
          <p:nvPr/>
        </p:nvSpPr>
        <p:spPr>
          <a:xfrm>
            <a:off x="1502229" y="1776548"/>
            <a:ext cx="92098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b="1" u="sng" dirty="0">
                <a:solidFill>
                  <a:srgbClr val="FF0000"/>
                </a:solidFill>
              </a:rPr>
              <a:t>Past history:</a:t>
            </a:r>
          </a:p>
          <a:p>
            <a:pPr marL="342900" indent="-342900"/>
            <a:endParaRPr lang="en-IN" sz="3200" b="1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History of </a:t>
            </a:r>
            <a:r>
              <a:rPr lang="en-US" sz="2800" b="1" i="1" dirty="0">
                <a:solidFill>
                  <a:srgbClr val="92D050"/>
                </a:solidFill>
              </a:rPr>
              <a:t>right below knee amputation 10 years back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History of any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comorbidities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History of any other significant illness in the past.</a:t>
            </a:r>
          </a:p>
          <a:p>
            <a:pPr marL="457200" indent="-457200"/>
            <a:endParaRPr lang="en-IN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IN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4D3203-5CD6-4E3D-BC4F-0B611B2C75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28511" r="1951" b="30726"/>
          <a:stretch/>
        </p:blipFill>
        <p:spPr>
          <a:xfrm>
            <a:off x="0" y="0"/>
            <a:ext cx="1420538" cy="627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Content Placeholder 10">
            <a:extLst>
              <a:ext uri="{FF2B5EF4-FFF2-40B4-BE49-F238E27FC236}">
                <a16:creationId xmlns:a16="http://schemas.microsoft.com/office/drawing/2014/main" id="{639CC53E-72A2-4B0A-986C-CECCB70A6B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11" y="31505"/>
            <a:ext cx="972589" cy="931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069052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5AF4B-38A0-47BF-B9B8-F1D81C44C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Pt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4AD8CE-CB9D-4F24-80B2-075334D04AE0}"/>
              </a:ext>
            </a:extLst>
          </p:cNvPr>
          <p:cNvSpPr/>
          <p:nvPr/>
        </p:nvSpPr>
        <p:spPr>
          <a:xfrm>
            <a:off x="586268" y="1658984"/>
            <a:ext cx="11065800" cy="4911634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DD520B-4AE7-45FB-B760-FFEFC4804B82}"/>
              </a:ext>
            </a:extLst>
          </p:cNvPr>
          <p:cNvSpPr txBox="1"/>
          <p:nvPr/>
        </p:nvSpPr>
        <p:spPr>
          <a:xfrm>
            <a:off x="1417909" y="2037806"/>
            <a:ext cx="916357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b="1" u="sng" dirty="0">
                <a:solidFill>
                  <a:srgbClr val="FF0000"/>
                </a:solidFill>
              </a:rPr>
              <a:t>General Examination </a:t>
            </a:r>
            <a:r>
              <a:rPr lang="en-US" sz="3200" b="1" dirty="0">
                <a:solidFill>
                  <a:srgbClr val="FF0000"/>
                </a:solidFill>
              </a:rPr>
              <a:t>: 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Conscious, oriented</a:t>
            </a:r>
            <a:r>
              <a:rPr lang="en-IN" sz="240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n-I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endParaRPr lang="en-I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I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pallor/Icterus/clubbing/cyanosis/lymphadenopathy/             pedal </a:t>
            </a:r>
            <a:r>
              <a:rPr lang="en-IN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edema</a:t>
            </a:r>
            <a:endParaRPr lang="en-I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I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sz="2400" b="1" dirty="0">
                <a:solidFill>
                  <a:srgbClr val="FF0000"/>
                </a:solidFill>
              </a:rPr>
              <a:t>      </a:t>
            </a:r>
            <a:r>
              <a:rPr lang="en-IN" sz="2400" b="1" u="sng" dirty="0">
                <a:solidFill>
                  <a:srgbClr val="FF0000"/>
                </a:solidFill>
              </a:rPr>
              <a:t>VITALS </a:t>
            </a:r>
            <a:r>
              <a:rPr lang="en-IN" sz="2400" b="1" dirty="0">
                <a:solidFill>
                  <a:srgbClr val="FF0000"/>
                </a:solidFill>
              </a:rPr>
              <a:t>: </a:t>
            </a:r>
            <a:r>
              <a:rPr lang="en-IN" sz="2400" b="1" dirty="0"/>
              <a:t>Temp</a:t>
            </a:r>
            <a:r>
              <a:rPr lang="en-IN" sz="2400" b="1" dirty="0">
                <a:solidFill>
                  <a:srgbClr val="FF0000"/>
                </a:solidFill>
              </a:rPr>
              <a:t>         </a:t>
            </a:r>
            <a:r>
              <a:rPr lang="en-IN" sz="2400" b="1" dirty="0"/>
              <a:t>-</a:t>
            </a:r>
            <a:r>
              <a:rPr lang="en-IN" sz="2400" b="1" dirty="0">
                <a:solidFill>
                  <a:srgbClr val="FF0000"/>
                </a:solidFill>
              </a:rPr>
              <a:t>  </a:t>
            </a:r>
            <a:r>
              <a:rPr lang="en-IN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Afebrile</a:t>
            </a:r>
            <a:endParaRPr lang="en-IN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I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Pulse rate - 80/min</a:t>
            </a:r>
          </a:p>
          <a:p>
            <a:r>
              <a:rPr lang="en-I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BP               -110/80 mmHg</a:t>
            </a:r>
          </a:p>
          <a:p>
            <a:r>
              <a:rPr lang="en-I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RR               -20/min</a:t>
            </a:r>
          </a:p>
          <a:p>
            <a:r>
              <a:rPr lang="en-I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SPO2          - 98%  on room air</a:t>
            </a:r>
          </a:p>
          <a:p>
            <a:endParaRPr lang="en-IN" sz="28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4D3203-5CD6-4E3D-BC4F-0B611B2C75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28511" r="1951" b="30726"/>
          <a:stretch/>
        </p:blipFill>
        <p:spPr>
          <a:xfrm>
            <a:off x="0" y="0"/>
            <a:ext cx="1420538" cy="627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Content Placeholder 10">
            <a:extLst>
              <a:ext uri="{FF2B5EF4-FFF2-40B4-BE49-F238E27FC236}">
                <a16:creationId xmlns:a16="http://schemas.microsoft.com/office/drawing/2014/main" id="{639CC53E-72A2-4B0A-986C-CECCB70A6B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11" y="31505"/>
            <a:ext cx="972589" cy="931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itle 10"/>
          <p:cNvSpPr>
            <a:spLocks noGrp="1"/>
          </p:cNvSpPr>
          <p:nvPr>
            <p:ph type="title"/>
          </p:nvPr>
        </p:nvSpPr>
        <p:spPr>
          <a:xfrm>
            <a:off x="2704012" y="339635"/>
            <a:ext cx="7328263" cy="744583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CLINICAL COURSE</a:t>
            </a:r>
            <a:endParaRPr lang="en-IN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9052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66A9F-4290-4336-902A-071FF4502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81B4862-BC74-4870-9A3D-7B6A72CD6926}"/>
              </a:ext>
            </a:extLst>
          </p:cNvPr>
          <p:cNvSpPr/>
          <p:nvPr/>
        </p:nvSpPr>
        <p:spPr>
          <a:xfrm>
            <a:off x="587829" y="1698170"/>
            <a:ext cx="11181805" cy="480412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FC0260-E9EF-46CA-99A8-1870312F397E}"/>
              </a:ext>
            </a:extLst>
          </p:cNvPr>
          <p:cNvSpPr txBox="1"/>
          <p:nvPr/>
        </p:nvSpPr>
        <p:spPr>
          <a:xfrm>
            <a:off x="1333172" y="2233751"/>
            <a:ext cx="89864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rgbClr val="C00000"/>
                </a:solidFill>
              </a:rPr>
              <a:t>R/S </a:t>
            </a:r>
            <a:r>
              <a:rPr lang="en-IN" sz="2800" b="1" dirty="0"/>
              <a:t>-   </a:t>
            </a:r>
            <a:r>
              <a:rPr lang="en-IN" sz="2800" b="1" i="1" dirty="0">
                <a:solidFill>
                  <a:srgbClr val="92D050"/>
                </a:solidFill>
              </a:rPr>
              <a:t>Right sided</a:t>
            </a:r>
            <a:r>
              <a:rPr lang="en-IN" sz="2800" b="1" dirty="0">
                <a:solidFill>
                  <a:srgbClr val="92D050"/>
                </a:solidFill>
              </a:rPr>
              <a:t> </a:t>
            </a:r>
            <a:r>
              <a:rPr lang="en-IN" sz="2800" b="1" i="1" dirty="0">
                <a:solidFill>
                  <a:srgbClr val="92D050"/>
                </a:solidFill>
              </a:rPr>
              <a:t>decreased intensity of breath Sounds</a:t>
            </a:r>
          </a:p>
          <a:p>
            <a:endParaRPr lang="en-IN" sz="2800" b="1" dirty="0"/>
          </a:p>
          <a:p>
            <a:r>
              <a:rPr lang="en-IN" sz="2800" b="1" dirty="0">
                <a:solidFill>
                  <a:srgbClr val="C00000"/>
                </a:solidFill>
              </a:rPr>
              <a:t>CVS</a:t>
            </a:r>
            <a:r>
              <a:rPr lang="en-IN" sz="2800" b="1" dirty="0"/>
              <a:t> -   S1 S2 heard , no murmurs</a:t>
            </a:r>
          </a:p>
          <a:p>
            <a:endParaRPr lang="en-IN" sz="2800" b="1" dirty="0"/>
          </a:p>
          <a:p>
            <a:pPr defTabSz="179388"/>
            <a:r>
              <a:rPr lang="en-IN" sz="2800" b="1" dirty="0">
                <a:solidFill>
                  <a:srgbClr val="C00000"/>
                </a:solidFill>
              </a:rPr>
              <a:t>P/A</a:t>
            </a:r>
            <a:r>
              <a:rPr lang="en-IN" sz="2800" b="1" dirty="0"/>
              <a:t>  -   Soft , no organomegaly</a:t>
            </a:r>
          </a:p>
          <a:p>
            <a:pPr defTabSz="179388"/>
            <a:endParaRPr lang="en-IN" sz="2800" b="1" dirty="0"/>
          </a:p>
          <a:p>
            <a:pPr defTabSz="179388"/>
            <a:r>
              <a:rPr lang="en-IN" sz="2800" b="1" dirty="0">
                <a:solidFill>
                  <a:srgbClr val="C00000"/>
                </a:solidFill>
              </a:rPr>
              <a:t>CNS</a:t>
            </a:r>
            <a:r>
              <a:rPr lang="en-IN" sz="2800" b="1" dirty="0"/>
              <a:t> -    No focal neurological deficit</a:t>
            </a:r>
          </a:p>
          <a:p>
            <a:pPr marL="896938"/>
            <a:endParaRPr lang="en-IN" sz="2800" b="1" dirty="0">
              <a:solidFill>
                <a:schemeClr val="bg1"/>
              </a:solidFill>
            </a:endParaRPr>
          </a:p>
          <a:p>
            <a:pPr marL="896938"/>
            <a:r>
              <a:rPr lang="en-IN" sz="28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673BF820-8DDA-47F1-B0BE-74FCF9084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033" y="-3032"/>
            <a:ext cx="972589" cy="931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90FDA7-4903-4F42-AE23-F5DABE2823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28511" r="1951" b="30726"/>
          <a:stretch/>
        </p:blipFill>
        <p:spPr>
          <a:xfrm>
            <a:off x="-6978" y="-3032"/>
            <a:ext cx="1420538" cy="627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itle 10"/>
          <p:cNvSpPr>
            <a:spLocks noGrp="1"/>
          </p:cNvSpPr>
          <p:nvPr>
            <p:ph type="title"/>
          </p:nvPr>
        </p:nvSpPr>
        <p:spPr>
          <a:xfrm>
            <a:off x="2403566" y="352697"/>
            <a:ext cx="7916091" cy="783772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CLINICAL COURSE</a:t>
            </a:r>
            <a:endParaRPr lang="en-IN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83828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B1BA9-4F1C-45B2-AD88-406DAA1BB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4376" y="313508"/>
            <a:ext cx="7720149" cy="822961"/>
          </a:xfrm>
          <a:solidFill>
            <a:schemeClr val="tx1">
              <a:lumMod val="85000"/>
            </a:schemeClr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rmAutofit/>
          </a:bodyPr>
          <a:lstStyle/>
          <a:p>
            <a:r>
              <a:rPr lang="en-IN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               </a:t>
            </a:r>
            <a:r>
              <a:rPr lang="en-IN" sz="3200" b="1" dirty="0">
                <a:solidFill>
                  <a:schemeClr val="bg1"/>
                </a:solidFill>
                <a:latin typeface="Arial Black" panose="020B0A04020102020204" pitchFamily="34" charset="0"/>
              </a:rPr>
              <a:t>INVESTIGATIONS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807AAE81-600F-4E70-BA6E-1FF1CEEC2D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647898"/>
              </p:ext>
            </p:extLst>
          </p:nvPr>
        </p:nvGraphicFramePr>
        <p:xfrm>
          <a:off x="822960" y="1636952"/>
          <a:ext cx="10476410" cy="454265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86677">
                  <a:extLst>
                    <a:ext uri="{9D8B030D-6E8A-4147-A177-3AD203B41FA5}">
                      <a16:colId xmlns:a16="http://schemas.microsoft.com/office/drawing/2014/main" val="1941898881"/>
                    </a:ext>
                  </a:extLst>
                </a:gridCol>
                <a:gridCol w="2111496">
                  <a:extLst>
                    <a:ext uri="{9D8B030D-6E8A-4147-A177-3AD203B41FA5}">
                      <a16:colId xmlns:a16="http://schemas.microsoft.com/office/drawing/2014/main" val="1941080390"/>
                    </a:ext>
                  </a:extLst>
                </a:gridCol>
                <a:gridCol w="2094406">
                  <a:extLst>
                    <a:ext uri="{9D8B030D-6E8A-4147-A177-3AD203B41FA5}">
                      <a16:colId xmlns:a16="http://schemas.microsoft.com/office/drawing/2014/main" val="832683720"/>
                    </a:ext>
                  </a:extLst>
                </a:gridCol>
                <a:gridCol w="966820">
                  <a:extLst>
                    <a:ext uri="{9D8B030D-6E8A-4147-A177-3AD203B41FA5}">
                      <a16:colId xmlns:a16="http://schemas.microsoft.com/office/drawing/2014/main" val="1385518141"/>
                    </a:ext>
                  </a:extLst>
                </a:gridCol>
                <a:gridCol w="1595254">
                  <a:extLst>
                    <a:ext uri="{9D8B030D-6E8A-4147-A177-3AD203B41FA5}">
                      <a16:colId xmlns:a16="http://schemas.microsoft.com/office/drawing/2014/main" val="3265135638"/>
                    </a:ext>
                  </a:extLst>
                </a:gridCol>
                <a:gridCol w="1821757">
                  <a:extLst>
                    <a:ext uri="{9D8B030D-6E8A-4147-A177-3AD203B41FA5}">
                      <a16:colId xmlns:a16="http://schemas.microsoft.com/office/drawing/2014/main" val="11804023"/>
                    </a:ext>
                  </a:extLst>
                </a:gridCol>
              </a:tblGrid>
              <a:tr h="595280"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</a:rPr>
                        <a:t>HB</a:t>
                      </a:r>
                      <a:endParaRPr lang="en-I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</a:rPr>
                        <a:t> 14.2</a:t>
                      </a:r>
                      <a:endParaRPr lang="en-I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</a:rPr>
                        <a:t>Total Bilirubin</a:t>
                      </a:r>
                      <a:endParaRPr lang="en-I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</a:rPr>
                        <a:t>0.39</a:t>
                      </a:r>
                      <a:endParaRPr lang="en-I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Sr.Ca</a:t>
                      </a:r>
                      <a:endParaRPr lang="en-IN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+mn-lt"/>
                        </a:rPr>
                        <a:t>9.30</a:t>
                      </a:r>
                      <a:endParaRPr lang="en-IN" sz="2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956541699"/>
                  </a:ext>
                </a:extLst>
              </a:tr>
              <a:tr h="595280"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</a:rPr>
                        <a:t>TLC</a:t>
                      </a:r>
                      <a:endParaRPr lang="en-I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</a:rPr>
                        <a:t>9900</a:t>
                      </a:r>
                      <a:endParaRPr lang="en-I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</a:rPr>
                        <a:t>Conjugated</a:t>
                      </a:r>
                      <a:endParaRPr lang="en-I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</a:rPr>
                        <a:t>0.18</a:t>
                      </a:r>
                      <a:endParaRPr lang="en-I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</a:rPr>
                        <a:t>Sr. Na</a:t>
                      </a:r>
                      <a:endParaRPr lang="en-I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</a:rPr>
                        <a:t>134</a:t>
                      </a:r>
                      <a:endParaRPr lang="en-I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605673711"/>
                  </a:ext>
                </a:extLst>
              </a:tr>
              <a:tr h="1053190"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</a:rPr>
                        <a:t>PBS</a:t>
                      </a:r>
                      <a:endParaRPr lang="en-I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</a:rPr>
                        <a:t>Normocytic Normochromic</a:t>
                      </a:r>
                      <a:endParaRPr lang="en-I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</a:rPr>
                        <a:t>Unconjugated</a:t>
                      </a:r>
                      <a:endParaRPr lang="en-I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</a:rPr>
                        <a:t>0.24</a:t>
                      </a:r>
                      <a:endParaRPr lang="en-I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</a:rPr>
                        <a:t>K +</a:t>
                      </a:r>
                      <a:endParaRPr lang="en-I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</a:rPr>
                        <a:t>5.1</a:t>
                      </a:r>
                      <a:endParaRPr lang="en-I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853650676"/>
                  </a:ext>
                </a:extLst>
              </a:tr>
              <a:tr h="744424"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</a:rPr>
                        <a:t>Sr. urea</a:t>
                      </a:r>
                      <a:endParaRPr lang="en-I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17</a:t>
                      </a:r>
                      <a:endParaRPr lang="en-I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</a:rPr>
                        <a:t>SGOT</a:t>
                      </a:r>
                      <a:endParaRPr lang="en-I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17</a:t>
                      </a:r>
                      <a:endParaRPr lang="en-I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</a:rPr>
                        <a:t>CL</a:t>
                      </a:r>
                      <a:endParaRPr lang="en-I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</a:rPr>
                        <a:t>103</a:t>
                      </a:r>
                      <a:endParaRPr lang="en-I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772923553"/>
                  </a:ext>
                </a:extLst>
              </a:tr>
              <a:tr h="1506322"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</a:rPr>
                        <a:t>Creatinine</a:t>
                      </a:r>
                    </a:p>
                    <a:p>
                      <a:endParaRPr lang="en-I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dirty="0" err="1"/>
                        <a:t>Sr.protien</a:t>
                      </a:r>
                      <a:endParaRPr lang="en-IN" sz="2400" b="1" dirty="0"/>
                    </a:p>
                    <a:p>
                      <a:endParaRPr lang="en-I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</a:rPr>
                        <a:t>0.74</a:t>
                      </a:r>
                    </a:p>
                    <a:p>
                      <a:endParaRPr lang="en-I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7.2 gm%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</a:rPr>
                        <a:t>SGPT</a:t>
                      </a:r>
                    </a:p>
                    <a:p>
                      <a:endParaRPr lang="en-I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b="1" dirty="0"/>
                        <a:t>Serum  glucose</a:t>
                      </a:r>
                      <a:endParaRPr lang="en-IN" sz="24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  <a:p>
                      <a:endParaRPr lang="en-I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140 mg/dl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IN" sz="2400" b="1" dirty="0">
                          <a:solidFill>
                            <a:schemeClr val="bg1"/>
                          </a:solidFill>
                        </a:rPr>
                        <a:t>Sr. Mg2+</a:t>
                      </a:r>
                      <a:endParaRPr lang="en-I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2.20</a:t>
                      </a:r>
                      <a:endParaRPr lang="en-IN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56802014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E63FEF8-3658-42E4-BC60-62792C5BC5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28511" r="1951" b="30726"/>
          <a:stretch/>
        </p:blipFill>
        <p:spPr>
          <a:xfrm>
            <a:off x="0" y="-21892"/>
            <a:ext cx="1420538" cy="627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6466B6E8-1BF6-4D66-8E72-AA2C2BCA57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078" y="84011"/>
            <a:ext cx="972589" cy="931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3227731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1CA38D-81B8-440E-A6B6-8198DFA940DA}"/>
              </a:ext>
            </a:extLst>
          </p:cNvPr>
          <p:cNvSpPr/>
          <p:nvPr/>
        </p:nvSpPr>
        <p:spPr>
          <a:xfrm>
            <a:off x="399392" y="694601"/>
            <a:ext cx="11221827" cy="5933088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9858D57-9249-4BCB-B42A-E9F442A79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67" y="875211"/>
            <a:ext cx="5738052" cy="575247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588963" indent="-457200" algn="just">
              <a:buNone/>
            </a:pPr>
            <a:r>
              <a:rPr lang="en-IN" sz="3200" b="1" dirty="0">
                <a:solidFill>
                  <a:srgbClr val="C00000"/>
                </a:solidFill>
              </a:rPr>
              <a:t> </a:t>
            </a:r>
          </a:p>
          <a:p>
            <a:pPr marL="268288" indent="-136525">
              <a:buNone/>
            </a:pPr>
            <a:r>
              <a:rPr lang="en-IN" sz="3200" b="1" dirty="0"/>
              <a:t>  </a:t>
            </a:r>
          </a:p>
          <a:p>
            <a:pPr marL="268288" indent="-136525">
              <a:buNone/>
            </a:pPr>
            <a:r>
              <a:rPr lang="en-IN" sz="3200" b="1" dirty="0"/>
              <a:t>  </a:t>
            </a:r>
            <a:r>
              <a:rPr lang="en-IN" b="1" dirty="0"/>
              <a:t>S/O Right upper and middle zone homogenous opacity</a:t>
            </a:r>
            <a:endParaRPr lang="en-IN" sz="3200" b="1" dirty="0"/>
          </a:p>
          <a:p>
            <a:pPr marL="588963" indent="-457200">
              <a:buFont typeface="Wingdings" panose="05000000000000000000" pitchFamily="2" charset="2"/>
              <a:buChar char="Ø"/>
            </a:pPr>
            <a:endParaRPr lang="en-IN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3200" b="1" dirty="0"/>
              <a:t>  </a:t>
            </a:r>
          </a:p>
          <a:p>
            <a:pPr>
              <a:buNone/>
            </a:pPr>
            <a:r>
              <a:rPr lang="en-US" sz="3200" b="1" dirty="0"/>
              <a:t>  </a:t>
            </a:r>
            <a:r>
              <a:rPr lang="en-US" b="1" dirty="0"/>
              <a:t>S/O right sided </a:t>
            </a:r>
            <a:r>
              <a:rPr lang="en-US" b="1" dirty="0" err="1"/>
              <a:t>heterogenous</a:t>
            </a:r>
            <a:r>
              <a:rPr lang="en-US" b="1" dirty="0"/>
              <a:t> lesion of size 9.2   7.1 </a:t>
            </a:r>
            <a:r>
              <a:rPr lang="en-US" b="1" dirty="0" err="1"/>
              <a:t>cms</a:t>
            </a:r>
            <a:r>
              <a:rPr lang="en-US" b="1" dirty="0"/>
              <a:t> in upper and middle zone s/o solid mass/consolidation.</a:t>
            </a:r>
            <a:endParaRPr lang="en-IN" sz="3200" b="1" dirty="0"/>
          </a:p>
          <a:p>
            <a:pPr marL="536575" indent="0">
              <a:buNone/>
            </a:pPr>
            <a:r>
              <a:rPr lang="en-IN" sz="3200" b="1" dirty="0"/>
              <a:t>  </a:t>
            </a:r>
          </a:p>
          <a:p>
            <a:pPr marL="0" indent="0" algn="just">
              <a:buNone/>
            </a:pPr>
            <a:endParaRPr lang="en-IN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22E3BFDA-347F-40BE-B1AA-6E7274C428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11" y="0"/>
            <a:ext cx="972589" cy="8136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774926-7C6C-4696-A167-C38E1989C4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28511" r="1951" b="30726"/>
          <a:stretch/>
        </p:blipFill>
        <p:spPr>
          <a:xfrm>
            <a:off x="0" y="15752"/>
            <a:ext cx="1420538" cy="6278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877" y="966651"/>
            <a:ext cx="4992353" cy="5396615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888275" y="1240972"/>
            <a:ext cx="2168435" cy="60089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92D050"/>
                </a:solidFill>
              </a:rPr>
              <a:t>Chest X ray</a:t>
            </a:r>
            <a:endParaRPr lang="en-IN" sz="2800" b="1" i="1" dirty="0">
              <a:solidFill>
                <a:srgbClr val="92D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1670" y="3339738"/>
            <a:ext cx="2168435" cy="6008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>
                <a:solidFill>
                  <a:srgbClr val="92D050"/>
                </a:solidFill>
              </a:rPr>
              <a:t>USG Thorax</a:t>
            </a:r>
            <a:endParaRPr lang="en-IN" sz="2800" b="1" i="1" dirty="0">
              <a:solidFill>
                <a:srgbClr val="92D050"/>
              </a:solidFill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2272937" y="4571999"/>
            <a:ext cx="248195" cy="248195"/>
          </a:xfrm>
          <a:prstGeom prst="mathMultiply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787017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FDA734-0033-49F3-A32C-27C56DFF8647}"/>
              </a:ext>
            </a:extLst>
          </p:cNvPr>
          <p:cNvSpPr/>
          <p:nvPr/>
        </p:nvSpPr>
        <p:spPr>
          <a:xfrm>
            <a:off x="378823" y="247601"/>
            <a:ext cx="11430000" cy="64405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8C0085-3A26-4E54-8579-007E60291924}"/>
              </a:ext>
            </a:extLst>
          </p:cNvPr>
          <p:cNvSpPr txBox="1"/>
          <p:nvPr/>
        </p:nvSpPr>
        <p:spPr>
          <a:xfrm>
            <a:off x="1006356" y="300446"/>
            <a:ext cx="10179288" cy="892552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N" sz="2800" b="1" u="sng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b="1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ED767C-212F-4041-87E7-904BC87FCB7A}"/>
              </a:ext>
            </a:extLst>
          </p:cNvPr>
          <p:cNvSpPr txBox="1"/>
          <p:nvPr/>
        </p:nvSpPr>
        <p:spPr>
          <a:xfrm flipH="1" flipV="1">
            <a:off x="1357099" y="3153302"/>
            <a:ext cx="9118833" cy="2726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490E14-0DB1-4436-ADE9-95067AC5D6C6}"/>
              </a:ext>
            </a:extLst>
          </p:cNvPr>
          <p:cNvSpPr txBox="1"/>
          <p:nvPr/>
        </p:nvSpPr>
        <p:spPr>
          <a:xfrm>
            <a:off x="1998617" y="5161749"/>
            <a:ext cx="8189906" cy="1015663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/>
              <a:t> S/O   </a:t>
            </a:r>
            <a:r>
              <a:rPr lang="en-US" sz="2000" b="1" dirty="0" err="1"/>
              <a:t>Lobulated</a:t>
            </a:r>
            <a:r>
              <a:rPr lang="en-US" sz="2000" b="1" dirty="0"/>
              <a:t> pleural based mass lesion in the right </a:t>
            </a:r>
            <a:r>
              <a:rPr lang="en-US" sz="2000" b="1" dirty="0" err="1"/>
              <a:t>hemithorax</a:t>
            </a:r>
            <a:endParaRPr lang="en-US" sz="2000" b="1" dirty="0"/>
          </a:p>
          <a:p>
            <a:pPr>
              <a:buFont typeface="Wingdings" pitchFamily="2" charset="2"/>
              <a:buChar char="Ø"/>
            </a:pPr>
            <a:r>
              <a:rPr lang="en-US" sz="2000" b="1" dirty="0"/>
              <a:t> well defined lesion in the medial basal segment of the right lower lobe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/>
              <a:t> Well defined </a:t>
            </a:r>
            <a:r>
              <a:rPr lang="en-US" sz="2000" b="1" dirty="0" err="1"/>
              <a:t>lobulated</a:t>
            </a:r>
            <a:r>
              <a:rPr lang="en-US" sz="2000" b="1" dirty="0"/>
              <a:t> mass in the sub </a:t>
            </a:r>
            <a:r>
              <a:rPr lang="en-US" sz="2000" b="1" dirty="0" err="1"/>
              <a:t>carinal</a:t>
            </a:r>
            <a:r>
              <a:rPr lang="en-US" sz="2000" b="1" dirty="0"/>
              <a:t> region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27D77E-32FF-47E0-A853-0C0E34525F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" t="28511" r="1951" b="30726"/>
          <a:stretch/>
        </p:blipFill>
        <p:spPr>
          <a:xfrm>
            <a:off x="-72484" y="0"/>
            <a:ext cx="1182093" cy="522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Content Placeholder 10">
            <a:extLst>
              <a:ext uri="{FF2B5EF4-FFF2-40B4-BE49-F238E27FC236}">
                <a16:creationId xmlns:a16="http://schemas.microsoft.com/office/drawing/2014/main" id="{45AF3ABF-3D3F-45A5-B2D4-86909F7C0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3978" y="0"/>
            <a:ext cx="798022" cy="681644"/>
          </a:xfrm>
        </p:spPr>
      </p:pic>
      <p:sp>
        <p:nvSpPr>
          <p:cNvPr id="23" name="Title 10"/>
          <p:cNvSpPr>
            <a:spLocks noGrp="1"/>
          </p:cNvSpPr>
          <p:nvPr>
            <p:ph type="title"/>
          </p:nvPr>
        </p:nvSpPr>
        <p:spPr>
          <a:xfrm>
            <a:off x="3239589" y="431074"/>
            <a:ext cx="5708468" cy="718458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CECT THORAX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  <a:endParaRPr lang="en-IN" sz="4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HP\Desktop\Prathyusha\Pic_16138114725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3312" y="1715881"/>
            <a:ext cx="3086100" cy="29089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8896" y="1672070"/>
            <a:ext cx="3086100" cy="287750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7" name="Down Arrow 16"/>
          <p:cNvSpPr/>
          <p:nvPr/>
        </p:nvSpPr>
        <p:spPr>
          <a:xfrm>
            <a:off x="5643154" y="2795450"/>
            <a:ext cx="209006" cy="365760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Right Arrow 18"/>
          <p:cNvSpPr/>
          <p:nvPr/>
        </p:nvSpPr>
        <p:spPr>
          <a:xfrm flipV="1">
            <a:off x="8895808" y="2690949"/>
            <a:ext cx="627017" cy="248194"/>
          </a:xfrm>
          <a:prstGeom prst="right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00206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33528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38160" y="1695157"/>
            <a:ext cx="3187337" cy="284049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8" name="Right Arrow 17"/>
          <p:cNvSpPr/>
          <p:nvPr/>
        </p:nvSpPr>
        <p:spPr>
          <a:xfrm>
            <a:off x="9144000" y="3043645"/>
            <a:ext cx="416706" cy="261258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Down Arrow 19"/>
          <p:cNvSpPr/>
          <p:nvPr/>
        </p:nvSpPr>
        <p:spPr>
          <a:xfrm>
            <a:off x="1837507" y="2346959"/>
            <a:ext cx="209006" cy="365760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5210912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5FFA2-E5E8-4C73-92D1-0D84958B3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4" y="1358537"/>
            <a:ext cx="11529391" cy="5194662"/>
          </a:xfrm>
        </p:spPr>
        <p:txBody>
          <a:bodyPr>
            <a:normAutofit fontScale="70000" lnSpcReduction="20000"/>
          </a:bodyPr>
          <a:lstStyle/>
          <a:p>
            <a:endParaRPr lang="en-IN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IN" sz="3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Gross</a:t>
            </a:r>
            <a:r>
              <a:rPr lang="en-IN" dirty="0"/>
              <a:t> </a:t>
            </a:r>
            <a:r>
              <a:rPr lang="en-IN"/>
              <a:t>–</a:t>
            </a:r>
            <a:r>
              <a:rPr lang="en-IN" b="1"/>
              <a:t> </a:t>
            </a:r>
            <a:r>
              <a:rPr lang="en-US" b="1"/>
              <a:t>R</a:t>
            </a:r>
            <a:r>
              <a:rPr lang="en-IN" b="1"/>
              <a:t>eceived </a:t>
            </a:r>
            <a:r>
              <a:rPr lang="en-IN" b="1" dirty="0"/>
              <a:t>6 core needle biopsies in linear tissue strands ranging from 0.3 to 1.2 cm in length, greyish white in colour.</a:t>
            </a:r>
          </a:p>
          <a:p>
            <a:endParaRPr lang="en-IN" dirty="0"/>
          </a:p>
          <a:p>
            <a:r>
              <a:rPr lang="en-IN" sz="3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Microscopy</a:t>
            </a:r>
            <a:r>
              <a:rPr lang="en-IN" dirty="0"/>
              <a:t> </a:t>
            </a:r>
            <a:r>
              <a:rPr lang="en-IN"/>
              <a:t>– </a:t>
            </a:r>
            <a:r>
              <a:rPr lang="en-US" b="1"/>
              <a:t>S</a:t>
            </a:r>
            <a:r>
              <a:rPr lang="en-IN" b="1"/>
              <a:t>ectio</a:t>
            </a:r>
            <a:r>
              <a:rPr lang="en-US" b="1"/>
              <a:t>n displayed fascicles of spindle cells with uniform elongated, hyperchromatic nuclei. Herring bone pattern and hemangiopericytomatous pattern were also present.</a:t>
            </a:r>
            <a:r>
              <a:rPr lang="en-IN" b="1"/>
              <a:t>There was no</a:t>
            </a:r>
            <a:r>
              <a:rPr lang="en-US" b="1"/>
              <a:t> pleomorphism,</a:t>
            </a:r>
            <a:r>
              <a:rPr lang="en-IN" b="1"/>
              <a:t> calcification</a:t>
            </a:r>
            <a:r>
              <a:rPr lang="en-US" b="1"/>
              <a:t> or </a:t>
            </a:r>
            <a:r>
              <a:rPr lang="en-IN" b="1"/>
              <a:t>myxoid change in </a:t>
            </a:r>
            <a:r>
              <a:rPr lang="en-IN" b="1" dirty="0"/>
              <a:t>the section studied</a:t>
            </a:r>
            <a:r>
              <a:rPr lang="en-IN" b="1"/>
              <a:t>. </a:t>
            </a:r>
            <a:r>
              <a:rPr lang="en-US" b="1"/>
              <a:t>No epithelial components were there.</a:t>
            </a:r>
            <a:endParaRPr lang="en-IN" b="1" dirty="0"/>
          </a:p>
          <a:p>
            <a:endParaRPr lang="en-IN" dirty="0"/>
          </a:p>
          <a:p>
            <a:r>
              <a:rPr lang="en-IN" b="1" u="sng" dirty="0"/>
              <a:t>Features were likely suggestive of the following – </a:t>
            </a:r>
          </a:p>
          <a:p>
            <a:pPr marL="514350" indent="-514350">
              <a:buAutoNum type="arabicPeriod"/>
            </a:pPr>
            <a:r>
              <a:rPr lang="en-IN" b="1" dirty="0">
                <a:solidFill>
                  <a:srgbClr val="FF0000"/>
                </a:solidFill>
              </a:rPr>
              <a:t>Monophasic synovial sarcoma</a:t>
            </a:r>
          </a:p>
          <a:p>
            <a:pPr marL="514350" indent="-514350">
              <a:buAutoNum type="arabicPeriod"/>
            </a:pPr>
            <a:r>
              <a:rPr lang="en-IN" b="1" dirty="0">
                <a:solidFill>
                  <a:srgbClr val="FF0000"/>
                </a:solidFill>
              </a:rPr>
              <a:t>Hemangiopericytoma</a:t>
            </a:r>
          </a:p>
          <a:p>
            <a:pPr marL="514350" indent="-514350">
              <a:buAutoNum type="arabicPeriod"/>
            </a:pPr>
            <a:r>
              <a:rPr lang="en-IN" b="1" dirty="0" err="1">
                <a:solidFill>
                  <a:srgbClr val="FF0000"/>
                </a:solidFill>
              </a:rPr>
              <a:t>Fibrosarcoma</a:t>
            </a:r>
            <a:endParaRPr lang="en-IN" b="1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endParaRPr lang="en-IN" dirty="0">
              <a:solidFill>
                <a:srgbClr val="FF0000"/>
              </a:solidFill>
            </a:endParaRPr>
          </a:p>
          <a:p>
            <a:r>
              <a:rPr lang="en-IN" b="1" dirty="0"/>
              <a:t>The following IHC’s were done to confirm the diagnosis – a. EMA b. TLE1</a:t>
            </a:r>
          </a:p>
          <a:p>
            <a:pPr marL="0" indent="0">
              <a:buNone/>
            </a:pPr>
            <a:r>
              <a:rPr lang="en-IN" b="1" dirty="0"/>
              <a:t>     c. CD56 d. CD34 e. S100 f. Ki67 g. BCL2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1907177" y="365760"/>
            <a:ext cx="8307977" cy="718457"/>
          </a:xfrm>
          <a:prstGeom prst="roundRect">
            <a:avLst/>
          </a:prstGeom>
          <a:solidFill>
            <a:schemeClr val="tx1">
              <a:lumMod val="85000"/>
            </a:schemeClr>
          </a:solidFill>
          <a:ln w="57150"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USG Guided Core Needle Biopsy</a:t>
            </a:r>
            <a:endParaRPr lang="en-IN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939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</TotalTime>
  <Words>989</Words>
  <Application>Microsoft Office PowerPoint</Application>
  <PresentationFormat>Widescreen</PresentationFormat>
  <Paragraphs>280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 Rare Case of Primary Pulmonary Tumor</vt:lpstr>
      <vt:lpstr>     </vt:lpstr>
      <vt:lpstr>PowerPoint Presentation</vt:lpstr>
      <vt:lpstr>CLINICAL COURSE</vt:lpstr>
      <vt:lpstr>CLINICAL COURSE</vt:lpstr>
      <vt:lpstr>               INVESTIGATIONS</vt:lpstr>
      <vt:lpstr>PowerPoint Presentation</vt:lpstr>
      <vt:lpstr>CECT THORAX </vt:lpstr>
      <vt:lpstr>USG Guided Core Needle Biopsy</vt:lpstr>
      <vt:lpstr>   </vt:lpstr>
      <vt:lpstr>PowerPoint Presentation</vt:lpstr>
      <vt:lpstr>FDG PET CT SCAN</vt:lpstr>
      <vt:lpstr>DIAGNOSIS</vt:lpstr>
      <vt:lpstr>TREATMENT</vt:lpstr>
      <vt:lpstr>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kalli suvarna</dc:creator>
  <cp:lastModifiedBy>Dr Merin Jose</cp:lastModifiedBy>
  <cp:revision>899</cp:revision>
  <dcterms:created xsi:type="dcterms:W3CDTF">2020-02-09T07:47:29Z</dcterms:created>
  <dcterms:modified xsi:type="dcterms:W3CDTF">2021-02-26T05:54:28Z</dcterms:modified>
</cp:coreProperties>
</file>