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2" r:id="rId7"/>
    <p:sldId id="261" r:id="rId8"/>
    <p:sldId id="264" r:id="rId9"/>
    <p:sldId id="265" r:id="rId10"/>
    <p:sldId id="266" r:id="rId11"/>
    <p:sldId id="267" r:id="rId12"/>
    <p:sldId id="281" r:id="rId13"/>
    <p:sldId id="268" r:id="rId14"/>
    <p:sldId id="282" r:id="rId15"/>
    <p:sldId id="286" r:id="rId16"/>
    <p:sldId id="271" r:id="rId17"/>
    <p:sldId id="269" r:id="rId18"/>
    <p:sldId id="284" r:id="rId19"/>
    <p:sldId id="285" r:id="rId20"/>
    <p:sldId id="283" r:id="rId21"/>
    <p:sldId id="272" r:id="rId22"/>
    <p:sldId id="280" r:id="rId23"/>
    <p:sldId id="278" r:id="rId24"/>
    <p:sldId id="279" r:id="rId25"/>
    <p:sldId id="275" r:id="rId26"/>
    <p:sldId id="276" r:id="rId27"/>
    <p:sldId id="2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p:scale>
          <a:sx n="130" d="100"/>
          <a:sy n="130" d="100"/>
        </p:scale>
        <p:origin x="-888"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48460-6988-43F3-B672-65DFDDF2D204}" type="datetimeFigureOut">
              <a:rPr lang="en-US" smtClean="0"/>
              <a:t>2/26/2021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733E69-FE99-46F4-B633-54712367D6D9}" type="slidenum">
              <a:rPr lang="en-US" smtClean="0"/>
              <a:t>‹#›</a:t>
            </a:fld>
            <a:endParaRPr lang="en-US"/>
          </a:p>
        </p:txBody>
      </p:sp>
    </p:spTree>
    <p:extLst>
      <p:ext uri="{BB962C8B-B14F-4D97-AF65-F5344CB8AC3E}">
        <p14:creationId xmlns:p14="http://schemas.microsoft.com/office/powerpoint/2010/main" val="346539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Xray</a:t>
            </a:r>
            <a:r>
              <a:rPr lang="en-US" dirty="0"/>
              <a:t> AP and lateral</a:t>
            </a:r>
            <a:r>
              <a:rPr lang="en-US" baseline="0" dirty="0"/>
              <a:t> Image show - </a:t>
            </a:r>
            <a:r>
              <a:rPr lang="en-US" sz="1200" b="1" kern="1200" dirty="0">
                <a:solidFill>
                  <a:schemeClr val="tx1"/>
                </a:solidFill>
                <a:effectLst/>
                <a:latin typeface="+mn-lt"/>
                <a:ea typeface="+mn-ea"/>
                <a:cs typeface="+mn-cs"/>
              </a:rPr>
              <a:t>A large, fairly defined, </a:t>
            </a:r>
            <a:r>
              <a:rPr lang="en-US" sz="1200" b="1" kern="1200" dirty="0" err="1">
                <a:solidFill>
                  <a:schemeClr val="tx1"/>
                </a:solidFill>
                <a:effectLst/>
                <a:latin typeface="+mn-lt"/>
                <a:ea typeface="+mn-ea"/>
                <a:cs typeface="+mn-cs"/>
              </a:rPr>
              <a:t>expansile</a:t>
            </a:r>
            <a:r>
              <a:rPr lang="en-US" sz="1200" b="1" kern="1200" dirty="0">
                <a:solidFill>
                  <a:schemeClr val="tx1"/>
                </a:solidFill>
                <a:effectLst/>
                <a:latin typeface="+mn-lt"/>
                <a:ea typeface="+mn-ea"/>
                <a:cs typeface="+mn-cs"/>
              </a:rPr>
              <a:t>, lytic lesion is noted involving the sacrum from S2-S4 (Right&gt;Left), bony discontinuity of the anterior cortex of the sacral vertebra noted – neoplastic etiology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Loss of lumbar lordosis.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Anterior osteophytes noted at multiple vertebral levels.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Visualized bones are normal in density.</a:t>
            </a:r>
          </a:p>
          <a:p>
            <a:r>
              <a:rPr lang="en-US" sz="1200" kern="1200" dirty="0">
                <a:solidFill>
                  <a:schemeClr val="tx1"/>
                </a:solidFill>
                <a:effectLst/>
                <a:latin typeface="+mn-lt"/>
                <a:ea typeface="+mn-ea"/>
                <a:cs typeface="+mn-cs"/>
              </a:rPr>
              <a:t>Pre-spinal soft tissue is normal.</a:t>
            </a:r>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4</a:t>
            </a:fld>
            <a:endParaRPr lang="en-US"/>
          </a:p>
        </p:txBody>
      </p:sp>
    </p:spTree>
    <p:extLst>
      <p:ext uri="{BB962C8B-B14F-4D97-AF65-F5344CB8AC3E}">
        <p14:creationId xmlns:p14="http://schemas.microsoft.com/office/powerpoint/2010/main" val="22551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20</a:t>
            </a:fld>
            <a:endParaRPr lang="en-US"/>
          </a:p>
        </p:txBody>
      </p:sp>
    </p:spTree>
    <p:extLst>
      <p:ext uri="{BB962C8B-B14F-4D97-AF65-F5344CB8AC3E}">
        <p14:creationId xmlns:p14="http://schemas.microsoft.com/office/powerpoint/2010/main" val="7568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Tumor was embolized pre operatively, and </a:t>
            </a:r>
            <a:r>
              <a:rPr lang="en-US" dirty="0" err="1"/>
              <a:t>en</a:t>
            </a:r>
            <a:r>
              <a:rPr lang="en-US" dirty="0"/>
              <a:t>- bloc near total resection was achieved coupled with lumbo-pelvic  fixation.</a:t>
            </a:r>
            <a:endParaRPr lang="en-IN" dirty="0"/>
          </a:p>
        </p:txBody>
      </p:sp>
      <p:sp>
        <p:nvSpPr>
          <p:cNvPr id="4" name="Slide Number Placeholder 3"/>
          <p:cNvSpPr>
            <a:spLocks noGrp="1"/>
          </p:cNvSpPr>
          <p:nvPr>
            <p:ph type="sldNum" sz="quarter" idx="5"/>
          </p:nvPr>
        </p:nvSpPr>
        <p:spPr/>
        <p:txBody>
          <a:bodyPr/>
          <a:lstStyle/>
          <a:p>
            <a:fld id="{8A733E69-FE99-46F4-B633-54712367D6D9}" type="slidenum">
              <a:rPr lang="en-US" smtClean="0"/>
              <a:t>21</a:t>
            </a:fld>
            <a:endParaRPr lang="en-US"/>
          </a:p>
        </p:txBody>
      </p:sp>
    </p:spTree>
    <p:extLst>
      <p:ext uri="{BB962C8B-B14F-4D97-AF65-F5344CB8AC3E}">
        <p14:creationId xmlns:p14="http://schemas.microsoft.com/office/powerpoint/2010/main" val="419006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 is a rare malignant bone tumor that arises from developmental embryonic remnants of the notochord </a:t>
            </a:r>
          </a:p>
          <a:p>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23</a:t>
            </a:fld>
            <a:endParaRPr lang="en-US"/>
          </a:p>
        </p:txBody>
      </p:sp>
    </p:spTree>
    <p:extLst>
      <p:ext uri="{BB962C8B-B14F-4D97-AF65-F5344CB8AC3E}">
        <p14:creationId xmlns:p14="http://schemas.microsoft.com/office/powerpoint/2010/main" val="3175420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5">
                    <a:lumMod val="75000"/>
                  </a:schemeClr>
                </a:solidFill>
                <a:latin typeface="Abadi" panose="020B0604020202020204" pitchFamily="34" charset="0"/>
              </a:rPr>
              <a:t>OnT2-weighted MR images .  low to iso signal. </a:t>
            </a:r>
            <a:r>
              <a:rPr lang="en-US" b="1" i="0" dirty="0">
                <a:solidFill>
                  <a:schemeClr val="accent5">
                    <a:lumMod val="75000"/>
                  </a:schemeClr>
                </a:solidFill>
                <a:effectLst/>
                <a:latin typeface="Abadi" panose="020B0604020202020204" pitchFamily="34" charset="0"/>
              </a:rPr>
              <a:t>This appears to be caused by the relative collagen content of fibrous components and hemosiderin within the tumor</a:t>
            </a:r>
          </a:p>
          <a:p>
            <a:r>
              <a:rPr lang="en-US" sz="1200" u="sng" dirty="0">
                <a:solidFill>
                  <a:srgbClr val="666666"/>
                </a:solidFill>
                <a:latin typeface="Abadi" panose="020B0604020202020204" pitchFamily="34" charset="0"/>
              </a:rPr>
              <a:t>Although this feature is not unique to giant cell tumors of the spine, it is quite helpful in making a differential diagnosis because most other spinal neoplasms (metastases, myeloma, and chordoma) show high signal intensity on the long-TR MR images. This appearance may be the initial imaging characteristic suggestive of a correct diagnosis</a:t>
            </a:r>
            <a:r>
              <a:rPr lang="en-US" sz="1200" b="0" i="0" dirty="0">
                <a:solidFill>
                  <a:srgbClr val="666666"/>
                </a:solidFill>
                <a:effectLst/>
                <a:latin typeface="Arial" panose="020B0604020202020204" pitchFamily="34" charset="0"/>
              </a:rPr>
              <a:t/>
            </a:r>
            <a:br>
              <a:rPr lang="en-US" sz="1200"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
            </a:r>
            <a:br>
              <a:rPr lang="en-US" b="0" i="0" dirty="0">
                <a:solidFill>
                  <a:srgbClr val="666666"/>
                </a:solidFill>
                <a:effectLst/>
                <a:latin typeface="Arial" panose="020B0604020202020204" pitchFamily="34" charset="0"/>
              </a:rPr>
            </a:br>
            <a:endParaRPr lang="en-IN" dirty="0"/>
          </a:p>
          <a:p>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24</a:t>
            </a:fld>
            <a:endParaRPr lang="en-US"/>
          </a:p>
        </p:txBody>
      </p:sp>
    </p:spTree>
    <p:extLst>
      <p:ext uri="{BB962C8B-B14F-4D97-AF65-F5344CB8AC3E}">
        <p14:creationId xmlns:p14="http://schemas.microsoft.com/office/powerpoint/2010/main" val="306986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large, well-defined, </a:t>
            </a:r>
            <a:r>
              <a:rPr lang="en-US" sz="1200" b="1" kern="1200" dirty="0" err="1">
                <a:solidFill>
                  <a:schemeClr val="tx1"/>
                </a:solidFill>
                <a:effectLst/>
                <a:latin typeface="+mn-lt"/>
                <a:ea typeface="+mn-ea"/>
                <a:cs typeface="+mn-cs"/>
              </a:rPr>
              <a:t>expansile</a:t>
            </a:r>
            <a:r>
              <a:rPr lang="en-US" sz="1200" b="1" kern="1200" dirty="0">
                <a:solidFill>
                  <a:schemeClr val="tx1"/>
                </a:solidFill>
                <a:effectLst/>
                <a:latin typeface="+mn-lt"/>
                <a:ea typeface="+mn-ea"/>
                <a:cs typeface="+mn-cs"/>
              </a:rPr>
              <a:t> lytic lesion is noted involving the sacrum with involvement of S1 to S5 vertebrae. It shows associated soft tissue component, extending in the </a:t>
            </a:r>
            <a:r>
              <a:rPr lang="en-US" sz="1200" b="1" kern="1200" dirty="0" err="1">
                <a:solidFill>
                  <a:schemeClr val="tx1"/>
                </a:solidFill>
                <a:effectLst/>
                <a:latin typeface="+mn-lt"/>
                <a:ea typeface="+mn-ea"/>
                <a:cs typeface="+mn-cs"/>
              </a:rPr>
              <a:t>presacral</a:t>
            </a:r>
            <a:r>
              <a:rPr lang="en-US" sz="1200" b="1" kern="1200" dirty="0">
                <a:solidFill>
                  <a:schemeClr val="tx1"/>
                </a:solidFill>
                <a:effectLst/>
                <a:latin typeface="+mn-lt"/>
                <a:ea typeface="+mn-ea"/>
                <a:cs typeface="+mn-cs"/>
              </a:rPr>
              <a:t> space. </a:t>
            </a:r>
          </a:p>
          <a:p>
            <a:r>
              <a:rPr lang="en-US" sz="1200" b="1" kern="1200" dirty="0">
                <a:solidFill>
                  <a:schemeClr val="tx1"/>
                </a:solidFill>
                <a:effectLst/>
                <a:latin typeface="+mn-lt"/>
                <a:ea typeface="+mn-ea"/>
                <a:cs typeface="+mn-cs"/>
              </a:rPr>
              <a:t>The lesion  shows hyperdense foci are seen in the lesion ?destroyed bone fragments ?? Calcification. The lesion expands anteriorly with destruction of the pelvic surface of sacrum causing slight anterior displacement of the rectum with maintained fat planes.  Posteriorly it involves the sacral canal, the sacral crest and dorsal surface of sacrum. </a:t>
            </a:r>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6</a:t>
            </a:fld>
            <a:endParaRPr lang="en-US"/>
          </a:p>
        </p:txBody>
      </p:sp>
    </p:spTree>
    <p:extLst>
      <p:ext uri="{BB962C8B-B14F-4D97-AF65-F5344CB8AC3E}">
        <p14:creationId xmlns:p14="http://schemas.microsoft.com/office/powerpoint/2010/main" val="15360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400" dirty="0">
                <a:effectLst/>
                <a:latin typeface="Calibri" panose="020F0502020204030204" pitchFamily="34" charset="0"/>
                <a:ea typeface="Calibri" panose="020F0502020204030204" pitchFamily="34" charset="0"/>
                <a:cs typeface="Arial" panose="020B0604020202020204" pitchFamily="34" charset="0"/>
              </a:rPr>
              <a:t>Laterally the lesion is reaching </a:t>
            </a:r>
            <a:r>
              <a:rPr lang="en-US" sz="1800" b="1" kern="1400" dirty="0" err="1">
                <a:effectLst/>
                <a:latin typeface="Calibri" panose="020F0502020204030204" pitchFamily="34" charset="0"/>
                <a:ea typeface="Calibri" panose="020F0502020204030204" pitchFamily="34" charset="0"/>
                <a:cs typeface="Arial" panose="020B0604020202020204" pitchFamily="34" charset="0"/>
              </a:rPr>
              <a:t>upto</a:t>
            </a:r>
            <a:r>
              <a:rPr lang="en-US" sz="1800" b="1" kern="1400" dirty="0">
                <a:effectLst/>
                <a:latin typeface="Calibri" panose="020F0502020204030204" pitchFamily="34" charset="0"/>
                <a:ea typeface="Calibri" panose="020F0502020204030204" pitchFamily="34" charset="0"/>
                <a:cs typeface="Arial" panose="020B0604020202020204" pitchFamily="34" charset="0"/>
              </a:rPr>
              <a:t> the articular surface of the SI joints bilaterally with erosion of the articular surface on right side. </a:t>
            </a:r>
          </a:p>
          <a:p>
            <a:endParaRPr lang="en-US" sz="1800" b="1" kern="1400" dirty="0">
              <a:effectLst/>
              <a:latin typeface="Calibri" panose="020F0502020204030204" pitchFamily="34" charset="0"/>
              <a:cs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8A733E69-FE99-46F4-B633-54712367D6D9}" type="slidenum">
              <a:rPr lang="en-US" smtClean="0"/>
              <a:t>7</a:t>
            </a:fld>
            <a:endParaRPr lang="en-US"/>
          </a:p>
        </p:txBody>
      </p:sp>
    </p:spTree>
    <p:extLst>
      <p:ext uri="{BB962C8B-B14F-4D97-AF65-F5344CB8AC3E}">
        <p14:creationId xmlns:p14="http://schemas.microsoft.com/office/powerpoint/2010/main" val="75289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400" dirty="0">
                <a:effectLst/>
                <a:latin typeface="Calibri" panose="020F0502020204030204" pitchFamily="34" charset="0"/>
                <a:cs typeface="Arial" panose="020B0604020202020204" pitchFamily="34" charset="0"/>
              </a:rPr>
              <a:t>Summary : </a:t>
            </a:r>
            <a:r>
              <a:rPr lang="en-US" sz="1200" b="1" kern="1400" dirty="0">
                <a:effectLst/>
                <a:latin typeface="Calibri" panose="020F0502020204030204" pitchFamily="34" charset="0"/>
                <a:ea typeface="Calibri" panose="020F0502020204030204" pitchFamily="34" charset="0"/>
                <a:cs typeface="Arial" panose="020B0604020202020204" pitchFamily="34" charset="0"/>
              </a:rPr>
              <a:t>A large, well-defined, expansile lytic lesion involving the sacrum with associated enhancing soft tissue component– likely suggestive of neoplastic etiology</a:t>
            </a:r>
            <a:r>
              <a:rPr lang="en-US" sz="1200" b="1" dirty="0">
                <a:effectLst/>
                <a:latin typeface="Calibri" panose="020F0502020204030204" pitchFamily="34" charset="0"/>
                <a:ea typeface="Calibri" panose="020F0502020204030204" pitchFamily="34" charset="0"/>
                <a:cs typeface="Arial" panose="020B0604020202020204" pitchFamily="34" charset="0"/>
              </a:rPr>
              <a:t> - primary bone tumor</a:t>
            </a:r>
            <a:r>
              <a:rPr lang="en-US" sz="1200" b="1" kern="1400" dirty="0">
                <a:effectLst/>
                <a:latin typeface="Calibri" panose="020F0502020204030204" pitchFamily="34" charset="0"/>
                <a:ea typeface="Calibri" panose="020F0502020204030204" pitchFamily="34" charset="0"/>
                <a:cs typeface="Arial" panose="020B0604020202020204" pitchFamily="34" charset="0"/>
              </a:rPr>
              <a: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effectLst/>
                <a:latin typeface="Calibri" panose="020F0502020204030204" pitchFamily="34" charset="0"/>
                <a:ea typeface="Calibri" panose="020F0502020204030204" pitchFamily="34" charset="0"/>
                <a:cs typeface="Arial" panose="020B0604020202020204" pitchFamily="34" charset="0"/>
              </a:rPr>
              <a:t>Differential Diagnosis includes: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00" b="1" dirty="0">
                <a:effectLst/>
                <a:latin typeface="Calibri" panose="020F0502020204030204" pitchFamily="34" charset="0"/>
                <a:ea typeface="Calibri" panose="020F0502020204030204" pitchFamily="34" charset="0"/>
                <a:cs typeface="Arial" panose="020B0604020202020204" pitchFamily="34" charset="0"/>
              </a:rPr>
              <a:t>Chordoma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00" b="1" dirty="0">
                <a:effectLst/>
                <a:latin typeface="Calibri" panose="020F0502020204030204" pitchFamily="34" charset="0"/>
                <a:ea typeface="Calibri" panose="020F0502020204030204" pitchFamily="34" charset="0"/>
                <a:cs typeface="Arial" panose="020B0604020202020204" pitchFamily="34" charset="0"/>
              </a:rPr>
              <a:t>Giant cell tumor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00" b="1" dirty="0">
                <a:effectLst/>
                <a:latin typeface="Calibri" panose="020F0502020204030204" pitchFamily="34" charset="0"/>
                <a:ea typeface="Calibri" panose="020F0502020204030204" pitchFamily="34" charset="0"/>
                <a:cs typeface="Arial" panose="020B0604020202020204" pitchFamily="34" charset="0"/>
              </a:rPr>
              <a:t>Plasmacytoma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8</a:t>
            </a:fld>
            <a:endParaRPr lang="en-US"/>
          </a:p>
        </p:txBody>
      </p:sp>
    </p:spTree>
    <p:extLst>
      <p:ext uri="{BB962C8B-B14F-4D97-AF65-F5344CB8AC3E}">
        <p14:creationId xmlns:p14="http://schemas.microsoft.com/office/powerpoint/2010/main" val="82152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Calibri" panose="020F0502020204030204" pitchFamily="34" charset="0"/>
              </a:rPr>
              <a:t>Lobulated mass lesion is seen centered at sacrum causing destruction of sacrum. The lesion is iso to hypointense to muscles on T1W images, iso- to hyperintense on T2W images. Lesion is seen extending up to the superior endplate of S1 vertebra with soft tissue extending in spinal canal till the level of lower margin of L5 vertebra. . However there is NO involvement of the inter vertebral disc spaces.</a:t>
            </a:r>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10</a:t>
            </a:fld>
            <a:endParaRPr lang="en-US"/>
          </a:p>
        </p:txBody>
      </p:sp>
    </p:spTree>
    <p:extLst>
      <p:ext uri="{BB962C8B-B14F-4D97-AF65-F5344CB8AC3E}">
        <p14:creationId xmlns:p14="http://schemas.microsoft.com/office/powerpoint/2010/main" val="381941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Calibri" panose="020F0502020204030204" pitchFamily="34" charset="0"/>
              </a:rPr>
              <a:t>Severe narrowing of sacral canal is seen with adjacent soft tissue edema and there is no involvement of the rectum. </a:t>
            </a:r>
            <a:endParaRPr lang="en-IN" dirty="0"/>
          </a:p>
        </p:txBody>
      </p:sp>
      <p:sp>
        <p:nvSpPr>
          <p:cNvPr id="4" name="Slide Number Placeholder 3"/>
          <p:cNvSpPr>
            <a:spLocks noGrp="1"/>
          </p:cNvSpPr>
          <p:nvPr>
            <p:ph type="sldNum" sz="quarter" idx="5"/>
          </p:nvPr>
        </p:nvSpPr>
        <p:spPr/>
        <p:txBody>
          <a:bodyPr/>
          <a:lstStyle/>
          <a:p>
            <a:fld id="{8A733E69-FE99-46F4-B633-54712367D6D9}" type="slidenum">
              <a:rPr lang="en-US" smtClean="0"/>
              <a:t>11</a:t>
            </a:fld>
            <a:endParaRPr lang="en-US"/>
          </a:p>
        </p:txBody>
      </p:sp>
    </p:spTree>
    <p:extLst>
      <p:ext uri="{BB962C8B-B14F-4D97-AF65-F5344CB8AC3E}">
        <p14:creationId xmlns:p14="http://schemas.microsoft.com/office/powerpoint/2010/main" val="125446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Calibri" panose="020F0502020204030204" pitchFamily="34" charset="0"/>
              </a:rPr>
              <a:t>Coronal T2 IR image  - Involvement and edema of bilateral pyriformis muscles is seen</a:t>
            </a:r>
            <a:endParaRPr lang="en-IN" dirty="0"/>
          </a:p>
        </p:txBody>
      </p:sp>
      <p:sp>
        <p:nvSpPr>
          <p:cNvPr id="4" name="Slide Number Placeholder 3"/>
          <p:cNvSpPr>
            <a:spLocks noGrp="1"/>
          </p:cNvSpPr>
          <p:nvPr>
            <p:ph type="sldNum" sz="quarter" idx="5"/>
          </p:nvPr>
        </p:nvSpPr>
        <p:spPr/>
        <p:txBody>
          <a:bodyPr/>
          <a:lstStyle/>
          <a:p>
            <a:fld id="{8A733E69-FE99-46F4-B633-54712367D6D9}" type="slidenum">
              <a:rPr lang="en-US" smtClean="0"/>
              <a:t>12</a:t>
            </a:fld>
            <a:endParaRPr lang="en-US"/>
          </a:p>
        </p:txBody>
      </p:sp>
    </p:spTree>
    <p:extLst>
      <p:ext uri="{BB962C8B-B14F-4D97-AF65-F5344CB8AC3E}">
        <p14:creationId xmlns:p14="http://schemas.microsoft.com/office/powerpoint/2010/main" val="346740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rial" panose="020B0604020202020204" pitchFamily="34" charset="0"/>
                <a:ea typeface="Calibri" panose="020F0502020204030204" pitchFamily="34" charset="0"/>
              </a:rPr>
              <a:t>On postcontrast study the lesion shows heterogeneous enhancement with </a:t>
            </a:r>
            <a:r>
              <a:rPr lang="en-US" sz="1800" b="1" dirty="0" err="1">
                <a:effectLst/>
                <a:latin typeface="Arial" panose="020B0604020202020204" pitchFamily="34" charset="0"/>
                <a:ea typeface="Calibri" panose="020F0502020204030204" pitchFamily="34" charset="0"/>
              </a:rPr>
              <a:t>nonenhancing</a:t>
            </a:r>
            <a:r>
              <a:rPr lang="en-US" sz="1800" b="1" dirty="0">
                <a:effectLst/>
                <a:latin typeface="Arial" panose="020B0604020202020204" pitchFamily="34" charset="0"/>
                <a:ea typeface="Calibri" panose="020F0502020204030204" pitchFamily="34" charset="0"/>
              </a:rPr>
              <a:t> necrotic areas.</a:t>
            </a:r>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13</a:t>
            </a:fld>
            <a:endParaRPr lang="en-US"/>
          </a:p>
        </p:txBody>
      </p:sp>
    </p:spTree>
    <p:extLst>
      <p:ext uri="{BB962C8B-B14F-4D97-AF65-F5344CB8AC3E}">
        <p14:creationId xmlns:p14="http://schemas.microsoft.com/office/powerpoint/2010/main" val="155591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3E69-FE99-46F4-B633-54712367D6D9}" type="slidenum">
              <a:rPr lang="en-US" smtClean="0"/>
              <a:t>14</a:t>
            </a:fld>
            <a:endParaRPr lang="en-US"/>
          </a:p>
        </p:txBody>
      </p:sp>
    </p:spTree>
    <p:extLst>
      <p:ext uri="{BB962C8B-B14F-4D97-AF65-F5344CB8AC3E}">
        <p14:creationId xmlns:p14="http://schemas.microsoft.com/office/powerpoint/2010/main" val="242003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E3D9295-90C0-4CA6-93BB-7F1FAA2D4AAC}"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28493485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D9295-90C0-4CA6-93BB-7F1FAA2D4AAC}"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245508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D9295-90C0-4CA6-93BB-7F1FAA2D4AAC}"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362896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3D9295-90C0-4CA6-93BB-7F1FAA2D4AAC}"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50730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E3D9295-90C0-4CA6-93BB-7F1FAA2D4AAC}"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21778764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E3D9295-90C0-4CA6-93BB-7F1FAA2D4AAC}" type="datetimeFigureOut">
              <a:rPr lang="en-US" smtClean="0"/>
              <a:t>2/26/2021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153330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E3D9295-90C0-4CA6-93BB-7F1FAA2D4AAC}"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E5F86-C341-46F1-9079-2734B2C3C98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7071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3D9295-90C0-4CA6-93BB-7F1FAA2D4AAC}"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209734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D9295-90C0-4CA6-93BB-7F1FAA2D4AAC}"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28166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E3D9295-90C0-4CA6-93BB-7F1FAA2D4AAC}" type="datetimeFigureOut">
              <a:rPr lang="en-US" smtClean="0"/>
              <a:t>2/26/2021</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411883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E3D9295-90C0-4CA6-93BB-7F1FAA2D4AAC}" type="datetimeFigureOut">
              <a:rPr lang="en-US" smtClean="0"/>
              <a:t>2/26/2021</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1C7E5F86-C341-46F1-9079-2734B2C3C98D}" type="slidenum">
              <a:rPr lang="en-US" smtClean="0"/>
              <a:t>‹#›</a:t>
            </a:fld>
            <a:endParaRPr lang="en-US"/>
          </a:p>
        </p:txBody>
      </p:sp>
    </p:spTree>
    <p:extLst>
      <p:ext uri="{BB962C8B-B14F-4D97-AF65-F5344CB8AC3E}">
        <p14:creationId xmlns:p14="http://schemas.microsoft.com/office/powerpoint/2010/main" val="68361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DE3D9295-90C0-4CA6-93BB-7F1FAA2D4AAC}" type="datetimeFigureOut">
              <a:rPr lang="en-US" smtClean="0"/>
              <a:t>2/26/2021</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1C7E5F86-C341-46F1-9079-2734B2C3C98D}" type="slidenum">
              <a:rPr lang="en-US" smtClean="0"/>
              <a:t>‹#›</a:t>
            </a:fld>
            <a:endParaRPr lang="en-US"/>
          </a:p>
        </p:txBody>
      </p:sp>
    </p:spTree>
    <p:extLst>
      <p:ext uri="{BB962C8B-B14F-4D97-AF65-F5344CB8AC3E}">
        <p14:creationId xmlns:p14="http://schemas.microsoft.com/office/powerpoint/2010/main" val="89897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jronline.org/doi/10.2214/ajr.166.1.8571864" TargetMode="External"/><Relationship Id="rId7" Type="http://schemas.openxmlformats.org/officeDocument/2006/relationships/hyperlink" Target="http://scholar.google.com/scholar?hl=en&amp;q=Randall+RL.+Giant+cell+tumor+of+the+sacrum.+Neurosurg+Focus+2003;+15:E13" TargetMode="External"/><Relationship Id="rId2" Type="http://schemas.openxmlformats.org/officeDocument/2006/relationships/hyperlink" Target="http://scholar.google.com/scholar?hl=en&amp;q=Murphey+MD,+Andrews+CL,+Flemming+DJ,+Temple+HT,+Smith+WS,+Smirniotopoulos+JG.+From+the+archives+of+the+AFIP:+primary+tumors+of+the+spine%E2%80%94radiologic+pathologic+correlation.+RadioGraphics+1996;+16:1131-1158" TargetMode="External"/><Relationship Id="rId1" Type="http://schemas.openxmlformats.org/officeDocument/2006/relationships/slideLayout" Target="../slideLayouts/slideLayout2.xml"/><Relationship Id="rId6" Type="http://schemas.openxmlformats.org/officeDocument/2006/relationships/hyperlink" Target="http://scholar.google.com/scholar?hl=en&amp;q=Resnick+D.+Diagnosis+of+bone+and+joint+disorders,+3rd+ed.+Philadelphia,+PA:+Saunders,+1995:3785-3806" TargetMode="External"/><Relationship Id="rId5" Type="http://schemas.openxmlformats.org/officeDocument/2006/relationships/hyperlink" Target="http://scholar.google.com/scholar?hl=en&amp;q=Kumar+R,+Guinto+FC+Jr,+Madewell+JE,+David+R,+Shirkhoda+A.+Expansile+bone+lesions+of+the+vertebra.+RadioGraphics+1988;+8:749-769" TargetMode="External"/><Relationship Id="rId4" Type="http://schemas.openxmlformats.org/officeDocument/2006/relationships/hyperlink" Target="http://scholar.google.com/scholar?hl=en&amp;q=Aoki+J,+Tanikawa+H,+Ishii+K,+et+al.+MRI+findings+indicative+of+hemosiderin+in+giant+cell+tumor+of+bone:+frequency,+cause,+and+diagnostic+significance.+AJR+1996;+166:145-14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1600200"/>
            <a:ext cx="6939520" cy="1645920"/>
          </a:xfrm>
        </p:spPr>
        <p:txBody>
          <a:bodyPr>
            <a:normAutofit fontScale="90000"/>
          </a:bodyPr>
          <a:lstStyle/>
          <a:p>
            <a:r>
              <a:rPr lang="en-US" dirty="0"/>
              <a:t>Utility of t2wi in differentiating gct and chordoma of sacrum</a:t>
            </a:r>
          </a:p>
        </p:txBody>
      </p:sp>
      <p:sp>
        <p:nvSpPr>
          <p:cNvPr id="3" name="Subtitle 2"/>
          <p:cNvSpPr>
            <a:spLocks noGrp="1"/>
          </p:cNvSpPr>
          <p:nvPr>
            <p:ph type="subTitle" idx="1"/>
          </p:nvPr>
        </p:nvSpPr>
        <p:spPr>
          <a:xfrm>
            <a:off x="3733800" y="4419600"/>
            <a:ext cx="5101209" cy="2133600"/>
          </a:xfrm>
        </p:spPr>
        <p:txBody>
          <a:bodyPr>
            <a:normAutofit fontScale="77500" lnSpcReduction="20000"/>
          </a:bodyPr>
          <a:lstStyle/>
          <a:p>
            <a:pPr marL="342900" indent="-342900">
              <a:buFontTx/>
              <a:buChar char="-"/>
            </a:pPr>
            <a:r>
              <a:rPr lang="en-US" dirty="0"/>
              <a:t>     </a:t>
            </a:r>
            <a:r>
              <a:rPr lang="en-US" b="1" dirty="0"/>
              <a:t>- Dr.  Ayesha </a:t>
            </a:r>
            <a:r>
              <a:rPr lang="en-US" b="1" dirty="0" err="1"/>
              <a:t>Erum</a:t>
            </a:r>
            <a:r>
              <a:rPr lang="en-US" b="1" dirty="0"/>
              <a:t> Hadi</a:t>
            </a:r>
          </a:p>
          <a:p>
            <a:pPr marL="342900" indent="-342900">
              <a:buFontTx/>
              <a:buChar char="-"/>
            </a:pPr>
            <a:r>
              <a:rPr lang="en-US" b="1" dirty="0"/>
              <a:t>    </a:t>
            </a:r>
            <a:r>
              <a:rPr lang="en-US" b="1" dirty="0" smtClean="0"/>
              <a:t>MD- </a:t>
            </a:r>
            <a:r>
              <a:rPr lang="en-US" b="1" dirty="0" err="1" smtClean="0"/>
              <a:t>Radiodiagnosis</a:t>
            </a:r>
            <a:endParaRPr lang="en-US" b="1" dirty="0"/>
          </a:p>
          <a:p>
            <a:pPr marL="342900" indent="-342900">
              <a:buFontTx/>
              <a:buChar char="-"/>
            </a:pPr>
            <a:r>
              <a:rPr lang="en-US" b="1" dirty="0"/>
              <a:t>    </a:t>
            </a:r>
            <a:r>
              <a:rPr lang="en-US" b="1" dirty="0" smtClean="0"/>
              <a:t>(Fellow </a:t>
            </a:r>
            <a:r>
              <a:rPr lang="en-US" b="1" dirty="0"/>
              <a:t>in MSK </a:t>
            </a:r>
            <a:r>
              <a:rPr lang="en-US" b="1" dirty="0" smtClean="0"/>
              <a:t>Imaging)</a:t>
            </a:r>
            <a:endParaRPr lang="en-US" b="1" dirty="0"/>
          </a:p>
          <a:p>
            <a:pPr marL="342900" indent="-342900">
              <a:buFontTx/>
              <a:buChar char="-"/>
            </a:pPr>
            <a:endParaRPr lang="en-US" b="1" dirty="0"/>
          </a:p>
          <a:p>
            <a:pPr marL="342900" indent="-342900">
              <a:buFontTx/>
              <a:buChar char="-"/>
            </a:pPr>
            <a:r>
              <a:rPr lang="en-US" b="1" dirty="0"/>
              <a:t>   </a:t>
            </a:r>
            <a:r>
              <a:rPr lang="en-US" b="1" dirty="0" smtClean="0"/>
              <a:t>  Under </a:t>
            </a:r>
            <a:r>
              <a:rPr lang="en-US" b="1" dirty="0"/>
              <a:t>the Guidance of -</a:t>
            </a:r>
          </a:p>
          <a:p>
            <a:pPr marL="342900" indent="-342900">
              <a:buFontTx/>
              <a:buChar char="-"/>
            </a:pPr>
            <a:r>
              <a:rPr lang="en-US" b="1" dirty="0" smtClean="0"/>
              <a:t>  Dr</a:t>
            </a:r>
            <a:r>
              <a:rPr lang="en-US" b="1" dirty="0"/>
              <a:t>. Amit </a:t>
            </a:r>
            <a:r>
              <a:rPr lang="en-US" b="1" dirty="0" err="1"/>
              <a:t>Kharat</a:t>
            </a:r>
            <a:r>
              <a:rPr lang="en-US" b="1" dirty="0"/>
              <a:t> </a:t>
            </a:r>
            <a:endParaRPr lang="en-US" b="1" dirty="0" smtClean="0"/>
          </a:p>
          <a:p>
            <a:pPr marL="342900" indent="-342900">
              <a:buFontTx/>
              <a:buChar char="-"/>
            </a:pPr>
            <a:r>
              <a:rPr lang="en-US" b="1" dirty="0" smtClean="0"/>
              <a:t>   DNB</a:t>
            </a:r>
            <a:r>
              <a:rPr lang="en-US" b="1" dirty="0"/>
              <a:t>, </a:t>
            </a:r>
            <a:r>
              <a:rPr lang="en-US" b="1" dirty="0" err="1"/>
              <a:t>P.hD</a:t>
            </a:r>
            <a:r>
              <a:rPr lang="en-US" b="1" dirty="0"/>
              <a:t>, </a:t>
            </a:r>
            <a:r>
              <a:rPr lang="en-US" b="1" dirty="0" smtClean="0"/>
              <a:t>FICR</a:t>
            </a:r>
            <a:endParaRPr lang="en-US" b="1" dirty="0"/>
          </a:p>
        </p:txBody>
      </p:sp>
    </p:spTree>
    <p:extLst>
      <p:ext uri="{BB962C8B-B14F-4D97-AF65-F5344CB8AC3E}">
        <p14:creationId xmlns:p14="http://schemas.microsoft.com/office/powerpoint/2010/main" val="107834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15" y="63796"/>
            <a:ext cx="2916485" cy="603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748" y="63796"/>
            <a:ext cx="3010252" cy="603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7044"/>
            <a:ext cx="2895600" cy="603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8C43EC3E-EEA3-42B5-AE28-26894961292E}"/>
              </a:ext>
            </a:extLst>
          </p:cNvPr>
          <p:cNvSpPr/>
          <p:nvPr/>
        </p:nvSpPr>
        <p:spPr>
          <a:xfrm>
            <a:off x="838200" y="6248400"/>
            <a:ext cx="1371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T1WI- SAG</a:t>
            </a:r>
          </a:p>
        </p:txBody>
      </p:sp>
      <p:sp>
        <p:nvSpPr>
          <p:cNvPr id="6" name="Rectangle 5">
            <a:extLst>
              <a:ext uri="{FF2B5EF4-FFF2-40B4-BE49-F238E27FC236}">
                <a16:creationId xmlns:a16="http://schemas.microsoft.com/office/drawing/2014/main" xmlns="" id="{7E0A4294-8605-4073-B67B-4AB4CC6FC02B}"/>
              </a:ext>
            </a:extLst>
          </p:cNvPr>
          <p:cNvSpPr/>
          <p:nvPr/>
        </p:nvSpPr>
        <p:spPr>
          <a:xfrm>
            <a:off x="3962400" y="6248400"/>
            <a:ext cx="1371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T2WI- SAG</a:t>
            </a:r>
          </a:p>
        </p:txBody>
      </p:sp>
      <p:sp>
        <p:nvSpPr>
          <p:cNvPr id="7" name="Rectangle 6">
            <a:extLst>
              <a:ext uri="{FF2B5EF4-FFF2-40B4-BE49-F238E27FC236}">
                <a16:creationId xmlns:a16="http://schemas.microsoft.com/office/drawing/2014/main" xmlns="" id="{94C03849-D465-4348-A756-3D0C0D5266B9}"/>
              </a:ext>
            </a:extLst>
          </p:cNvPr>
          <p:cNvSpPr/>
          <p:nvPr/>
        </p:nvSpPr>
        <p:spPr>
          <a:xfrm>
            <a:off x="6781800" y="6242304"/>
            <a:ext cx="1766668"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100" dirty="0"/>
              <a:t>T1- FAT SUPPRESSED SAG </a:t>
            </a:r>
          </a:p>
        </p:txBody>
      </p:sp>
    </p:spTree>
    <p:extLst>
      <p:ext uri="{BB962C8B-B14F-4D97-AF65-F5344CB8AC3E}">
        <p14:creationId xmlns:p14="http://schemas.microsoft.com/office/powerpoint/2010/main" val="2820208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5397"/>
            <a:ext cx="4648200" cy="3358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4384287" cy="348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FCD5C5E1-7338-4D92-AF20-B3B9243D1FDD}"/>
              </a:ext>
            </a:extLst>
          </p:cNvPr>
          <p:cNvSpPr/>
          <p:nvPr/>
        </p:nvSpPr>
        <p:spPr>
          <a:xfrm>
            <a:off x="5468156" y="1233152"/>
            <a:ext cx="3066243" cy="5194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AXIAL T2WI IMAGE</a:t>
            </a:r>
          </a:p>
        </p:txBody>
      </p:sp>
    </p:spTree>
    <p:extLst>
      <p:ext uri="{BB962C8B-B14F-4D97-AF65-F5344CB8AC3E}">
        <p14:creationId xmlns:p14="http://schemas.microsoft.com/office/powerpoint/2010/main" val="66003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4947892-96AE-4D7C-A6DA-971EBD723E2B}"/>
              </a:ext>
            </a:extLst>
          </p:cNvPr>
          <p:cNvPicPr>
            <a:picLocks noChangeAspect="1"/>
          </p:cNvPicPr>
          <p:nvPr/>
        </p:nvPicPr>
        <p:blipFill>
          <a:blip r:embed="rId3"/>
          <a:stretch>
            <a:fillRect/>
          </a:stretch>
        </p:blipFill>
        <p:spPr>
          <a:xfrm>
            <a:off x="2062162" y="523875"/>
            <a:ext cx="5019675" cy="5267325"/>
          </a:xfrm>
          <a:prstGeom prst="rect">
            <a:avLst/>
          </a:prstGeom>
        </p:spPr>
      </p:pic>
      <p:sp>
        <p:nvSpPr>
          <p:cNvPr id="3" name="Rectangle 2">
            <a:extLst>
              <a:ext uri="{FF2B5EF4-FFF2-40B4-BE49-F238E27FC236}">
                <a16:creationId xmlns:a16="http://schemas.microsoft.com/office/drawing/2014/main" xmlns="" id="{EDB4345B-6C04-48BE-8C6F-368DC7684271}"/>
              </a:ext>
            </a:extLst>
          </p:cNvPr>
          <p:cNvSpPr/>
          <p:nvPr/>
        </p:nvSpPr>
        <p:spPr>
          <a:xfrm>
            <a:off x="3278980" y="5943600"/>
            <a:ext cx="2586038"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CORONAL STIR IMAGE</a:t>
            </a:r>
          </a:p>
        </p:txBody>
      </p:sp>
    </p:spTree>
    <p:extLst>
      <p:ext uri="{BB962C8B-B14F-4D97-AF65-F5344CB8AC3E}">
        <p14:creationId xmlns:p14="http://schemas.microsoft.com/office/powerpoint/2010/main" val="1129756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12" y="254391"/>
            <a:ext cx="40386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431" y="228600"/>
            <a:ext cx="4149969"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xmlns="" id="{CF82B60F-E1D3-4671-8963-6BE6F0898F7D}"/>
              </a:ext>
            </a:extLst>
          </p:cNvPr>
          <p:cNvSpPr/>
          <p:nvPr/>
        </p:nvSpPr>
        <p:spPr>
          <a:xfrm>
            <a:off x="1138312" y="6134686"/>
            <a:ext cx="6553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SAGITTAL PRE AND POST CONTRAST IMAGES</a:t>
            </a:r>
          </a:p>
        </p:txBody>
      </p:sp>
    </p:spTree>
    <p:extLst>
      <p:ext uri="{BB962C8B-B14F-4D97-AF65-F5344CB8AC3E}">
        <p14:creationId xmlns:p14="http://schemas.microsoft.com/office/powerpoint/2010/main" val="2172600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FB21CA-58F4-4879-A01D-DC01BC85E73D}"/>
              </a:ext>
            </a:extLst>
          </p:cNvPr>
          <p:cNvPicPr>
            <a:picLocks noChangeAspect="1"/>
          </p:cNvPicPr>
          <p:nvPr/>
        </p:nvPicPr>
        <p:blipFill>
          <a:blip r:embed="rId3"/>
          <a:stretch>
            <a:fillRect/>
          </a:stretch>
        </p:blipFill>
        <p:spPr>
          <a:xfrm>
            <a:off x="2476500" y="152400"/>
            <a:ext cx="4191000" cy="6209137"/>
          </a:xfrm>
          <a:prstGeom prst="rect">
            <a:avLst/>
          </a:prstGeom>
        </p:spPr>
      </p:pic>
      <p:sp>
        <p:nvSpPr>
          <p:cNvPr id="3" name="Rectangle 2">
            <a:extLst>
              <a:ext uri="{FF2B5EF4-FFF2-40B4-BE49-F238E27FC236}">
                <a16:creationId xmlns:a16="http://schemas.microsoft.com/office/drawing/2014/main" xmlns="" id="{D64D085A-4A8D-4B8D-BD10-435CE81ED13A}"/>
              </a:ext>
            </a:extLst>
          </p:cNvPr>
          <p:cNvSpPr/>
          <p:nvPr/>
        </p:nvSpPr>
        <p:spPr>
          <a:xfrm>
            <a:off x="2743200" y="6400800"/>
            <a:ext cx="3429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WHOLE SPINE SCREENING</a:t>
            </a:r>
          </a:p>
        </p:txBody>
      </p:sp>
    </p:spTree>
    <p:extLst>
      <p:ext uri="{BB962C8B-B14F-4D97-AF65-F5344CB8AC3E}">
        <p14:creationId xmlns:p14="http://schemas.microsoft.com/office/powerpoint/2010/main" val="557868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0267F-8E21-429D-8412-D823B775960A}"/>
              </a:ext>
            </a:extLst>
          </p:cNvPr>
          <p:cNvSpPr>
            <a:spLocks noGrp="1"/>
          </p:cNvSpPr>
          <p:nvPr>
            <p:ph type="title"/>
          </p:nvPr>
        </p:nvSpPr>
        <p:spPr>
          <a:xfrm>
            <a:off x="1447800" y="152400"/>
            <a:ext cx="5937755" cy="603738"/>
          </a:xfrm>
        </p:spPr>
        <p:txBody>
          <a:bodyPr>
            <a:normAutofit fontScale="90000"/>
          </a:bodyPr>
          <a:lstStyle/>
          <a:p>
            <a:r>
              <a:rPr lang="en-IN" dirty="0"/>
              <a:t>SUMMARY:</a:t>
            </a:r>
          </a:p>
        </p:txBody>
      </p:sp>
      <p:sp>
        <p:nvSpPr>
          <p:cNvPr id="3" name="Content Placeholder 2">
            <a:extLst>
              <a:ext uri="{FF2B5EF4-FFF2-40B4-BE49-F238E27FC236}">
                <a16:creationId xmlns:a16="http://schemas.microsoft.com/office/drawing/2014/main" xmlns="" id="{9BD0CDB3-6280-4C0A-B703-8C9C1DC15B9E}"/>
              </a:ext>
            </a:extLst>
          </p:cNvPr>
          <p:cNvSpPr>
            <a:spLocks noGrp="1"/>
          </p:cNvSpPr>
          <p:nvPr>
            <p:ph idx="1"/>
          </p:nvPr>
        </p:nvSpPr>
        <p:spPr>
          <a:xfrm>
            <a:off x="0" y="838200"/>
            <a:ext cx="9144000" cy="6013938"/>
          </a:xfrm>
        </p:spPr>
        <p:txBody>
          <a:bodyPr>
            <a:normAutofit fontScale="92500" lnSpcReduction="20000"/>
          </a:bodyPr>
          <a:lstStyle/>
          <a:p>
            <a:r>
              <a:rPr lang="en-IN" dirty="0">
                <a:solidFill>
                  <a:srgbClr val="FF0000"/>
                </a:solidFill>
              </a:rPr>
              <a:t> </a:t>
            </a:r>
            <a:r>
              <a:rPr lang="en-IN" b="1" dirty="0">
                <a:solidFill>
                  <a:srgbClr val="FF0000"/>
                </a:solidFill>
              </a:rPr>
              <a:t>X-Ray (AP and lateral </a:t>
            </a:r>
            <a:r>
              <a:rPr lang="en-IN" b="1" dirty="0" err="1">
                <a:solidFill>
                  <a:srgbClr val="FF0000"/>
                </a:solidFill>
              </a:rPr>
              <a:t>Lumbo</a:t>
            </a:r>
            <a:r>
              <a:rPr lang="en-IN" b="1" dirty="0">
                <a:solidFill>
                  <a:srgbClr val="FF0000"/>
                </a:solidFill>
              </a:rPr>
              <a:t> sacral spine) </a:t>
            </a:r>
            <a:r>
              <a:rPr lang="en-IN" b="1" dirty="0">
                <a:solidFill>
                  <a:schemeClr val="tx1"/>
                </a:solidFill>
              </a:rPr>
              <a:t>– Expansile lytic lesion involving the sacrum from S1-S4 vertebral level with bony discontinuity noted in the anterior cortex of sacrum.</a:t>
            </a:r>
          </a:p>
          <a:p>
            <a:endParaRPr lang="en-IN" b="1" dirty="0">
              <a:solidFill>
                <a:schemeClr val="tx1"/>
              </a:solidFill>
            </a:endParaRPr>
          </a:p>
          <a:p>
            <a:r>
              <a:rPr lang="en-IN" b="1" dirty="0">
                <a:solidFill>
                  <a:srgbClr val="FF0000"/>
                </a:solidFill>
              </a:rPr>
              <a:t>CECT – </a:t>
            </a:r>
            <a:r>
              <a:rPr lang="en-IN" b="1" dirty="0" err="1">
                <a:solidFill>
                  <a:srgbClr val="FF0000"/>
                </a:solidFill>
              </a:rPr>
              <a:t>Lumbo</a:t>
            </a:r>
            <a:r>
              <a:rPr lang="en-IN" b="1" dirty="0">
                <a:solidFill>
                  <a:srgbClr val="FF0000"/>
                </a:solidFill>
              </a:rPr>
              <a:t> sacral spine </a:t>
            </a:r>
            <a:r>
              <a:rPr lang="en-IN" dirty="0"/>
              <a:t>– </a:t>
            </a:r>
            <a:r>
              <a:rPr lang="en-IN" b="1" dirty="0">
                <a:solidFill>
                  <a:schemeClr val="tx1"/>
                </a:solidFill>
              </a:rPr>
              <a:t>Expansile lytic lesion with associated soft tissue component extending into the presacral space with –</a:t>
            </a:r>
          </a:p>
          <a:p>
            <a:r>
              <a:rPr lang="en-IN" b="1" dirty="0">
                <a:solidFill>
                  <a:schemeClr val="tx1"/>
                </a:solidFill>
              </a:rPr>
              <a:t>- Destruction of the pelvis surface anteriorly, with anterior displacement of rectum</a:t>
            </a:r>
          </a:p>
          <a:p>
            <a:r>
              <a:rPr lang="en-IN" b="1" dirty="0">
                <a:solidFill>
                  <a:schemeClr val="tx1"/>
                </a:solidFill>
              </a:rPr>
              <a:t>- Extension into the sacral canal posteriorly with marked narrowing of the canal.</a:t>
            </a:r>
          </a:p>
          <a:p>
            <a:r>
              <a:rPr lang="en-IN" b="1" dirty="0">
                <a:solidFill>
                  <a:schemeClr val="tx1"/>
                </a:solidFill>
              </a:rPr>
              <a:t>- Laterally, extension into the sub articular surfaces of bilateral Sacro-iliac joint (Right &gt;Left)</a:t>
            </a:r>
          </a:p>
          <a:p>
            <a:r>
              <a:rPr lang="en-IN" b="1" dirty="0">
                <a:solidFill>
                  <a:schemeClr val="tx1"/>
                </a:solidFill>
              </a:rPr>
              <a:t>-Heterogenous post </a:t>
            </a:r>
            <a:r>
              <a:rPr lang="en-IN" b="1" dirty="0" smtClean="0">
                <a:solidFill>
                  <a:schemeClr val="tx1"/>
                </a:solidFill>
              </a:rPr>
              <a:t>contrast </a:t>
            </a:r>
            <a:r>
              <a:rPr lang="en-IN" b="1" dirty="0">
                <a:solidFill>
                  <a:schemeClr val="tx1"/>
                </a:solidFill>
              </a:rPr>
              <a:t>enhancement.</a:t>
            </a:r>
          </a:p>
          <a:p>
            <a:endParaRPr lang="en-IN" dirty="0"/>
          </a:p>
          <a:p>
            <a:r>
              <a:rPr lang="en-IN" b="1" dirty="0">
                <a:solidFill>
                  <a:srgbClr val="FF0000"/>
                </a:solidFill>
              </a:rPr>
              <a:t>MRI (plain with contrast)– Lumbo-sacral spine with whole spine screening –</a:t>
            </a:r>
          </a:p>
          <a:p>
            <a:r>
              <a:rPr lang="en-IN" dirty="0"/>
              <a:t>- </a:t>
            </a:r>
            <a:r>
              <a:rPr lang="en-IN" b="1" dirty="0">
                <a:solidFill>
                  <a:schemeClr val="tx1"/>
                </a:solidFill>
              </a:rPr>
              <a:t>T1WI and T2WI – Iso – hypo intense.</a:t>
            </a:r>
          </a:p>
          <a:p>
            <a:r>
              <a:rPr lang="en-IN" b="1" dirty="0">
                <a:solidFill>
                  <a:schemeClr val="tx1"/>
                </a:solidFill>
              </a:rPr>
              <a:t>- Extension of the soft tissue lesion into the spinal canal up to the lower margin of L5 vertebral level and posteriorly into the sacral canal causing marked compression.</a:t>
            </a:r>
          </a:p>
          <a:p>
            <a:r>
              <a:rPr lang="en-IN" b="1" dirty="0">
                <a:solidFill>
                  <a:schemeClr val="tx1"/>
                </a:solidFill>
              </a:rPr>
              <a:t>-Involvement of para spinal muscles and pyriformis muscles.</a:t>
            </a:r>
          </a:p>
          <a:p>
            <a:r>
              <a:rPr lang="en-IN" b="1" dirty="0">
                <a:solidFill>
                  <a:schemeClr val="tx1"/>
                </a:solidFill>
              </a:rPr>
              <a:t>- Heterogeneous post contrast enhancement with non enhancing areas – likely necrotic.</a:t>
            </a:r>
          </a:p>
        </p:txBody>
      </p:sp>
    </p:spTree>
    <p:extLst>
      <p:ext uri="{BB962C8B-B14F-4D97-AF65-F5344CB8AC3E}">
        <p14:creationId xmlns:p14="http://schemas.microsoft.com/office/powerpoint/2010/main" val="212633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6EB69-662F-46AE-B371-959AE3A4CBB1}"/>
              </a:ext>
            </a:extLst>
          </p:cNvPr>
          <p:cNvSpPr>
            <a:spLocks noGrp="1"/>
          </p:cNvSpPr>
          <p:nvPr>
            <p:ph type="title"/>
          </p:nvPr>
        </p:nvSpPr>
        <p:spPr/>
        <p:txBody>
          <a:bodyPr/>
          <a:lstStyle/>
          <a:p>
            <a:r>
              <a:rPr lang="en-US" dirty="0"/>
              <a:t>DIFFERENTIAL DIAGNOSIS</a:t>
            </a:r>
            <a:endParaRPr lang="en-IN" dirty="0"/>
          </a:p>
        </p:txBody>
      </p:sp>
      <p:sp>
        <p:nvSpPr>
          <p:cNvPr id="3" name="Content Placeholder 2">
            <a:extLst>
              <a:ext uri="{FF2B5EF4-FFF2-40B4-BE49-F238E27FC236}">
                <a16:creationId xmlns:a16="http://schemas.microsoft.com/office/drawing/2014/main" xmlns="" id="{1455DD84-AAD3-4102-B03C-873AE15C0635}"/>
              </a:ext>
            </a:extLst>
          </p:cNvPr>
          <p:cNvSpPr>
            <a:spLocks noGrp="1"/>
          </p:cNvSpPr>
          <p:nvPr>
            <p:ph idx="1"/>
          </p:nvPr>
        </p:nvSpPr>
        <p:spPr/>
        <p:txBody>
          <a:bodyPr/>
          <a:lstStyle/>
          <a:p>
            <a:r>
              <a:rPr lang="en-US" dirty="0"/>
              <a:t>Giant cell tumor</a:t>
            </a:r>
          </a:p>
          <a:p>
            <a:r>
              <a:rPr lang="en-US" dirty="0"/>
              <a:t>Chordoma</a:t>
            </a:r>
          </a:p>
        </p:txBody>
      </p:sp>
    </p:spTree>
    <p:extLst>
      <p:ext uri="{BB962C8B-B14F-4D97-AF65-F5344CB8AC3E}">
        <p14:creationId xmlns:p14="http://schemas.microsoft.com/office/powerpoint/2010/main" val="3896111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a:t>BIOPSY and HISTOPATHOLOGY</a:t>
            </a:r>
          </a:p>
        </p:txBody>
      </p:sp>
    </p:spTree>
    <p:extLst>
      <p:ext uri="{BB962C8B-B14F-4D97-AF65-F5344CB8AC3E}">
        <p14:creationId xmlns:p14="http://schemas.microsoft.com/office/powerpoint/2010/main" val="1918478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066799"/>
            <a:ext cx="8153400" cy="3108543"/>
          </a:xfrm>
          <a:prstGeom prst="rect">
            <a:avLst/>
          </a:prstGeom>
        </p:spPr>
        <p:txBody>
          <a:bodyPr wrap="square">
            <a:spAutoFit/>
          </a:bodyPr>
          <a:lstStyle/>
          <a:p>
            <a:r>
              <a:rPr lang="en-US" sz="2800" b="1" u="sng" dirty="0"/>
              <a:t>Gross Description </a:t>
            </a:r>
            <a:r>
              <a:rPr lang="en-US" sz="2800" dirty="0"/>
              <a:t>- Received specimen of skin, subcutaneous tissue and bone in multiple tissue pieces aggregating to 13x10x4.5cm, largest piece measuring 13x6x4.5cm with skin flap measuring 13x2cm.  All the other pieces were brownish in colour, firm in consistency. Largest piece was soft at skin but firm to hard at bony part.</a:t>
            </a:r>
          </a:p>
        </p:txBody>
      </p:sp>
    </p:spTree>
    <p:extLst>
      <p:ext uri="{BB962C8B-B14F-4D97-AF65-F5344CB8AC3E}">
        <p14:creationId xmlns:p14="http://schemas.microsoft.com/office/powerpoint/2010/main" val="1229936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72000"/>
          </a:xfrm>
        </p:spPr>
        <p:txBody>
          <a:bodyPr>
            <a:normAutofit/>
          </a:bodyPr>
          <a:lstStyle/>
          <a:p>
            <a:r>
              <a:rPr lang="en-US" sz="2800" b="1" u="sng" dirty="0"/>
              <a:t>Microscopy</a:t>
            </a:r>
            <a:r>
              <a:rPr lang="en-US" sz="2800" dirty="0"/>
              <a:t> - Sections show cellular tumor exhibiting regularly spaced giant cells within a mononuclear cell background. High power shows osteoclastic giant cells against a mononuclear background. </a:t>
            </a:r>
          </a:p>
          <a:p>
            <a:r>
              <a:rPr lang="en-US" sz="2800" b="1" u="sng" dirty="0"/>
              <a:t>Impression</a:t>
            </a:r>
            <a:r>
              <a:rPr lang="en-US" sz="2800" dirty="0"/>
              <a:t> - Giant cell tumor of bone. </a:t>
            </a:r>
          </a:p>
          <a:p>
            <a:pPr marL="0" indent="0">
              <a:buNone/>
            </a:pPr>
            <a:r>
              <a:rPr lang="en-US" sz="2800" dirty="0"/>
              <a:t/>
            </a:r>
            <a:br>
              <a:rPr lang="en-US" sz="2800" dirty="0"/>
            </a:br>
            <a:endParaRPr lang="en-US" sz="2800" dirty="0"/>
          </a:p>
        </p:txBody>
      </p:sp>
    </p:spTree>
    <p:extLst>
      <p:ext uri="{BB962C8B-B14F-4D97-AF65-F5344CB8AC3E}">
        <p14:creationId xmlns:p14="http://schemas.microsoft.com/office/powerpoint/2010/main" val="378526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HISTORY:</a:t>
            </a:r>
          </a:p>
        </p:txBody>
      </p:sp>
      <p:sp>
        <p:nvSpPr>
          <p:cNvPr id="3" name="Content Placeholder 2"/>
          <p:cNvSpPr>
            <a:spLocks noGrp="1"/>
          </p:cNvSpPr>
          <p:nvPr>
            <p:ph idx="1"/>
          </p:nvPr>
        </p:nvSpPr>
        <p:spPr/>
        <p:txBody>
          <a:bodyPr/>
          <a:lstStyle/>
          <a:p>
            <a:r>
              <a:rPr lang="en-US" dirty="0"/>
              <a:t>34year old female patient came with –</a:t>
            </a:r>
          </a:p>
          <a:p>
            <a:r>
              <a:rPr lang="en-US" dirty="0"/>
              <a:t>Chief complain of Back pain radiating to bilateral legs (more on the right side) since 2 months </a:t>
            </a:r>
          </a:p>
          <a:p>
            <a:r>
              <a:rPr lang="en-US" dirty="0"/>
              <a:t>Associated with tingling and numbness</a:t>
            </a:r>
          </a:p>
          <a:p>
            <a:r>
              <a:rPr lang="en-US" dirty="0"/>
              <a:t>History of trauma 3 months ago </a:t>
            </a:r>
          </a:p>
          <a:p>
            <a:r>
              <a:rPr lang="en-US" dirty="0"/>
              <a:t>History of constipation since </a:t>
            </a:r>
            <a:r>
              <a:rPr lang="en-US" dirty="0" smtClean="0"/>
              <a:t>1 </a:t>
            </a:r>
            <a:r>
              <a:rPr lang="en-US" dirty="0"/>
              <a:t>month</a:t>
            </a:r>
          </a:p>
          <a:p>
            <a:endParaRPr lang="en-US" dirty="0"/>
          </a:p>
        </p:txBody>
      </p:sp>
    </p:spTree>
    <p:extLst>
      <p:ext uri="{BB962C8B-B14F-4D97-AF65-F5344CB8AC3E}">
        <p14:creationId xmlns:p14="http://schemas.microsoft.com/office/powerpoint/2010/main" val="3594830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57472" cy="29136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66703"/>
            <a:ext cx="9144000" cy="312805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472" y="26504"/>
            <a:ext cx="4986528" cy="2913695"/>
          </a:xfrm>
          <a:prstGeom prst="rect">
            <a:avLst/>
          </a:prstGeom>
        </p:spPr>
      </p:pic>
      <p:sp>
        <p:nvSpPr>
          <p:cNvPr id="2" name="TextBox 1">
            <a:extLst>
              <a:ext uri="{FF2B5EF4-FFF2-40B4-BE49-F238E27FC236}">
                <a16:creationId xmlns:a16="http://schemas.microsoft.com/office/drawing/2014/main" xmlns="" id="{A86F1203-EF1A-4541-B2E4-DDB32C8F7F8B}"/>
              </a:ext>
            </a:extLst>
          </p:cNvPr>
          <p:cNvSpPr txBox="1"/>
          <p:nvPr/>
        </p:nvSpPr>
        <p:spPr>
          <a:xfrm>
            <a:off x="0" y="6094761"/>
            <a:ext cx="9144000" cy="646331"/>
          </a:xfrm>
          <a:prstGeom prst="rect">
            <a:avLst/>
          </a:prstGeom>
          <a:noFill/>
        </p:spPr>
        <p:txBody>
          <a:bodyPr wrap="square" rtlCol="0">
            <a:spAutoFit/>
          </a:bodyPr>
          <a:lstStyle/>
          <a:p>
            <a:r>
              <a:rPr lang="en-IN" b="1" dirty="0"/>
              <a:t>A</a:t>
            </a:r>
            <a:r>
              <a:rPr lang="en-IN" dirty="0"/>
              <a:t>. Arrow : Giant cells arranged regularly H&amp;E, x10 </a:t>
            </a:r>
            <a:r>
              <a:rPr lang="en-IN" b="1" dirty="0"/>
              <a:t>B</a:t>
            </a:r>
            <a:r>
              <a:rPr lang="en-IN" dirty="0"/>
              <a:t>. Multiple giant cells against a mononuclear background H&amp;E, x100 </a:t>
            </a:r>
            <a:r>
              <a:rPr lang="en-IN" b="1" dirty="0"/>
              <a:t>C</a:t>
            </a:r>
            <a:r>
              <a:rPr lang="en-IN" dirty="0"/>
              <a:t>. Osteoclastic giant cells H&amp;E, x400.</a:t>
            </a:r>
          </a:p>
        </p:txBody>
      </p:sp>
    </p:spTree>
    <p:extLst>
      <p:ext uri="{BB962C8B-B14F-4D97-AF65-F5344CB8AC3E}">
        <p14:creationId xmlns:p14="http://schemas.microsoft.com/office/powerpoint/2010/main" val="3661142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D260B2-C21C-4FF8-B8FE-7A3A0C63C659}"/>
              </a:ext>
            </a:extLst>
          </p:cNvPr>
          <p:cNvSpPr>
            <a:spLocks noGrp="1"/>
          </p:cNvSpPr>
          <p:nvPr>
            <p:ph type="title"/>
          </p:nvPr>
        </p:nvSpPr>
        <p:spPr>
          <a:xfrm>
            <a:off x="1603121" y="304800"/>
            <a:ext cx="5937755" cy="1188720"/>
          </a:xfrm>
        </p:spPr>
        <p:txBody>
          <a:bodyPr/>
          <a:lstStyle/>
          <a:p>
            <a:r>
              <a:rPr lang="en-US" dirty="0"/>
              <a:t>INTRA OPERATIVE IMAGES:</a:t>
            </a:r>
            <a:endParaRPr lang="en-IN" dirty="0"/>
          </a:p>
        </p:txBody>
      </p:sp>
      <p:pic>
        <p:nvPicPr>
          <p:cNvPr id="5" name="Picture 4">
            <a:extLst>
              <a:ext uri="{FF2B5EF4-FFF2-40B4-BE49-F238E27FC236}">
                <a16:creationId xmlns:a16="http://schemas.microsoft.com/office/drawing/2014/main" xmlns="" id="{F1D06F0F-02CC-417D-B574-26AF287B2539}"/>
              </a:ext>
            </a:extLst>
          </p:cNvPr>
          <p:cNvPicPr>
            <a:picLocks noChangeAspect="1"/>
          </p:cNvPicPr>
          <p:nvPr/>
        </p:nvPicPr>
        <p:blipFill>
          <a:blip r:embed="rId3"/>
          <a:stretch>
            <a:fillRect/>
          </a:stretch>
        </p:blipFill>
        <p:spPr>
          <a:xfrm>
            <a:off x="609600" y="1828800"/>
            <a:ext cx="3581400" cy="3931754"/>
          </a:xfrm>
          <a:prstGeom prst="rect">
            <a:avLst/>
          </a:prstGeom>
        </p:spPr>
      </p:pic>
      <p:pic>
        <p:nvPicPr>
          <p:cNvPr id="7" name="Picture 6">
            <a:extLst>
              <a:ext uri="{FF2B5EF4-FFF2-40B4-BE49-F238E27FC236}">
                <a16:creationId xmlns:a16="http://schemas.microsoft.com/office/drawing/2014/main" xmlns="" id="{8ABC6180-0C0C-4A93-81FF-EC4BD5D01297}"/>
              </a:ext>
            </a:extLst>
          </p:cNvPr>
          <p:cNvPicPr>
            <a:picLocks noChangeAspect="1"/>
          </p:cNvPicPr>
          <p:nvPr/>
        </p:nvPicPr>
        <p:blipFill>
          <a:blip r:embed="rId4"/>
          <a:stretch>
            <a:fillRect/>
          </a:stretch>
        </p:blipFill>
        <p:spPr>
          <a:xfrm>
            <a:off x="4571999" y="1828800"/>
            <a:ext cx="3810001" cy="3931754"/>
          </a:xfrm>
          <a:prstGeom prst="rect">
            <a:avLst/>
          </a:prstGeom>
        </p:spPr>
      </p:pic>
      <p:sp>
        <p:nvSpPr>
          <p:cNvPr id="8" name="Rectangle 7">
            <a:extLst>
              <a:ext uri="{FF2B5EF4-FFF2-40B4-BE49-F238E27FC236}">
                <a16:creationId xmlns:a16="http://schemas.microsoft.com/office/drawing/2014/main" xmlns="" id="{18B6A182-B8B9-460F-917D-B4F4562BED23}"/>
              </a:ext>
            </a:extLst>
          </p:cNvPr>
          <p:cNvSpPr/>
          <p:nvPr/>
        </p:nvSpPr>
        <p:spPr>
          <a:xfrm>
            <a:off x="6629399" y="5867400"/>
            <a:ext cx="2209799" cy="544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 credits: Dept. of Neurosurgery.</a:t>
            </a:r>
            <a:endParaRPr lang="en-IN" dirty="0"/>
          </a:p>
        </p:txBody>
      </p:sp>
    </p:spTree>
    <p:extLst>
      <p:ext uri="{BB962C8B-B14F-4D97-AF65-F5344CB8AC3E}">
        <p14:creationId xmlns:p14="http://schemas.microsoft.com/office/powerpoint/2010/main" val="3212007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F3C5B8E2-B4D3-4216-B8FD-9ABBCFF7D44B}"/>
              </a:ext>
            </a:extLst>
          </p:cNvPr>
          <p:cNvGraphicFramePr>
            <a:graphicFrameLocks noGrp="1"/>
          </p:cNvGraphicFramePr>
          <p:nvPr>
            <p:extLst>
              <p:ext uri="{D42A27DB-BD31-4B8C-83A1-F6EECF244321}">
                <p14:modId xmlns:p14="http://schemas.microsoft.com/office/powerpoint/2010/main" val="269443841"/>
              </p:ext>
            </p:extLst>
          </p:nvPr>
        </p:nvGraphicFramePr>
        <p:xfrm>
          <a:off x="609600" y="1447800"/>
          <a:ext cx="8001000" cy="50292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754501735"/>
                    </a:ext>
                  </a:extLst>
                </a:gridCol>
                <a:gridCol w="2667000">
                  <a:extLst>
                    <a:ext uri="{9D8B030D-6E8A-4147-A177-3AD203B41FA5}">
                      <a16:colId xmlns:a16="http://schemas.microsoft.com/office/drawing/2014/main" xmlns="" val="3886267829"/>
                    </a:ext>
                  </a:extLst>
                </a:gridCol>
                <a:gridCol w="2667000">
                  <a:extLst>
                    <a:ext uri="{9D8B030D-6E8A-4147-A177-3AD203B41FA5}">
                      <a16:colId xmlns:a16="http://schemas.microsoft.com/office/drawing/2014/main" xmlns="" val="787960008"/>
                    </a:ext>
                  </a:extLst>
                </a:gridCol>
              </a:tblGrid>
              <a:tr h="838200">
                <a:tc>
                  <a:txBody>
                    <a:bodyPr/>
                    <a:lstStyle/>
                    <a:p>
                      <a:endParaRPr lang="en-IN" dirty="0"/>
                    </a:p>
                  </a:txBody>
                  <a:tcPr/>
                </a:tc>
                <a:tc>
                  <a:txBody>
                    <a:bodyPr/>
                    <a:lstStyle/>
                    <a:p>
                      <a:r>
                        <a:rPr lang="en-US" dirty="0"/>
                        <a:t>GCT </a:t>
                      </a:r>
                      <a:endParaRPr lang="en-IN" dirty="0"/>
                    </a:p>
                  </a:txBody>
                  <a:tcPr/>
                </a:tc>
                <a:tc>
                  <a:txBody>
                    <a:bodyPr/>
                    <a:lstStyle/>
                    <a:p>
                      <a:r>
                        <a:rPr lang="en-US" dirty="0"/>
                        <a:t>CHORDOMA</a:t>
                      </a:r>
                      <a:endParaRPr lang="en-IN" dirty="0"/>
                    </a:p>
                  </a:txBody>
                  <a:tcPr/>
                </a:tc>
                <a:extLst>
                  <a:ext uri="{0D108BD9-81ED-4DB2-BD59-A6C34878D82A}">
                    <a16:rowId xmlns:a16="http://schemas.microsoft.com/office/drawing/2014/main" xmlns="" val="1005382867"/>
                  </a:ext>
                </a:extLst>
              </a:tr>
              <a:tr h="838200">
                <a:tc>
                  <a:txBody>
                    <a:bodyPr/>
                    <a:lstStyle/>
                    <a:p>
                      <a:r>
                        <a:rPr lang="en-US" dirty="0"/>
                        <a:t>Location in Sacrum</a:t>
                      </a:r>
                      <a:endParaRPr lang="en-IN" dirty="0"/>
                    </a:p>
                  </a:txBody>
                  <a:tcPr/>
                </a:tc>
                <a:tc>
                  <a:txBody>
                    <a:bodyPr/>
                    <a:lstStyle/>
                    <a:p>
                      <a:r>
                        <a:rPr lang="en-US" dirty="0"/>
                        <a:t>Upper sacrum (above S4)</a:t>
                      </a:r>
                      <a:endParaRPr lang="en-IN" dirty="0"/>
                    </a:p>
                  </a:txBody>
                  <a:tcPr/>
                </a:tc>
                <a:tc>
                  <a:txBody>
                    <a:bodyPr/>
                    <a:lstStyle/>
                    <a:p>
                      <a:r>
                        <a:rPr lang="en-US" dirty="0"/>
                        <a:t>Lower sacrum (Below S3)</a:t>
                      </a:r>
                      <a:endParaRPr lang="en-IN" dirty="0"/>
                    </a:p>
                  </a:txBody>
                  <a:tcPr/>
                </a:tc>
                <a:extLst>
                  <a:ext uri="{0D108BD9-81ED-4DB2-BD59-A6C34878D82A}">
                    <a16:rowId xmlns:a16="http://schemas.microsoft.com/office/drawing/2014/main" xmlns="" val="3473515615"/>
                  </a:ext>
                </a:extLst>
              </a:tr>
              <a:tr h="838200">
                <a:tc>
                  <a:txBody>
                    <a:bodyPr/>
                    <a:lstStyle/>
                    <a:p>
                      <a:r>
                        <a:rPr lang="en-US" dirty="0"/>
                        <a:t>Midline/</a:t>
                      </a:r>
                      <a:r>
                        <a:rPr lang="en-US" dirty="0" err="1"/>
                        <a:t>Eccenteric</a:t>
                      </a:r>
                      <a:endParaRPr lang="en-IN" dirty="0"/>
                    </a:p>
                  </a:txBody>
                  <a:tcPr/>
                </a:tc>
                <a:tc>
                  <a:txBody>
                    <a:bodyPr/>
                    <a:lstStyle/>
                    <a:p>
                      <a:r>
                        <a:rPr lang="en-US" dirty="0" err="1"/>
                        <a:t>Eccenteric</a:t>
                      </a:r>
                      <a:endParaRPr lang="en-IN" dirty="0"/>
                    </a:p>
                  </a:txBody>
                  <a:tcPr/>
                </a:tc>
                <a:tc>
                  <a:txBody>
                    <a:bodyPr/>
                    <a:lstStyle/>
                    <a:p>
                      <a:r>
                        <a:rPr lang="en-US" dirty="0"/>
                        <a:t>Midline</a:t>
                      </a:r>
                      <a:endParaRPr lang="en-IN" dirty="0"/>
                    </a:p>
                  </a:txBody>
                  <a:tcPr/>
                </a:tc>
                <a:extLst>
                  <a:ext uri="{0D108BD9-81ED-4DB2-BD59-A6C34878D82A}">
                    <a16:rowId xmlns:a16="http://schemas.microsoft.com/office/drawing/2014/main" xmlns="" val="1157036881"/>
                  </a:ext>
                </a:extLst>
              </a:tr>
              <a:tr h="838200">
                <a:tc>
                  <a:txBody>
                    <a:bodyPr/>
                    <a:lstStyle/>
                    <a:p>
                      <a:r>
                        <a:rPr lang="en-US" dirty="0"/>
                        <a:t>Septations</a:t>
                      </a:r>
                      <a:endParaRPr lang="en-IN" dirty="0"/>
                    </a:p>
                  </a:txBody>
                  <a:tcPr/>
                </a:tc>
                <a:tc>
                  <a:txBody>
                    <a:bodyPr/>
                    <a:lstStyle/>
                    <a:p>
                      <a:r>
                        <a:rPr lang="en-US" dirty="0"/>
                        <a:t>Not so common</a:t>
                      </a:r>
                      <a:endParaRPr lang="en-IN" dirty="0"/>
                    </a:p>
                  </a:txBody>
                  <a:tcPr/>
                </a:tc>
                <a:tc>
                  <a:txBody>
                    <a:bodyPr/>
                    <a:lstStyle/>
                    <a:p>
                      <a:r>
                        <a:rPr lang="en-US" dirty="0"/>
                        <a:t>Very Common</a:t>
                      </a:r>
                      <a:endParaRPr lang="en-IN" dirty="0"/>
                    </a:p>
                  </a:txBody>
                  <a:tcPr/>
                </a:tc>
                <a:extLst>
                  <a:ext uri="{0D108BD9-81ED-4DB2-BD59-A6C34878D82A}">
                    <a16:rowId xmlns:a16="http://schemas.microsoft.com/office/drawing/2014/main" xmlns="" val="2991596227"/>
                  </a:ext>
                </a:extLst>
              </a:tr>
              <a:tr h="838200">
                <a:tc>
                  <a:txBody>
                    <a:bodyPr/>
                    <a:lstStyle/>
                    <a:p>
                      <a:r>
                        <a:rPr lang="en-US" dirty="0"/>
                        <a:t>Cystic areas</a:t>
                      </a:r>
                      <a:endParaRPr lang="en-IN" dirty="0"/>
                    </a:p>
                  </a:txBody>
                  <a:tcPr/>
                </a:tc>
                <a:tc>
                  <a:txBody>
                    <a:bodyPr/>
                    <a:lstStyle/>
                    <a:p>
                      <a:r>
                        <a:rPr lang="en-US" dirty="0"/>
                        <a:t>Present</a:t>
                      </a:r>
                      <a:endParaRPr lang="en-IN" dirty="0"/>
                    </a:p>
                  </a:txBody>
                  <a:tcPr/>
                </a:tc>
                <a:tc>
                  <a:txBody>
                    <a:bodyPr/>
                    <a:lstStyle/>
                    <a:p>
                      <a:r>
                        <a:rPr lang="en-US" dirty="0"/>
                        <a:t>Absent</a:t>
                      </a:r>
                      <a:endParaRPr lang="en-IN" dirty="0"/>
                    </a:p>
                  </a:txBody>
                  <a:tcPr/>
                </a:tc>
                <a:extLst>
                  <a:ext uri="{0D108BD9-81ED-4DB2-BD59-A6C34878D82A}">
                    <a16:rowId xmlns:a16="http://schemas.microsoft.com/office/drawing/2014/main" xmlns="" val="280040884"/>
                  </a:ext>
                </a:extLst>
              </a:tr>
              <a:tr h="838200">
                <a:tc>
                  <a:txBody>
                    <a:bodyPr/>
                    <a:lstStyle/>
                    <a:p>
                      <a:r>
                        <a:rPr lang="en-US" dirty="0"/>
                        <a:t>Involvement of SIJ</a:t>
                      </a:r>
                      <a:endParaRPr lang="en-IN" dirty="0"/>
                    </a:p>
                  </a:txBody>
                  <a:tcPr/>
                </a:tc>
                <a:tc>
                  <a:txBody>
                    <a:bodyPr/>
                    <a:lstStyle/>
                    <a:p>
                      <a:r>
                        <a:rPr lang="en-US" dirty="0"/>
                        <a:t>Yes</a:t>
                      </a:r>
                      <a:endParaRPr lang="en-IN" dirty="0"/>
                    </a:p>
                  </a:txBody>
                  <a:tcPr/>
                </a:tc>
                <a:tc>
                  <a:txBody>
                    <a:bodyPr/>
                    <a:lstStyle/>
                    <a:p>
                      <a:r>
                        <a:rPr lang="en-US" dirty="0"/>
                        <a:t>No</a:t>
                      </a:r>
                      <a:endParaRPr lang="en-IN" dirty="0"/>
                    </a:p>
                  </a:txBody>
                  <a:tcPr/>
                </a:tc>
                <a:extLst>
                  <a:ext uri="{0D108BD9-81ED-4DB2-BD59-A6C34878D82A}">
                    <a16:rowId xmlns:a16="http://schemas.microsoft.com/office/drawing/2014/main" xmlns="" val="1101699738"/>
                  </a:ext>
                </a:extLst>
              </a:tr>
            </a:tbl>
          </a:graphicData>
        </a:graphic>
      </p:graphicFrame>
      <p:sp>
        <p:nvSpPr>
          <p:cNvPr id="5" name="Title 1">
            <a:extLst>
              <a:ext uri="{FF2B5EF4-FFF2-40B4-BE49-F238E27FC236}">
                <a16:creationId xmlns:a16="http://schemas.microsoft.com/office/drawing/2014/main" xmlns="" id="{183FAC9C-6164-4CFE-9B1F-AE01BC70FFBC}"/>
              </a:ext>
            </a:extLst>
          </p:cNvPr>
          <p:cNvSpPr>
            <a:spLocks noGrp="1"/>
          </p:cNvSpPr>
          <p:nvPr>
            <p:ph type="title"/>
          </p:nvPr>
        </p:nvSpPr>
        <p:spPr>
          <a:xfrm>
            <a:off x="1600200" y="457200"/>
            <a:ext cx="5937755" cy="807720"/>
          </a:xfrm>
        </p:spPr>
        <p:txBody>
          <a:bodyPr>
            <a:normAutofit fontScale="90000"/>
          </a:bodyPr>
          <a:lstStyle/>
          <a:p>
            <a:r>
              <a:rPr lang="en-US" dirty="0"/>
              <a:t>SACRAL GCT VS SACRAL CHORDOMA</a:t>
            </a:r>
          </a:p>
        </p:txBody>
      </p:sp>
    </p:spTree>
    <p:extLst>
      <p:ext uri="{BB962C8B-B14F-4D97-AF65-F5344CB8AC3E}">
        <p14:creationId xmlns:p14="http://schemas.microsoft.com/office/powerpoint/2010/main" val="428434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4937123"/>
              </p:ext>
            </p:extLst>
          </p:nvPr>
        </p:nvGraphicFramePr>
        <p:xfrm>
          <a:off x="1066800" y="685800"/>
          <a:ext cx="6934200" cy="56515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xmlns="" val="20000"/>
                    </a:ext>
                  </a:extLst>
                </a:gridCol>
                <a:gridCol w="21844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tblGrid>
              <a:tr h="355600">
                <a:tc>
                  <a:txBody>
                    <a:bodyPr/>
                    <a:lstStyle/>
                    <a:p>
                      <a:endParaRPr lang="en-US" dirty="0"/>
                    </a:p>
                  </a:txBody>
                  <a:tcPr/>
                </a:tc>
                <a:tc>
                  <a:txBody>
                    <a:bodyPr/>
                    <a:lstStyle/>
                    <a:p>
                      <a:r>
                        <a:rPr lang="en-US" dirty="0"/>
                        <a:t>GCT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Chordoma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00"/>
                  </a:ext>
                </a:extLst>
              </a:tr>
              <a:tr h="1155700">
                <a:tc>
                  <a:txBody>
                    <a:bodyPr/>
                    <a:lstStyle/>
                    <a:p>
                      <a:r>
                        <a:rPr lang="en-US" dirty="0"/>
                        <a:t>Age:</a:t>
                      </a:r>
                    </a:p>
                  </a:txBody>
                  <a:tcPr/>
                </a:tc>
                <a:tc>
                  <a:txBody>
                    <a:bodyPr/>
                    <a:lstStyle/>
                    <a:p>
                      <a:r>
                        <a:rPr lang="en-US" dirty="0"/>
                        <a:t>. Typically affect younger patients between 20 and 30 years. </a:t>
                      </a:r>
                    </a:p>
                  </a:txBody>
                  <a:tcPr/>
                </a:tc>
                <a:tc>
                  <a:txBody>
                    <a:bodyPr/>
                    <a:lstStyle/>
                    <a:p>
                      <a:r>
                        <a:rPr lang="en-US" dirty="0"/>
                        <a:t>30 to 60 years,</a:t>
                      </a:r>
                      <a:r>
                        <a:rPr lang="en-US" baseline="0" dirty="0"/>
                        <a:t> </a:t>
                      </a:r>
                      <a:r>
                        <a:rPr lang="en-US" dirty="0"/>
                        <a:t>peak in the fifth decade</a:t>
                      </a:r>
                    </a:p>
                  </a:txBody>
                  <a:tcPr/>
                </a:tc>
                <a:extLst>
                  <a:ext uri="{0D108BD9-81ED-4DB2-BD59-A6C34878D82A}">
                    <a16:rowId xmlns:a16="http://schemas.microsoft.com/office/drawing/2014/main" xmlns="" val="10001"/>
                  </a:ext>
                </a:extLst>
              </a:tr>
              <a:tr h="3822700">
                <a:tc>
                  <a:txBody>
                    <a:bodyPr/>
                    <a:lstStyle/>
                    <a:p>
                      <a:r>
                        <a:rPr lang="en-US" dirty="0"/>
                        <a:t>CT findings</a:t>
                      </a:r>
                    </a:p>
                  </a:txBody>
                  <a:tcPr/>
                </a:tc>
                <a:tc>
                  <a:txBody>
                    <a:bodyPr/>
                    <a:lstStyle/>
                    <a:p>
                      <a:pPr marL="285750" indent="-285750">
                        <a:buFont typeface="Arial" panose="020B0604020202020204" pitchFamily="34" charset="0"/>
                        <a:buChar char="•"/>
                      </a:pPr>
                      <a:r>
                        <a:rPr lang="en-US" dirty="0"/>
                        <a:t>Bone residues can be present.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Cortex thinned with bone expansion within cortical rupture</a:t>
                      </a:r>
                    </a:p>
                  </a:txBody>
                  <a:tcPr/>
                </a:tc>
                <a:tc>
                  <a:txBody>
                    <a:bodyPr/>
                    <a:lstStyle/>
                    <a:p>
                      <a:pPr marL="285750" indent="-285750">
                        <a:buFont typeface="Arial" panose="020B0604020202020204" pitchFamily="34" charset="0"/>
                        <a:buChar char="•"/>
                      </a:pPr>
                      <a:r>
                        <a:rPr lang="en-US" dirty="0"/>
                        <a:t>Irregular and fuzzy bone residues - which indicate a rapid and </a:t>
                      </a:r>
                      <a:r>
                        <a:rPr lang="en-US" b="1" dirty="0"/>
                        <a:t>intensive bone destruction and is a malignant feature of the tumor</a:t>
                      </a:r>
                    </a:p>
                    <a:p>
                      <a:pPr marL="285750" indent="-285750">
                        <a:buFont typeface="Arial" panose="020B0604020202020204" pitchFamily="34" charset="0"/>
                        <a:buChar char="•"/>
                      </a:pPr>
                      <a:endParaRPr lang="en-US" b="1"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4115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7177946"/>
              </p:ext>
            </p:extLst>
          </p:nvPr>
        </p:nvGraphicFramePr>
        <p:xfrm>
          <a:off x="533400" y="838200"/>
          <a:ext cx="8001000" cy="4320348"/>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60960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Chordoma</a:t>
                      </a:r>
                    </a:p>
                    <a:p>
                      <a:endParaRPr lang="en-US" dirty="0"/>
                    </a:p>
                  </a:txBody>
                  <a:tcPr/>
                </a:tc>
                <a:extLst>
                  <a:ext uri="{0D108BD9-81ED-4DB2-BD59-A6C34878D82A}">
                    <a16:rowId xmlns:a16="http://schemas.microsoft.com/office/drawing/2014/main" xmlns="" val="10000"/>
                  </a:ext>
                </a:extLst>
              </a:tr>
              <a:tr h="3680268">
                <a:tc>
                  <a:txBody>
                    <a:bodyPr/>
                    <a:lstStyle/>
                    <a:p>
                      <a:r>
                        <a:rPr lang="en-US" dirty="0"/>
                        <a:t>MRI findings:</a:t>
                      </a:r>
                    </a:p>
                  </a:txBody>
                  <a:tcPr/>
                </a:tc>
                <a:tc>
                  <a:txBody>
                    <a:bodyPr/>
                    <a:lstStyle/>
                    <a:p>
                      <a:r>
                        <a:rPr lang="en-US" dirty="0"/>
                        <a:t>R</a:t>
                      </a:r>
                      <a:r>
                        <a:rPr lang="en-US" b="1" dirty="0"/>
                        <a:t>elatively low signal intensity on T2WI</a:t>
                      </a:r>
                      <a:r>
                        <a:rPr lang="en-US" dirty="0"/>
                        <a:t> and could be a key differential feature in excluding other tumors that generally demonstrate high signal intensity on T2-weighted MR images </a:t>
                      </a:r>
                    </a:p>
                  </a:txBody>
                  <a:tcPr/>
                </a:tc>
                <a:tc>
                  <a:txBody>
                    <a:bodyPr/>
                    <a:lstStyle/>
                    <a:p>
                      <a:r>
                        <a:rPr lang="en-US" b="1" dirty="0"/>
                        <a:t>Relatively high signal intensity on T1WI and marked brightening on T2WI with multiple iso signal-intensity septa</a:t>
                      </a: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83689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51757A2-4088-40C3-824E-DE2F36DCA4A4}"/>
              </a:ext>
            </a:extLst>
          </p:cNvPr>
          <p:cNvSpPr txBox="1"/>
          <p:nvPr/>
        </p:nvSpPr>
        <p:spPr>
          <a:xfrm>
            <a:off x="-106680" y="381000"/>
            <a:ext cx="9220200" cy="6186309"/>
          </a:xfrm>
          <a:prstGeom prst="rect">
            <a:avLst/>
          </a:prstGeom>
          <a:noFill/>
        </p:spPr>
        <p:txBody>
          <a:bodyPr wrap="square">
            <a:spAutoFit/>
          </a:bodyPr>
          <a:lstStyle/>
          <a:p>
            <a:pPr algn="ctr"/>
            <a:r>
              <a:rPr lang="en-US" b="1" i="0" dirty="0">
                <a:solidFill>
                  <a:srgbClr val="FF0000"/>
                </a:solidFill>
                <a:effectLst/>
                <a:latin typeface="Arial" panose="020B0604020202020204" pitchFamily="34" charset="0"/>
              </a:rPr>
              <a:t>PROGNOSIS?</a:t>
            </a:r>
          </a:p>
          <a:p>
            <a:pPr marL="285750" indent="-285750">
              <a:buFont typeface="Arial" panose="020B0604020202020204" pitchFamily="34" charset="0"/>
              <a:buChar char="•"/>
            </a:pPr>
            <a:endParaRPr lang="en-US" dirty="0">
              <a:solidFill>
                <a:srgbClr val="666666"/>
              </a:solidFill>
              <a:latin typeface="Arial" panose="020B0604020202020204" pitchFamily="34" charset="0"/>
            </a:endParaRPr>
          </a:p>
          <a:p>
            <a:pPr marL="285750" indent="-285750">
              <a:buFont typeface="Arial" panose="020B0604020202020204" pitchFamily="34" charset="0"/>
              <a:buChar char="•"/>
            </a:pPr>
            <a:endParaRPr lang="en-US" b="0" i="0" dirty="0">
              <a:solidFill>
                <a:srgbClr val="666666"/>
              </a:solidFill>
              <a:effectLst/>
              <a:latin typeface="Arial" panose="020B0604020202020204" pitchFamily="34" charset="0"/>
            </a:endParaRPr>
          </a:p>
          <a:p>
            <a:pPr marL="285750" indent="-285750">
              <a:buFont typeface="Arial" panose="020B0604020202020204" pitchFamily="34" charset="0"/>
              <a:buChar char="•"/>
            </a:pPr>
            <a:r>
              <a:rPr lang="en-US" b="0" i="0" dirty="0">
                <a:effectLst/>
                <a:latin typeface="Arial" panose="020B0604020202020204" pitchFamily="34" charset="0"/>
              </a:rPr>
              <a:t>Giant cell tumors in the axial skeleton, particularly in the sacrum, are associated with a poorer prognosis because the tumors are larger and more difficult to excise completely. </a:t>
            </a:r>
            <a:r>
              <a:rPr lang="en-US" b="1" i="0" dirty="0">
                <a:effectLst/>
                <a:latin typeface="Arial" panose="020B0604020202020204" pitchFamily="34" charset="0"/>
              </a:rPr>
              <a:t>In many cases, a complete resection is only possible in limited sacral lesions, and imaging plays a key role in a presurgical evaluation</a:t>
            </a:r>
            <a:r>
              <a:rPr lang="en-US" dirty="0"/>
              <a:t/>
            </a:r>
            <a:br>
              <a:rPr lang="en-US" dirty="0"/>
            </a:br>
            <a:endParaRPr lang="en-US" dirty="0"/>
          </a:p>
          <a:p>
            <a:pPr marL="285750" indent="-285750">
              <a:buFont typeface="Arial" panose="020B0604020202020204" pitchFamily="34" charset="0"/>
              <a:buChar char="•"/>
            </a:pPr>
            <a:endParaRPr lang="en-US" b="0" dirty="0">
              <a:effectLst/>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b="0" dirty="0">
                <a:effectLst/>
                <a:latin typeface="Arial" panose="020B0604020202020204" pitchFamily="34" charset="0"/>
              </a:rPr>
              <a:t>I</a:t>
            </a:r>
            <a:r>
              <a:rPr lang="en-US" b="0" i="0" dirty="0">
                <a:effectLst/>
                <a:latin typeface="Arial" panose="020B0604020202020204" pitchFamily="34" charset="0"/>
              </a:rPr>
              <a:t>n general, sacral lesions that </a:t>
            </a:r>
            <a:r>
              <a:rPr lang="en-US" b="1" i="0" dirty="0">
                <a:effectLst/>
                <a:latin typeface="Arial" panose="020B0604020202020204" pitchFamily="34" charset="0"/>
              </a:rPr>
              <a:t>spare the majority of the S1 segment </a:t>
            </a:r>
            <a:r>
              <a:rPr lang="en-US" b="0" i="0" dirty="0">
                <a:effectLst/>
                <a:latin typeface="Arial" panose="020B0604020202020204" pitchFamily="34" charset="0"/>
              </a:rPr>
              <a:t>and the </a:t>
            </a:r>
            <a:r>
              <a:rPr lang="en-US" b="1" i="0" dirty="0">
                <a:effectLst/>
                <a:latin typeface="Arial" panose="020B0604020202020204" pitchFamily="34" charset="0"/>
              </a:rPr>
              <a:t>sacroiliac joint </a:t>
            </a:r>
            <a:r>
              <a:rPr lang="en-US" b="0" i="0" dirty="0">
                <a:effectLst/>
                <a:latin typeface="Arial" panose="020B0604020202020204" pitchFamily="34" charset="0"/>
              </a:rPr>
              <a:t>are amenable to a complete excision. </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b="0" i="0" dirty="0">
              <a:effectLst/>
              <a:latin typeface="Arial" panose="020B0604020202020204" pitchFamily="34" charset="0"/>
            </a:endParaRPr>
          </a:p>
          <a:p>
            <a:endParaRPr lang="en-US" dirty="0">
              <a:latin typeface="Arial" panose="020B0604020202020204" pitchFamily="34" charset="0"/>
            </a:endParaRPr>
          </a:p>
          <a:p>
            <a:pPr marL="285750" indent="-285750">
              <a:buFont typeface="Arial" panose="020B0604020202020204" pitchFamily="34" charset="0"/>
              <a:buChar char="•"/>
            </a:pPr>
            <a:r>
              <a:rPr lang="en-US" b="0" i="0" dirty="0">
                <a:effectLst/>
                <a:latin typeface="Arial" panose="020B0604020202020204" pitchFamily="34" charset="0"/>
              </a:rPr>
              <a:t>Giant cell tumors that cannot be excised entirely are often treated with a </a:t>
            </a:r>
            <a:r>
              <a:rPr lang="en-US" b="1" i="0" dirty="0">
                <a:effectLst/>
                <a:latin typeface="Arial" panose="020B0604020202020204" pitchFamily="34" charset="0"/>
              </a:rPr>
              <a:t>combination of partial curettage and radiation therapy</a:t>
            </a:r>
            <a:r>
              <a:rPr lang="en-US" b="1" dirty="0"/>
              <a:t/>
            </a:r>
            <a:br>
              <a:rPr lang="en-US" b="1" dirty="0"/>
            </a:br>
            <a:r>
              <a:rPr lang="en-US" b="0" i="0" dirty="0">
                <a:solidFill>
                  <a:srgbClr val="666666"/>
                </a:solidFill>
                <a:effectLst/>
                <a:latin typeface="Arial" panose="020B0604020202020204" pitchFamily="34" charset="0"/>
              </a:rPr>
              <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
            </a:r>
            <a:br>
              <a:rPr lang="en-US" b="0" i="0" dirty="0">
                <a:solidFill>
                  <a:srgbClr val="666666"/>
                </a:solidFill>
                <a:effectLst/>
                <a:latin typeface="Arial" panose="020B0604020202020204" pitchFamily="34" charset="0"/>
              </a:rPr>
            </a:br>
            <a:endParaRPr lang="en-IN" dirty="0"/>
          </a:p>
        </p:txBody>
      </p:sp>
    </p:spTree>
    <p:extLst>
      <p:ext uri="{BB962C8B-B14F-4D97-AF65-F5344CB8AC3E}">
        <p14:creationId xmlns:p14="http://schemas.microsoft.com/office/powerpoint/2010/main" val="891057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59E10-DAC1-4F09-88FA-198E530DB52D}"/>
              </a:ext>
            </a:extLst>
          </p:cNvPr>
          <p:cNvSpPr>
            <a:spLocks noGrp="1"/>
          </p:cNvSpPr>
          <p:nvPr>
            <p:ph type="title"/>
          </p:nvPr>
        </p:nvSpPr>
        <p:spPr>
          <a:xfrm>
            <a:off x="1600200" y="457200"/>
            <a:ext cx="5937755" cy="1188720"/>
          </a:xfrm>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xmlns="" id="{98E44992-B5DB-40DE-B2B3-E8D4206B5779}"/>
              </a:ext>
            </a:extLst>
          </p:cNvPr>
          <p:cNvSpPr>
            <a:spLocks noGrp="1"/>
          </p:cNvSpPr>
          <p:nvPr>
            <p:ph idx="1"/>
          </p:nvPr>
        </p:nvSpPr>
        <p:spPr>
          <a:xfrm>
            <a:off x="914400" y="2133600"/>
            <a:ext cx="7848599" cy="4038600"/>
          </a:xfrm>
        </p:spPr>
        <p:txBody>
          <a:bodyPr>
            <a:normAutofit fontScale="92500" lnSpcReduction="10000"/>
          </a:bodyPr>
          <a:lstStyle/>
          <a:p>
            <a:r>
              <a:rPr lang="en-IN" dirty="0">
                <a:solidFill>
                  <a:schemeClr val="tx1"/>
                </a:solidFill>
                <a:latin typeface="Arial" panose="020B0604020202020204" pitchFamily="34" charset="0"/>
              </a:rPr>
              <a:t>1</a:t>
            </a:r>
            <a:r>
              <a:rPr lang="en-IN" b="0" i="0" dirty="0">
                <a:solidFill>
                  <a:schemeClr val="tx1"/>
                </a:solidFill>
                <a:effectLst/>
                <a:latin typeface="Arial" panose="020B0604020202020204" pitchFamily="34" charset="0"/>
              </a:rPr>
              <a:t>. Murphey MD, Andrews CL, </a:t>
            </a:r>
            <a:r>
              <a:rPr lang="en-IN" b="0" i="0" dirty="0" err="1">
                <a:solidFill>
                  <a:schemeClr val="tx1"/>
                </a:solidFill>
                <a:effectLst/>
                <a:latin typeface="Arial" panose="020B0604020202020204" pitchFamily="34" charset="0"/>
              </a:rPr>
              <a:t>Flemming</a:t>
            </a:r>
            <a:r>
              <a:rPr lang="en-IN" b="0" i="0" dirty="0">
                <a:solidFill>
                  <a:schemeClr val="tx1"/>
                </a:solidFill>
                <a:effectLst/>
                <a:latin typeface="Arial" panose="020B0604020202020204" pitchFamily="34" charset="0"/>
              </a:rPr>
              <a:t> DJ, Temple HT, Smith WS, </a:t>
            </a:r>
            <a:r>
              <a:rPr lang="en-IN" b="0" i="0" dirty="0" err="1">
                <a:solidFill>
                  <a:schemeClr val="tx1"/>
                </a:solidFill>
                <a:effectLst/>
                <a:latin typeface="Arial" panose="020B0604020202020204" pitchFamily="34" charset="0"/>
              </a:rPr>
              <a:t>Smirniotopoulos</a:t>
            </a:r>
            <a:r>
              <a:rPr lang="en-IN" b="0" i="0" dirty="0">
                <a:solidFill>
                  <a:schemeClr val="tx1"/>
                </a:solidFill>
                <a:effectLst/>
                <a:latin typeface="Arial" panose="020B0604020202020204" pitchFamily="34" charset="0"/>
              </a:rPr>
              <a:t> JG. From the archives of the AFIP: primary </a:t>
            </a:r>
            <a:r>
              <a:rPr lang="en-IN" b="0" i="0" dirty="0" err="1">
                <a:solidFill>
                  <a:schemeClr val="tx1"/>
                </a:solidFill>
                <a:effectLst/>
                <a:latin typeface="Arial" panose="020B0604020202020204" pitchFamily="34" charset="0"/>
              </a:rPr>
              <a:t>tumors</a:t>
            </a:r>
            <a:r>
              <a:rPr lang="en-IN" b="0" i="0" dirty="0">
                <a:solidFill>
                  <a:schemeClr val="tx1"/>
                </a:solidFill>
                <a:effectLst/>
                <a:latin typeface="Arial" panose="020B0604020202020204" pitchFamily="34" charset="0"/>
              </a:rPr>
              <a:t> of the spine—radiologic pathologic correlation. </a:t>
            </a:r>
            <a:r>
              <a:rPr lang="en-IN" b="0" i="1" dirty="0" err="1">
                <a:solidFill>
                  <a:schemeClr val="tx1"/>
                </a:solidFill>
                <a:effectLst/>
                <a:latin typeface="Arial" panose="020B0604020202020204" pitchFamily="34" charset="0"/>
              </a:rPr>
              <a:t>RadioGraphics</a:t>
            </a:r>
            <a:r>
              <a:rPr lang="en-IN" b="0" i="0" dirty="0">
                <a:solidFill>
                  <a:schemeClr val="tx1"/>
                </a:solidFill>
                <a:effectLst/>
                <a:latin typeface="Arial" panose="020B0604020202020204" pitchFamily="34" charset="0"/>
              </a:rPr>
              <a:t> 1996; 16:1131-1158 </a:t>
            </a:r>
            <a:r>
              <a:rPr lang="en-IN" b="0" i="0" u="none" strike="noStrike" dirty="0">
                <a:solidFill>
                  <a:schemeClr val="tx1"/>
                </a:solidFill>
                <a:effectLst/>
                <a:latin typeface="Arial" panose="020B0604020202020204" pitchFamily="34" charset="0"/>
              </a:rPr>
              <a:t>[</a:t>
            </a:r>
            <a:r>
              <a:rPr lang="en-IN" b="0" i="0" u="none" strike="noStrike" dirty="0" err="1">
                <a:solidFill>
                  <a:schemeClr val="tx1"/>
                </a:solidFill>
                <a:effectLst/>
                <a:latin typeface="Arial" panose="020B0604020202020204" pitchFamily="34" charset="0"/>
              </a:rPr>
              <a:t>Crossref</a:t>
            </a:r>
            <a:r>
              <a:rPr lang="en-IN" b="0" i="0" u="none" strike="noStrike" dirty="0">
                <a:solidFill>
                  <a:schemeClr val="tx1"/>
                </a:solidFill>
                <a:effectLst/>
                <a:latin typeface="Arial" panose="020B0604020202020204" pitchFamily="34" charset="0"/>
              </a:rPr>
              <a:t>]</a:t>
            </a:r>
            <a:r>
              <a:rPr lang="en-IN" b="0" i="0" dirty="0">
                <a:solidFill>
                  <a:schemeClr val="tx1"/>
                </a:solidFill>
                <a:effectLst/>
                <a:latin typeface="Arial" panose="020B0604020202020204" pitchFamily="34" charset="0"/>
              </a:rPr>
              <a:t> </a:t>
            </a:r>
            <a:r>
              <a:rPr lang="en-IN" b="0" i="0" u="none" strike="noStrike" dirty="0">
                <a:solidFill>
                  <a:schemeClr val="tx1"/>
                </a:solidFill>
                <a:effectLst/>
                <a:latin typeface="Arial" panose="020B0604020202020204" pitchFamily="34" charset="0"/>
              </a:rPr>
              <a:t>[Medline]</a:t>
            </a:r>
            <a:r>
              <a:rPr lang="en-IN" b="0" i="0" dirty="0">
                <a:solidFill>
                  <a:schemeClr val="tx1"/>
                </a:solidFill>
                <a:effectLst/>
                <a:latin typeface="Arial" panose="020B0604020202020204" pitchFamily="34" charset="0"/>
              </a:rPr>
              <a:t> </a:t>
            </a:r>
            <a:r>
              <a:rPr lang="en-IN" b="0" i="0" u="none"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xmlns="" val="tx"/>
                    </a:ext>
                  </a:extLst>
                </a:hlinkClick>
              </a:rPr>
              <a:t>[Google Scholar]</a:t>
            </a:r>
            <a:endParaRPr lang="en-IN" b="0" i="0" u="none" strike="noStrike" dirty="0">
              <a:solidFill>
                <a:schemeClr val="tx1"/>
              </a:solidFill>
              <a:effectLst/>
              <a:latin typeface="Arial" panose="020B0604020202020204" pitchFamily="34" charset="0"/>
            </a:endParaRPr>
          </a:p>
          <a:p>
            <a:r>
              <a:rPr lang="en-IN" dirty="0">
                <a:solidFill>
                  <a:schemeClr val="tx1"/>
                </a:solidFill>
                <a:latin typeface="Arial" panose="020B0604020202020204" pitchFamily="34" charset="0"/>
              </a:rPr>
              <a:t>2</a:t>
            </a:r>
            <a:r>
              <a:rPr lang="en-IN" b="0" i="0" dirty="0">
                <a:solidFill>
                  <a:schemeClr val="tx1"/>
                </a:solidFill>
                <a:effectLst/>
                <a:latin typeface="Arial" panose="020B0604020202020204" pitchFamily="34" charset="0"/>
              </a:rPr>
              <a:t>. Aoki J, Tanikawa H, Ishii K, et al. MRI findings indicative of hemosiderin in giant cell </a:t>
            </a:r>
            <a:r>
              <a:rPr lang="en-IN" b="0" i="0" dirty="0" err="1">
                <a:solidFill>
                  <a:schemeClr val="tx1"/>
                </a:solidFill>
                <a:effectLst/>
                <a:latin typeface="Arial" panose="020B0604020202020204" pitchFamily="34" charset="0"/>
              </a:rPr>
              <a:t>tumor</a:t>
            </a:r>
            <a:r>
              <a:rPr lang="en-IN" b="0" i="0" dirty="0">
                <a:solidFill>
                  <a:schemeClr val="tx1"/>
                </a:solidFill>
                <a:effectLst/>
                <a:latin typeface="Arial" panose="020B0604020202020204" pitchFamily="34" charset="0"/>
              </a:rPr>
              <a:t> of bone: frequency, cause, and diagnostic significance. </a:t>
            </a:r>
            <a:r>
              <a:rPr lang="en-IN" b="0" i="1" dirty="0">
                <a:solidFill>
                  <a:schemeClr val="tx1"/>
                </a:solidFill>
                <a:effectLst/>
                <a:latin typeface="Arial" panose="020B0604020202020204" pitchFamily="34" charset="0"/>
              </a:rPr>
              <a:t>AJR</a:t>
            </a:r>
            <a:r>
              <a:rPr lang="en-IN" b="0" i="0" dirty="0">
                <a:solidFill>
                  <a:schemeClr val="tx1"/>
                </a:solidFill>
                <a:effectLst/>
                <a:latin typeface="Arial" panose="020B0604020202020204" pitchFamily="34" charset="0"/>
              </a:rPr>
              <a:t> 1996; 166:145-148 </a:t>
            </a:r>
            <a:r>
              <a:rPr lang="en-IN" b="0" i="0" u="none"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xmlns="" val="tx"/>
                    </a:ext>
                  </a:extLst>
                </a:hlinkClick>
              </a:rPr>
              <a:t>[Abstract]</a:t>
            </a:r>
            <a:r>
              <a:rPr lang="en-IN" b="0" i="0" dirty="0">
                <a:solidFill>
                  <a:schemeClr val="tx1"/>
                </a:solidFill>
                <a:effectLst/>
                <a:latin typeface="Arial" panose="020B0604020202020204" pitchFamily="34" charset="0"/>
              </a:rPr>
              <a:t> </a:t>
            </a:r>
            <a:r>
              <a:rPr lang="en-IN" b="0" i="0" u="none" strike="noStrike" dirty="0">
                <a:solidFill>
                  <a:schemeClr val="tx1"/>
                </a:solidFill>
                <a:effectLst/>
                <a:latin typeface="Arial" panose="020B0604020202020204" pitchFamily="34" charset="0"/>
                <a:hlinkClick r:id="rId4">
                  <a:extLst>
                    <a:ext uri="{A12FA001-AC4F-418D-AE19-62706E023703}">
                      <ahyp:hlinkClr xmlns:ahyp="http://schemas.microsoft.com/office/drawing/2018/hyperlinkcolor" xmlns="" val="tx"/>
                    </a:ext>
                  </a:extLst>
                </a:hlinkClick>
              </a:rPr>
              <a:t>[Google Scholar]</a:t>
            </a:r>
            <a:endParaRPr lang="en-IN" b="0" i="0" u="none" strike="noStrike" dirty="0">
              <a:solidFill>
                <a:schemeClr val="tx1"/>
              </a:solidFill>
              <a:effectLst/>
              <a:latin typeface="Arial" panose="020B0604020202020204" pitchFamily="34" charset="0"/>
            </a:endParaRPr>
          </a:p>
          <a:p>
            <a:r>
              <a:rPr lang="en-IN" dirty="0">
                <a:solidFill>
                  <a:schemeClr val="tx1"/>
                </a:solidFill>
                <a:latin typeface="Arial" panose="020B0604020202020204" pitchFamily="34" charset="0"/>
              </a:rPr>
              <a:t>3</a:t>
            </a:r>
            <a:r>
              <a:rPr lang="en-IN" b="0" i="0" dirty="0">
                <a:solidFill>
                  <a:schemeClr val="tx1"/>
                </a:solidFill>
                <a:effectLst/>
                <a:latin typeface="Arial" panose="020B0604020202020204" pitchFamily="34" charset="0"/>
              </a:rPr>
              <a:t>. Kumar R, Guinto FC Jr, Madewell JE, David R, </a:t>
            </a:r>
            <a:r>
              <a:rPr lang="en-IN" b="0" i="0" dirty="0" err="1">
                <a:solidFill>
                  <a:schemeClr val="tx1"/>
                </a:solidFill>
                <a:effectLst/>
                <a:latin typeface="Arial" panose="020B0604020202020204" pitchFamily="34" charset="0"/>
              </a:rPr>
              <a:t>Shirkhoda</a:t>
            </a:r>
            <a:r>
              <a:rPr lang="en-IN" b="0" i="0" dirty="0">
                <a:solidFill>
                  <a:schemeClr val="tx1"/>
                </a:solidFill>
                <a:effectLst/>
                <a:latin typeface="Arial" panose="020B0604020202020204" pitchFamily="34" charset="0"/>
              </a:rPr>
              <a:t> A. Expansile bone lesions of the vertebra. </a:t>
            </a:r>
            <a:r>
              <a:rPr lang="en-IN" b="0" i="1" dirty="0" err="1">
                <a:solidFill>
                  <a:schemeClr val="tx1"/>
                </a:solidFill>
                <a:effectLst/>
                <a:latin typeface="Arial" panose="020B0604020202020204" pitchFamily="34" charset="0"/>
              </a:rPr>
              <a:t>RadioGraphics</a:t>
            </a:r>
            <a:r>
              <a:rPr lang="en-IN" b="0" i="0" dirty="0">
                <a:solidFill>
                  <a:schemeClr val="tx1"/>
                </a:solidFill>
                <a:effectLst/>
                <a:latin typeface="Arial" panose="020B0604020202020204" pitchFamily="34" charset="0"/>
              </a:rPr>
              <a:t> 1988; 8:749-769 </a:t>
            </a:r>
            <a:r>
              <a:rPr lang="en-IN" b="0" i="0" u="none" strike="noStrike" dirty="0">
                <a:solidFill>
                  <a:schemeClr val="tx1"/>
                </a:solidFill>
                <a:effectLst/>
                <a:latin typeface="Arial" panose="020B0604020202020204" pitchFamily="34" charset="0"/>
              </a:rPr>
              <a:t>[</a:t>
            </a:r>
            <a:r>
              <a:rPr lang="en-IN" b="0" i="0" u="none" strike="noStrike" dirty="0" err="1">
                <a:solidFill>
                  <a:schemeClr val="tx1"/>
                </a:solidFill>
                <a:effectLst/>
                <a:latin typeface="Arial" panose="020B0604020202020204" pitchFamily="34" charset="0"/>
              </a:rPr>
              <a:t>Crossref</a:t>
            </a:r>
            <a:r>
              <a:rPr lang="en-IN" b="0" i="0" u="none" strike="noStrike" dirty="0">
                <a:solidFill>
                  <a:schemeClr val="tx1"/>
                </a:solidFill>
                <a:effectLst/>
                <a:latin typeface="Arial" panose="020B0604020202020204" pitchFamily="34" charset="0"/>
              </a:rPr>
              <a:t>]</a:t>
            </a:r>
            <a:r>
              <a:rPr lang="en-IN" b="0" i="0" dirty="0">
                <a:solidFill>
                  <a:schemeClr val="tx1"/>
                </a:solidFill>
                <a:effectLst/>
                <a:latin typeface="Arial" panose="020B0604020202020204" pitchFamily="34" charset="0"/>
              </a:rPr>
              <a:t> </a:t>
            </a:r>
            <a:r>
              <a:rPr lang="en-IN" b="0" i="0" u="none" strike="noStrike" dirty="0">
                <a:solidFill>
                  <a:schemeClr val="tx1"/>
                </a:solidFill>
                <a:effectLst/>
                <a:latin typeface="Arial" panose="020B0604020202020204" pitchFamily="34" charset="0"/>
              </a:rPr>
              <a:t>[Medline]</a:t>
            </a:r>
            <a:r>
              <a:rPr lang="en-IN" b="0" i="0" dirty="0">
                <a:solidFill>
                  <a:schemeClr val="tx1"/>
                </a:solidFill>
                <a:effectLst/>
                <a:latin typeface="Arial" panose="020B0604020202020204" pitchFamily="34" charset="0"/>
              </a:rPr>
              <a:t> </a:t>
            </a:r>
            <a:r>
              <a:rPr lang="en-IN" b="0" i="0" u="none" strike="noStrike" dirty="0">
                <a:solidFill>
                  <a:schemeClr val="tx1"/>
                </a:solidFill>
                <a:effectLst/>
                <a:latin typeface="Arial" panose="020B0604020202020204" pitchFamily="34" charset="0"/>
                <a:hlinkClick r:id="rId5">
                  <a:extLst>
                    <a:ext uri="{A12FA001-AC4F-418D-AE19-62706E023703}">
                      <ahyp:hlinkClr xmlns:ahyp="http://schemas.microsoft.com/office/drawing/2018/hyperlinkcolor" xmlns="" val="tx"/>
                    </a:ext>
                  </a:extLst>
                </a:hlinkClick>
              </a:rPr>
              <a:t>[Google Scholar]</a:t>
            </a:r>
            <a:endParaRPr lang="en-IN" b="0" i="0" dirty="0">
              <a:solidFill>
                <a:schemeClr val="tx1"/>
              </a:solidFill>
              <a:effectLst/>
              <a:latin typeface="Arial" panose="020B0604020202020204" pitchFamily="34" charset="0"/>
            </a:endParaRPr>
          </a:p>
          <a:p>
            <a:r>
              <a:rPr lang="en-IN" dirty="0">
                <a:solidFill>
                  <a:schemeClr val="tx1"/>
                </a:solidFill>
                <a:latin typeface="Arial" panose="020B0604020202020204" pitchFamily="34" charset="0"/>
              </a:rPr>
              <a:t>4</a:t>
            </a:r>
            <a:r>
              <a:rPr lang="en-IN" b="0" i="0" dirty="0">
                <a:solidFill>
                  <a:schemeClr val="tx1"/>
                </a:solidFill>
                <a:effectLst/>
                <a:latin typeface="Arial" panose="020B0604020202020204" pitchFamily="34" charset="0"/>
              </a:rPr>
              <a:t>. Resnick D. </a:t>
            </a:r>
            <a:r>
              <a:rPr lang="en-IN" b="0" i="1" dirty="0">
                <a:solidFill>
                  <a:schemeClr val="tx1"/>
                </a:solidFill>
                <a:effectLst/>
                <a:latin typeface="Arial" panose="020B0604020202020204" pitchFamily="34" charset="0"/>
              </a:rPr>
              <a:t>Diagnosis of bone and joint disorders</a:t>
            </a:r>
            <a:r>
              <a:rPr lang="en-IN" b="0" i="0" dirty="0">
                <a:solidFill>
                  <a:schemeClr val="tx1"/>
                </a:solidFill>
                <a:effectLst/>
                <a:latin typeface="Arial" panose="020B0604020202020204" pitchFamily="34" charset="0"/>
              </a:rPr>
              <a:t>, 3rd ed. Philadelphia, PA: Saunders, 1995:3785-3806 </a:t>
            </a:r>
            <a:r>
              <a:rPr lang="en-IN" b="0" i="0" u="none" strike="noStrike" dirty="0">
                <a:solidFill>
                  <a:schemeClr val="tx1"/>
                </a:solidFill>
                <a:effectLst/>
                <a:latin typeface="Arial" panose="020B0604020202020204" pitchFamily="34" charset="0"/>
                <a:hlinkClick r:id="rId6">
                  <a:extLst>
                    <a:ext uri="{A12FA001-AC4F-418D-AE19-62706E023703}">
                      <ahyp:hlinkClr xmlns:ahyp="http://schemas.microsoft.com/office/drawing/2018/hyperlinkcolor" xmlns="" val="tx"/>
                    </a:ext>
                  </a:extLst>
                </a:hlinkClick>
              </a:rPr>
              <a:t>[Google Scholar]</a:t>
            </a:r>
            <a:endParaRPr lang="en-IN" b="0" i="0" dirty="0">
              <a:solidFill>
                <a:schemeClr val="tx1"/>
              </a:solidFill>
              <a:effectLst/>
              <a:latin typeface="Arial" panose="020B0604020202020204" pitchFamily="34" charset="0"/>
            </a:endParaRPr>
          </a:p>
          <a:p>
            <a:r>
              <a:rPr lang="en-IN" dirty="0">
                <a:solidFill>
                  <a:schemeClr val="tx1"/>
                </a:solidFill>
                <a:latin typeface="Arial" panose="020B0604020202020204" pitchFamily="34" charset="0"/>
              </a:rPr>
              <a:t>5</a:t>
            </a:r>
            <a:r>
              <a:rPr lang="en-IN" b="0" i="0" dirty="0">
                <a:solidFill>
                  <a:schemeClr val="tx1"/>
                </a:solidFill>
                <a:effectLst/>
                <a:latin typeface="Arial" panose="020B0604020202020204" pitchFamily="34" charset="0"/>
              </a:rPr>
              <a:t>. Randall RL. Giant cell </a:t>
            </a:r>
            <a:r>
              <a:rPr lang="en-IN" b="0" i="0" dirty="0" err="1">
                <a:solidFill>
                  <a:schemeClr val="tx1"/>
                </a:solidFill>
                <a:effectLst/>
                <a:latin typeface="Arial" panose="020B0604020202020204" pitchFamily="34" charset="0"/>
              </a:rPr>
              <a:t>tumor</a:t>
            </a:r>
            <a:r>
              <a:rPr lang="en-IN" b="0" i="0" dirty="0">
                <a:solidFill>
                  <a:schemeClr val="tx1"/>
                </a:solidFill>
                <a:effectLst/>
                <a:latin typeface="Arial" panose="020B0604020202020204" pitchFamily="34" charset="0"/>
              </a:rPr>
              <a:t> of the sacrum. </a:t>
            </a:r>
            <a:r>
              <a:rPr lang="en-IN" b="0" i="1" dirty="0" err="1">
                <a:solidFill>
                  <a:schemeClr val="tx1"/>
                </a:solidFill>
                <a:effectLst/>
                <a:latin typeface="Arial" panose="020B0604020202020204" pitchFamily="34" charset="0"/>
              </a:rPr>
              <a:t>Neurosurg</a:t>
            </a:r>
            <a:r>
              <a:rPr lang="en-IN" b="0" i="1" dirty="0">
                <a:solidFill>
                  <a:schemeClr val="tx1"/>
                </a:solidFill>
                <a:effectLst/>
                <a:latin typeface="Arial" panose="020B0604020202020204" pitchFamily="34" charset="0"/>
              </a:rPr>
              <a:t> Focus</a:t>
            </a:r>
            <a:r>
              <a:rPr lang="en-IN" b="0" i="0" dirty="0">
                <a:solidFill>
                  <a:schemeClr val="tx1"/>
                </a:solidFill>
                <a:effectLst/>
                <a:latin typeface="Arial" panose="020B0604020202020204" pitchFamily="34" charset="0"/>
              </a:rPr>
              <a:t> 2003; 15:E13 </a:t>
            </a:r>
            <a:r>
              <a:rPr lang="en-IN" b="0" i="0" u="none" strike="noStrike" dirty="0">
                <a:solidFill>
                  <a:schemeClr val="tx1"/>
                </a:solidFill>
                <a:effectLst/>
                <a:latin typeface="Arial" panose="020B0604020202020204" pitchFamily="34" charset="0"/>
              </a:rPr>
              <a:t>[</a:t>
            </a:r>
            <a:r>
              <a:rPr lang="en-IN" b="0" i="0" u="none" strike="noStrike" dirty="0" err="1">
                <a:solidFill>
                  <a:schemeClr val="tx1"/>
                </a:solidFill>
                <a:effectLst/>
                <a:latin typeface="Arial" panose="020B0604020202020204" pitchFamily="34" charset="0"/>
              </a:rPr>
              <a:t>Crossref</a:t>
            </a:r>
            <a:r>
              <a:rPr lang="en-IN" b="0" i="0" u="none" strike="noStrike" dirty="0">
                <a:solidFill>
                  <a:schemeClr val="tx1"/>
                </a:solidFill>
                <a:effectLst/>
                <a:latin typeface="Arial" panose="020B0604020202020204" pitchFamily="34" charset="0"/>
              </a:rPr>
              <a:t>]</a:t>
            </a:r>
            <a:r>
              <a:rPr lang="en-IN" b="0" i="0" dirty="0">
                <a:solidFill>
                  <a:schemeClr val="tx1"/>
                </a:solidFill>
                <a:effectLst/>
                <a:latin typeface="Arial" panose="020B0604020202020204" pitchFamily="34" charset="0"/>
              </a:rPr>
              <a:t> </a:t>
            </a:r>
            <a:r>
              <a:rPr lang="en-IN" b="0" i="0" u="none" strike="noStrike" dirty="0">
                <a:solidFill>
                  <a:schemeClr val="tx1"/>
                </a:solidFill>
                <a:effectLst/>
                <a:latin typeface="Arial" panose="020B0604020202020204" pitchFamily="34" charset="0"/>
              </a:rPr>
              <a:t>[Medline]</a:t>
            </a:r>
            <a:r>
              <a:rPr lang="en-IN" b="0" i="0" dirty="0">
                <a:solidFill>
                  <a:schemeClr val="tx1"/>
                </a:solidFill>
                <a:effectLst/>
                <a:latin typeface="Arial" panose="020B0604020202020204" pitchFamily="34" charset="0"/>
              </a:rPr>
              <a:t> </a:t>
            </a:r>
            <a:r>
              <a:rPr lang="en-IN" b="0" i="0" u="none" strike="noStrike" dirty="0">
                <a:solidFill>
                  <a:schemeClr val="tx1"/>
                </a:solidFill>
                <a:effectLst/>
                <a:latin typeface="Arial" panose="020B0604020202020204" pitchFamily="34" charset="0"/>
                <a:hlinkClick r:id="rId7">
                  <a:extLst>
                    <a:ext uri="{A12FA001-AC4F-418D-AE19-62706E023703}">
                      <ahyp:hlinkClr xmlns:ahyp="http://schemas.microsoft.com/office/drawing/2018/hyperlinkcolor" xmlns="" val="tx"/>
                    </a:ext>
                  </a:extLst>
                </a:hlinkClick>
              </a:rPr>
              <a:t>[Google Scholar]</a:t>
            </a:r>
            <a:endParaRPr lang="en-IN" b="0" i="0" dirty="0">
              <a:solidFill>
                <a:schemeClr val="tx1"/>
              </a:solidFill>
              <a:effectLst/>
              <a:latin typeface="Arial" panose="020B0604020202020204" pitchFamily="34" charset="0"/>
            </a:endParaRPr>
          </a:p>
          <a:p>
            <a:endParaRPr lang="en-IN" dirty="0"/>
          </a:p>
        </p:txBody>
      </p:sp>
    </p:spTree>
    <p:extLst>
      <p:ext uri="{BB962C8B-B14F-4D97-AF65-F5344CB8AC3E}">
        <p14:creationId xmlns:p14="http://schemas.microsoft.com/office/powerpoint/2010/main" val="406878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42132-4D35-412A-9BE8-8FA306DF126C}"/>
              </a:ext>
            </a:extLst>
          </p:cNvPr>
          <p:cNvSpPr>
            <a:spLocks noGrp="1"/>
          </p:cNvSpPr>
          <p:nvPr>
            <p:ph type="title"/>
          </p:nvPr>
        </p:nvSpPr>
        <p:spPr>
          <a:xfrm>
            <a:off x="1828800" y="2133600"/>
            <a:ext cx="5937755" cy="1188720"/>
          </a:xfrm>
        </p:spPr>
        <p:txBody>
          <a:bodyPr/>
          <a:lstStyle/>
          <a:p>
            <a:r>
              <a:rPr lang="en-US" b="1" dirty="0">
                <a:solidFill>
                  <a:schemeClr val="tx2">
                    <a:lumMod val="50000"/>
                  </a:schemeClr>
                </a:solidFill>
              </a:rPr>
              <a:t>THANK YOU!</a:t>
            </a:r>
            <a:endParaRPr lang="en-IN" b="1" dirty="0">
              <a:solidFill>
                <a:schemeClr val="tx2">
                  <a:lumMod val="50000"/>
                </a:schemeClr>
              </a:solidFill>
            </a:endParaRPr>
          </a:p>
        </p:txBody>
      </p:sp>
    </p:spTree>
    <p:extLst>
      <p:ext uri="{BB962C8B-B14F-4D97-AF65-F5344CB8AC3E}">
        <p14:creationId xmlns:p14="http://schemas.microsoft.com/office/powerpoint/2010/main" val="427218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8229600" cy="1143000"/>
          </a:xfrm>
        </p:spPr>
        <p:txBody>
          <a:bodyPr/>
          <a:lstStyle/>
          <a:p>
            <a:r>
              <a:rPr lang="en-US" dirty="0"/>
              <a:t>Conventional imaging - X-RAY</a:t>
            </a:r>
          </a:p>
        </p:txBody>
      </p:sp>
    </p:spTree>
    <p:extLst>
      <p:ext uri="{BB962C8B-B14F-4D97-AF65-F5344CB8AC3E}">
        <p14:creationId xmlns:p14="http://schemas.microsoft.com/office/powerpoint/2010/main" val="4008735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
            <a:ext cx="3200400" cy="593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
            <a:ext cx="3538627" cy="593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xmlns="" id="{0FD3736D-7CC7-4E63-ACA4-03744E6B3077}"/>
              </a:ext>
            </a:extLst>
          </p:cNvPr>
          <p:cNvSpPr/>
          <p:nvPr/>
        </p:nvSpPr>
        <p:spPr>
          <a:xfrm>
            <a:off x="2133600" y="6248400"/>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AP</a:t>
            </a:r>
          </a:p>
        </p:txBody>
      </p:sp>
      <p:sp>
        <p:nvSpPr>
          <p:cNvPr id="5" name="Rectangle 4">
            <a:extLst>
              <a:ext uri="{FF2B5EF4-FFF2-40B4-BE49-F238E27FC236}">
                <a16:creationId xmlns:a16="http://schemas.microsoft.com/office/drawing/2014/main" xmlns="" id="{15E60AC9-9C1C-4A50-B451-49A516A9A7CD}"/>
              </a:ext>
            </a:extLst>
          </p:cNvPr>
          <p:cNvSpPr/>
          <p:nvPr/>
        </p:nvSpPr>
        <p:spPr>
          <a:xfrm>
            <a:off x="5715000" y="6248400"/>
            <a:ext cx="1655013"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LATERAL</a:t>
            </a:r>
          </a:p>
        </p:txBody>
      </p:sp>
    </p:spTree>
    <p:extLst>
      <p:ext uri="{BB962C8B-B14F-4D97-AF65-F5344CB8AC3E}">
        <p14:creationId xmlns:p14="http://schemas.microsoft.com/office/powerpoint/2010/main" val="3788760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a:bodyPr>
          <a:lstStyle/>
          <a:p>
            <a:r>
              <a:rPr lang="en-US" dirty="0"/>
              <a:t>Computed Tomography </a:t>
            </a:r>
            <a:br>
              <a:rPr lang="en-US" dirty="0"/>
            </a:br>
            <a:r>
              <a:rPr lang="en-US" dirty="0"/>
              <a:t>(Plain with contrast)</a:t>
            </a:r>
          </a:p>
        </p:txBody>
      </p:sp>
    </p:spTree>
    <p:extLst>
      <p:ext uri="{BB962C8B-B14F-4D97-AF65-F5344CB8AC3E}">
        <p14:creationId xmlns:p14="http://schemas.microsoft.com/office/powerpoint/2010/main" val="364847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27" y="366194"/>
            <a:ext cx="4555273" cy="382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336" y="368632"/>
            <a:ext cx="3972864" cy="6098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92009EC0-989A-4234-AC0D-49E4E69E3E74}"/>
              </a:ext>
            </a:extLst>
          </p:cNvPr>
          <p:cNvSpPr/>
          <p:nvPr/>
        </p:nvSpPr>
        <p:spPr>
          <a:xfrm>
            <a:off x="457200" y="4495800"/>
            <a:ext cx="3972864"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AXIAL AND REFORMATTED SAGITTAL CT IMAGE</a:t>
            </a:r>
          </a:p>
        </p:txBody>
      </p:sp>
    </p:spTree>
    <p:extLst>
      <p:ext uri="{BB962C8B-B14F-4D97-AF65-F5344CB8AC3E}">
        <p14:creationId xmlns:p14="http://schemas.microsoft.com/office/powerpoint/2010/main" val="327557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423161"/>
            <a:ext cx="4306229" cy="399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xmlns="" id="{0694C0BB-BC98-4C21-B006-86196A700561}"/>
              </a:ext>
            </a:extLst>
          </p:cNvPr>
          <p:cNvPicPr>
            <a:picLocks noChangeAspect="1"/>
          </p:cNvPicPr>
          <p:nvPr/>
        </p:nvPicPr>
        <p:blipFill>
          <a:blip r:embed="rId4"/>
          <a:stretch>
            <a:fillRect/>
          </a:stretch>
        </p:blipFill>
        <p:spPr>
          <a:xfrm>
            <a:off x="4458629" y="2449295"/>
            <a:ext cx="4532971" cy="3951506"/>
          </a:xfrm>
          <a:prstGeom prst="rect">
            <a:avLst/>
          </a:prstGeom>
        </p:spPr>
      </p:pic>
      <p:sp>
        <p:nvSpPr>
          <p:cNvPr id="2" name="Rectangle 1">
            <a:extLst>
              <a:ext uri="{FF2B5EF4-FFF2-40B4-BE49-F238E27FC236}">
                <a16:creationId xmlns:a16="http://schemas.microsoft.com/office/drawing/2014/main" xmlns="" id="{B5B2903E-E3D1-4334-BE12-2010556984A2}"/>
              </a:ext>
            </a:extLst>
          </p:cNvPr>
          <p:cNvSpPr/>
          <p:nvPr/>
        </p:nvSpPr>
        <p:spPr>
          <a:xfrm>
            <a:off x="5105400" y="457200"/>
            <a:ext cx="38862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AXIAL CT IMAGES IN BONE WINDOW</a:t>
            </a:r>
          </a:p>
        </p:txBody>
      </p:sp>
    </p:spTree>
    <p:extLst>
      <p:ext uri="{BB962C8B-B14F-4D97-AF65-F5344CB8AC3E}">
        <p14:creationId xmlns:p14="http://schemas.microsoft.com/office/powerpoint/2010/main" val="1044826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39135"/>
            <a:ext cx="5029200" cy="366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739135"/>
            <a:ext cx="3962400" cy="573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xmlns="" id="{356621CB-A4D4-4296-973E-6AE8CA9AE331}"/>
              </a:ext>
            </a:extLst>
          </p:cNvPr>
          <p:cNvSpPr/>
          <p:nvPr/>
        </p:nvSpPr>
        <p:spPr>
          <a:xfrm>
            <a:off x="457200" y="4495800"/>
            <a:ext cx="3972864"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AXIAL AND REFORMATTED SAGITTAL  POST CONTRAST CT IMAGE</a:t>
            </a:r>
          </a:p>
        </p:txBody>
      </p:sp>
    </p:spTree>
    <p:extLst>
      <p:ext uri="{BB962C8B-B14F-4D97-AF65-F5344CB8AC3E}">
        <p14:creationId xmlns:p14="http://schemas.microsoft.com/office/powerpoint/2010/main" val="1333479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a:t>MRI – PLAIN WITH CONTRAST</a:t>
            </a:r>
          </a:p>
        </p:txBody>
      </p:sp>
    </p:spTree>
    <p:extLst>
      <p:ext uri="{BB962C8B-B14F-4D97-AF65-F5344CB8AC3E}">
        <p14:creationId xmlns:p14="http://schemas.microsoft.com/office/powerpoint/2010/main" val="2152310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Parcel</Template>
  <TotalTime>1838</TotalTime>
  <Words>1134</Words>
  <Application>Microsoft Office PowerPoint</Application>
  <PresentationFormat>On-screen Show (4:3)</PresentationFormat>
  <Paragraphs>137</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Parcel</vt:lpstr>
      <vt:lpstr>Utility of t2wi in differentiating gct and chordoma of sacrum</vt:lpstr>
      <vt:lpstr>CLINICAL HISTORY:</vt:lpstr>
      <vt:lpstr>Conventional imaging - X-RAY</vt:lpstr>
      <vt:lpstr>PowerPoint Presentation</vt:lpstr>
      <vt:lpstr>Computed Tomography  (Plain with contrast)</vt:lpstr>
      <vt:lpstr>PowerPoint Presentation</vt:lpstr>
      <vt:lpstr>PowerPoint Presentation</vt:lpstr>
      <vt:lpstr>PowerPoint Presentation</vt:lpstr>
      <vt:lpstr>MRI – PLAIN WITH CONTRAST</vt:lpstr>
      <vt:lpstr>PowerPoint Presentation</vt:lpstr>
      <vt:lpstr>PowerPoint Presentation</vt:lpstr>
      <vt:lpstr>PowerPoint Presentation</vt:lpstr>
      <vt:lpstr>PowerPoint Presentation</vt:lpstr>
      <vt:lpstr>PowerPoint Presentation</vt:lpstr>
      <vt:lpstr>SUMMARY:</vt:lpstr>
      <vt:lpstr>DIFFERENTIAL DIAGNOSIS</vt:lpstr>
      <vt:lpstr>BIOPSY and HISTOPATHOLOGY</vt:lpstr>
      <vt:lpstr>PowerPoint Presentation</vt:lpstr>
      <vt:lpstr>PowerPoint Presentation</vt:lpstr>
      <vt:lpstr>PowerPoint Presentation</vt:lpstr>
      <vt:lpstr>INTRA OPERATIVE IMAGES:</vt:lpstr>
      <vt:lpstr>SACRAL GCT VS SACRAL CHORDOMA</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Radio</dc:creator>
  <cp:lastModifiedBy>Radio</cp:lastModifiedBy>
  <cp:revision>69</cp:revision>
  <dcterms:created xsi:type="dcterms:W3CDTF">2021-02-15T07:38:20Z</dcterms:created>
  <dcterms:modified xsi:type="dcterms:W3CDTF">2021-02-26T07:13:21Z</dcterms:modified>
</cp:coreProperties>
</file>