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33" roundtripDataSignature="AMtx7mjkeOuT0AhWqZOBH7MS+mRHip517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customschemas.google.com/relationships/presentationmetadata" Target="metadata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p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p2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p2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p2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p2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9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9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" name="Google Shape;18;p2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38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3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3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9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39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3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3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3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3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3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3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3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3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3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3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33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9" name="Google Shape;39;p3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3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3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34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5" name="Google Shape;45;p34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6" name="Google Shape;46;p3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3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3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35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2" name="Google Shape;52;p35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3" name="Google Shape;53;p35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4" name="Google Shape;54;p35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5" name="Google Shape;55;p3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3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3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6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6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36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2" name="Google Shape;62;p3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3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3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7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7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37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9" name="Google Shape;69;p3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3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28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2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0.png"/><Relationship Id="rId4" Type="http://schemas.openxmlformats.org/officeDocument/2006/relationships/image" Target="../media/image1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6.gif"/><Relationship Id="rId4" Type="http://schemas.openxmlformats.org/officeDocument/2006/relationships/image" Target="../media/image17.gif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gif"/><Relationship Id="rId4" Type="http://schemas.openxmlformats.org/officeDocument/2006/relationships/image" Target="../media/image19.gif"/><Relationship Id="rId5" Type="http://schemas.openxmlformats.org/officeDocument/2006/relationships/image" Target="../media/image16.gif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1.png"/><Relationship Id="rId4" Type="http://schemas.openxmlformats.org/officeDocument/2006/relationships/image" Target="../media/image9.png"/><Relationship Id="rId5" Type="http://schemas.openxmlformats.org/officeDocument/2006/relationships/image" Target="../media/image25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3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4.png"/><Relationship Id="rId4" Type="http://schemas.openxmlformats.org/officeDocument/2006/relationships/image" Target="../media/image27.png"/><Relationship Id="rId5" Type="http://schemas.openxmlformats.org/officeDocument/2006/relationships/image" Target="../media/image17.gif"/><Relationship Id="rId6" Type="http://schemas.openxmlformats.org/officeDocument/2006/relationships/image" Target="../media/image26.png"/><Relationship Id="rId7" Type="http://schemas.openxmlformats.org/officeDocument/2006/relationships/image" Target="../media/image21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Relationship Id="rId4" Type="http://schemas.openxmlformats.org/officeDocument/2006/relationships/image" Target="../media/image2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Relationship Id="rId4" Type="http://schemas.openxmlformats.org/officeDocument/2006/relationships/image" Target="../media/image10.png"/><Relationship Id="rId5" Type="http://schemas.openxmlformats.org/officeDocument/2006/relationships/image" Target="../media/image1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Relationship Id="rId4" Type="http://schemas.openxmlformats.org/officeDocument/2006/relationships/image" Target="../media/image7.png"/><Relationship Id="rId5" Type="http://schemas.openxmlformats.org/officeDocument/2006/relationships/image" Target="../media/image6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 txBox="1"/>
          <p:nvPr>
            <p:ph type="ctrTitle"/>
          </p:nvPr>
        </p:nvSpPr>
        <p:spPr>
          <a:xfrm>
            <a:off x="642910" y="1928802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4400"/>
              <a:buFont typeface="Calibri"/>
              <a:buNone/>
            </a:pPr>
            <a:r>
              <a:rPr b="1" lang="en-US">
                <a:solidFill>
                  <a:srgbClr val="FFC000"/>
                </a:solidFill>
              </a:rPr>
              <a:t>AN INTERESTING CASE OF PERICARDITIS</a:t>
            </a:r>
            <a:endParaRPr b="1">
              <a:solidFill>
                <a:srgbClr val="FFC000"/>
              </a:solidFill>
            </a:endParaRPr>
          </a:p>
        </p:txBody>
      </p:sp>
      <p:sp>
        <p:nvSpPr>
          <p:cNvPr id="90" name="Google Shape;90;p1"/>
          <p:cNvSpPr txBox="1"/>
          <p:nvPr>
            <p:ph idx="1" type="subTitle"/>
          </p:nvPr>
        </p:nvSpPr>
        <p:spPr>
          <a:xfrm>
            <a:off x="3786182" y="4572008"/>
            <a:ext cx="5357818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b="1" lang="en-US" sz="2000"/>
              <a:t>Dr Nikhith Soman JR III</a:t>
            </a:r>
            <a:endParaRPr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b="1" lang="en-US" sz="2000"/>
              <a:t>Under the guidance of Dr Tushar Kalekar</a:t>
            </a:r>
            <a:endParaRPr b="1" sz="2000"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b="1" lang="en-US" sz="2000"/>
              <a:t>Department of Radiology</a:t>
            </a:r>
            <a:endParaRPr b="1" sz="20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Calibri"/>
              <a:buNone/>
            </a:pPr>
            <a:r>
              <a:rPr b="1" lang="en-US">
                <a:solidFill>
                  <a:schemeClr val="accent6"/>
                </a:solidFill>
              </a:rPr>
              <a:t>CT FINDINGS</a:t>
            </a:r>
            <a:endParaRPr b="1">
              <a:solidFill>
                <a:schemeClr val="accent6"/>
              </a:solidFill>
            </a:endParaRPr>
          </a:p>
        </p:txBody>
      </p:sp>
      <p:sp>
        <p:nvSpPr>
          <p:cNvPr id="173" name="Google Shape;173;p10"/>
          <p:cNvSpPr txBox="1"/>
          <p:nvPr>
            <p:ph idx="1" type="body"/>
          </p:nvPr>
        </p:nvSpPr>
        <p:spPr>
          <a:xfrm>
            <a:off x="457200" y="1428736"/>
            <a:ext cx="8229600" cy="50720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-327660" lvl="0" marL="342900" rt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Char char="•"/>
            </a:pPr>
            <a:r>
              <a:rPr b="1" lang="en-US">
                <a:solidFill>
                  <a:schemeClr val="accent6"/>
                </a:solidFill>
              </a:rPr>
              <a:t>Thorax</a:t>
            </a:r>
            <a:r>
              <a:rPr b="1" lang="en-US"/>
              <a:t> -</a:t>
            </a:r>
            <a:endParaRPr b="1"/>
          </a:p>
          <a:p>
            <a:pPr indent="-272414" lvl="1" marL="742950" rtl="0" algn="l">
              <a:spcBef>
                <a:spcPts val="476"/>
              </a:spcBef>
              <a:spcAft>
                <a:spcPts val="0"/>
              </a:spcAft>
              <a:buClr>
                <a:schemeClr val="lt1"/>
              </a:buClr>
              <a:buSzPct val="100000"/>
              <a:buChar char="–"/>
            </a:pPr>
            <a:r>
              <a:rPr b="1" lang="en-US"/>
              <a:t>Patchy areas of </a:t>
            </a:r>
            <a:r>
              <a:rPr b="1" lang="en-US">
                <a:solidFill>
                  <a:srgbClr val="E06666"/>
                </a:solidFill>
              </a:rPr>
              <a:t>consolidation </a:t>
            </a:r>
            <a:r>
              <a:rPr b="1" lang="en-US"/>
              <a:t>left lower lobe.</a:t>
            </a:r>
            <a:endParaRPr/>
          </a:p>
          <a:p>
            <a:pPr indent="-272414" lvl="1" marL="742950" rtl="0" algn="l">
              <a:spcBef>
                <a:spcPts val="476"/>
              </a:spcBef>
              <a:spcAft>
                <a:spcPts val="0"/>
              </a:spcAft>
              <a:buClr>
                <a:schemeClr val="lt1"/>
              </a:buClr>
              <a:buSzPct val="100000"/>
              <a:buChar char="–"/>
            </a:pPr>
            <a:r>
              <a:rPr b="1" lang="en-US">
                <a:solidFill>
                  <a:srgbClr val="E06666"/>
                </a:solidFill>
              </a:rPr>
              <a:t>Empyema </a:t>
            </a:r>
            <a:r>
              <a:rPr b="1" lang="en-US"/>
              <a:t>in left  hemithorax</a:t>
            </a:r>
            <a:endParaRPr/>
          </a:p>
          <a:p>
            <a:pPr indent="-272414" lvl="1" marL="742950" rtl="0" algn="l">
              <a:spcBef>
                <a:spcPts val="476"/>
              </a:spcBef>
              <a:spcAft>
                <a:spcPts val="0"/>
              </a:spcAft>
              <a:buClr>
                <a:schemeClr val="lt1"/>
              </a:buClr>
              <a:buSzPct val="100000"/>
              <a:buChar char="–"/>
            </a:pPr>
            <a:r>
              <a:rPr b="1" lang="en-US"/>
              <a:t>Moderate right sided pleural effusion.</a:t>
            </a:r>
            <a:endParaRPr/>
          </a:p>
          <a:p>
            <a:pPr indent="-272414" lvl="1" marL="742950" rtl="0" algn="l">
              <a:spcBef>
                <a:spcPts val="476"/>
              </a:spcBef>
              <a:spcAft>
                <a:spcPts val="0"/>
              </a:spcAft>
              <a:buClr>
                <a:schemeClr val="lt1"/>
              </a:buClr>
              <a:buSzPct val="100000"/>
              <a:buChar char="–"/>
            </a:pPr>
            <a:r>
              <a:rPr b="1" lang="en-US"/>
              <a:t>Mild cardiomegaly with </a:t>
            </a:r>
            <a:r>
              <a:rPr b="1" lang="en-US">
                <a:solidFill>
                  <a:srgbClr val="E06666"/>
                </a:solidFill>
              </a:rPr>
              <a:t>pericardial effusion</a:t>
            </a:r>
            <a:r>
              <a:rPr b="1" lang="en-US"/>
              <a:t>. </a:t>
            </a:r>
            <a:r>
              <a:rPr b="1" lang="en-US">
                <a:solidFill>
                  <a:srgbClr val="E06666"/>
                </a:solidFill>
              </a:rPr>
              <a:t>No pericardial calcifications</a:t>
            </a:r>
            <a:r>
              <a:rPr b="1" lang="en-US"/>
              <a:t>.</a:t>
            </a:r>
            <a:endParaRPr/>
          </a:p>
          <a:p>
            <a:pPr indent="-327660" lvl="0" marL="342900" rtl="0" algn="l">
              <a:spcBef>
                <a:spcPts val="544"/>
              </a:spcBef>
              <a:spcAft>
                <a:spcPts val="0"/>
              </a:spcAft>
              <a:buClr>
                <a:schemeClr val="accent6"/>
              </a:buClr>
              <a:buSzPct val="100000"/>
              <a:buChar char="•"/>
            </a:pPr>
            <a:r>
              <a:rPr b="1" lang="en-US">
                <a:solidFill>
                  <a:schemeClr val="accent6"/>
                </a:solidFill>
              </a:rPr>
              <a:t>Abdomen and pelvis </a:t>
            </a:r>
            <a:r>
              <a:rPr b="1" lang="en-US"/>
              <a:t>–</a:t>
            </a:r>
            <a:endParaRPr/>
          </a:p>
          <a:p>
            <a:pPr indent="-272414" lvl="1" marL="742950" rtl="0" algn="l">
              <a:spcBef>
                <a:spcPts val="476"/>
              </a:spcBef>
              <a:spcAft>
                <a:spcPts val="0"/>
              </a:spcAft>
              <a:buClr>
                <a:schemeClr val="lt1"/>
              </a:buClr>
              <a:buSzPct val="100000"/>
              <a:buChar char="–"/>
            </a:pPr>
            <a:r>
              <a:rPr b="1" lang="en-US"/>
              <a:t>Congestive hepatopathy</a:t>
            </a:r>
            <a:endParaRPr b="1"/>
          </a:p>
          <a:p>
            <a:pPr indent="-272414" lvl="1" marL="742950" rtl="0" algn="l">
              <a:spcBef>
                <a:spcPts val="476"/>
              </a:spcBef>
              <a:spcAft>
                <a:spcPts val="0"/>
              </a:spcAft>
              <a:buClr>
                <a:schemeClr val="lt1"/>
              </a:buClr>
              <a:buSzPct val="100000"/>
              <a:buChar char="–"/>
            </a:pPr>
            <a:r>
              <a:rPr b="1" lang="en-US"/>
              <a:t>Moderate ascites</a:t>
            </a:r>
            <a:endParaRPr/>
          </a:p>
          <a:p>
            <a:pPr indent="-327660" lvl="0" marL="342900" rtl="0" algn="l">
              <a:spcBef>
                <a:spcPts val="544"/>
              </a:spcBef>
              <a:spcAft>
                <a:spcPts val="0"/>
              </a:spcAft>
              <a:buClr>
                <a:srgbClr val="FF0000"/>
              </a:buClr>
              <a:buSzPct val="100000"/>
              <a:buChar char="•"/>
            </a:pPr>
            <a:r>
              <a:rPr b="1" lang="en-US">
                <a:solidFill>
                  <a:srgbClr val="FF0000"/>
                </a:solidFill>
              </a:rPr>
              <a:t>Suggest </a:t>
            </a:r>
            <a:endParaRPr/>
          </a:p>
          <a:p>
            <a:pPr indent="-272414" lvl="1" marL="742950" rtl="0" algn="l">
              <a:spcBef>
                <a:spcPts val="476"/>
              </a:spcBef>
              <a:spcAft>
                <a:spcPts val="0"/>
              </a:spcAft>
              <a:buClr>
                <a:srgbClr val="FF0000"/>
              </a:buClr>
              <a:buSzPct val="100000"/>
              <a:buChar char="–"/>
            </a:pPr>
            <a:r>
              <a:rPr b="1" lang="en-US">
                <a:solidFill>
                  <a:srgbClr val="FF0000"/>
                </a:solidFill>
              </a:rPr>
              <a:t>2D ECHO for cardiac evaluation.</a:t>
            </a:r>
            <a:endParaRPr/>
          </a:p>
          <a:p>
            <a:pPr indent="-272414" lvl="1" marL="742950" rtl="0" algn="l">
              <a:spcBef>
                <a:spcPts val="476"/>
              </a:spcBef>
              <a:spcAft>
                <a:spcPts val="0"/>
              </a:spcAft>
              <a:buClr>
                <a:srgbClr val="FF0000"/>
              </a:buClr>
              <a:buSzPct val="100000"/>
              <a:buChar char="–"/>
            </a:pPr>
            <a:r>
              <a:rPr b="1" lang="en-US">
                <a:solidFill>
                  <a:srgbClr val="FF0000"/>
                </a:solidFill>
              </a:rPr>
              <a:t>Ascitic/pleural fluid assay to rule out tuberculosis.</a:t>
            </a:r>
            <a:endParaRPr>
              <a:solidFill>
                <a:srgbClr val="FF0000"/>
              </a:solidFill>
            </a:endParaRPr>
          </a:p>
          <a:p>
            <a:pPr indent="-170180" lvl="0" marL="342900" rtl="0" algn="l">
              <a:spcBef>
                <a:spcPts val="544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t/>
            </a:r>
            <a:endParaRPr b="1"/>
          </a:p>
          <a:p>
            <a:pPr indent="-285750" lvl="1" marL="742950" rtl="0" algn="l">
              <a:spcBef>
                <a:spcPts val="476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t/>
            </a:r>
            <a:endParaRPr b="1"/>
          </a:p>
          <a:p>
            <a:pPr indent="-134619" lvl="1" marL="742950" rtl="0" algn="l">
              <a:spcBef>
                <a:spcPts val="476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t/>
            </a:r>
            <a:endParaRPr b="1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1"/>
          <p:cNvSpPr txBox="1"/>
          <p:nvPr>
            <p:ph idx="1" type="body"/>
          </p:nvPr>
        </p:nvSpPr>
        <p:spPr>
          <a:xfrm>
            <a:off x="457200" y="1142984"/>
            <a:ext cx="8229600" cy="49831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Char char="•"/>
            </a:pPr>
            <a:r>
              <a:rPr b="1" lang="en-US">
                <a:solidFill>
                  <a:schemeClr val="accent6"/>
                </a:solidFill>
              </a:rPr>
              <a:t>2 D ECHO was done i/v/o CT findings</a:t>
            </a:r>
            <a:endParaRPr/>
          </a:p>
          <a:p>
            <a:pPr indent="-285750" lvl="1" marL="74295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Char char="–"/>
            </a:pPr>
            <a:r>
              <a:rPr b="1" lang="en-US"/>
              <a:t>Biatrial enlargement.</a:t>
            </a:r>
            <a:endParaRPr/>
          </a:p>
          <a:p>
            <a:pPr indent="-285750" lvl="1" marL="74295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Char char="–"/>
            </a:pPr>
            <a:r>
              <a:rPr b="1" lang="en-US"/>
              <a:t>Thickened pericardium.</a:t>
            </a:r>
            <a:endParaRPr/>
          </a:p>
          <a:p>
            <a:pPr indent="-285750" lvl="1" marL="74295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Char char="–"/>
            </a:pPr>
            <a:r>
              <a:rPr b="1" lang="en-US"/>
              <a:t>IVC dilated.</a:t>
            </a:r>
            <a:endParaRPr/>
          </a:p>
          <a:p>
            <a:pPr indent="-285750" lvl="1" marL="74295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Char char="–"/>
            </a:pPr>
            <a:r>
              <a:rPr b="1" lang="en-US"/>
              <a:t>TR and MR.</a:t>
            </a:r>
            <a:endParaRPr b="1"/>
          </a:p>
          <a:p>
            <a:pPr indent="-285750" lvl="1" marL="74295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Char char="–"/>
            </a:pPr>
            <a:r>
              <a:rPr b="1" lang="en-US"/>
              <a:t>Ventricular hypokinesia. </a:t>
            </a:r>
            <a:endParaRPr/>
          </a:p>
          <a:p>
            <a:pPr indent="-285750" lvl="1" marL="74295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Char char="–"/>
            </a:pPr>
            <a:r>
              <a:rPr b="1" lang="en-US"/>
              <a:t>Reduced EF (27%).</a:t>
            </a:r>
            <a:endParaRPr/>
          </a:p>
          <a:p>
            <a:pPr indent="-107950" lvl="1" marL="74295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t/>
            </a:r>
            <a:endParaRPr b="1"/>
          </a:p>
          <a:p>
            <a:pPr indent="-228600" lvl="2" marL="1143000" rtl="0" algn="l">
              <a:spcBef>
                <a:spcPts val="48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•"/>
            </a:pPr>
            <a:r>
              <a:rPr b="1" lang="en-US">
                <a:solidFill>
                  <a:schemeClr val="accent6"/>
                </a:solidFill>
              </a:rPr>
              <a:t>Cardiac MRI was suggested to rule out constrictive pericarditis.</a:t>
            </a:r>
            <a:endParaRPr b="1">
              <a:solidFill>
                <a:schemeClr val="accent6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2"/>
          <p:cNvSpPr txBox="1"/>
          <p:nvPr>
            <p:ph type="title"/>
          </p:nvPr>
        </p:nvSpPr>
        <p:spPr>
          <a:xfrm>
            <a:off x="457200" y="27432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4400"/>
              <a:buFont typeface="Calibri"/>
              <a:buNone/>
            </a:pPr>
            <a:r>
              <a:rPr b="1" lang="en-US">
                <a:solidFill>
                  <a:srgbClr val="FFC000"/>
                </a:solidFill>
              </a:rPr>
              <a:t>CARDIAC MRI</a:t>
            </a:r>
            <a:endParaRPr b="1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643050"/>
            <a:ext cx="4572000" cy="33603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63643" y="1643050"/>
            <a:ext cx="4580357" cy="3352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0" name="Google Shape;190;p13"/>
          <p:cNvCxnSpPr/>
          <p:nvPr/>
        </p:nvCxnSpPr>
        <p:spPr>
          <a:xfrm flipH="1" rot="-5400000">
            <a:off x="1893075" y="1464455"/>
            <a:ext cx="1071570" cy="571504"/>
          </a:xfrm>
          <a:prstGeom prst="straightConnector1">
            <a:avLst/>
          </a:prstGeom>
          <a:noFill/>
          <a:ln cap="flat" cmpd="sng" w="38100">
            <a:solidFill>
              <a:schemeClr val="accent6"/>
            </a:solidFill>
            <a:prstDash val="solid"/>
            <a:round/>
            <a:headEnd len="sm" w="sm" type="none"/>
            <a:tailEnd len="med" w="med" type="stealth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</p:cxnSp>
      <p:cxnSp>
        <p:nvCxnSpPr>
          <p:cNvPr id="191" name="Google Shape;191;p13"/>
          <p:cNvCxnSpPr/>
          <p:nvPr/>
        </p:nvCxnSpPr>
        <p:spPr>
          <a:xfrm flipH="1" rot="5400000">
            <a:off x="5672146" y="4614870"/>
            <a:ext cx="1214446" cy="414342"/>
          </a:xfrm>
          <a:prstGeom prst="straightConnector1">
            <a:avLst/>
          </a:prstGeom>
          <a:noFill/>
          <a:ln cap="flat" cmpd="sng" w="38100">
            <a:solidFill>
              <a:schemeClr val="accent6"/>
            </a:solidFill>
            <a:prstDash val="solid"/>
            <a:round/>
            <a:headEnd len="sm" w="sm" type="none"/>
            <a:tailEnd len="med" w="med" type="stealth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</p:cxnSp>
      <p:cxnSp>
        <p:nvCxnSpPr>
          <p:cNvPr id="192" name="Google Shape;192;p13"/>
          <p:cNvCxnSpPr/>
          <p:nvPr/>
        </p:nvCxnSpPr>
        <p:spPr>
          <a:xfrm flipH="1" rot="-5400000">
            <a:off x="7608115" y="1678769"/>
            <a:ext cx="1428760" cy="357190"/>
          </a:xfrm>
          <a:prstGeom prst="straightConnector1">
            <a:avLst/>
          </a:prstGeom>
          <a:noFill/>
          <a:ln cap="flat" cmpd="sng" w="38100">
            <a:solidFill>
              <a:schemeClr val="accent6"/>
            </a:solidFill>
            <a:prstDash val="solid"/>
            <a:round/>
            <a:headEnd len="sm" w="sm" type="none"/>
            <a:tailEnd len="med" w="med" type="stealth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</p:cxnSp>
      <p:sp>
        <p:nvSpPr>
          <p:cNvPr id="193" name="Google Shape;193;p13"/>
          <p:cNvSpPr txBox="1"/>
          <p:nvPr/>
        </p:nvSpPr>
        <p:spPr>
          <a:xfrm>
            <a:off x="1071538" y="785794"/>
            <a:ext cx="242889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Thickened pericardium</a:t>
            </a:r>
            <a:endParaRPr b="1"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13"/>
          <p:cNvSpPr txBox="1"/>
          <p:nvPr/>
        </p:nvSpPr>
        <p:spPr>
          <a:xfrm>
            <a:off x="4786314" y="5643578"/>
            <a:ext cx="242889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Pleural effusion</a:t>
            </a:r>
            <a:endParaRPr b="1"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13"/>
          <p:cNvSpPr txBox="1"/>
          <p:nvPr/>
        </p:nvSpPr>
        <p:spPr>
          <a:xfrm>
            <a:off x="6072198" y="500042"/>
            <a:ext cx="242889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Pericardial effusion with septae</a:t>
            </a:r>
            <a:endParaRPr b="1"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Nikhith\Desktop\tenor.gif" id="200" name="Google Shape;200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" y="1"/>
            <a:ext cx="1447800" cy="1447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radiology\Downloads\23.gif" id="201" name="Google Shape;201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57356" y="785794"/>
            <a:ext cx="7027355" cy="592933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2" name="Google Shape;202;p14"/>
          <p:cNvCxnSpPr/>
          <p:nvPr/>
        </p:nvCxnSpPr>
        <p:spPr>
          <a:xfrm flipH="1" rot="-5400000">
            <a:off x="5091110" y="2195510"/>
            <a:ext cx="1771664" cy="238116"/>
          </a:xfrm>
          <a:prstGeom prst="straightConnector1">
            <a:avLst/>
          </a:prstGeom>
          <a:noFill/>
          <a:ln cap="flat" cmpd="sng" w="28575">
            <a:solidFill>
              <a:srgbClr val="F5913F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203" name="Google Shape;203;p14"/>
          <p:cNvSpPr txBox="1"/>
          <p:nvPr/>
        </p:nvSpPr>
        <p:spPr>
          <a:xfrm>
            <a:off x="4643438" y="1071546"/>
            <a:ext cx="16764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Septal Bounce</a:t>
            </a:r>
            <a:endParaRPr b="1"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04" name="Google Shape;204;p14"/>
          <p:cNvCxnSpPr/>
          <p:nvPr/>
        </p:nvCxnSpPr>
        <p:spPr>
          <a:xfrm>
            <a:off x="3571868" y="1857364"/>
            <a:ext cx="1857388" cy="1285884"/>
          </a:xfrm>
          <a:prstGeom prst="straightConnector1">
            <a:avLst/>
          </a:prstGeom>
          <a:noFill/>
          <a:ln cap="flat" cmpd="sng" w="25400">
            <a:solidFill>
              <a:schemeClr val="accent6"/>
            </a:solidFill>
            <a:prstDash val="solid"/>
            <a:round/>
            <a:headEnd len="sm" w="sm" type="none"/>
            <a:tailEnd len="med" w="med" type="stealth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cxnSp>
        <p:nvCxnSpPr>
          <p:cNvPr id="205" name="Google Shape;205;p14"/>
          <p:cNvCxnSpPr/>
          <p:nvPr/>
        </p:nvCxnSpPr>
        <p:spPr>
          <a:xfrm rot="5400000">
            <a:off x="6286512" y="1571612"/>
            <a:ext cx="1214446" cy="1071570"/>
          </a:xfrm>
          <a:prstGeom prst="straightConnector1">
            <a:avLst/>
          </a:prstGeom>
          <a:noFill/>
          <a:ln cap="flat" cmpd="sng" w="25400">
            <a:solidFill>
              <a:schemeClr val="accent6"/>
            </a:solidFill>
            <a:prstDash val="solid"/>
            <a:round/>
            <a:headEnd len="sm" w="sm" type="none"/>
            <a:tailEnd len="med" w="med" type="stealth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sp>
        <p:nvSpPr>
          <p:cNvPr id="206" name="Google Shape;206;p14"/>
          <p:cNvSpPr txBox="1"/>
          <p:nvPr/>
        </p:nvSpPr>
        <p:spPr>
          <a:xfrm>
            <a:off x="1643042" y="1428736"/>
            <a:ext cx="242889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Tricuspid  Regurgitation</a:t>
            </a:r>
            <a:endParaRPr b="1"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14"/>
          <p:cNvSpPr txBox="1"/>
          <p:nvPr/>
        </p:nvSpPr>
        <p:spPr>
          <a:xfrm>
            <a:off x="7000892" y="928670"/>
            <a:ext cx="1857388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Wall motion abnormality</a:t>
            </a:r>
            <a:endParaRPr b="1"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radiology\Downloads\27.gif" id="212" name="Google Shape;212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85800"/>
            <a:ext cx="4564857" cy="5410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radiology\Downloads\28.gif" id="213" name="Google Shape;213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79144" y="685800"/>
            <a:ext cx="4564856" cy="5410200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15"/>
          <p:cNvSpPr txBox="1"/>
          <p:nvPr/>
        </p:nvSpPr>
        <p:spPr>
          <a:xfrm>
            <a:off x="3810000" y="1524000"/>
            <a:ext cx="16764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Septal Bounce</a:t>
            </a:r>
            <a:endParaRPr b="1"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Users\Nikhith\Desktop\tenor.gif" id="215" name="Google Shape;215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962400" y="228600"/>
            <a:ext cx="1066800" cy="1066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6" name="Google Shape;216;p15"/>
          <p:cNvCxnSpPr/>
          <p:nvPr/>
        </p:nvCxnSpPr>
        <p:spPr>
          <a:xfrm flipH="1">
            <a:off x="2209800" y="1905000"/>
            <a:ext cx="2133600" cy="1447800"/>
          </a:xfrm>
          <a:prstGeom prst="straightConnector1">
            <a:avLst/>
          </a:prstGeom>
          <a:noFill/>
          <a:ln cap="flat" cmpd="sng" w="19050">
            <a:solidFill>
              <a:srgbClr val="F5913F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217" name="Google Shape;217;p15"/>
          <p:cNvCxnSpPr/>
          <p:nvPr/>
        </p:nvCxnSpPr>
        <p:spPr>
          <a:xfrm>
            <a:off x="4648200" y="1905000"/>
            <a:ext cx="1981200" cy="1295400"/>
          </a:xfrm>
          <a:prstGeom prst="straightConnector1">
            <a:avLst/>
          </a:prstGeom>
          <a:noFill/>
          <a:ln cap="flat" cmpd="sng" w="19050">
            <a:solidFill>
              <a:srgbClr val="F5913F"/>
            </a:solidFill>
            <a:prstDash val="solid"/>
            <a:round/>
            <a:headEnd len="sm" w="sm" type="none"/>
            <a:tailEnd len="med" w="med" type="stealth"/>
          </a:ln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Google Shape;222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5562600" cy="4034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57800" y="3314197"/>
            <a:ext cx="3886200" cy="354380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4" name="Google Shape;224;p16"/>
          <p:cNvCxnSpPr/>
          <p:nvPr/>
        </p:nvCxnSpPr>
        <p:spPr>
          <a:xfrm rot="10800000">
            <a:off x="3810000" y="914400"/>
            <a:ext cx="1981200" cy="0"/>
          </a:xfrm>
          <a:prstGeom prst="straightConnector1">
            <a:avLst/>
          </a:prstGeom>
          <a:noFill/>
          <a:ln cap="flat" cmpd="sng" w="25400">
            <a:solidFill>
              <a:schemeClr val="accent6"/>
            </a:solidFill>
            <a:prstDash val="solid"/>
            <a:round/>
            <a:headEnd len="sm" w="sm" type="none"/>
            <a:tailEnd len="med" w="med" type="stealth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cxnSp>
        <p:nvCxnSpPr>
          <p:cNvPr id="225" name="Google Shape;225;p16"/>
          <p:cNvCxnSpPr/>
          <p:nvPr/>
        </p:nvCxnSpPr>
        <p:spPr>
          <a:xfrm flipH="1">
            <a:off x="6210300" y="1447800"/>
            <a:ext cx="38100" cy="3429000"/>
          </a:xfrm>
          <a:prstGeom prst="straightConnector1">
            <a:avLst/>
          </a:prstGeom>
          <a:noFill/>
          <a:ln cap="flat" cmpd="sng" w="25400">
            <a:solidFill>
              <a:schemeClr val="accent6"/>
            </a:solidFill>
            <a:prstDash val="solid"/>
            <a:round/>
            <a:headEnd len="sm" w="sm" type="none"/>
            <a:tailEnd len="med" w="med" type="stealth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sp>
        <p:nvSpPr>
          <p:cNvPr id="226" name="Google Shape;226;p16"/>
          <p:cNvSpPr txBox="1"/>
          <p:nvPr/>
        </p:nvSpPr>
        <p:spPr>
          <a:xfrm>
            <a:off x="6096000" y="729734"/>
            <a:ext cx="21336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Pericardial contrast enhancement </a:t>
            </a:r>
            <a:endParaRPr b="1"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Calibri"/>
              <a:buNone/>
            </a:pPr>
            <a:r>
              <a:rPr b="1" lang="en-US">
                <a:solidFill>
                  <a:schemeClr val="accent6"/>
                </a:solidFill>
              </a:rPr>
              <a:t>Cardiac MRI findings</a:t>
            </a:r>
            <a:endParaRPr b="1">
              <a:solidFill>
                <a:schemeClr val="accent6"/>
              </a:solidFill>
            </a:endParaRPr>
          </a:p>
        </p:txBody>
      </p:sp>
      <p:sp>
        <p:nvSpPr>
          <p:cNvPr id="232" name="Google Shape;232;p1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en-US"/>
              <a:t>Mild cardiomegaly with dilated both atria. </a:t>
            </a:r>
            <a:endParaRPr/>
          </a:p>
          <a:p>
            <a:pPr indent="-342900" lvl="0" marL="342900" rtl="0" algn="l">
              <a:spcBef>
                <a:spcPts val="592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en-US"/>
              <a:t>Diffuse </a:t>
            </a:r>
            <a:r>
              <a:rPr lang="en-US">
                <a:solidFill>
                  <a:srgbClr val="FFFF00"/>
                </a:solidFill>
              </a:rPr>
              <a:t>pericardial thickening </a:t>
            </a:r>
            <a:r>
              <a:rPr lang="en-US"/>
              <a:t>and  enhancement with loculated pericardial effusions.</a:t>
            </a:r>
            <a:endParaRPr/>
          </a:p>
          <a:p>
            <a:pPr indent="-342900" lvl="0" marL="342900" rtl="0" algn="l">
              <a:spcBef>
                <a:spcPts val="592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en-US"/>
              <a:t>Tricuspid regurgitation.</a:t>
            </a:r>
            <a:endParaRPr/>
          </a:p>
          <a:p>
            <a:pPr indent="-342900" lvl="0" marL="342900" rtl="0" algn="l">
              <a:spcBef>
                <a:spcPts val="592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en-US"/>
              <a:t>Abnormal myocardial wall motion (right ventricle) and paradoxical movement of Interventricular septum with early diastolic </a:t>
            </a:r>
            <a:r>
              <a:rPr lang="en-US">
                <a:solidFill>
                  <a:srgbClr val="FFFF00"/>
                </a:solidFill>
              </a:rPr>
              <a:t>septal bounce. </a:t>
            </a:r>
            <a:endParaRPr/>
          </a:p>
          <a:p>
            <a:pPr indent="-342900" lvl="0" marL="342900" rtl="0" algn="l">
              <a:spcBef>
                <a:spcPts val="592"/>
              </a:spcBef>
              <a:spcAft>
                <a:spcPts val="0"/>
              </a:spcAft>
              <a:buClr>
                <a:srgbClr val="FF0000"/>
              </a:buClr>
              <a:buSzPct val="100000"/>
              <a:buNone/>
            </a:pPr>
            <a:r>
              <a:rPr lang="en-US">
                <a:solidFill>
                  <a:srgbClr val="FF0000"/>
                </a:solidFill>
              </a:rPr>
              <a:t>Features are classical of constrictive pericarditis. </a:t>
            </a:r>
            <a:endParaRPr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Calibri"/>
              <a:buNone/>
            </a:pPr>
            <a:r>
              <a:rPr b="1" lang="en-US">
                <a:solidFill>
                  <a:schemeClr val="accent6"/>
                </a:solidFill>
              </a:rPr>
              <a:t>FOLLOW UP</a:t>
            </a:r>
            <a:endParaRPr b="1">
              <a:solidFill>
                <a:schemeClr val="accent6"/>
              </a:solidFill>
            </a:endParaRPr>
          </a:p>
        </p:txBody>
      </p:sp>
      <p:sp>
        <p:nvSpPr>
          <p:cNvPr id="238" name="Google Shape;238;p18"/>
          <p:cNvSpPr txBox="1"/>
          <p:nvPr>
            <p:ph idx="1" type="body"/>
          </p:nvPr>
        </p:nvSpPr>
        <p:spPr>
          <a:xfrm>
            <a:off x="457200" y="1928802"/>
            <a:ext cx="8229600" cy="41973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</a:pPr>
            <a:r>
              <a:rPr lang="en-US"/>
              <a:t>On subsequent investigations, the patient was diagnosed with Tuberculosis.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</a:pPr>
            <a:r>
              <a:rPr lang="en-US"/>
              <a:t>Was started on antitubercular treatment and is on follow up.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</a:pPr>
            <a:r>
              <a:rPr lang="en-US"/>
              <a:t>Pericardiectomy was advised for management of constrictive pericarditis.</a:t>
            </a:r>
            <a:endParaRPr/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9"/>
          <p:cNvSpPr txBox="1"/>
          <p:nvPr>
            <p:ph type="title"/>
          </p:nvPr>
        </p:nvSpPr>
        <p:spPr>
          <a:xfrm>
            <a:off x="457200" y="2514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4400"/>
              <a:buFont typeface="Calibri"/>
              <a:buNone/>
            </a:pPr>
            <a:r>
              <a:rPr b="1" lang="en-US">
                <a:solidFill>
                  <a:srgbClr val="FFC000"/>
                </a:solidFill>
              </a:rPr>
              <a:t>DISCUSSION</a:t>
            </a:r>
            <a:endParaRPr b="1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4400"/>
              <a:buFont typeface="Calibri"/>
              <a:buNone/>
            </a:pPr>
            <a:r>
              <a:rPr b="1" lang="en-US">
                <a:solidFill>
                  <a:srgbClr val="FFC000"/>
                </a:solidFill>
              </a:rPr>
              <a:t>HISTORY</a:t>
            </a:r>
            <a:endParaRPr b="1">
              <a:solidFill>
                <a:srgbClr val="FFC000"/>
              </a:solidFill>
            </a:endParaRPr>
          </a:p>
        </p:txBody>
      </p:sp>
      <p:sp>
        <p:nvSpPr>
          <p:cNvPr id="96" name="Google Shape;96;p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100000"/>
              <a:buChar char="•"/>
            </a:pPr>
            <a:r>
              <a:rPr lang="en-US">
                <a:solidFill>
                  <a:srgbClr val="FFC000"/>
                </a:solidFill>
              </a:rPr>
              <a:t>22 year old female </a:t>
            </a:r>
            <a:endParaRPr/>
          </a:p>
          <a:p>
            <a:pPr indent="-359410" lvl="1" marL="742950" rtl="0" algn="l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ct val="114285"/>
              <a:buChar char="–"/>
            </a:pPr>
            <a:r>
              <a:rPr lang="en-US"/>
              <a:t>Abdominal distension and breathlessness x 1 month</a:t>
            </a:r>
            <a:endParaRPr/>
          </a:p>
          <a:p>
            <a:pPr indent="-285750" lvl="1" marL="742950" rtl="0" algn="l">
              <a:spcBef>
                <a:spcPts val="518"/>
              </a:spcBef>
              <a:spcAft>
                <a:spcPts val="0"/>
              </a:spcAft>
              <a:buClr>
                <a:srgbClr val="F3F3F3"/>
              </a:buClr>
              <a:buSzPct val="100000"/>
              <a:buChar char="–"/>
            </a:pPr>
            <a:r>
              <a:rPr lang="en-US"/>
              <a:t>a/w cough with expectoration and low grade fever</a:t>
            </a:r>
            <a:endParaRPr/>
          </a:p>
          <a:p>
            <a:pPr indent="-285750" lvl="1" marL="742950" rtl="0" algn="l">
              <a:spcBef>
                <a:spcPts val="518"/>
              </a:spcBef>
              <a:spcAft>
                <a:spcPts val="0"/>
              </a:spcAft>
              <a:buClr>
                <a:srgbClr val="F3F3F3"/>
              </a:buClr>
              <a:buSzPct val="100000"/>
              <a:buChar char="–"/>
            </a:pPr>
            <a:r>
              <a:rPr lang="en-US"/>
              <a:t>a/w loss of appetite and weight</a:t>
            </a:r>
            <a:endParaRPr/>
          </a:p>
          <a:p>
            <a:pPr indent="-342900" lvl="0" marL="342900" rtl="0" algn="l">
              <a:spcBef>
                <a:spcPts val="592"/>
              </a:spcBef>
              <a:spcAft>
                <a:spcPts val="0"/>
              </a:spcAft>
              <a:buClr>
                <a:srgbClr val="FFC000"/>
              </a:buClr>
              <a:buSzPct val="100000"/>
              <a:buChar char="•"/>
            </a:pPr>
            <a:r>
              <a:rPr lang="en-US">
                <a:solidFill>
                  <a:srgbClr val="FFC000"/>
                </a:solidFill>
              </a:rPr>
              <a:t>O/E</a:t>
            </a:r>
            <a:r>
              <a:rPr lang="en-US"/>
              <a:t> - generalized edema, reduced breath sounds in the bilateral lower zone with maintained SPO2.</a:t>
            </a:r>
            <a:endParaRPr/>
          </a:p>
          <a:p>
            <a:pPr indent="-342900" lvl="0" marL="342900" rtl="0" algn="l">
              <a:spcBef>
                <a:spcPts val="592"/>
              </a:spcBef>
              <a:spcAft>
                <a:spcPts val="0"/>
              </a:spcAft>
              <a:buClr>
                <a:srgbClr val="FFC000"/>
              </a:buClr>
              <a:buSzPct val="100000"/>
              <a:buChar char="•"/>
            </a:pPr>
            <a:r>
              <a:rPr lang="en-US">
                <a:solidFill>
                  <a:srgbClr val="FFC000"/>
                </a:solidFill>
              </a:rPr>
              <a:t>Blood investigation </a:t>
            </a:r>
            <a:r>
              <a:rPr lang="en-US"/>
              <a:t>- raised ESR (70 mm/hr) and total leukocyte counts (14,500) with lymphocytosis.</a:t>
            </a:r>
            <a:endParaRPr/>
          </a:p>
          <a:p>
            <a:pPr indent="-342900" lvl="0" marL="342900" rtl="0" algn="l">
              <a:spcBef>
                <a:spcPts val="592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4400"/>
              <a:buFont typeface="Calibri"/>
              <a:buNone/>
            </a:pPr>
            <a:r>
              <a:rPr b="1" lang="en-US">
                <a:solidFill>
                  <a:srgbClr val="FFC000"/>
                </a:solidFill>
              </a:rPr>
              <a:t>CONSTRICTIVE PERICARDITIS</a:t>
            </a:r>
            <a:endParaRPr b="1">
              <a:solidFill>
                <a:srgbClr val="FFC000"/>
              </a:solidFill>
            </a:endParaRPr>
          </a:p>
        </p:txBody>
      </p:sp>
      <p:sp>
        <p:nvSpPr>
          <p:cNvPr id="249" name="Google Shape;249;p20"/>
          <p:cNvSpPr txBox="1"/>
          <p:nvPr>
            <p:ph idx="1" type="body"/>
          </p:nvPr>
        </p:nvSpPr>
        <p:spPr>
          <a:xfrm>
            <a:off x="457200" y="2005825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-327660" lvl="0" marL="342900" rt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Char char="•"/>
            </a:pPr>
            <a:r>
              <a:rPr lang="en-US">
                <a:solidFill>
                  <a:schemeClr val="accent6"/>
                </a:solidFill>
              </a:rPr>
              <a:t>Causes  </a:t>
            </a:r>
            <a:endParaRPr/>
          </a:p>
          <a:p>
            <a:pPr indent="-272415" lvl="1" marL="74295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–"/>
            </a:pPr>
            <a:r>
              <a:rPr lang="en-US"/>
              <a:t>Idiopathic, Tuberculosis, Postsurgical, post radiation.</a:t>
            </a:r>
            <a:endParaRPr/>
          </a:p>
          <a:p>
            <a:pPr indent="-327660" lvl="0" marL="342900" rtl="0" algn="l">
              <a:spcBef>
                <a:spcPts val="640"/>
              </a:spcBef>
              <a:spcAft>
                <a:spcPts val="0"/>
              </a:spcAft>
              <a:buClr>
                <a:schemeClr val="accent6"/>
              </a:buClr>
              <a:buSzPct val="100000"/>
              <a:buChar char="•"/>
            </a:pPr>
            <a:r>
              <a:rPr lang="en-US">
                <a:solidFill>
                  <a:schemeClr val="accent6"/>
                </a:solidFill>
              </a:rPr>
              <a:t>Pathophysiology</a:t>
            </a:r>
            <a:r>
              <a:rPr lang="en-US"/>
              <a:t> </a:t>
            </a:r>
            <a:endParaRPr/>
          </a:p>
          <a:p>
            <a:pPr indent="-272415" lvl="1" marL="74295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–"/>
            </a:pPr>
            <a:r>
              <a:rPr lang="en-US"/>
              <a:t>Fibrosed pericardium - restricts late diastolic filling, due to limited  cardiac volume.</a:t>
            </a:r>
            <a:endParaRPr/>
          </a:p>
          <a:p>
            <a:pPr indent="-272415" lvl="1" marL="74295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–"/>
            </a:pPr>
            <a:r>
              <a:rPr lang="en-US"/>
              <a:t>Elevated venous pressures, ventricular interdependence and reduced cardiac output.</a:t>
            </a:r>
            <a:endParaRPr/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t/>
            </a:r>
            <a:endParaRPr/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1"/>
          <p:cNvSpPr txBox="1"/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100000"/>
              <a:buFont typeface="Calibri"/>
              <a:buNone/>
            </a:pPr>
            <a:r>
              <a:rPr b="1" lang="en-US">
                <a:solidFill>
                  <a:srgbClr val="FFC000"/>
                </a:solidFill>
              </a:rPr>
              <a:t>IMAGING IN CONSTRICTIVE PERICARDITIS</a:t>
            </a:r>
            <a:endParaRPr b="1">
              <a:solidFill>
                <a:srgbClr val="FFC000"/>
              </a:solidFill>
            </a:endParaRPr>
          </a:p>
        </p:txBody>
      </p:sp>
      <p:grpSp>
        <p:nvGrpSpPr>
          <p:cNvPr id="255" name="Google Shape;255;p21"/>
          <p:cNvGrpSpPr/>
          <p:nvPr/>
        </p:nvGrpSpPr>
        <p:grpSpPr>
          <a:xfrm>
            <a:off x="838200" y="1887250"/>
            <a:ext cx="7538451" cy="3951854"/>
            <a:chOff x="0" y="287054"/>
            <a:chExt cx="8077200" cy="3951854"/>
          </a:xfrm>
        </p:grpSpPr>
        <p:sp>
          <p:nvSpPr>
            <p:cNvPr id="256" name="Google Shape;256;p21"/>
            <p:cNvSpPr/>
            <p:nvPr/>
          </p:nvSpPr>
          <p:spPr>
            <a:xfrm>
              <a:off x="0" y="287054"/>
              <a:ext cx="8077200" cy="1906807"/>
            </a:xfrm>
            <a:prstGeom prst="roundRect">
              <a:avLst>
                <a:gd fmla="val 16667" name="adj"/>
              </a:avLst>
            </a:prstGeom>
            <a:solidFill>
              <a:srgbClr val="660000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00"/>
            </a:p>
          </p:txBody>
        </p:sp>
        <p:sp>
          <p:nvSpPr>
            <p:cNvPr id="257" name="Google Shape;257;p21"/>
            <p:cNvSpPr txBox="1"/>
            <p:nvPr/>
          </p:nvSpPr>
          <p:spPr>
            <a:xfrm>
              <a:off x="93083" y="380137"/>
              <a:ext cx="7890900" cy="1720500"/>
            </a:xfrm>
            <a:prstGeom prst="rect">
              <a:avLst/>
            </a:prstGeom>
            <a:solidFill>
              <a:srgbClr val="660000"/>
            </a:solidFill>
            <a:ln>
              <a:noFill/>
            </a:ln>
          </p:spPr>
          <p:txBody>
            <a:bodyPr anchorCtr="0" anchor="ctr" bIns="182875" lIns="182875" spcFirstLastPara="1" rIns="182875" wrap="square" tIns="1828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Morphological Abnormalities</a:t>
              </a:r>
              <a:endParaRPr b="1"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" name="Google Shape;258;p21"/>
            <p:cNvSpPr/>
            <p:nvPr/>
          </p:nvSpPr>
          <p:spPr>
            <a:xfrm>
              <a:off x="0" y="2332101"/>
              <a:ext cx="8077200" cy="1906807"/>
            </a:xfrm>
            <a:prstGeom prst="roundRect">
              <a:avLst>
                <a:gd fmla="val 16667" name="adj"/>
              </a:avLst>
            </a:prstGeom>
            <a:solidFill>
              <a:srgbClr val="660000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00"/>
            </a:p>
          </p:txBody>
        </p:sp>
        <p:sp>
          <p:nvSpPr>
            <p:cNvPr id="259" name="Google Shape;259;p21"/>
            <p:cNvSpPr txBox="1"/>
            <p:nvPr/>
          </p:nvSpPr>
          <p:spPr>
            <a:xfrm>
              <a:off x="93083" y="2425184"/>
              <a:ext cx="7891034" cy="1720641"/>
            </a:xfrm>
            <a:prstGeom prst="rect">
              <a:avLst/>
            </a:prstGeom>
            <a:solidFill>
              <a:srgbClr val="660000"/>
            </a:solidFill>
            <a:ln>
              <a:noFill/>
            </a:ln>
          </p:spPr>
          <p:txBody>
            <a:bodyPr anchorCtr="0" anchor="ctr" bIns="182875" lIns="182875" spcFirstLastPara="1" rIns="182875" wrap="square" tIns="1828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Functional Abnormalities</a:t>
              </a:r>
              <a:endParaRPr b="1"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Google Shape;264;p22"/>
          <p:cNvPicPr preferRelativeResize="0"/>
          <p:nvPr/>
        </p:nvPicPr>
        <p:blipFill rotWithShape="1">
          <a:blip r:embed="rId3">
            <a:alphaModFix/>
          </a:blip>
          <a:srcRect b="2903" l="2128" r="4255" t="2397"/>
          <a:stretch/>
        </p:blipFill>
        <p:spPr>
          <a:xfrm>
            <a:off x="428596" y="0"/>
            <a:ext cx="3786214" cy="33989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14876" y="1928802"/>
            <a:ext cx="4288701" cy="32861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3429000"/>
            <a:ext cx="4484822" cy="34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22"/>
          <p:cNvSpPr txBox="1"/>
          <p:nvPr/>
        </p:nvSpPr>
        <p:spPr>
          <a:xfrm>
            <a:off x="4827086" y="6286520"/>
            <a:ext cx="431691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Image courtesy:  </a:t>
            </a:r>
            <a:br>
              <a:rPr lang="en-US"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B. Graça et al, Constrictive pericarditis: Morphological, functional and haemodynamic evaluation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22"/>
          <p:cNvSpPr txBox="1"/>
          <p:nvPr>
            <p:ph type="title"/>
          </p:nvPr>
        </p:nvSpPr>
        <p:spPr>
          <a:xfrm>
            <a:off x="4286248" y="142852"/>
            <a:ext cx="4357718" cy="1428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800"/>
              <a:buFont typeface="Calibri"/>
              <a:buNone/>
            </a:pPr>
            <a:r>
              <a:rPr b="1" lang="en-US" sz="2800">
                <a:solidFill>
                  <a:srgbClr val="FFC000"/>
                </a:solidFill>
              </a:rPr>
              <a:t>MORPHOLOGICAL ABNORMALITIES</a:t>
            </a:r>
            <a:endParaRPr b="1" sz="280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Google Shape;273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8596" y="285728"/>
            <a:ext cx="8359472" cy="6324600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23"/>
          <p:cNvSpPr txBox="1"/>
          <p:nvPr/>
        </p:nvSpPr>
        <p:spPr>
          <a:xfrm>
            <a:off x="4000496" y="6357958"/>
            <a:ext cx="5143504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Image courtesy:  </a:t>
            </a:r>
            <a:r>
              <a:rPr lang="en-US"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B. Graça et al, Constrictive pericarditis: Morphological, functional and haemodynamic evaluation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24"/>
          <p:cNvSpPr txBox="1"/>
          <p:nvPr/>
        </p:nvSpPr>
        <p:spPr>
          <a:xfrm>
            <a:off x="285720" y="5143512"/>
            <a:ext cx="3643338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Right ventricular filling begins slightly before left ventricular filling, the change in pressure equates to paradoxical leftward motion of the interventricular septum.</a:t>
            </a:r>
            <a:endParaRPr b="1" sz="1800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0" name="Google Shape;280;p24"/>
          <p:cNvPicPr preferRelativeResize="0"/>
          <p:nvPr/>
        </p:nvPicPr>
        <p:blipFill rotWithShape="1">
          <a:blip r:embed="rId3">
            <a:alphaModFix/>
          </a:blip>
          <a:srcRect b="2941" l="2218" r="0" t="0"/>
          <a:stretch/>
        </p:blipFill>
        <p:spPr>
          <a:xfrm>
            <a:off x="5072066" y="1571612"/>
            <a:ext cx="3929058" cy="23574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24"/>
          <p:cNvPicPr preferRelativeResize="0"/>
          <p:nvPr/>
        </p:nvPicPr>
        <p:blipFill rotWithShape="1">
          <a:blip r:embed="rId4">
            <a:alphaModFix/>
          </a:blip>
          <a:srcRect b="2806" l="0" r="1941" t="0"/>
          <a:stretch/>
        </p:blipFill>
        <p:spPr>
          <a:xfrm>
            <a:off x="5572132" y="4143380"/>
            <a:ext cx="3000364" cy="242225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radiology\Downloads\23.gif" id="282" name="Google Shape;282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71472" y="428604"/>
            <a:ext cx="2928958" cy="247130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septal bounce radiology mechanism" id="283" name="Google Shape;283;p24"/>
          <p:cNvPicPr preferRelativeResize="0"/>
          <p:nvPr/>
        </p:nvPicPr>
        <p:blipFill rotWithShape="1">
          <a:blip r:embed="rId6">
            <a:alphaModFix/>
          </a:blip>
          <a:srcRect b="8088" l="7228" r="63856" t="28243"/>
          <a:stretch/>
        </p:blipFill>
        <p:spPr>
          <a:xfrm>
            <a:off x="357158" y="2643182"/>
            <a:ext cx="1714512" cy="25717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septal bounce radiology mechanism" id="284" name="Google Shape;284;p24"/>
          <p:cNvPicPr preferRelativeResize="0"/>
          <p:nvPr/>
        </p:nvPicPr>
        <p:blipFill rotWithShape="1">
          <a:blip r:embed="rId7">
            <a:alphaModFix/>
          </a:blip>
          <a:srcRect b="6555" l="60080" r="11004" t="29775"/>
          <a:stretch/>
        </p:blipFill>
        <p:spPr>
          <a:xfrm>
            <a:off x="2071670" y="2643182"/>
            <a:ext cx="1714512" cy="2571768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24"/>
          <p:cNvSpPr txBox="1"/>
          <p:nvPr>
            <p:ph type="title"/>
          </p:nvPr>
        </p:nvSpPr>
        <p:spPr>
          <a:xfrm>
            <a:off x="428596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4400"/>
              <a:buFont typeface="Calibri"/>
              <a:buNone/>
            </a:pPr>
            <a:r>
              <a:rPr b="1" lang="en-US">
                <a:solidFill>
                  <a:srgbClr val="FFC000"/>
                </a:solidFill>
              </a:rPr>
              <a:t>FUNCTIONAL ABNORMALITIES</a:t>
            </a:r>
            <a:endParaRPr b="1">
              <a:solidFill>
                <a:schemeClr val="accent6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2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4400"/>
              <a:buFont typeface="Calibri"/>
              <a:buNone/>
            </a:pPr>
            <a:r>
              <a:rPr b="1" lang="en-US">
                <a:solidFill>
                  <a:srgbClr val="FFC000"/>
                </a:solidFill>
              </a:rPr>
              <a:t>DIAGNOSIS</a:t>
            </a:r>
            <a:endParaRPr b="1">
              <a:solidFill>
                <a:srgbClr val="FFC000"/>
              </a:solidFill>
            </a:endParaRPr>
          </a:p>
        </p:txBody>
      </p:sp>
      <p:grpSp>
        <p:nvGrpSpPr>
          <p:cNvPr id="291" name="Google Shape;291;p25"/>
          <p:cNvGrpSpPr/>
          <p:nvPr/>
        </p:nvGrpSpPr>
        <p:grpSpPr>
          <a:xfrm>
            <a:off x="457200" y="1600200"/>
            <a:ext cx="8229600" cy="4525962"/>
            <a:chOff x="0" y="0"/>
            <a:chExt cx="8229600" cy="4525962"/>
          </a:xfrm>
        </p:grpSpPr>
        <p:sp>
          <p:nvSpPr>
            <p:cNvPr id="292" name="Google Shape;292;p25"/>
            <p:cNvSpPr/>
            <p:nvPr/>
          </p:nvSpPr>
          <p:spPr>
            <a:xfrm>
              <a:off x="0" y="0"/>
              <a:ext cx="6583680" cy="995711"/>
            </a:xfrm>
            <a:prstGeom prst="roundRect">
              <a:avLst>
                <a:gd fmla="val 10000" name="adj"/>
              </a:avLst>
            </a:prstGeom>
            <a:solidFill>
              <a:srgbClr val="BF504D">
                <a:alpha val="89803"/>
              </a:srgbClr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" name="Google Shape;293;p25"/>
            <p:cNvSpPr txBox="1"/>
            <p:nvPr/>
          </p:nvSpPr>
          <p:spPr>
            <a:xfrm>
              <a:off x="29163" y="29163"/>
              <a:ext cx="5425092" cy="93738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9050" lIns="99050" spcFirstLastPara="1" rIns="99050" wrap="square" tIns="990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600" u="sng">
                  <a:solidFill>
                    <a:srgbClr val="FFC000"/>
                  </a:solidFill>
                  <a:latin typeface="Calibri"/>
                  <a:ea typeface="Calibri"/>
                  <a:cs typeface="Calibri"/>
                  <a:sym typeface="Calibri"/>
                </a:rPr>
                <a:t>Chest Xray </a:t>
              </a:r>
              <a:r>
                <a:rPr b="1" i="0" lang="en-US" sz="2600">
                  <a:solidFill>
                    <a:srgbClr val="FFC000"/>
                  </a:solidFill>
                  <a:latin typeface="Calibri"/>
                  <a:ea typeface="Calibri"/>
                  <a:cs typeface="Calibri"/>
                  <a:sym typeface="Calibri"/>
                </a:rPr>
                <a:t>- </a:t>
              </a:r>
              <a:r>
                <a:rPr b="0" i="0" lang="en-US" sz="2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pericardial calcification </a:t>
              </a:r>
              <a:endPara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" name="Google Shape;294;p25"/>
            <p:cNvSpPr/>
            <p:nvPr/>
          </p:nvSpPr>
          <p:spPr>
            <a:xfrm>
              <a:off x="551383" y="1176750"/>
              <a:ext cx="6583680" cy="995711"/>
            </a:xfrm>
            <a:prstGeom prst="roundRect">
              <a:avLst>
                <a:gd fmla="val 10000" name="adj"/>
              </a:avLst>
            </a:prstGeom>
            <a:solidFill>
              <a:srgbClr val="BF504D">
                <a:alpha val="76862"/>
              </a:srgbClr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" name="Google Shape;295;p25"/>
            <p:cNvSpPr txBox="1"/>
            <p:nvPr/>
          </p:nvSpPr>
          <p:spPr>
            <a:xfrm>
              <a:off x="580546" y="1205913"/>
              <a:ext cx="5326758" cy="93738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9050" lIns="99050" spcFirstLastPara="1" rIns="99050" wrap="square" tIns="990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600" u="sng">
                  <a:solidFill>
                    <a:srgbClr val="FFC000"/>
                  </a:solidFill>
                  <a:latin typeface="Calibri"/>
                  <a:ea typeface="Calibri"/>
                  <a:cs typeface="Calibri"/>
                  <a:sym typeface="Calibri"/>
                </a:rPr>
                <a:t>2D Echo </a:t>
              </a:r>
              <a:r>
                <a:rPr b="1" i="0" lang="en-US" sz="2600">
                  <a:solidFill>
                    <a:srgbClr val="FFC000"/>
                  </a:solidFill>
                  <a:latin typeface="Calibri"/>
                  <a:ea typeface="Calibri"/>
                  <a:cs typeface="Calibri"/>
                  <a:sym typeface="Calibri"/>
                </a:rPr>
                <a:t>- </a:t>
              </a:r>
              <a:r>
                <a:rPr lang="en-US" sz="2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Diagnostic in classical cases</a:t>
              </a:r>
              <a:endPara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" name="Google Shape;296;p25"/>
            <p:cNvSpPr/>
            <p:nvPr/>
          </p:nvSpPr>
          <p:spPr>
            <a:xfrm>
              <a:off x="1094536" y="2353500"/>
              <a:ext cx="6583680" cy="995711"/>
            </a:xfrm>
            <a:prstGeom prst="roundRect">
              <a:avLst>
                <a:gd fmla="val 10000" name="adj"/>
              </a:avLst>
            </a:prstGeom>
            <a:solidFill>
              <a:srgbClr val="BF504D">
                <a:alpha val="63137"/>
              </a:srgbClr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" name="Google Shape;297;p25"/>
            <p:cNvSpPr txBox="1"/>
            <p:nvPr/>
          </p:nvSpPr>
          <p:spPr>
            <a:xfrm>
              <a:off x="1123699" y="2382663"/>
              <a:ext cx="5334987" cy="93738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9050" lIns="99050" spcFirstLastPara="1" rIns="99050" wrap="square" tIns="990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600" u="sng">
                  <a:solidFill>
                    <a:srgbClr val="FFC000"/>
                  </a:solidFill>
                  <a:latin typeface="Calibri"/>
                  <a:ea typeface="Calibri"/>
                  <a:cs typeface="Calibri"/>
                  <a:sym typeface="Calibri"/>
                </a:rPr>
                <a:t>CT</a:t>
              </a:r>
              <a:r>
                <a:rPr b="0" i="0" lang="en-US" sz="2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is superior to MRI in detecting calcification</a:t>
              </a:r>
              <a:endPara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" name="Google Shape;298;p25"/>
            <p:cNvSpPr/>
            <p:nvPr/>
          </p:nvSpPr>
          <p:spPr>
            <a:xfrm>
              <a:off x="1645920" y="3530251"/>
              <a:ext cx="6583680" cy="995711"/>
            </a:xfrm>
            <a:prstGeom prst="roundRect">
              <a:avLst>
                <a:gd fmla="val 10000" name="adj"/>
              </a:avLst>
            </a:prstGeom>
            <a:solidFill>
              <a:srgbClr val="BF504D">
                <a:alpha val="49803"/>
              </a:srgbClr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" name="Google Shape;299;p25"/>
            <p:cNvSpPr txBox="1"/>
            <p:nvPr/>
          </p:nvSpPr>
          <p:spPr>
            <a:xfrm>
              <a:off x="1675074" y="3559425"/>
              <a:ext cx="6263400" cy="937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9050" lIns="99050" spcFirstLastPara="1" rIns="99050" wrap="square" tIns="990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600" u="sng">
                  <a:solidFill>
                    <a:srgbClr val="FFC000"/>
                  </a:solidFill>
                  <a:latin typeface="Calibri"/>
                  <a:ea typeface="Calibri"/>
                  <a:cs typeface="Calibri"/>
                  <a:sym typeface="Calibri"/>
                </a:rPr>
                <a:t>MR imaging </a:t>
              </a:r>
              <a:r>
                <a:rPr b="0" i="0" lang="en-US" sz="2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- Equivoc</a:t>
              </a:r>
              <a:r>
                <a:rPr lang="en-US" sz="2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al cases,</a:t>
              </a:r>
              <a:r>
                <a:rPr b="0" i="0" lang="en-US" sz="2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pericardial thickness, septal motion defects</a:t>
              </a:r>
              <a:endPara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" name="Google Shape;300;p25"/>
            <p:cNvSpPr/>
            <p:nvPr/>
          </p:nvSpPr>
          <p:spPr>
            <a:xfrm>
              <a:off x="5936467" y="762624"/>
              <a:ext cx="647212" cy="647212"/>
            </a:xfrm>
            <a:prstGeom prst="downArrow">
              <a:avLst>
                <a:gd fmla="val 55000" name="adj1"/>
                <a:gd fmla="val 45000" name="adj2"/>
              </a:avLst>
            </a:prstGeom>
            <a:solidFill>
              <a:srgbClr val="E7CFCF">
                <a:alpha val="89803"/>
              </a:srgbClr>
            </a:solidFill>
            <a:ln cap="flat" cmpd="sng" w="25400">
              <a:solidFill>
                <a:srgbClr val="E7CFCF">
                  <a:alpha val="89803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" name="Google Shape;301;p25"/>
            <p:cNvSpPr txBox="1"/>
            <p:nvPr/>
          </p:nvSpPr>
          <p:spPr>
            <a:xfrm>
              <a:off x="6082090" y="762624"/>
              <a:ext cx="355966" cy="4870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6825" lIns="36825" spcFirstLastPara="1" rIns="36825" wrap="square" tIns="368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2" name="Google Shape;302;p25"/>
            <p:cNvSpPr/>
            <p:nvPr/>
          </p:nvSpPr>
          <p:spPr>
            <a:xfrm>
              <a:off x="6487850" y="1939375"/>
              <a:ext cx="647212" cy="647212"/>
            </a:xfrm>
            <a:prstGeom prst="downArrow">
              <a:avLst>
                <a:gd fmla="val 55000" name="adj1"/>
                <a:gd fmla="val 45000" name="adj2"/>
              </a:avLst>
            </a:prstGeom>
            <a:solidFill>
              <a:srgbClr val="E7CFCF">
                <a:alpha val="69803"/>
              </a:srgbClr>
            </a:solidFill>
            <a:ln cap="flat" cmpd="sng" w="25400">
              <a:solidFill>
                <a:srgbClr val="E7CFCF">
                  <a:alpha val="89803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" name="Google Shape;303;p25"/>
            <p:cNvSpPr txBox="1"/>
            <p:nvPr/>
          </p:nvSpPr>
          <p:spPr>
            <a:xfrm>
              <a:off x="6633473" y="1939375"/>
              <a:ext cx="355966" cy="4870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6825" lIns="36825" spcFirstLastPara="1" rIns="36825" wrap="square" tIns="368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4" name="Google Shape;304;p25"/>
            <p:cNvSpPr/>
            <p:nvPr/>
          </p:nvSpPr>
          <p:spPr>
            <a:xfrm>
              <a:off x="7031004" y="3116125"/>
              <a:ext cx="647212" cy="647212"/>
            </a:xfrm>
            <a:prstGeom prst="downArrow">
              <a:avLst>
                <a:gd fmla="val 55000" name="adj1"/>
                <a:gd fmla="val 45000" name="adj2"/>
              </a:avLst>
            </a:prstGeom>
            <a:solidFill>
              <a:srgbClr val="E7CFCF">
                <a:alpha val="49803"/>
              </a:srgbClr>
            </a:solidFill>
            <a:ln cap="flat" cmpd="sng" w="25400">
              <a:solidFill>
                <a:srgbClr val="E7CFCF">
                  <a:alpha val="89803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" name="Google Shape;305;p25"/>
            <p:cNvSpPr txBox="1"/>
            <p:nvPr/>
          </p:nvSpPr>
          <p:spPr>
            <a:xfrm>
              <a:off x="7176627" y="3116125"/>
              <a:ext cx="355966" cy="4870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6825" lIns="36825" spcFirstLastPara="1" rIns="36825" wrap="square" tIns="368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2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4400"/>
              <a:buFont typeface="Calibri"/>
              <a:buNone/>
            </a:pPr>
            <a:r>
              <a:rPr b="1" lang="en-US">
                <a:solidFill>
                  <a:srgbClr val="FFC000"/>
                </a:solidFill>
              </a:rPr>
              <a:t>REFERENCES</a:t>
            </a:r>
            <a:endParaRPr b="1">
              <a:solidFill>
                <a:srgbClr val="FFC000"/>
              </a:solidFill>
            </a:endParaRPr>
          </a:p>
        </p:txBody>
      </p:sp>
      <p:sp>
        <p:nvSpPr>
          <p:cNvPr id="311" name="Google Shape;311;p26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0000" lnSpcReduction="20000"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en-US"/>
              <a:t>Bogaert J, Francone M. Cardiovascular magnetic resonance in pericardial diseases. Journal of Cardiovascular Magnetic Resonance. 2009 Dec;11(1):1-4.</a:t>
            </a:r>
            <a:endParaRPr/>
          </a:p>
          <a:p>
            <a:pPr indent="-342900" lvl="0" marL="342900" rtl="0" algn="l">
              <a:spcBef>
                <a:spcPts val="448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en-US"/>
              <a:t>Hancock EW. Differential diagnosis of restrictive cardiomyopathy and constrictive pericarditis. Heart. 2001 Sep 1;86(3):343-9.</a:t>
            </a:r>
            <a:endParaRPr/>
          </a:p>
          <a:p>
            <a:pPr indent="-342900" lvl="0" marL="342900" rtl="0" algn="l">
              <a:spcBef>
                <a:spcPts val="448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en-US"/>
              <a:t>Dal-Bianco JP, Sengupta PP, Mookadam F, Chandrasekaran K, Tajik AJ, Khandheria BK. Role of echocardiography in the diagnosis of constrictive pericarditis. Journal of the American Society of Echocardiography. 2009 Jan 1;22(1):24-33.</a:t>
            </a:r>
            <a:endParaRPr/>
          </a:p>
          <a:p>
            <a:pPr indent="-342900" lvl="0" marL="342900" rtl="0" algn="l">
              <a:spcBef>
                <a:spcPts val="448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en-US"/>
              <a:t>Napolitano G, Pressacco J, Paquet E. Imaging features of constrictive pericarditis: beyond pericardial thickening. Canadian Association of Radiologists' Journal. 2009 Feb;60(1):40-6.</a:t>
            </a:r>
            <a:endParaRPr/>
          </a:p>
          <a:p>
            <a:pPr indent="-342900" lvl="0" marL="342900" rtl="0" algn="l">
              <a:spcBef>
                <a:spcPts val="448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en-US"/>
              <a:t>Graça B, Donato P, Ferreira M, Alves FC. Constrictive pericarditis: Morphological, functional and haemodynamic evaluation. European Congress of Radiology-ECR 2010.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27"/>
          <p:cNvSpPr txBox="1"/>
          <p:nvPr>
            <p:ph type="title"/>
          </p:nvPr>
        </p:nvSpPr>
        <p:spPr>
          <a:xfrm>
            <a:off x="304800" y="2819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Calibri"/>
              <a:buNone/>
            </a:pPr>
            <a:r>
              <a:rPr lang="en-US">
                <a:solidFill>
                  <a:schemeClr val="accent6"/>
                </a:solidFill>
              </a:rPr>
              <a:t>THANK YOU</a:t>
            </a:r>
            <a:endParaRPr>
              <a:solidFill>
                <a:schemeClr val="accent6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"/>
          <p:cNvSpPr txBox="1"/>
          <p:nvPr>
            <p:ph type="title"/>
          </p:nvPr>
        </p:nvSpPr>
        <p:spPr>
          <a:xfrm>
            <a:off x="533400" y="22860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4400"/>
              <a:buFont typeface="Calibri"/>
              <a:buNone/>
            </a:pPr>
            <a:r>
              <a:rPr b="1" lang="en-US">
                <a:solidFill>
                  <a:srgbClr val="FFC000"/>
                </a:solidFill>
              </a:rPr>
              <a:t>RADIOLOGICAL INVESTIGATIONS</a:t>
            </a:r>
            <a:endParaRPr b="1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3000" y="914400"/>
            <a:ext cx="7029450" cy="5724525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4"/>
          <p:cNvSpPr txBox="1"/>
          <p:nvPr>
            <p:ph type="title"/>
          </p:nvPr>
        </p:nvSpPr>
        <p:spPr>
          <a:xfrm>
            <a:off x="457200" y="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4400"/>
              <a:buFont typeface="Calibri"/>
              <a:buNone/>
            </a:pPr>
            <a:r>
              <a:rPr b="1" lang="en-US">
                <a:solidFill>
                  <a:srgbClr val="FFC000"/>
                </a:solidFill>
              </a:rPr>
              <a:t>CHEST X-RAY</a:t>
            </a:r>
            <a:endParaRPr b="1">
              <a:solidFill>
                <a:srgbClr val="FFC000"/>
              </a:solidFill>
            </a:endParaRPr>
          </a:p>
        </p:txBody>
      </p:sp>
      <p:cxnSp>
        <p:nvCxnSpPr>
          <p:cNvPr id="108" name="Google Shape;108;p4"/>
          <p:cNvCxnSpPr/>
          <p:nvPr/>
        </p:nvCxnSpPr>
        <p:spPr>
          <a:xfrm flipH="1" rot="10800000">
            <a:off x="1071538" y="3643314"/>
            <a:ext cx="1214446" cy="642942"/>
          </a:xfrm>
          <a:prstGeom prst="straightConnector1">
            <a:avLst/>
          </a:prstGeom>
          <a:noFill/>
          <a:ln cap="flat" cmpd="sng" w="38100">
            <a:solidFill>
              <a:schemeClr val="accent6"/>
            </a:solidFill>
            <a:prstDash val="solid"/>
            <a:round/>
            <a:headEnd len="sm" w="sm" type="none"/>
            <a:tailEnd len="med" w="med" type="stealth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</p:cxnSp>
      <p:cxnSp>
        <p:nvCxnSpPr>
          <p:cNvPr id="109" name="Google Shape;109;p4"/>
          <p:cNvCxnSpPr/>
          <p:nvPr/>
        </p:nvCxnSpPr>
        <p:spPr>
          <a:xfrm rot="5400000">
            <a:off x="7143768" y="4071942"/>
            <a:ext cx="714380" cy="714380"/>
          </a:xfrm>
          <a:prstGeom prst="straightConnector1">
            <a:avLst/>
          </a:prstGeom>
          <a:noFill/>
          <a:ln cap="flat" cmpd="sng" w="38100">
            <a:solidFill>
              <a:schemeClr val="accent6"/>
            </a:solidFill>
            <a:prstDash val="solid"/>
            <a:round/>
            <a:headEnd len="sm" w="sm" type="none"/>
            <a:tailEnd len="med" w="med" type="stealth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</p:cxnSp>
      <p:cxnSp>
        <p:nvCxnSpPr>
          <p:cNvPr id="110" name="Google Shape;110;p4"/>
          <p:cNvCxnSpPr/>
          <p:nvPr/>
        </p:nvCxnSpPr>
        <p:spPr>
          <a:xfrm flipH="1">
            <a:off x="6000760" y="3000372"/>
            <a:ext cx="857256" cy="357190"/>
          </a:xfrm>
          <a:prstGeom prst="straightConnector1">
            <a:avLst/>
          </a:prstGeom>
          <a:noFill/>
          <a:ln cap="flat" cmpd="sng" w="38100">
            <a:solidFill>
              <a:schemeClr val="accent6"/>
            </a:solidFill>
            <a:prstDash val="solid"/>
            <a:round/>
            <a:headEnd len="sm" w="sm" type="none"/>
            <a:tailEnd len="med" w="med" type="stealth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</p:cxnSp>
      <p:sp>
        <p:nvSpPr>
          <p:cNvPr id="111" name="Google Shape;111;p4"/>
          <p:cNvSpPr txBox="1"/>
          <p:nvPr/>
        </p:nvSpPr>
        <p:spPr>
          <a:xfrm>
            <a:off x="142844" y="4500570"/>
            <a:ext cx="16764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Pleural effusion</a:t>
            </a:r>
            <a:endParaRPr b="1"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4"/>
          <p:cNvSpPr txBox="1"/>
          <p:nvPr/>
        </p:nvSpPr>
        <p:spPr>
          <a:xfrm>
            <a:off x="7467600" y="3429000"/>
            <a:ext cx="167640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Pleural effusion with consolidation</a:t>
            </a:r>
            <a:endParaRPr b="1" sz="14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4"/>
          <p:cNvSpPr txBox="1"/>
          <p:nvPr/>
        </p:nvSpPr>
        <p:spPr>
          <a:xfrm>
            <a:off x="7000892" y="2571744"/>
            <a:ext cx="1928826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AP window fullness</a:t>
            </a:r>
            <a:endParaRPr b="1" sz="16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5"/>
          <p:cNvSpPr txBox="1"/>
          <p:nvPr>
            <p:ph type="title"/>
          </p:nvPr>
        </p:nvSpPr>
        <p:spPr>
          <a:xfrm>
            <a:off x="457200" y="2514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100000"/>
              <a:buFont typeface="Calibri"/>
              <a:buNone/>
            </a:pPr>
            <a:r>
              <a:rPr b="1" lang="en-US">
                <a:solidFill>
                  <a:srgbClr val="FFC000"/>
                </a:solidFill>
              </a:rPr>
              <a:t>CECT THORAX, ABDOMEN AND PELVIS</a:t>
            </a:r>
            <a:endParaRPr b="1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5886153" cy="381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67200" y="3259258"/>
            <a:ext cx="4876800" cy="35987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5" name="Google Shape;125;p6"/>
          <p:cNvCxnSpPr/>
          <p:nvPr/>
        </p:nvCxnSpPr>
        <p:spPr>
          <a:xfrm rot="-5400000">
            <a:off x="876300" y="3390900"/>
            <a:ext cx="1524000" cy="228600"/>
          </a:xfrm>
          <a:prstGeom prst="straightConnector1">
            <a:avLst/>
          </a:prstGeom>
          <a:noFill/>
          <a:ln cap="flat" cmpd="sng" w="38100">
            <a:solidFill>
              <a:schemeClr val="accent6"/>
            </a:solidFill>
            <a:prstDash val="solid"/>
            <a:round/>
            <a:headEnd len="sm" w="sm" type="none"/>
            <a:tailEnd len="med" w="med" type="stealth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</p:cxnSp>
      <p:cxnSp>
        <p:nvCxnSpPr>
          <p:cNvPr id="126" name="Google Shape;126;p6"/>
          <p:cNvCxnSpPr/>
          <p:nvPr/>
        </p:nvCxnSpPr>
        <p:spPr>
          <a:xfrm flipH="1">
            <a:off x="2286000" y="685800"/>
            <a:ext cx="914400" cy="381000"/>
          </a:xfrm>
          <a:prstGeom prst="straightConnector1">
            <a:avLst/>
          </a:prstGeom>
          <a:noFill/>
          <a:ln cap="flat" cmpd="sng" w="38100">
            <a:solidFill>
              <a:schemeClr val="accent6"/>
            </a:solidFill>
            <a:prstDash val="solid"/>
            <a:round/>
            <a:headEnd len="sm" w="sm" type="none"/>
            <a:tailEnd len="med" w="med" type="stealth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</p:cxnSp>
      <p:cxnSp>
        <p:nvCxnSpPr>
          <p:cNvPr id="127" name="Google Shape;127;p6"/>
          <p:cNvCxnSpPr/>
          <p:nvPr/>
        </p:nvCxnSpPr>
        <p:spPr>
          <a:xfrm rot="5400000">
            <a:off x="7886700" y="4914900"/>
            <a:ext cx="838200" cy="304800"/>
          </a:xfrm>
          <a:prstGeom prst="straightConnector1">
            <a:avLst/>
          </a:prstGeom>
          <a:noFill/>
          <a:ln cap="flat" cmpd="sng" w="38100">
            <a:solidFill>
              <a:schemeClr val="accent6"/>
            </a:solidFill>
            <a:prstDash val="solid"/>
            <a:round/>
            <a:headEnd len="sm" w="sm" type="none"/>
            <a:tailEnd len="med" w="med" type="stealth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</p:cxnSp>
      <p:sp>
        <p:nvSpPr>
          <p:cNvPr id="128" name="Google Shape;128;p6"/>
          <p:cNvSpPr txBox="1"/>
          <p:nvPr/>
        </p:nvSpPr>
        <p:spPr>
          <a:xfrm>
            <a:off x="3352800" y="533400"/>
            <a:ext cx="1524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Air trapping</a:t>
            </a:r>
            <a:endParaRPr b="1"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6"/>
          <p:cNvSpPr txBox="1"/>
          <p:nvPr/>
        </p:nvSpPr>
        <p:spPr>
          <a:xfrm>
            <a:off x="609600" y="4572000"/>
            <a:ext cx="16764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Pleural effusion</a:t>
            </a:r>
            <a:endParaRPr b="1"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6"/>
          <p:cNvSpPr txBox="1"/>
          <p:nvPr/>
        </p:nvSpPr>
        <p:spPr>
          <a:xfrm>
            <a:off x="7239000" y="4191000"/>
            <a:ext cx="16764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Consolidation</a:t>
            </a:r>
            <a:endParaRPr b="1"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5029200" cy="3694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27213" y="3048001"/>
            <a:ext cx="4816787" cy="3810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7" name="Google Shape;137;p7"/>
          <p:cNvCxnSpPr/>
          <p:nvPr/>
        </p:nvCxnSpPr>
        <p:spPr>
          <a:xfrm rot="-5400000">
            <a:off x="838200" y="2971800"/>
            <a:ext cx="685800" cy="685800"/>
          </a:xfrm>
          <a:prstGeom prst="straightConnector1">
            <a:avLst/>
          </a:prstGeom>
          <a:noFill/>
          <a:ln cap="flat" cmpd="sng" w="38100">
            <a:solidFill>
              <a:schemeClr val="accent6"/>
            </a:solidFill>
            <a:prstDash val="solid"/>
            <a:round/>
            <a:headEnd len="sm" w="sm" type="none"/>
            <a:tailEnd len="med" w="med" type="stealth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</p:cxnSp>
      <p:cxnSp>
        <p:nvCxnSpPr>
          <p:cNvPr id="138" name="Google Shape;138;p7"/>
          <p:cNvCxnSpPr/>
          <p:nvPr/>
        </p:nvCxnSpPr>
        <p:spPr>
          <a:xfrm rot="10800000">
            <a:off x="8382000" y="5867400"/>
            <a:ext cx="381000" cy="228600"/>
          </a:xfrm>
          <a:prstGeom prst="straightConnector1">
            <a:avLst/>
          </a:prstGeom>
          <a:noFill/>
          <a:ln cap="flat" cmpd="sng" w="38100">
            <a:solidFill>
              <a:schemeClr val="accent6"/>
            </a:solidFill>
            <a:prstDash val="solid"/>
            <a:round/>
            <a:headEnd len="sm" w="sm" type="none"/>
            <a:tailEnd len="med" w="med" type="stealth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</p:cxnSp>
      <p:cxnSp>
        <p:nvCxnSpPr>
          <p:cNvPr id="139" name="Google Shape;139;p7"/>
          <p:cNvCxnSpPr/>
          <p:nvPr/>
        </p:nvCxnSpPr>
        <p:spPr>
          <a:xfrm flipH="1" rot="-5400000">
            <a:off x="7429500" y="4152900"/>
            <a:ext cx="1676400" cy="76200"/>
          </a:xfrm>
          <a:prstGeom prst="straightConnector1">
            <a:avLst/>
          </a:prstGeom>
          <a:noFill/>
          <a:ln cap="flat" cmpd="sng" w="38100">
            <a:solidFill>
              <a:schemeClr val="accent6"/>
            </a:solidFill>
            <a:prstDash val="solid"/>
            <a:round/>
            <a:headEnd len="sm" w="sm" type="none"/>
            <a:tailEnd len="med" w="med" type="stealth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</p:cxnSp>
      <p:cxnSp>
        <p:nvCxnSpPr>
          <p:cNvPr id="140" name="Google Shape;140;p7"/>
          <p:cNvCxnSpPr/>
          <p:nvPr/>
        </p:nvCxnSpPr>
        <p:spPr>
          <a:xfrm flipH="1">
            <a:off x="4267200" y="990600"/>
            <a:ext cx="914400" cy="304800"/>
          </a:xfrm>
          <a:prstGeom prst="straightConnector1">
            <a:avLst/>
          </a:prstGeom>
          <a:noFill/>
          <a:ln cap="flat" cmpd="sng" w="38100">
            <a:solidFill>
              <a:schemeClr val="accent6"/>
            </a:solidFill>
            <a:prstDash val="solid"/>
            <a:round/>
            <a:headEnd len="sm" w="sm" type="none"/>
            <a:tailEnd len="med" w="med" type="stealth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</p:cxnSp>
      <p:pic>
        <p:nvPicPr>
          <p:cNvPr id="141" name="Google Shape;141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045271" y="2028660"/>
            <a:ext cx="1576875" cy="86694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7"/>
          <p:cNvSpPr txBox="1"/>
          <p:nvPr/>
        </p:nvSpPr>
        <p:spPr>
          <a:xfrm>
            <a:off x="7010400" y="2895600"/>
            <a:ext cx="21336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Split Pleura sign</a:t>
            </a:r>
            <a:endParaRPr b="1"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7"/>
          <p:cNvSpPr txBox="1"/>
          <p:nvPr/>
        </p:nvSpPr>
        <p:spPr>
          <a:xfrm>
            <a:off x="152400" y="3817793"/>
            <a:ext cx="16764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Pleural effusion</a:t>
            </a:r>
            <a:endParaRPr b="1"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7"/>
          <p:cNvSpPr txBox="1"/>
          <p:nvPr/>
        </p:nvSpPr>
        <p:spPr>
          <a:xfrm>
            <a:off x="5257800" y="609601"/>
            <a:ext cx="35052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Pericardial effusion with septae</a:t>
            </a:r>
            <a:endParaRPr b="1"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45" name="Google Shape;145;p7"/>
          <p:cNvCxnSpPr/>
          <p:nvPr/>
        </p:nvCxnSpPr>
        <p:spPr>
          <a:xfrm flipH="1" rot="10800000">
            <a:off x="3695700" y="5313335"/>
            <a:ext cx="1143000" cy="304800"/>
          </a:xfrm>
          <a:prstGeom prst="straightConnector1">
            <a:avLst/>
          </a:prstGeom>
          <a:noFill/>
          <a:ln cap="flat" cmpd="sng" w="28575">
            <a:solidFill>
              <a:srgbClr val="F5913F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146" name="Google Shape;146;p7"/>
          <p:cNvSpPr txBox="1"/>
          <p:nvPr/>
        </p:nvSpPr>
        <p:spPr>
          <a:xfrm>
            <a:off x="1981846" y="5504571"/>
            <a:ext cx="16764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Diaphragm Sign</a:t>
            </a:r>
            <a:endParaRPr b="1"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8"/>
          <p:cNvPicPr preferRelativeResize="0"/>
          <p:nvPr/>
        </p:nvPicPr>
        <p:blipFill rotWithShape="1">
          <a:blip r:embed="rId3">
            <a:alphaModFix/>
          </a:blip>
          <a:srcRect b="1538" l="3289" r="1276" t="6153"/>
          <a:stretch/>
        </p:blipFill>
        <p:spPr>
          <a:xfrm>
            <a:off x="4724400" y="914400"/>
            <a:ext cx="4419600" cy="342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8"/>
          <p:cNvPicPr preferRelativeResize="0"/>
          <p:nvPr/>
        </p:nvPicPr>
        <p:blipFill rotWithShape="1">
          <a:blip r:embed="rId4">
            <a:alphaModFix/>
          </a:blip>
          <a:srcRect b="0" l="2952" r="4041" t="1863"/>
          <a:stretch/>
        </p:blipFill>
        <p:spPr>
          <a:xfrm>
            <a:off x="0" y="762000"/>
            <a:ext cx="4724400" cy="395106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nutmeg" id="153" name="Google Shape;153;p8"/>
          <p:cNvPicPr preferRelativeResize="0"/>
          <p:nvPr/>
        </p:nvPicPr>
        <p:blipFill rotWithShape="1">
          <a:blip r:embed="rId5">
            <a:alphaModFix/>
          </a:blip>
          <a:srcRect b="14286" l="8743" r="6011" t="5714"/>
          <a:stretch/>
        </p:blipFill>
        <p:spPr>
          <a:xfrm>
            <a:off x="6705600" y="5107354"/>
            <a:ext cx="2438400" cy="175064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4" name="Google Shape;154;p8"/>
          <p:cNvCxnSpPr/>
          <p:nvPr/>
        </p:nvCxnSpPr>
        <p:spPr>
          <a:xfrm rot="-5400000">
            <a:off x="685800" y="4343400"/>
            <a:ext cx="2438400" cy="304800"/>
          </a:xfrm>
          <a:prstGeom prst="straightConnector1">
            <a:avLst/>
          </a:prstGeom>
          <a:noFill/>
          <a:ln cap="flat" cmpd="sng" w="57150">
            <a:solidFill>
              <a:schemeClr val="accent6"/>
            </a:solidFill>
            <a:prstDash val="solid"/>
            <a:round/>
            <a:headEnd len="sm" w="sm" type="none"/>
            <a:tailEnd len="med" w="med" type="stealth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</p:cxnSp>
      <p:cxnSp>
        <p:nvCxnSpPr>
          <p:cNvPr id="155" name="Google Shape;155;p8"/>
          <p:cNvCxnSpPr/>
          <p:nvPr/>
        </p:nvCxnSpPr>
        <p:spPr>
          <a:xfrm flipH="1" rot="5400000">
            <a:off x="6667500" y="3009900"/>
            <a:ext cx="1905000" cy="1219200"/>
          </a:xfrm>
          <a:prstGeom prst="straightConnector1">
            <a:avLst/>
          </a:prstGeom>
          <a:noFill/>
          <a:ln cap="flat" cmpd="sng" w="57150">
            <a:solidFill>
              <a:schemeClr val="accent6"/>
            </a:solidFill>
            <a:prstDash val="solid"/>
            <a:round/>
            <a:headEnd len="sm" w="sm" type="none"/>
            <a:tailEnd len="med" w="med" type="stealth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</p:cxnSp>
      <p:sp>
        <p:nvSpPr>
          <p:cNvPr id="156" name="Google Shape;156;p8"/>
          <p:cNvSpPr txBox="1"/>
          <p:nvPr/>
        </p:nvSpPr>
        <p:spPr>
          <a:xfrm>
            <a:off x="381000" y="5867400"/>
            <a:ext cx="28194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Contrast reflux into IVC</a:t>
            </a:r>
            <a:endParaRPr b="1"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8"/>
          <p:cNvSpPr txBox="1"/>
          <p:nvPr/>
        </p:nvSpPr>
        <p:spPr>
          <a:xfrm>
            <a:off x="7315200" y="4648200"/>
            <a:ext cx="16764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Nutmeg Liver</a:t>
            </a:r>
            <a:endParaRPr b="1"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9"/>
          <p:cNvPicPr preferRelativeResize="0"/>
          <p:nvPr/>
        </p:nvPicPr>
        <p:blipFill rotWithShape="1">
          <a:blip r:embed="rId3">
            <a:alphaModFix/>
          </a:blip>
          <a:srcRect b="4416" l="8209" r="6503" t="7835"/>
          <a:stretch/>
        </p:blipFill>
        <p:spPr>
          <a:xfrm>
            <a:off x="0" y="0"/>
            <a:ext cx="4948052" cy="381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9"/>
          <p:cNvPicPr preferRelativeResize="0"/>
          <p:nvPr/>
        </p:nvPicPr>
        <p:blipFill rotWithShape="1">
          <a:blip r:embed="rId4">
            <a:alphaModFix/>
          </a:blip>
          <a:srcRect b="0" l="3977" r="2020" t="8089"/>
          <a:stretch/>
        </p:blipFill>
        <p:spPr>
          <a:xfrm>
            <a:off x="4419600" y="3188592"/>
            <a:ext cx="4724400" cy="366940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4" name="Google Shape;164;p9"/>
          <p:cNvCxnSpPr/>
          <p:nvPr/>
        </p:nvCxnSpPr>
        <p:spPr>
          <a:xfrm rot="10800000">
            <a:off x="3962400" y="1371600"/>
            <a:ext cx="2209800" cy="1588"/>
          </a:xfrm>
          <a:prstGeom prst="straightConnector1">
            <a:avLst/>
          </a:prstGeom>
          <a:noFill/>
          <a:ln cap="flat" cmpd="sng" w="57150">
            <a:solidFill>
              <a:schemeClr val="accent6"/>
            </a:solidFill>
            <a:prstDash val="solid"/>
            <a:round/>
            <a:headEnd len="sm" w="sm" type="none"/>
            <a:tailEnd len="med" w="med" type="stealth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</p:cxnSp>
      <p:cxnSp>
        <p:nvCxnSpPr>
          <p:cNvPr id="165" name="Google Shape;165;p9"/>
          <p:cNvCxnSpPr/>
          <p:nvPr/>
        </p:nvCxnSpPr>
        <p:spPr>
          <a:xfrm flipH="1" rot="10800000">
            <a:off x="3581400" y="4725988"/>
            <a:ext cx="3505200" cy="150812"/>
          </a:xfrm>
          <a:prstGeom prst="straightConnector1">
            <a:avLst/>
          </a:prstGeom>
          <a:noFill/>
          <a:ln cap="flat" cmpd="sng" w="57150">
            <a:solidFill>
              <a:schemeClr val="accent6"/>
            </a:solidFill>
            <a:prstDash val="solid"/>
            <a:round/>
            <a:headEnd len="sm" w="sm" type="none"/>
            <a:tailEnd len="med" w="med" type="stealth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</p:cxnSp>
      <p:sp>
        <p:nvSpPr>
          <p:cNvPr id="166" name="Google Shape;166;p9"/>
          <p:cNvSpPr txBox="1"/>
          <p:nvPr/>
        </p:nvSpPr>
        <p:spPr>
          <a:xfrm>
            <a:off x="6400800" y="1143000"/>
            <a:ext cx="16764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Ascites</a:t>
            </a:r>
            <a:endParaRPr b="1"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9"/>
          <p:cNvSpPr txBox="1"/>
          <p:nvPr/>
        </p:nvSpPr>
        <p:spPr>
          <a:xfrm>
            <a:off x="1371600" y="4735029"/>
            <a:ext cx="19812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Mesenteric lymphadenopathy</a:t>
            </a:r>
            <a:endParaRPr b="1"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  <dc:creator>radiology</dc:creator>
</cp:coreProperties>
</file>