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1" r:id="rId4"/>
    <p:sldId id="258" r:id="rId5"/>
    <p:sldId id="259" r:id="rId6"/>
    <p:sldId id="260" r:id="rId7"/>
    <p:sldId id="294" r:id="rId8"/>
    <p:sldId id="262" r:id="rId9"/>
    <p:sldId id="281" r:id="rId10"/>
    <p:sldId id="282" r:id="rId11"/>
    <p:sldId id="263" r:id="rId12"/>
    <p:sldId id="264" r:id="rId13"/>
    <p:sldId id="265" r:id="rId14"/>
    <p:sldId id="266" r:id="rId15"/>
    <p:sldId id="290" r:id="rId16"/>
    <p:sldId id="292" r:id="rId17"/>
    <p:sldId id="267" r:id="rId18"/>
    <p:sldId id="268" r:id="rId19"/>
    <p:sldId id="293" r:id="rId20"/>
    <p:sldId id="270" r:id="rId21"/>
    <p:sldId id="272" r:id="rId22"/>
    <p:sldId id="274" r:id="rId23"/>
    <p:sldId id="276" r:id="rId24"/>
    <p:sldId id="277" r:id="rId25"/>
    <p:sldId id="287" r:id="rId26"/>
    <p:sldId id="278" r:id="rId27"/>
    <p:sldId id="283" r:id="rId28"/>
    <p:sldId id="284" r:id="rId29"/>
    <p:sldId id="285" r:id="rId30"/>
    <p:sldId id="279" r:id="rId31"/>
    <p:sldId id="286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MlTMVN/520BFgI6PSGrA9TQv9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6" y="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1915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dfe5863f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bdfe5863f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dfe5863f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dfe5863f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dfe5863f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dfe5863f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dfe5863f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dfe5863f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dfe5863f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dfe5863f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dfe5863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dfe5863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3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 smtClean="0"/>
              <a:t>Liu M et al observed 8 out of 29 cases skin metastasis was the first sign of cholangiocarcinoma and suggested bile duct examination should be performed for cutaneous metastasis of unknown origin. </a:t>
            </a:r>
            <a:r>
              <a:rPr lang="en-US" sz="900" dirty="0" smtClean="0"/>
              <a:t>[1]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0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dfe5863f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dfe5863f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66928" y="3241363"/>
            <a:ext cx="8286776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N" dirty="0" smtClean="0"/>
              <a:t>Scalp swelling – A rare presentation of a metastasis</a:t>
            </a:r>
            <a:endParaRPr lang="en-IN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743200" y="4846258"/>
            <a:ext cx="6400800" cy="15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IN" sz="2800" dirty="0" smtClean="0"/>
              <a:t>Presenting Resident</a:t>
            </a:r>
            <a:r>
              <a:rPr lang="en-IN" sz="2800" dirty="0"/>
              <a:t>: Dr Nagi Reddy (JR-III)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800" dirty="0" smtClean="0"/>
              <a:t>Guide</a:t>
            </a:r>
            <a:r>
              <a:rPr lang="en-IN" sz="2800" dirty="0"/>
              <a:t>: Dr Sanjay M </a:t>
            </a:r>
            <a:r>
              <a:rPr lang="en-IN" sz="2800" dirty="0" smtClean="0"/>
              <a:t>Khaladkar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800" dirty="0" smtClean="0"/>
              <a:t>Head of the Department : Dr R S </a:t>
            </a:r>
            <a:r>
              <a:rPr lang="en-IN" sz="2800" dirty="0" err="1"/>
              <a:t>K</a:t>
            </a:r>
            <a:r>
              <a:rPr lang="en-IN" sz="2800" dirty="0" err="1" smtClean="0"/>
              <a:t>uber</a:t>
            </a:r>
            <a:endParaRPr sz="2800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7208" y="0"/>
            <a:ext cx="3593592" cy="17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84;p1"/>
          <p:cNvSpPr txBox="1">
            <a:spLocks/>
          </p:cNvSpPr>
          <p:nvPr/>
        </p:nvSpPr>
        <p:spPr>
          <a:xfrm>
            <a:off x="338328" y="1901582"/>
            <a:ext cx="8743976" cy="105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IN" b="1" u="sng" dirty="0" smtClean="0"/>
              <a:t>DEPARTMENT OF RADIO-DIAGNOSIS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640080"/>
            <a:ext cx="8229600" cy="4525963"/>
          </a:xfrm>
        </p:spPr>
        <p:txBody>
          <a:bodyPr/>
          <a:lstStyle/>
          <a:p>
            <a:r>
              <a:rPr lang="en-US" dirty="0"/>
              <a:t>Gall bladder is slightly </a:t>
            </a:r>
            <a:r>
              <a:rPr lang="en-US" b="1" u="sng" dirty="0"/>
              <a:t>over-distended</a:t>
            </a:r>
            <a:r>
              <a:rPr lang="en-US" dirty="0"/>
              <a:t> (Volume is around 80 cc) &amp; shows a </a:t>
            </a:r>
            <a:r>
              <a:rPr lang="en-US" b="1" u="sng" dirty="0"/>
              <a:t>significantly thickened wall</a:t>
            </a:r>
            <a:r>
              <a:rPr lang="en-US" dirty="0"/>
              <a:t>, measuring around </a:t>
            </a:r>
            <a:r>
              <a:rPr lang="en-US" b="1" u="sng" dirty="0"/>
              <a:t>7.5 mm</a:t>
            </a:r>
            <a:r>
              <a:rPr lang="en-US" dirty="0"/>
              <a:t>. Gall Bladder lumen shows mild sludge seen within. CBD collapsed &amp; measuring around 1 mm in diameter.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6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725" y="28639"/>
            <a:ext cx="3262335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6600" y="-97180"/>
            <a:ext cx="3262325" cy="308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475" y="125912"/>
            <a:ext cx="3119100" cy="254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025" y="3099986"/>
            <a:ext cx="4018363" cy="35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7">
            <a:alphaModFix/>
          </a:blip>
          <a:srcRect t="3138"/>
          <a:stretch/>
        </p:blipFill>
        <p:spPr>
          <a:xfrm>
            <a:off x="4474225" y="3359857"/>
            <a:ext cx="3722150" cy="31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07680" y="6295636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flipV="1">
            <a:off x="100025" y="1036320"/>
            <a:ext cx="538480" cy="81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99659" flipH="1" flipV="1">
            <a:off x="1562139" y="949971"/>
            <a:ext cx="509575" cy="1062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99659" flipH="1" flipV="1">
            <a:off x="2242006" y="4556769"/>
            <a:ext cx="509575" cy="1062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99659" flipH="1" flipV="1">
            <a:off x="6355154" y="4458569"/>
            <a:ext cx="509575" cy="1062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87;gbdfe5863fb_0_42"/>
          <p:cNvSpPr txBox="1">
            <a:spLocks noGrp="1"/>
          </p:cNvSpPr>
          <p:nvPr>
            <p:ph type="body" idx="1"/>
          </p:nvPr>
        </p:nvSpPr>
        <p:spPr>
          <a:xfrm>
            <a:off x="343864" y="2604008"/>
            <a:ext cx="2297735" cy="10332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N" dirty="0" smtClean="0"/>
              <a:t>Unenhanced</a:t>
            </a:r>
            <a:endParaRPr dirty="0"/>
          </a:p>
        </p:txBody>
      </p:sp>
      <p:sp>
        <p:nvSpPr>
          <p:cNvPr id="13" name="Google Shape;187;gbdfe5863fb_0_42"/>
          <p:cNvSpPr txBox="1">
            <a:spLocks/>
          </p:cNvSpPr>
          <p:nvPr/>
        </p:nvSpPr>
        <p:spPr>
          <a:xfrm>
            <a:off x="3416797" y="2642024"/>
            <a:ext cx="2297735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IN" dirty="0" smtClean="0"/>
              <a:t>Arterial</a:t>
            </a:r>
            <a:endParaRPr lang="en-IN" dirty="0"/>
          </a:p>
        </p:txBody>
      </p:sp>
      <p:sp>
        <p:nvSpPr>
          <p:cNvPr id="14" name="Google Shape;187;gbdfe5863fb_0_42"/>
          <p:cNvSpPr txBox="1">
            <a:spLocks/>
          </p:cNvSpPr>
          <p:nvPr/>
        </p:nvSpPr>
        <p:spPr>
          <a:xfrm>
            <a:off x="6861037" y="2560403"/>
            <a:ext cx="2297735" cy="73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IN" dirty="0" smtClean="0"/>
              <a:t>Portal</a:t>
            </a:r>
            <a:endParaRPr lang="en-IN" dirty="0"/>
          </a:p>
        </p:txBody>
      </p:sp>
      <p:sp>
        <p:nvSpPr>
          <p:cNvPr id="15" name="Google Shape;187;gbdfe5863fb_0_42"/>
          <p:cNvSpPr txBox="1">
            <a:spLocks/>
          </p:cNvSpPr>
          <p:nvPr/>
        </p:nvSpPr>
        <p:spPr>
          <a:xfrm>
            <a:off x="1403374" y="6248400"/>
            <a:ext cx="2297735" cy="65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IN" dirty="0" smtClean="0"/>
              <a:t>Venous</a:t>
            </a:r>
            <a:endParaRPr lang="en-IN" dirty="0"/>
          </a:p>
        </p:txBody>
      </p:sp>
      <p:sp>
        <p:nvSpPr>
          <p:cNvPr id="16" name="Google Shape;187;gbdfe5863fb_0_42"/>
          <p:cNvSpPr txBox="1">
            <a:spLocks/>
          </p:cNvSpPr>
          <p:nvPr/>
        </p:nvSpPr>
        <p:spPr>
          <a:xfrm>
            <a:off x="5168087" y="6143236"/>
            <a:ext cx="2297735" cy="76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IN" dirty="0" smtClean="0"/>
              <a:t>Delayed</a:t>
            </a:r>
            <a:endParaRPr lang="en-IN" dirty="0"/>
          </a:p>
        </p:txBody>
      </p:sp>
      <p:sp>
        <p:nvSpPr>
          <p:cNvPr id="17" name="Right Arrow 16"/>
          <p:cNvSpPr/>
          <p:nvPr/>
        </p:nvSpPr>
        <p:spPr>
          <a:xfrm rot="3299671" flipH="1" flipV="1">
            <a:off x="4674109" y="1329251"/>
            <a:ext cx="509575" cy="1062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334398" flipH="1" flipV="1">
            <a:off x="7941588" y="966218"/>
            <a:ext cx="509575" cy="1269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bdfe5863fb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0025" y="88392"/>
            <a:ext cx="3509300" cy="25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bdfe5863fb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0663" y="66675"/>
            <a:ext cx="3079258" cy="25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bdfe5863fb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8201" y="-107250"/>
            <a:ext cx="3000350" cy="28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bdfe5863fb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171454"/>
            <a:ext cx="3457575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bdfe5863fb_0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0350" y="3055822"/>
            <a:ext cx="5381625" cy="318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6455" y="6298291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2099659" flipH="1" flipV="1">
            <a:off x="4637242" y="2175371"/>
            <a:ext cx="509575" cy="1062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99659" flipH="1" flipV="1">
            <a:off x="1439028" y="4723291"/>
            <a:ext cx="509575" cy="1062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99659" flipH="1" flipV="1">
            <a:off x="7601997" y="2243239"/>
            <a:ext cx="509575" cy="1062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99659" flipH="1" flipV="1">
            <a:off x="7528152" y="5404013"/>
            <a:ext cx="509575" cy="1062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99659" flipH="1">
            <a:off x="4335505" y="4212643"/>
            <a:ext cx="509575" cy="8688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280" y="0"/>
            <a:ext cx="3362960" cy="289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3438" y="107145"/>
            <a:ext cx="3200892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882" y="3429000"/>
            <a:ext cx="3707478" cy="318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9754" y="3429000"/>
            <a:ext cx="360045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293493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50" y="141178"/>
            <a:ext cx="3120528" cy="27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16921" r="39365" b="45668"/>
          <a:stretch/>
        </p:blipFill>
        <p:spPr bwMode="auto">
          <a:xfrm>
            <a:off x="3192111" y="165800"/>
            <a:ext cx="3056621" cy="256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22072" r="35714" b="23755"/>
          <a:stretch/>
        </p:blipFill>
        <p:spPr bwMode="auto">
          <a:xfrm>
            <a:off x="6273697" y="43379"/>
            <a:ext cx="2870303" cy="28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567067" y="1127229"/>
            <a:ext cx="153354" cy="39162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857">
            <a:off x="7676648" y="1207067"/>
            <a:ext cx="304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117600" y="198523"/>
            <a:ext cx="203200" cy="60411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4700" y="244297"/>
            <a:ext cx="1133139" cy="119888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20240" y="3642763"/>
            <a:ext cx="203200" cy="60411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47360" y="3848704"/>
            <a:ext cx="203200" cy="6041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04" y="895328"/>
            <a:ext cx="5638800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92;gbdfe5863fb_0_47"/>
          <p:cNvSpPr txBox="1">
            <a:spLocks noGrp="1"/>
          </p:cNvSpPr>
          <p:nvPr>
            <p:ph type="title"/>
          </p:nvPr>
        </p:nvSpPr>
        <p:spPr>
          <a:xfrm>
            <a:off x="406400" y="1222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Maximum Intensity Projection (MIP)</a:t>
            </a:r>
            <a:endParaRPr dirty="0"/>
          </a:p>
        </p:txBody>
      </p:sp>
      <p:sp>
        <p:nvSpPr>
          <p:cNvPr id="5" name="Freeform 4"/>
          <p:cNvSpPr/>
          <p:nvPr/>
        </p:nvSpPr>
        <p:spPr>
          <a:xfrm>
            <a:off x="3436620" y="3021587"/>
            <a:ext cx="513363" cy="1014473"/>
          </a:xfrm>
          <a:custGeom>
            <a:avLst/>
            <a:gdLst>
              <a:gd name="connsiteX0" fmla="*/ 360680 w 513363"/>
              <a:gd name="connsiteY0" fmla="*/ 21333 h 1014473"/>
              <a:gd name="connsiteX1" fmla="*/ 340360 w 513363"/>
              <a:gd name="connsiteY1" fmla="*/ 44193 h 1014473"/>
              <a:gd name="connsiteX2" fmla="*/ 332740 w 513363"/>
              <a:gd name="connsiteY2" fmla="*/ 49273 h 1014473"/>
              <a:gd name="connsiteX3" fmla="*/ 317500 w 513363"/>
              <a:gd name="connsiteY3" fmla="*/ 61973 h 1014473"/>
              <a:gd name="connsiteX4" fmla="*/ 304800 w 513363"/>
              <a:gd name="connsiteY4" fmla="*/ 77213 h 1014473"/>
              <a:gd name="connsiteX5" fmla="*/ 289560 w 513363"/>
              <a:gd name="connsiteY5" fmla="*/ 87373 h 1014473"/>
              <a:gd name="connsiteX6" fmla="*/ 276860 w 513363"/>
              <a:gd name="connsiteY6" fmla="*/ 102613 h 1014473"/>
              <a:gd name="connsiteX7" fmla="*/ 269240 w 513363"/>
              <a:gd name="connsiteY7" fmla="*/ 105153 h 1014473"/>
              <a:gd name="connsiteX8" fmla="*/ 264160 w 513363"/>
              <a:gd name="connsiteY8" fmla="*/ 112773 h 1014473"/>
              <a:gd name="connsiteX9" fmla="*/ 256540 w 513363"/>
              <a:gd name="connsiteY9" fmla="*/ 117853 h 1014473"/>
              <a:gd name="connsiteX10" fmla="*/ 246380 w 513363"/>
              <a:gd name="connsiteY10" fmla="*/ 130553 h 1014473"/>
              <a:gd name="connsiteX11" fmla="*/ 243840 w 513363"/>
              <a:gd name="connsiteY11" fmla="*/ 138173 h 1014473"/>
              <a:gd name="connsiteX12" fmla="*/ 233680 w 513363"/>
              <a:gd name="connsiteY12" fmla="*/ 153413 h 1014473"/>
              <a:gd name="connsiteX13" fmla="*/ 228600 w 513363"/>
              <a:gd name="connsiteY13" fmla="*/ 171193 h 1014473"/>
              <a:gd name="connsiteX14" fmla="*/ 233680 w 513363"/>
              <a:gd name="connsiteY14" fmla="*/ 277873 h 1014473"/>
              <a:gd name="connsiteX15" fmla="*/ 236220 w 513363"/>
              <a:gd name="connsiteY15" fmla="*/ 285493 h 1014473"/>
              <a:gd name="connsiteX16" fmla="*/ 238760 w 513363"/>
              <a:gd name="connsiteY16" fmla="*/ 295653 h 1014473"/>
              <a:gd name="connsiteX17" fmla="*/ 246380 w 513363"/>
              <a:gd name="connsiteY17" fmla="*/ 305813 h 1014473"/>
              <a:gd name="connsiteX18" fmla="*/ 254000 w 513363"/>
              <a:gd name="connsiteY18" fmla="*/ 326133 h 1014473"/>
              <a:gd name="connsiteX19" fmla="*/ 256540 w 513363"/>
              <a:gd name="connsiteY19" fmla="*/ 336293 h 1014473"/>
              <a:gd name="connsiteX20" fmla="*/ 261620 w 513363"/>
              <a:gd name="connsiteY20" fmla="*/ 346453 h 1014473"/>
              <a:gd name="connsiteX21" fmla="*/ 264160 w 513363"/>
              <a:gd name="connsiteY21" fmla="*/ 354073 h 1014473"/>
              <a:gd name="connsiteX22" fmla="*/ 269240 w 513363"/>
              <a:gd name="connsiteY22" fmla="*/ 361693 h 1014473"/>
              <a:gd name="connsiteX23" fmla="*/ 271780 w 513363"/>
              <a:gd name="connsiteY23" fmla="*/ 369313 h 1014473"/>
              <a:gd name="connsiteX24" fmla="*/ 276860 w 513363"/>
              <a:gd name="connsiteY24" fmla="*/ 376933 h 1014473"/>
              <a:gd name="connsiteX25" fmla="*/ 281940 w 513363"/>
              <a:gd name="connsiteY25" fmla="*/ 392173 h 1014473"/>
              <a:gd name="connsiteX26" fmla="*/ 284480 w 513363"/>
              <a:gd name="connsiteY26" fmla="*/ 399793 h 1014473"/>
              <a:gd name="connsiteX27" fmla="*/ 294640 w 513363"/>
              <a:gd name="connsiteY27" fmla="*/ 415033 h 1014473"/>
              <a:gd name="connsiteX28" fmla="*/ 302260 w 513363"/>
              <a:gd name="connsiteY28" fmla="*/ 430273 h 1014473"/>
              <a:gd name="connsiteX29" fmla="*/ 307340 w 513363"/>
              <a:gd name="connsiteY29" fmla="*/ 445513 h 1014473"/>
              <a:gd name="connsiteX30" fmla="*/ 312420 w 513363"/>
              <a:gd name="connsiteY30" fmla="*/ 453133 h 1014473"/>
              <a:gd name="connsiteX31" fmla="*/ 322580 w 513363"/>
              <a:gd name="connsiteY31" fmla="*/ 475993 h 1014473"/>
              <a:gd name="connsiteX32" fmla="*/ 330200 w 513363"/>
              <a:gd name="connsiteY32" fmla="*/ 496313 h 1014473"/>
              <a:gd name="connsiteX33" fmla="*/ 340360 w 513363"/>
              <a:gd name="connsiteY33" fmla="*/ 519173 h 1014473"/>
              <a:gd name="connsiteX34" fmla="*/ 347980 w 513363"/>
              <a:gd name="connsiteY34" fmla="*/ 539493 h 1014473"/>
              <a:gd name="connsiteX35" fmla="*/ 353060 w 513363"/>
              <a:gd name="connsiteY35" fmla="*/ 547113 h 1014473"/>
              <a:gd name="connsiteX36" fmla="*/ 358140 w 513363"/>
              <a:gd name="connsiteY36" fmla="*/ 562353 h 1014473"/>
              <a:gd name="connsiteX37" fmla="*/ 363220 w 513363"/>
              <a:gd name="connsiteY37" fmla="*/ 569973 h 1014473"/>
              <a:gd name="connsiteX38" fmla="*/ 365760 w 513363"/>
              <a:gd name="connsiteY38" fmla="*/ 577593 h 1014473"/>
              <a:gd name="connsiteX39" fmla="*/ 373380 w 513363"/>
              <a:gd name="connsiteY39" fmla="*/ 587753 h 1014473"/>
              <a:gd name="connsiteX40" fmla="*/ 375920 w 513363"/>
              <a:gd name="connsiteY40" fmla="*/ 597913 h 1014473"/>
              <a:gd name="connsiteX41" fmla="*/ 381000 w 513363"/>
              <a:gd name="connsiteY41" fmla="*/ 605533 h 1014473"/>
              <a:gd name="connsiteX42" fmla="*/ 386080 w 513363"/>
              <a:gd name="connsiteY42" fmla="*/ 625853 h 1014473"/>
              <a:gd name="connsiteX43" fmla="*/ 391160 w 513363"/>
              <a:gd name="connsiteY43" fmla="*/ 633473 h 1014473"/>
              <a:gd name="connsiteX44" fmla="*/ 401320 w 513363"/>
              <a:gd name="connsiteY44" fmla="*/ 656333 h 1014473"/>
              <a:gd name="connsiteX45" fmla="*/ 408940 w 513363"/>
              <a:gd name="connsiteY45" fmla="*/ 681733 h 1014473"/>
              <a:gd name="connsiteX46" fmla="*/ 411480 w 513363"/>
              <a:gd name="connsiteY46" fmla="*/ 689353 h 1014473"/>
              <a:gd name="connsiteX47" fmla="*/ 416560 w 513363"/>
              <a:gd name="connsiteY47" fmla="*/ 696973 h 1014473"/>
              <a:gd name="connsiteX48" fmla="*/ 421640 w 513363"/>
              <a:gd name="connsiteY48" fmla="*/ 717293 h 1014473"/>
              <a:gd name="connsiteX49" fmla="*/ 426720 w 513363"/>
              <a:gd name="connsiteY49" fmla="*/ 727453 h 1014473"/>
              <a:gd name="connsiteX50" fmla="*/ 434340 w 513363"/>
              <a:gd name="connsiteY50" fmla="*/ 742693 h 1014473"/>
              <a:gd name="connsiteX51" fmla="*/ 441960 w 513363"/>
              <a:gd name="connsiteY51" fmla="*/ 760473 h 1014473"/>
              <a:gd name="connsiteX52" fmla="*/ 449580 w 513363"/>
              <a:gd name="connsiteY52" fmla="*/ 778253 h 1014473"/>
              <a:gd name="connsiteX53" fmla="*/ 467360 w 513363"/>
              <a:gd name="connsiteY53" fmla="*/ 808733 h 1014473"/>
              <a:gd name="connsiteX54" fmla="*/ 477520 w 513363"/>
              <a:gd name="connsiteY54" fmla="*/ 829053 h 1014473"/>
              <a:gd name="connsiteX55" fmla="*/ 487680 w 513363"/>
              <a:gd name="connsiteY55" fmla="*/ 844293 h 1014473"/>
              <a:gd name="connsiteX56" fmla="*/ 495300 w 513363"/>
              <a:gd name="connsiteY56" fmla="*/ 859533 h 1014473"/>
              <a:gd name="connsiteX57" fmla="*/ 500380 w 513363"/>
              <a:gd name="connsiteY57" fmla="*/ 874773 h 1014473"/>
              <a:gd name="connsiteX58" fmla="*/ 502920 w 513363"/>
              <a:gd name="connsiteY58" fmla="*/ 882393 h 1014473"/>
              <a:gd name="connsiteX59" fmla="*/ 505460 w 513363"/>
              <a:gd name="connsiteY59" fmla="*/ 892553 h 1014473"/>
              <a:gd name="connsiteX60" fmla="*/ 510540 w 513363"/>
              <a:gd name="connsiteY60" fmla="*/ 902713 h 1014473"/>
              <a:gd name="connsiteX61" fmla="*/ 513080 w 513363"/>
              <a:gd name="connsiteY61" fmla="*/ 968753 h 1014473"/>
              <a:gd name="connsiteX62" fmla="*/ 510540 w 513363"/>
              <a:gd name="connsiteY62" fmla="*/ 994153 h 1014473"/>
              <a:gd name="connsiteX63" fmla="*/ 497840 w 513363"/>
              <a:gd name="connsiteY63" fmla="*/ 996693 h 1014473"/>
              <a:gd name="connsiteX64" fmla="*/ 487680 w 513363"/>
              <a:gd name="connsiteY64" fmla="*/ 999233 h 1014473"/>
              <a:gd name="connsiteX65" fmla="*/ 480060 w 513363"/>
              <a:gd name="connsiteY65" fmla="*/ 1001773 h 1014473"/>
              <a:gd name="connsiteX66" fmla="*/ 426720 w 513363"/>
              <a:gd name="connsiteY66" fmla="*/ 1006853 h 1014473"/>
              <a:gd name="connsiteX67" fmla="*/ 408940 w 513363"/>
              <a:gd name="connsiteY67" fmla="*/ 1009393 h 1014473"/>
              <a:gd name="connsiteX68" fmla="*/ 391160 w 513363"/>
              <a:gd name="connsiteY68" fmla="*/ 1014473 h 1014473"/>
              <a:gd name="connsiteX69" fmla="*/ 363220 w 513363"/>
              <a:gd name="connsiteY69" fmla="*/ 1011933 h 1014473"/>
              <a:gd name="connsiteX70" fmla="*/ 355600 w 513363"/>
              <a:gd name="connsiteY70" fmla="*/ 1009393 h 1014473"/>
              <a:gd name="connsiteX71" fmla="*/ 340360 w 513363"/>
              <a:gd name="connsiteY71" fmla="*/ 996693 h 1014473"/>
              <a:gd name="connsiteX72" fmla="*/ 330200 w 513363"/>
              <a:gd name="connsiteY72" fmla="*/ 981453 h 1014473"/>
              <a:gd name="connsiteX73" fmla="*/ 325120 w 513363"/>
              <a:gd name="connsiteY73" fmla="*/ 973833 h 1014473"/>
              <a:gd name="connsiteX74" fmla="*/ 320040 w 513363"/>
              <a:gd name="connsiteY74" fmla="*/ 958593 h 1014473"/>
              <a:gd name="connsiteX75" fmla="*/ 317500 w 513363"/>
              <a:gd name="connsiteY75" fmla="*/ 950973 h 1014473"/>
              <a:gd name="connsiteX76" fmla="*/ 312420 w 513363"/>
              <a:gd name="connsiteY76" fmla="*/ 943353 h 1014473"/>
              <a:gd name="connsiteX77" fmla="*/ 309880 w 513363"/>
              <a:gd name="connsiteY77" fmla="*/ 935733 h 1014473"/>
              <a:gd name="connsiteX78" fmla="*/ 294640 w 513363"/>
              <a:gd name="connsiteY78" fmla="*/ 920493 h 1014473"/>
              <a:gd name="connsiteX79" fmla="*/ 287020 w 513363"/>
              <a:gd name="connsiteY79" fmla="*/ 912873 h 1014473"/>
              <a:gd name="connsiteX80" fmla="*/ 281940 w 513363"/>
              <a:gd name="connsiteY80" fmla="*/ 905253 h 1014473"/>
              <a:gd name="connsiteX81" fmla="*/ 266700 w 513363"/>
              <a:gd name="connsiteY81" fmla="*/ 890013 h 1014473"/>
              <a:gd name="connsiteX82" fmla="*/ 251460 w 513363"/>
              <a:gd name="connsiteY82" fmla="*/ 867153 h 1014473"/>
              <a:gd name="connsiteX83" fmla="*/ 246380 w 513363"/>
              <a:gd name="connsiteY83" fmla="*/ 859533 h 1014473"/>
              <a:gd name="connsiteX84" fmla="*/ 236220 w 513363"/>
              <a:gd name="connsiteY84" fmla="*/ 836673 h 1014473"/>
              <a:gd name="connsiteX85" fmla="*/ 228600 w 513363"/>
              <a:gd name="connsiteY85" fmla="*/ 831593 h 1014473"/>
              <a:gd name="connsiteX86" fmla="*/ 218440 w 513363"/>
              <a:gd name="connsiteY86" fmla="*/ 818893 h 1014473"/>
              <a:gd name="connsiteX87" fmla="*/ 215900 w 513363"/>
              <a:gd name="connsiteY87" fmla="*/ 811273 h 1014473"/>
              <a:gd name="connsiteX88" fmla="*/ 208280 w 513363"/>
              <a:gd name="connsiteY88" fmla="*/ 806193 h 1014473"/>
              <a:gd name="connsiteX89" fmla="*/ 200660 w 513363"/>
              <a:gd name="connsiteY89" fmla="*/ 798573 h 1014473"/>
              <a:gd name="connsiteX90" fmla="*/ 187960 w 513363"/>
              <a:gd name="connsiteY90" fmla="*/ 788413 h 1014473"/>
              <a:gd name="connsiteX91" fmla="*/ 180340 w 513363"/>
              <a:gd name="connsiteY91" fmla="*/ 780793 h 1014473"/>
              <a:gd name="connsiteX92" fmla="*/ 172720 w 513363"/>
              <a:gd name="connsiteY92" fmla="*/ 778253 h 1014473"/>
              <a:gd name="connsiteX93" fmla="*/ 157480 w 513363"/>
              <a:gd name="connsiteY93" fmla="*/ 770633 h 1014473"/>
              <a:gd name="connsiteX94" fmla="*/ 142240 w 513363"/>
              <a:gd name="connsiteY94" fmla="*/ 760473 h 1014473"/>
              <a:gd name="connsiteX95" fmla="*/ 127000 w 513363"/>
              <a:gd name="connsiteY95" fmla="*/ 750313 h 1014473"/>
              <a:gd name="connsiteX96" fmla="*/ 111760 w 513363"/>
              <a:gd name="connsiteY96" fmla="*/ 740153 h 1014473"/>
              <a:gd name="connsiteX97" fmla="*/ 104140 w 513363"/>
              <a:gd name="connsiteY97" fmla="*/ 735073 h 1014473"/>
              <a:gd name="connsiteX98" fmla="*/ 88900 w 513363"/>
              <a:gd name="connsiteY98" fmla="*/ 727453 h 1014473"/>
              <a:gd name="connsiteX99" fmla="*/ 91440 w 513363"/>
              <a:gd name="connsiteY99" fmla="*/ 719833 h 1014473"/>
              <a:gd name="connsiteX100" fmla="*/ 96520 w 513363"/>
              <a:gd name="connsiteY100" fmla="*/ 729993 h 1014473"/>
              <a:gd name="connsiteX101" fmla="*/ 111760 w 513363"/>
              <a:gd name="connsiteY101" fmla="*/ 740153 h 1014473"/>
              <a:gd name="connsiteX102" fmla="*/ 124460 w 513363"/>
              <a:gd name="connsiteY102" fmla="*/ 752853 h 1014473"/>
              <a:gd name="connsiteX103" fmla="*/ 132080 w 513363"/>
              <a:gd name="connsiteY103" fmla="*/ 760473 h 1014473"/>
              <a:gd name="connsiteX104" fmla="*/ 142240 w 513363"/>
              <a:gd name="connsiteY104" fmla="*/ 765553 h 1014473"/>
              <a:gd name="connsiteX105" fmla="*/ 157480 w 513363"/>
              <a:gd name="connsiteY105" fmla="*/ 775713 h 1014473"/>
              <a:gd name="connsiteX106" fmla="*/ 165100 w 513363"/>
              <a:gd name="connsiteY106" fmla="*/ 778253 h 1014473"/>
              <a:gd name="connsiteX107" fmla="*/ 172720 w 513363"/>
              <a:gd name="connsiteY107" fmla="*/ 783333 h 1014473"/>
              <a:gd name="connsiteX108" fmla="*/ 190500 w 513363"/>
              <a:gd name="connsiteY108" fmla="*/ 788413 h 1014473"/>
              <a:gd name="connsiteX109" fmla="*/ 205740 w 513363"/>
              <a:gd name="connsiteY109" fmla="*/ 793493 h 1014473"/>
              <a:gd name="connsiteX110" fmla="*/ 241300 w 513363"/>
              <a:gd name="connsiteY110" fmla="*/ 796033 h 1014473"/>
              <a:gd name="connsiteX111" fmla="*/ 248920 w 513363"/>
              <a:gd name="connsiteY111" fmla="*/ 801113 h 1014473"/>
              <a:gd name="connsiteX112" fmla="*/ 264160 w 513363"/>
              <a:gd name="connsiteY112" fmla="*/ 808733 h 1014473"/>
              <a:gd name="connsiteX113" fmla="*/ 269240 w 513363"/>
              <a:gd name="connsiteY113" fmla="*/ 816353 h 1014473"/>
              <a:gd name="connsiteX114" fmla="*/ 292100 w 513363"/>
              <a:gd name="connsiteY114" fmla="*/ 836673 h 1014473"/>
              <a:gd name="connsiteX115" fmla="*/ 302260 w 513363"/>
              <a:gd name="connsiteY115" fmla="*/ 851913 h 1014473"/>
              <a:gd name="connsiteX116" fmla="*/ 304800 w 513363"/>
              <a:gd name="connsiteY116" fmla="*/ 859533 h 1014473"/>
              <a:gd name="connsiteX117" fmla="*/ 322580 w 513363"/>
              <a:gd name="connsiteY117" fmla="*/ 882393 h 1014473"/>
              <a:gd name="connsiteX118" fmla="*/ 325120 w 513363"/>
              <a:gd name="connsiteY118" fmla="*/ 890013 h 1014473"/>
              <a:gd name="connsiteX119" fmla="*/ 332740 w 513363"/>
              <a:gd name="connsiteY119" fmla="*/ 895093 h 1014473"/>
              <a:gd name="connsiteX120" fmla="*/ 325120 w 513363"/>
              <a:gd name="connsiteY120" fmla="*/ 892553 h 1014473"/>
              <a:gd name="connsiteX121" fmla="*/ 309880 w 513363"/>
              <a:gd name="connsiteY121" fmla="*/ 867153 h 1014473"/>
              <a:gd name="connsiteX122" fmla="*/ 307340 w 513363"/>
              <a:gd name="connsiteY122" fmla="*/ 856993 h 1014473"/>
              <a:gd name="connsiteX123" fmla="*/ 299720 w 513363"/>
              <a:gd name="connsiteY123" fmla="*/ 836673 h 1014473"/>
              <a:gd name="connsiteX124" fmla="*/ 297180 w 513363"/>
              <a:gd name="connsiteY124" fmla="*/ 826513 h 1014473"/>
              <a:gd name="connsiteX125" fmla="*/ 292100 w 513363"/>
              <a:gd name="connsiteY125" fmla="*/ 818893 h 1014473"/>
              <a:gd name="connsiteX126" fmla="*/ 287020 w 513363"/>
              <a:gd name="connsiteY126" fmla="*/ 803653 h 1014473"/>
              <a:gd name="connsiteX127" fmla="*/ 284480 w 513363"/>
              <a:gd name="connsiteY127" fmla="*/ 796033 h 1014473"/>
              <a:gd name="connsiteX128" fmla="*/ 281940 w 513363"/>
              <a:gd name="connsiteY128" fmla="*/ 780793 h 1014473"/>
              <a:gd name="connsiteX129" fmla="*/ 276860 w 513363"/>
              <a:gd name="connsiteY129" fmla="*/ 765553 h 1014473"/>
              <a:gd name="connsiteX130" fmla="*/ 274320 w 513363"/>
              <a:gd name="connsiteY130" fmla="*/ 752853 h 1014473"/>
              <a:gd name="connsiteX131" fmla="*/ 271780 w 513363"/>
              <a:gd name="connsiteY131" fmla="*/ 694433 h 1014473"/>
              <a:gd name="connsiteX132" fmla="*/ 269240 w 513363"/>
              <a:gd name="connsiteY132" fmla="*/ 686813 h 1014473"/>
              <a:gd name="connsiteX133" fmla="*/ 261620 w 513363"/>
              <a:gd name="connsiteY133" fmla="*/ 661413 h 1014473"/>
              <a:gd name="connsiteX134" fmla="*/ 251460 w 513363"/>
              <a:gd name="connsiteY134" fmla="*/ 643633 h 1014473"/>
              <a:gd name="connsiteX135" fmla="*/ 243840 w 513363"/>
              <a:gd name="connsiteY135" fmla="*/ 625853 h 1014473"/>
              <a:gd name="connsiteX136" fmla="*/ 236220 w 513363"/>
              <a:gd name="connsiteY136" fmla="*/ 608073 h 1014473"/>
              <a:gd name="connsiteX137" fmla="*/ 233680 w 513363"/>
              <a:gd name="connsiteY137" fmla="*/ 597913 h 1014473"/>
              <a:gd name="connsiteX138" fmla="*/ 223520 w 513363"/>
              <a:gd name="connsiteY138" fmla="*/ 580133 h 1014473"/>
              <a:gd name="connsiteX139" fmla="*/ 215900 w 513363"/>
              <a:gd name="connsiteY139" fmla="*/ 557273 h 1014473"/>
              <a:gd name="connsiteX140" fmla="*/ 213360 w 513363"/>
              <a:gd name="connsiteY140" fmla="*/ 549653 h 1014473"/>
              <a:gd name="connsiteX141" fmla="*/ 208280 w 513363"/>
              <a:gd name="connsiteY141" fmla="*/ 542033 h 1014473"/>
              <a:gd name="connsiteX142" fmla="*/ 205740 w 513363"/>
              <a:gd name="connsiteY142" fmla="*/ 534413 h 1014473"/>
              <a:gd name="connsiteX143" fmla="*/ 195580 w 513363"/>
              <a:gd name="connsiteY143" fmla="*/ 516633 h 1014473"/>
              <a:gd name="connsiteX144" fmla="*/ 185420 w 513363"/>
              <a:gd name="connsiteY144" fmla="*/ 498853 h 1014473"/>
              <a:gd name="connsiteX145" fmla="*/ 177800 w 513363"/>
              <a:gd name="connsiteY145" fmla="*/ 481073 h 1014473"/>
              <a:gd name="connsiteX146" fmla="*/ 172720 w 513363"/>
              <a:gd name="connsiteY146" fmla="*/ 463293 h 1014473"/>
              <a:gd name="connsiteX147" fmla="*/ 167640 w 513363"/>
              <a:gd name="connsiteY147" fmla="*/ 448053 h 1014473"/>
              <a:gd name="connsiteX148" fmla="*/ 165100 w 513363"/>
              <a:gd name="connsiteY148" fmla="*/ 417573 h 1014473"/>
              <a:gd name="connsiteX149" fmla="*/ 160020 w 513363"/>
              <a:gd name="connsiteY149" fmla="*/ 384553 h 1014473"/>
              <a:gd name="connsiteX150" fmla="*/ 157480 w 513363"/>
              <a:gd name="connsiteY150" fmla="*/ 374393 h 1014473"/>
              <a:gd name="connsiteX151" fmla="*/ 154940 w 513363"/>
              <a:gd name="connsiteY151" fmla="*/ 354073 h 1014473"/>
              <a:gd name="connsiteX152" fmla="*/ 149860 w 513363"/>
              <a:gd name="connsiteY152" fmla="*/ 338833 h 1014473"/>
              <a:gd name="connsiteX153" fmla="*/ 144780 w 513363"/>
              <a:gd name="connsiteY153" fmla="*/ 323593 h 1014473"/>
              <a:gd name="connsiteX154" fmla="*/ 142240 w 513363"/>
              <a:gd name="connsiteY154" fmla="*/ 315973 h 1014473"/>
              <a:gd name="connsiteX155" fmla="*/ 137160 w 513363"/>
              <a:gd name="connsiteY155" fmla="*/ 308353 h 1014473"/>
              <a:gd name="connsiteX156" fmla="*/ 134620 w 513363"/>
              <a:gd name="connsiteY156" fmla="*/ 300733 h 1014473"/>
              <a:gd name="connsiteX157" fmla="*/ 119380 w 513363"/>
              <a:gd name="connsiteY157" fmla="*/ 285493 h 1014473"/>
              <a:gd name="connsiteX158" fmla="*/ 111760 w 513363"/>
              <a:gd name="connsiteY158" fmla="*/ 282953 h 1014473"/>
              <a:gd name="connsiteX159" fmla="*/ 101600 w 513363"/>
              <a:gd name="connsiteY159" fmla="*/ 275333 h 1014473"/>
              <a:gd name="connsiteX160" fmla="*/ 83820 w 513363"/>
              <a:gd name="connsiteY160" fmla="*/ 270253 h 1014473"/>
              <a:gd name="connsiteX161" fmla="*/ 76200 w 513363"/>
              <a:gd name="connsiteY161" fmla="*/ 265173 h 1014473"/>
              <a:gd name="connsiteX162" fmla="*/ 66040 w 513363"/>
              <a:gd name="connsiteY162" fmla="*/ 260093 h 1014473"/>
              <a:gd name="connsiteX163" fmla="*/ 55880 w 513363"/>
              <a:gd name="connsiteY163" fmla="*/ 252473 h 1014473"/>
              <a:gd name="connsiteX164" fmla="*/ 40640 w 513363"/>
              <a:gd name="connsiteY164" fmla="*/ 242313 h 1014473"/>
              <a:gd name="connsiteX165" fmla="*/ 35560 w 513363"/>
              <a:gd name="connsiteY165" fmla="*/ 232153 h 1014473"/>
              <a:gd name="connsiteX166" fmla="*/ 25400 w 513363"/>
              <a:gd name="connsiteY166" fmla="*/ 216913 h 1014473"/>
              <a:gd name="connsiteX167" fmla="*/ 17780 w 513363"/>
              <a:gd name="connsiteY167" fmla="*/ 201673 h 1014473"/>
              <a:gd name="connsiteX168" fmla="*/ 10160 w 513363"/>
              <a:gd name="connsiteY168" fmla="*/ 194053 h 1014473"/>
              <a:gd name="connsiteX169" fmla="*/ 5080 w 513363"/>
              <a:gd name="connsiteY169" fmla="*/ 183893 h 1014473"/>
              <a:gd name="connsiteX170" fmla="*/ 0 w 513363"/>
              <a:gd name="connsiteY170" fmla="*/ 176273 h 1014473"/>
              <a:gd name="connsiteX171" fmla="*/ 40640 w 513363"/>
              <a:gd name="connsiteY171" fmla="*/ 168653 h 1014473"/>
              <a:gd name="connsiteX172" fmla="*/ 58420 w 513363"/>
              <a:gd name="connsiteY172" fmla="*/ 158493 h 1014473"/>
              <a:gd name="connsiteX173" fmla="*/ 76200 w 513363"/>
              <a:gd name="connsiteY173" fmla="*/ 150873 h 1014473"/>
              <a:gd name="connsiteX174" fmla="*/ 83820 w 513363"/>
              <a:gd name="connsiteY174" fmla="*/ 143253 h 1014473"/>
              <a:gd name="connsiteX175" fmla="*/ 91440 w 513363"/>
              <a:gd name="connsiteY175" fmla="*/ 138173 h 1014473"/>
              <a:gd name="connsiteX176" fmla="*/ 111760 w 513363"/>
              <a:gd name="connsiteY176" fmla="*/ 125473 h 1014473"/>
              <a:gd name="connsiteX177" fmla="*/ 137160 w 513363"/>
              <a:gd name="connsiteY177" fmla="*/ 107693 h 1014473"/>
              <a:gd name="connsiteX178" fmla="*/ 137160 w 513363"/>
              <a:gd name="connsiteY178" fmla="*/ 107693 h 1014473"/>
              <a:gd name="connsiteX179" fmla="*/ 144780 w 513363"/>
              <a:gd name="connsiteY179" fmla="*/ 100073 h 1014473"/>
              <a:gd name="connsiteX180" fmla="*/ 154940 w 513363"/>
              <a:gd name="connsiteY180" fmla="*/ 92453 h 1014473"/>
              <a:gd name="connsiteX181" fmla="*/ 162560 w 513363"/>
              <a:gd name="connsiteY181" fmla="*/ 82293 h 1014473"/>
              <a:gd name="connsiteX182" fmla="*/ 172720 w 513363"/>
              <a:gd name="connsiteY182" fmla="*/ 77213 h 1014473"/>
              <a:gd name="connsiteX183" fmla="*/ 187960 w 513363"/>
              <a:gd name="connsiteY183" fmla="*/ 67053 h 1014473"/>
              <a:gd name="connsiteX184" fmla="*/ 195580 w 513363"/>
              <a:gd name="connsiteY184" fmla="*/ 59433 h 1014473"/>
              <a:gd name="connsiteX185" fmla="*/ 213360 w 513363"/>
              <a:gd name="connsiteY185" fmla="*/ 54353 h 1014473"/>
              <a:gd name="connsiteX186" fmla="*/ 231140 w 513363"/>
              <a:gd name="connsiteY186" fmla="*/ 41653 h 1014473"/>
              <a:gd name="connsiteX187" fmla="*/ 246380 w 513363"/>
              <a:gd name="connsiteY187" fmla="*/ 31493 h 1014473"/>
              <a:gd name="connsiteX188" fmla="*/ 264160 w 513363"/>
              <a:gd name="connsiteY188" fmla="*/ 23873 h 1014473"/>
              <a:gd name="connsiteX189" fmla="*/ 271780 w 513363"/>
              <a:gd name="connsiteY189" fmla="*/ 18793 h 1014473"/>
              <a:gd name="connsiteX190" fmla="*/ 279400 w 513363"/>
              <a:gd name="connsiteY190" fmla="*/ 16253 h 1014473"/>
              <a:gd name="connsiteX191" fmla="*/ 294640 w 513363"/>
              <a:gd name="connsiteY191" fmla="*/ 6093 h 1014473"/>
              <a:gd name="connsiteX192" fmla="*/ 314960 w 513363"/>
              <a:gd name="connsiteY192" fmla="*/ 1013 h 1014473"/>
              <a:gd name="connsiteX193" fmla="*/ 381000 w 513363"/>
              <a:gd name="connsiteY193" fmla="*/ 3553 h 1014473"/>
              <a:gd name="connsiteX194" fmla="*/ 378460 w 513363"/>
              <a:gd name="connsiteY194" fmla="*/ 21333 h 1014473"/>
              <a:gd name="connsiteX195" fmla="*/ 375920 w 513363"/>
              <a:gd name="connsiteY195" fmla="*/ 28953 h 1014473"/>
              <a:gd name="connsiteX196" fmla="*/ 368300 w 513363"/>
              <a:gd name="connsiteY196" fmla="*/ 34033 h 1014473"/>
              <a:gd name="connsiteX197" fmla="*/ 345440 w 513363"/>
              <a:gd name="connsiteY197" fmla="*/ 51813 h 1014473"/>
              <a:gd name="connsiteX198" fmla="*/ 335280 w 513363"/>
              <a:gd name="connsiteY198" fmla="*/ 56893 h 1014473"/>
              <a:gd name="connsiteX199" fmla="*/ 320040 w 513363"/>
              <a:gd name="connsiteY199" fmla="*/ 67053 h 1014473"/>
              <a:gd name="connsiteX200" fmla="*/ 312420 w 513363"/>
              <a:gd name="connsiteY200" fmla="*/ 74673 h 1014473"/>
              <a:gd name="connsiteX201" fmla="*/ 307340 w 513363"/>
              <a:gd name="connsiteY201" fmla="*/ 82293 h 1014473"/>
              <a:gd name="connsiteX202" fmla="*/ 299720 w 513363"/>
              <a:gd name="connsiteY202" fmla="*/ 84833 h 1014473"/>
              <a:gd name="connsiteX203" fmla="*/ 289560 w 513363"/>
              <a:gd name="connsiteY203" fmla="*/ 89913 h 1014473"/>
              <a:gd name="connsiteX204" fmla="*/ 284480 w 513363"/>
              <a:gd name="connsiteY204" fmla="*/ 97533 h 1014473"/>
              <a:gd name="connsiteX205" fmla="*/ 269240 w 513363"/>
              <a:gd name="connsiteY205" fmla="*/ 107693 h 1014473"/>
              <a:gd name="connsiteX206" fmla="*/ 261620 w 513363"/>
              <a:gd name="connsiteY206" fmla="*/ 112773 h 1014473"/>
              <a:gd name="connsiteX207" fmla="*/ 246380 w 513363"/>
              <a:gd name="connsiteY207" fmla="*/ 125473 h 1014473"/>
              <a:gd name="connsiteX208" fmla="*/ 238760 w 513363"/>
              <a:gd name="connsiteY208" fmla="*/ 133093 h 1014473"/>
              <a:gd name="connsiteX209" fmla="*/ 233680 w 513363"/>
              <a:gd name="connsiteY209" fmla="*/ 143253 h 10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513363" h="1014473">
                <a:moveTo>
                  <a:pt x="360680" y="21333"/>
                </a:moveTo>
                <a:cubicBezTo>
                  <a:pt x="353288" y="30573"/>
                  <a:pt x="349265" y="36560"/>
                  <a:pt x="340360" y="44193"/>
                </a:cubicBezTo>
                <a:cubicBezTo>
                  <a:pt x="338042" y="46180"/>
                  <a:pt x="335280" y="47580"/>
                  <a:pt x="332740" y="49273"/>
                </a:cubicBezTo>
                <a:cubicBezTo>
                  <a:pt x="322725" y="64295"/>
                  <a:pt x="333906" y="50254"/>
                  <a:pt x="317500" y="61973"/>
                </a:cubicBezTo>
                <a:cubicBezTo>
                  <a:pt x="292741" y="79658"/>
                  <a:pt x="324603" y="59885"/>
                  <a:pt x="304800" y="77213"/>
                </a:cubicBezTo>
                <a:cubicBezTo>
                  <a:pt x="300205" y="81233"/>
                  <a:pt x="289560" y="87373"/>
                  <a:pt x="289560" y="87373"/>
                </a:cubicBezTo>
                <a:cubicBezTo>
                  <a:pt x="285812" y="92996"/>
                  <a:pt x="282727" y="98702"/>
                  <a:pt x="276860" y="102613"/>
                </a:cubicBezTo>
                <a:cubicBezTo>
                  <a:pt x="274632" y="104098"/>
                  <a:pt x="271780" y="104306"/>
                  <a:pt x="269240" y="105153"/>
                </a:cubicBezTo>
                <a:cubicBezTo>
                  <a:pt x="267547" y="107693"/>
                  <a:pt x="266319" y="110614"/>
                  <a:pt x="264160" y="112773"/>
                </a:cubicBezTo>
                <a:cubicBezTo>
                  <a:pt x="262001" y="114932"/>
                  <a:pt x="258447" y="115469"/>
                  <a:pt x="256540" y="117853"/>
                </a:cubicBezTo>
                <a:cubicBezTo>
                  <a:pt x="242519" y="135380"/>
                  <a:pt x="268218" y="115994"/>
                  <a:pt x="246380" y="130553"/>
                </a:cubicBezTo>
                <a:cubicBezTo>
                  <a:pt x="245533" y="133093"/>
                  <a:pt x="245140" y="135833"/>
                  <a:pt x="243840" y="138173"/>
                </a:cubicBezTo>
                <a:cubicBezTo>
                  <a:pt x="240875" y="143510"/>
                  <a:pt x="235611" y="147621"/>
                  <a:pt x="233680" y="153413"/>
                </a:cubicBezTo>
                <a:cubicBezTo>
                  <a:pt x="230036" y="164345"/>
                  <a:pt x="231789" y="158436"/>
                  <a:pt x="228600" y="171193"/>
                </a:cubicBezTo>
                <a:cubicBezTo>
                  <a:pt x="229088" y="188289"/>
                  <a:pt x="227396" y="246455"/>
                  <a:pt x="233680" y="277873"/>
                </a:cubicBezTo>
                <a:cubicBezTo>
                  <a:pt x="234205" y="280498"/>
                  <a:pt x="235484" y="282919"/>
                  <a:pt x="236220" y="285493"/>
                </a:cubicBezTo>
                <a:cubicBezTo>
                  <a:pt x="237179" y="288850"/>
                  <a:pt x="237199" y="292531"/>
                  <a:pt x="238760" y="295653"/>
                </a:cubicBezTo>
                <a:cubicBezTo>
                  <a:pt x="240653" y="299439"/>
                  <a:pt x="243840" y="302426"/>
                  <a:pt x="246380" y="305813"/>
                </a:cubicBezTo>
                <a:cubicBezTo>
                  <a:pt x="252900" y="331892"/>
                  <a:pt x="244038" y="299568"/>
                  <a:pt x="254000" y="326133"/>
                </a:cubicBezTo>
                <a:cubicBezTo>
                  <a:pt x="255226" y="329402"/>
                  <a:pt x="255314" y="333024"/>
                  <a:pt x="256540" y="336293"/>
                </a:cubicBezTo>
                <a:cubicBezTo>
                  <a:pt x="257869" y="339838"/>
                  <a:pt x="260128" y="342973"/>
                  <a:pt x="261620" y="346453"/>
                </a:cubicBezTo>
                <a:cubicBezTo>
                  <a:pt x="262675" y="348914"/>
                  <a:pt x="262963" y="351678"/>
                  <a:pt x="264160" y="354073"/>
                </a:cubicBezTo>
                <a:cubicBezTo>
                  <a:pt x="265525" y="356803"/>
                  <a:pt x="267875" y="358963"/>
                  <a:pt x="269240" y="361693"/>
                </a:cubicBezTo>
                <a:cubicBezTo>
                  <a:pt x="270437" y="364088"/>
                  <a:pt x="270583" y="366918"/>
                  <a:pt x="271780" y="369313"/>
                </a:cubicBezTo>
                <a:cubicBezTo>
                  <a:pt x="273145" y="372043"/>
                  <a:pt x="275620" y="374143"/>
                  <a:pt x="276860" y="376933"/>
                </a:cubicBezTo>
                <a:cubicBezTo>
                  <a:pt x="279035" y="381826"/>
                  <a:pt x="280247" y="387093"/>
                  <a:pt x="281940" y="392173"/>
                </a:cubicBezTo>
                <a:cubicBezTo>
                  <a:pt x="282787" y="394713"/>
                  <a:pt x="282995" y="397565"/>
                  <a:pt x="284480" y="399793"/>
                </a:cubicBezTo>
                <a:cubicBezTo>
                  <a:pt x="287867" y="404873"/>
                  <a:pt x="292709" y="409241"/>
                  <a:pt x="294640" y="415033"/>
                </a:cubicBezTo>
                <a:cubicBezTo>
                  <a:pt x="303903" y="442823"/>
                  <a:pt x="289130" y="400730"/>
                  <a:pt x="302260" y="430273"/>
                </a:cubicBezTo>
                <a:cubicBezTo>
                  <a:pt x="304435" y="435166"/>
                  <a:pt x="304370" y="441058"/>
                  <a:pt x="307340" y="445513"/>
                </a:cubicBezTo>
                <a:cubicBezTo>
                  <a:pt x="309033" y="448053"/>
                  <a:pt x="311180" y="450343"/>
                  <a:pt x="312420" y="453133"/>
                </a:cubicBezTo>
                <a:cubicBezTo>
                  <a:pt x="324511" y="480337"/>
                  <a:pt x="311083" y="458748"/>
                  <a:pt x="322580" y="475993"/>
                </a:cubicBezTo>
                <a:cubicBezTo>
                  <a:pt x="328079" y="497990"/>
                  <a:pt x="321345" y="474176"/>
                  <a:pt x="330200" y="496313"/>
                </a:cubicBezTo>
                <a:cubicBezTo>
                  <a:pt x="339268" y="518983"/>
                  <a:pt x="330587" y="504513"/>
                  <a:pt x="340360" y="519173"/>
                </a:cubicBezTo>
                <a:cubicBezTo>
                  <a:pt x="343138" y="530285"/>
                  <a:pt x="342077" y="529162"/>
                  <a:pt x="347980" y="539493"/>
                </a:cubicBezTo>
                <a:cubicBezTo>
                  <a:pt x="349495" y="542143"/>
                  <a:pt x="351820" y="544323"/>
                  <a:pt x="353060" y="547113"/>
                </a:cubicBezTo>
                <a:cubicBezTo>
                  <a:pt x="355235" y="552006"/>
                  <a:pt x="355170" y="557898"/>
                  <a:pt x="358140" y="562353"/>
                </a:cubicBezTo>
                <a:cubicBezTo>
                  <a:pt x="359833" y="564893"/>
                  <a:pt x="361855" y="567243"/>
                  <a:pt x="363220" y="569973"/>
                </a:cubicBezTo>
                <a:cubicBezTo>
                  <a:pt x="364417" y="572368"/>
                  <a:pt x="364432" y="575268"/>
                  <a:pt x="365760" y="577593"/>
                </a:cubicBezTo>
                <a:cubicBezTo>
                  <a:pt x="367860" y="581269"/>
                  <a:pt x="370840" y="584366"/>
                  <a:pt x="373380" y="587753"/>
                </a:cubicBezTo>
                <a:cubicBezTo>
                  <a:pt x="374227" y="591140"/>
                  <a:pt x="374545" y="594704"/>
                  <a:pt x="375920" y="597913"/>
                </a:cubicBezTo>
                <a:cubicBezTo>
                  <a:pt x="377123" y="600719"/>
                  <a:pt x="379957" y="602664"/>
                  <a:pt x="381000" y="605533"/>
                </a:cubicBezTo>
                <a:cubicBezTo>
                  <a:pt x="383386" y="612094"/>
                  <a:pt x="382207" y="620044"/>
                  <a:pt x="386080" y="625853"/>
                </a:cubicBezTo>
                <a:cubicBezTo>
                  <a:pt x="387773" y="628393"/>
                  <a:pt x="389920" y="630683"/>
                  <a:pt x="391160" y="633473"/>
                </a:cubicBezTo>
                <a:cubicBezTo>
                  <a:pt x="403251" y="660677"/>
                  <a:pt x="389823" y="639088"/>
                  <a:pt x="401320" y="656333"/>
                </a:cubicBezTo>
                <a:cubicBezTo>
                  <a:pt x="405159" y="671688"/>
                  <a:pt x="402756" y="663181"/>
                  <a:pt x="408940" y="681733"/>
                </a:cubicBezTo>
                <a:cubicBezTo>
                  <a:pt x="409787" y="684273"/>
                  <a:pt x="409995" y="687125"/>
                  <a:pt x="411480" y="689353"/>
                </a:cubicBezTo>
                <a:lnTo>
                  <a:pt x="416560" y="696973"/>
                </a:lnTo>
                <a:cubicBezTo>
                  <a:pt x="418051" y="704427"/>
                  <a:pt x="418711" y="710459"/>
                  <a:pt x="421640" y="717293"/>
                </a:cubicBezTo>
                <a:cubicBezTo>
                  <a:pt x="423132" y="720773"/>
                  <a:pt x="425228" y="723973"/>
                  <a:pt x="426720" y="727453"/>
                </a:cubicBezTo>
                <a:cubicBezTo>
                  <a:pt x="433030" y="742175"/>
                  <a:pt x="424577" y="728049"/>
                  <a:pt x="434340" y="742693"/>
                </a:cubicBezTo>
                <a:cubicBezTo>
                  <a:pt x="441632" y="771862"/>
                  <a:pt x="431435" y="735916"/>
                  <a:pt x="441960" y="760473"/>
                </a:cubicBezTo>
                <a:cubicBezTo>
                  <a:pt x="451801" y="783436"/>
                  <a:pt x="436826" y="759123"/>
                  <a:pt x="449580" y="778253"/>
                </a:cubicBezTo>
                <a:cubicBezTo>
                  <a:pt x="456556" y="806156"/>
                  <a:pt x="444247" y="762508"/>
                  <a:pt x="467360" y="808733"/>
                </a:cubicBezTo>
                <a:cubicBezTo>
                  <a:pt x="470747" y="815506"/>
                  <a:pt x="473319" y="822752"/>
                  <a:pt x="477520" y="829053"/>
                </a:cubicBezTo>
                <a:cubicBezTo>
                  <a:pt x="480907" y="834133"/>
                  <a:pt x="485749" y="838501"/>
                  <a:pt x="487680" y="844293"/>
                </a:cubicBezTo>
                <a:cubicBezTo>
                  <a:pt x="496943" y="872083"/>
                  <a:pt x="482170" y="829990"/>
                  <a:pt x="495300" y="859533"/>
                </a:cubicBezTo>
                <a:cubicBezTo>
                  <a:pt x="497475" y="864426"/>
                  <a:pt x="498687" y="869693"/>
                  <a:pt x="500380" y="874773"/>
                </a:cubicBezTo>
                <a:cubicBezTo>
                  <a:pt x="501227" y="877313"/>
                  <a:pt x="502271" y="879796"/>
                  <a:pt x="502920" y="882393"/>
                </a:cubicBezTo>
                <a:cubicBezTo>
                  <a:pt x="503767" y="885780"/>
                  <a:pt x="504234" y="889284"/>
                  <a:pt x="505460" y="892553"/>
                </a:cubicBezTo>
                <a:cubicBezTo>
                  <a:pt x="506789" y="896098"/>
                  <a:pt x="508847" y="899326"/>
                  <a:pt x="510540" y="902713"/>
                </a:cubicBezTo>
                <a:cubicBezTo>
                  <a:pt x="511387" y="924726"/>
                  <a:pt x="513080" y="946723"/>
                  <a:pt x="513080" y="968753"/>
                </a:cubicBezTo>
                <a:cubicBezTo>
                  <a:pt x="513080" y="977262"/>
                  <a:pt x="514615" y="986683"/>
                  <a:pt x="510540" y="994153"/>
                </a:cubicBezTo>
                <a:cubicBezTo>
                  <a:pt x="508473" y="997943"/>
                  <a:pt x="502054" y="995756"/>
                  <a:pt x="497840" y="996693"/>
                </a:cubicBezTo>
                <a:cubicBezTo>
                  <a:pt x="494432" y="997450"/>
                  <a:pt x="491037" y="998274"/>
                  <a:pt x="487680" y="999233"/>
                </a:cubicBezTo>
                <a:cubicBezTo>
                  <a:pt x="485106" y="999969"/>
                  <a:pt x="482701" y="1001333"/>
                  <a:pt x="480060" y="1001773"/>
                </a:cubicBezTo>
                <a:cubicBezTo>
                  <a:pt x="466680" y="1004003"/>
                  <a:pt x="438760" y="1005586"/>
                  <a:pt x="426720" y="1006853"/>
                </a:cubicBezTo>
                <a:cubicBezTo>
                  <a:pt x="420766" y="1007480"/>
                  <a:pt x="414867" y="1008546"/>
                  <a:pt x="408940" y="1009393"/>
                </a:cubicBezTo>
                <a:cubicBezTo>
                  <a:pt x="405347" y="1010591"/>
                  <a:pt x="394349" y="1014473"/>
                  <a:pt x="391160" y="1014473"/>
                </a:cubicBezTo>
                <a:cubicBezTo>
                  <a:pt x="381808" y="1014473"/>
                  <a:pt x="372533" y="1012780"/>
                  <a:pt x="363220" y="1011933"/>
                </a:cubicBezTo>
                <a:cubicBezTo>
                  <a:pt x="360680" y="1011086"/>
                  <a:pt x="357995" y="1010590"/>
                  <a:pt x="355600" y="1009393"/>
                </a:cubicBezTo>
                <a:cubicBezTo>
                  <a:pt x="350263" y="1006725"/>
                  <a:pt x="343935" y="1001289"/>
                  <a:pt x="340360" y="996693"/>
                </a:cubicBezTo>
                <a:cubicBezTo>
                  <a:pt x="336612" y="991874"/>
                  <a:pt x="333587" y="986533"/>
                  <a:pt x="330200" y="981453"/>
                </a:cubicBezTo>
                <a:cubicBezTo>
                  <a:pt x="328507" y="978913"/>
                  <a:pt x="326085" y="976729"/>
                  <a:pt x="325120" y="973833"/>
                </a:cubicBezTo>
                <a:lnTo>
                  <a:pt x="320040" y="958593"/>
                </a:lnTo>
                <a:cubicBezTo>
                  <a:pt x="319193" y="956053"/>
                  <a:pt x="318985" y="953201"/>
                  <a:pt x="317500" y="950973"/>
                </a:cubicBezTo>
                <a:cubicBezTo>
                  <a:pt x="315807" y="948433"/>
                  <a:pt x="313785" y="946083"/>
                  <a:pt x="312420" y="943353"/>
                </a:cubicBezTo>
                <a:cubicBezTo>
                  <a:pt x="311223" y="940958"/>
                  <a:pt x="311524" y="937846"/>
                  <a:pt x="309880" y="935733"/>
                </a:cubicBezTo>
                <a:cubicBezTo>
                  <a:pt x="305469" y="930062"/>
                  <a:pt x="299720" y="925573"/>
                  <a:pt x="294640" y="920493"/>
                </a:cubicBezTo>
                <a:cubicBezTo>
                  <a:pt x="292100" y="917953"/>
                  <a:pt x="289013" y="915862"/>
                  <a:pt x="287020" y="912873"/>
                </a:cubicBezTo>
                <a:cubicBezTo>
                  <a:pt x="285327" y="910333"/>
                  <a:pt x="283968" y="907535"/>
                  <a:pt x="281940" y="905253"/>
                </a:cubicBezTo>
                <a:cubicBezTo>
                  <a:pt x="277167" y="899883"/>
                  <a:pt x="270685" y="895991"/>
                  <a:pt x="266700" y="890013"/>
                </a:cubicBezTo>
                <a:lnTo>
                  <a:pt x="251460" y="867153"/>
                </a:lnTo>
                <a:cubicBezTo>
                  <a:pt x="249767" y="864613"/>
                  <a:pt x="247345" y="862429"/>
                  <a:pt x="246380" y="859533"/>
                </a:cubicBezTo>
                <a:cubicBezTo>
                  <a:pt x="243865" y="851988"/>
                  <a:pt x="242258" y="842711"/>
                  <a:pt x="236220" y="836673"/>
                </a:cubicBezTo>
                <a:cubicBezTo>
                  <a:pt x="234061" y="834514"/>
                  <a:pt x="231140" y="833286"/>
                  <a:pt x="228600" y="831593"/>
                </a:cubicBezTo>
                <a:cubicBezTo>
                  <a:pt x="222216" y="812440"/>
                  <a:pt x="231570" y="835306"/>
                  <a:pt x="218440" y="818893"/>
                </a:cubicBezTo>
                <a:cubicBezTo>
                  <a:pt x="216767" y="816802"/>
                  <a:pt x="217573" y="813364"/>
                  <a:pt x="215900" y="811273"/>
                </a:cubicBezTo>
                <a:cubicBezTo>
                  <a:pt x="213993" y="808889"/>
                  <a:pt x="210625" y="808147"/>
                  <a:pt x="208280" y="806193"/>
                </a:cubicBezTo>
                <a:cubicBezTo>
                  <a:pt x="205520" y="803893"/>
                  <a:pt x="203363" y="800938"/>
                  <a:pt x="200660" y="798573"/>
                </a:cubicBezTo>
                <a:cubicBezTo>
                  <a:pt x="196580" y="795003"/>
                  <a:pt x="192040" y="791983"/>
                  <a:pt x="187960" y="788413"/>
                </a:cubicBezTo>
                <a:cubicBezTo>
                  <a:pt x="185257" y="786048"/>
                  <a:pt x="183329" y="782786"/>
                  <a:pt x="180340" y="780793"/>
                </a:cubicBezTo>
                <a:cubicBezTo>
                  <a:pt x="178112" y="779308"/>
                  <a:pt x="175115" y="779450"/>
                  <a:pt x="172720" y="778253"/>
                </a:cubicBezTo>
                <a:cubicBezTo>
                  <a:pt x="153025" y="768405"/>
                  <a:pt x="176633" y="777017"/>
                  <a:pt x="157480" y="770633"/>
                </a:cubicBezTo>
                <a:cubicBezTo>
                  <a:pt x="140569" y="753722"/>
                  <a:pt x="158782" y="769663"/>
                  <a:pt x="142240" y="760473"/>
                </a:cubicBezTo>
                <a:cubicBezTo>
                  <a:pt x="136903" y="757508"/>
                  <a:pt x="132080" y="753700"/>
                  <a:pt x="127000" y="750313"/>
                </a:cubicBezTo>
                <a:lnTo>
                  <a:pt x="111760" y="740153"/>
                </a:lnTo>
                <a:cubicBezTo>
                  <a:pt x="109220" y="738460"/>
                  <a:pt x="107036" y="736038"/>
                  <a:pt x="104140" y="735073"/>
                </a:cubicBezTo>
                <a:cubicBezTo>
                  <a:pt x="93624" y="731568"/>
                  <a:pt x="98748" y="734018"/>
                  <a:pt x="88900" y="727453"/>
                </a:cubicBezTo>
                <a:cubicBezTo>
                  <a:pt x="89747" y="724913"/>
                  <a:pt x="88900" y="718986"/>
                  <a:pt x="91440" y="719833"/>
                </a:cubicBezTo>
                <a:cubicBezTo>
                  <a:pt x="95032" y="721030"/>
                  <a:pt x="93843" y="727316"/>
                  <a:pt x="96520" y="729993"/>
                </a:cubicBezTo>
                <a:cubicBezTo>
                  <a:pt x="100837" y="734310"/>
                  <a:pt x="106680" y="736766"/>
                  <a:pt x="111760" y="740153"/>
                </a:cubicBezTo>
                <a:cubicBezTo>
                  <a:pt x="121073" y="754123"/>
                  <a:pt x="111760" y="742270"/>
                  <a:pt x="124460" y="752853"/>
                </a:cubicBezTo>
                <a:cubicBezTo>
                  <a:pt x="127220" y="755153"/>
                  <a:pt x="129157" y="758385"/>
                  <a:pt x="132080" y="760473"/>
                </a:cubicBezTo>
                <a:cubicBezTo>
                  <a:pt x="135161" y="762674"/>
                  <a:pt x="138993" y="763605"/>
                  <a:pt x="142240" y="765553"/>
                </a:cubicBezTo>
                <a:cubicBezTo>
                  <a:pt x="147475" y="768694"/>
                  <a:pt x="151688" y="773782"/>
                  <a:pt x="157480" y="775713"/>
                </a:cubicBezTo>
                <a:cubicBezTo>
                  <a:pt x="160020" y="776560"/>
                  <a:pt x="162705" y="777056"/>
                  <a:pt x="165100" y="778253"/>
                </a:cubicBezTo>
                <a:cubicBezTo>
                  <a:pt x="167830" y="779618"/>
                  <a:pt x="169990" y="781968"/>
                  <a:pt x="172720" y="783333"/>
                </a:cubicBezTo>
                <a:cubicBezTo>
                  <a:pt x="176988" y="785467"/>
                  <a:pt x="186431" y="787192"/>
                  <a:pt x="190500" y="788413"/>
                </a:cubicBezTo>
                <a:cubicBezTo>
                  <a:pt x="195629" y="789952"/>
                  <a:pt x="200399" y="793111"/>
                  <a:pt x="205740" y="793493"/>
                </a:cubicBezTo>
                <a:lnTo>
                  <a:pt x="241300" y="796033"/>
                </a:lnTo>
                <a:cubicBezTo>
                  <a:pt x="243840" y="797726"/>
                  <a:pt x="246190" y="799748"/>
                  <a:pt x="248920" y="801113"/>
                </a:cubicBezTo>
                <a:cubicBezTo>
                  <a:pt x="269952" y="811629"/>
                  <a:pt x="242322" y="794174"/>
                  <a:pt x="264160" y="808733"/>
                </a:cubicBezTo>
                <a:cubicBezTo>
                  <a:pt x="265853" y="811273"/>
                  <a:pt x="267212" y="814071"/>
                  <a:pt x="269240" y="816353"/>
                </a:cubicBezTo>
                <a:cubicBezTo>
                  <a:pt x="281894" y="830588"/>
                  <a:pt x="280519" y="828952"/>
                  <a:pt x="292100" y="836673"/>
                </a:cubicBezTo>
                <a:cubicBezTo>
                  <a:pt x="295487" y="841753"/>
                  <a:pt x="300329" y="846121"/>
                  <a:pt x="302260" y="851913"/>
                </a:cubicBezTo>
                <a:cubicBezTo>
                  <a:pt x="303107" y="854453"/>
                  <a:pt x="303315" y="857305"/>
                  <a:pt x="304800" y="859533"/>
                </a:cubicBezTo>
                <a:cubicBezTo>
                  <a:pt x="309297" y="866279"/>
                  <a:pt x="318521" y="874275"/>
                  <a:pt x="322580" y="882393"/>
                </a:cubicBezTo>
                <a:cubicBezTo>
                  <a:pt x="323777" y="884788"/>
                  <a:pt x="323447" y="887922"/>
                  <a:pt x="325120" y="890013"/>
                </a:cubicBezTo>
                <a:cubicBezTo>
                  <a:pt x="327027" y="892397"/>
                  <a:pt x="332740" y="892040"/>
                  <a:pt x="332740" y="895093"/>
                </a:cubicBezTo>
                <a:cubicBezTo>
                  <a:pt x="332740" y="897770"/>
                  <a:pt x="327660" y="893400"/>
                  <a:pt x="325120" y="892553"/>
                </a:cubicBezTo>
                <a:cubicBezTo>
                  <a:pt x="320040" y="884086"/>
                  <a:pt x="312275" y="876732"/>
                  <a:pt x="309880" y="867153"/>
                </a:cubicBezTo>
                <a:cubicBezTo>
                  <a:pt x="309033" y="863766"/>
                  <a:pt x="308444" y="860305"/>
                  <a:pt x="307340" y="856993"/>
                </a:cubicBezTo>
                <a:cubicBezTo>
                  <a:pt x="301972" y="840889"/>
                  <a:pt x="303287" y="849157"/>
                  <a:pt x="299720" y="836673"/>
                </a:cubicBezTo>
                <a:cubicBezTo>
                  <a:pt x="298761" y="833316"/>
                  <a:pt x="298555" y="829722"/>
                  <a:pt x="297180" y="826513"/>
                </a:cubicBezTo>
                <a:cubicBezTo>
                  <a:pt x="295977" y="823707"/>
                  <a:pt x="293340" y="821683"/>
                  <a:pt x="292100" y="818893"/>
                </a:cubicBezTo>
                <a:cubicBezTo>
                  <a:pt x="289925" y="814000"/>
                  <a:pt x="288713" y="808733"/>
                  <a:pt x="287020" y="803653"/>
                </a:cubicBezTo>
                <a:cubicBezTo>
                  <a:pt x="286173" y="801113"/>
                  <a:pt x="284920" y="798674"/>
                  <a:pt x="284480" y="796033"/>
                </a:cubicBezTo>
                <a:cubicBezTo>
                  <a:pt x="283633" y="790953"/>
                  <a:pt x="283189" y="785789"/>
                  <a:pt x="281940" y="780793"/>
                </a:cubicBezTo>
                <a:cubicBezTo>
                  <a:pt x="280641" y="775598"/>
                  <a:pt x="277910" y="770804"/>
                  <a:pt x="276860" y="765553"/>
                </a:cubicBezTo>
                <a:lnTo>
                  <a:pt x="274320" y="752853"/>
                </a:lnTo>
                <a:cubicBezTo>
                  <a:pt x="273473" y="733380"/>
                  <a:pt x="273275" y="713867"/>
                  <a:pt x="271780" y="694433"/>
                </a:cubicBezTo>
                <a:cubicBezTo>
                  <a:pt x="271575" y="691763"/>
                  <a:pt x="269976" y="689387"/>
                  <a:pt x="269240" y="686813"/>
                </a:cubicBezTo>
                <a:cubicBezTo>
                  <a:pt x="267465" y="680601"/>
                  <a:pt x="264638" y="665940"/>
                  <a:pt x="261620" y="661413"/>
                </a:cubicBezTo>
                <a:cubicBezTo>
                  <a:pt x="257409" y="655096"/>
                  <a:pt x="254222" y="650999"/>
                  <a:pt x="251460" y="643633"/>
                </a:cubicBezTo>
                <a:cubicBezTo>
                  <a:pt x="244431" y="624888"/>
                  <a:pt x="254135" y="641295"/>
                  <a:pt x="243840" y="625853"/>
                </a:cubicBezTo>
                <a:cubicBezTo>
                  <a:pt x="236548" y="596684"/>
                  <a:pt x="246745" y="632630"/>
                  <a:pt x="236220" y="608073"/>
                </a:cubicBezTo>
                <a:cubicBezTo>
                  <a:pt x="234845" y="604864"/>
                  <a:pt x="234906" y="601182"/>
                  <a:pt x="233680" y="597913"/>
                </a:cubicBezTo>
                <a:cubicBezTo>
                  <a:pt x="230918" y="590547"/>
                  <a:pt x="227731" y="586450"/>
                  <a:pt x="223520" y="580133"/>
                </a:cubicBezTo>
                <a:cubicBezTo>
                  <a:pt x="219238" y="558724"/>
                  <a:pt x="223787" y="575676"/>
                  <a:pt x="215900" y="557273"/>
                </a:cubicBezTo>
                <a:cubicBezTo>
                  <a:pt x="214845" y="554812"/>
                  <a:pt x="214557" y="552048"/>
                  <a:pt x="213360" y="549653"/>
                </a:cubicBezTo>
                <a:cubicBezTo>
                  <a:pt x="211995" y="546923"/>
                  <a:pt x="209645" y="544763"/>
                  <a:pt x="208280" y="542033"/>
                </a:cubicBezTo>
                <a:cubicBezTo>
                  <a:pt x="207083" y="539638"/>
                  <a:pt x="206795" y="536874"/>
                  <a:pt x="205740" y="534413"/>
                </a:cubicBezTo>
                <a:cubicBezTo>
                  <a:pt x="199161" y="519062"/>
                  <a:pt x="202868" y="529388"/>
                  <a:pt x="195580" y="516633"/>
                </a:cubicBezTo>
                <a:cubicBezTo>
                  <a:pt x="182690" y="494075"/>
                  <a:pt x="197797" y="517418"/>
                  <a:pt x="185420" y="498853"/>
                </a:cubicBezTo>
                <a:cubicBezTo>
                  <a:pt x="180134" y="477708"/>
                  <a:pt x="186571" y="498614"/>
                  <a:pt x="177800" y="481073"/>
                </a:cubicBezTo>
                <a:cubicBezTo>
                  <a:pt x="175666" y="476805"/>
                  <a:pt x="173941" y="467362"/>
                  <a:pt x="172720" y="463293"/>
                </a:cubicBezTo>
                <a:cubicBezTo>
                  <a:pt x="171181" y="458164"/>
                  <a:pt x="167640" y="448053"/>
                  <a:pt x="167640" y="448053"/>
                </a:cubicBezTo>
                <a:cubicBezTo>
                  <a:pt x="166793" y="437893"/>
                  <a:pt x="166114" y="427718"/>
                  <a:pt x="165100" y="417573"/>
                </a:cubicBezTo>
                <a:cubicBezTo>
                  <a:pt x="163700" y="403577"/>
                  <a:pt x="162839" y="397238"/>
                  <a:pt x="160020" y="384553"/>
                </a:cubicBezTo>
                <a:cubicBezTo>
                  <a:pt x="159263" y="381145"/>
                  <a:pt x="158054" y="377836"/>
                  <a:pt x="157480" y="374393"/>
                </a:cubicBezTo>
                <a:cubicBezTo>
                  <a:pt x="156358" y="367660"/>
                  <a:pt x="156370" y="360748"/>
                  <a:pt x="154940" y="354073"/>
                </a:cubicBezTo>
                <a:cubicBezTo>
                  <a:pt x="153818" y="348837"/>
                  <a:pt x="151553" y="343913"/>
                  <a:pt x="149860" y="338833"/>
                </a:cubicBezTo>
                <a:lnTo>
                  <a:pt x="144780" y="323593"/>
                </a:lnTo>
                <a:cubicBezTo>
                  <a:pt x="143933" y="321053"/>
                  <a:pt x="143725" y="318201"/>
                  <a:pt x="142240" y="315973"/>
                </a:cubicBezTo>
                <a:cubicBezTo>
                  <a:pt x="140547" y="313433"/>
                  <a:pt x="138525" y="311083"/>
                  <a:pt x="137160" y="308353"/>
                </a:cubicBezTo>
                <a:cubicBezTo>
                  <a:pt x="135963" y="305958"/>
                  <a:pt x="135817" y="303128"/>
                  <a:pt x="134620" y="300733"/>
                </a:cubicBezTo>
                <a:cubicBezTo>
                  <a:pt x="130928" y="293348"/>
                  <a:pt x="126802" y="289734"/>
                  <a:pt x="119380" y="285493"/>
                </a:cubicBezTo>
                <a:cubicBezTo>
                  <a:pt x="117055" y="284165"/>
                  <a:pt x="114300" y="283800"/>
                  <a:pt x="111760" y="282953"/>
                </a:cubicBezTo>
                <a:cubicBezTo>
                  <a:pt x="108373" y="280413"/>
                  <a:pt x="105276" y="277433"/>
                  <a:pt x="101600" y="275333"/>
                </a:cubicBezTo>
                <a:cubicBezTo>
                  <a:pt x="98766" y="273713"/>
                  <a:pt x="86019" y="270803"/>
                  <a:pt x="83820" y="270253"/>
                </a:cubicBezTo>
                <a:cubicBezTo>
                  <a:pt x="81280" y="268560"/>
                  <a:pt x="78850" y="266688"/>
                  <a:pt x="76200" y="265173"/>
                </a:cubicBezTo>
                <a:cubicBezTo>
                  <a:pt x="72912" y="263294"/>
                  <a:pt x="69251" y="262100"/>
                  <a:pt x="66040" y="260093"/>
                </a:cubicBezTo>
                <a:cubicBezTo>
                  <a:pt x="62450" y="257849"/>
                  <a:pt x="59348" y="254901"/>
                  <a:pt x="55880" y="252473"/>
                </a:cubicBezTo>
                <a:cubicBezTo>
                  <a:pt x="50878" y="248972"/>
                  <a:pt x="40640" y="242313"/>
                  <a:pt x="40640" y="242313"/>
                </a:cubicBezTo>
                <a:cubicBezTo>
                  <a:pt x="38947" y="238926"/>
                  <a:pt x="37508" y="235400"/>
                  <a:pt x="35560" y="232153"/>
                </a:cubicBezTo>
                <a:cubicBezTo>
                  <a:pt x="32419" y="226918"/>
                  <a:pt x="27331" y="222705"/>
                  <a:pt x="25400" y="216913"/>
                </a:cubicBezTo>
                <a:cubicBezTo>
                  <a:pt x="22854" y="209276"/>
                  <a:pt x="23251" y="208238"/>
                  <a:pt x="17780" y="201673"/>
                </a:cubicBezTo>
                <a:cubicBezTo>
                  <a:pt x="15480" y="198913"/>
                  <a:pt x="12248" y="196976"/>
                  <a:pt x="10160" y="194053"/>
                </a:cubicBezTo>
                <a:cubicBezTo>
                  <a:pt x="7959" y="190972"/>
                  <a:pt x="6959" y="187181"/>
                  <a:pt x="5080" y="183893"/>
                </a:cubicBezTo>
                <a:cubicBezTo>
                  <a:pt x="3565" y="181243"/>
                  <a:pt x="1693" y="178813"/>
                  <a:pt x="0" y="176273"/>
                </a:cubicBezTo>
                <a:cubicBezTo>
                  <a:pt x="30021" y="164265"/>
                  <a:pt x="-9557" y="178692"/>
                  <a:pt x="40640" y="168653"/>
                </a:cubicBezTo>
                <a:cubicBezTo>
                  <a:pt x="48062" y="167169"/>
                  <a:pt x="52059" y="161674"/>
                  <a:pt x="58420" y="158493"/>
                </a:cubicBezTo>
                <a:cubicBezTo>
                  <a:pt x="69475" y="152965"/>
                  <a:pt x="63867" y="159682"/>
                  <a:pt x="76200" y="150873"/>
                </a:cubicBezTo>
                <a:cubicBezTo>
                  <a:pt x="79123" y="148785"/>
                  <a:pt x="81060" y="145553"/>
                  <a:pt x="83820" y="143253"/>
                </a:cubicBezTo>
                <a:cubicBezTo>
                  <a:pt x="86165" y="141299"/>
                  <a:pt x="88956" y="139947"/>
                  <a:pt x="91440" y="138173"/>
                </a:cubicBezTo>
                <a:cubicBezTo>
                  <a:pt x="106827" y="127182"/>
                  <a:pt x="95847" y="133429"/>
                  <a:pt x="111760" y="125473"/>
                </a:cubicBezTo>
                <a:cubicBezTo>
                  <a:pt x="121041" y="111552"/>
                  <a:pt x="114110" y="119218"/>
                  <a:pt x="137160" y="107693"/>
                </a:cubicBezTo>
                <a:lnTo>
                  <a:pt x="137160" y="107693"/>
                </a:lnTo>
                <a:cubicBezTo>
                  <a:pt x="139700" y="105153"/>
                  <a:pt x="142053" y="102411"/>
                  <a:pt x="144780" y="100073"/>
                </a:cubicBezTo>
                <a:cubicBezTo>
                  <a:pt x="147994" y="97318"/>
                  <a:pt x="151947" y="95446"/>
                  <a:pt x="154940" y="92453"/>
                </a:cubicBezTo>
                <a:cubicBezTo>
                  <a:pt x="157933" y="89460"/>
                  <a:pt x="159346" y="85048"/>
                  <a:pt x="162560" y="82293"/>
                </a:cubicBezTo>
                <a:cubicBezTo>
                  <a:pt x="165435" y="79829"/>
                  <a:pt x="169639" y="79414"/>
                  <a:pt x="172720" y="77213"/>
                </a:cubicBezTo>
                <a:cubicBezTo>
                  <a:pt x="189368" y="65321"/>
                  <a:pt x="171614" y="72502"/>
                  <a:pt x="187960" y="67053"/>
                </a:cubicBezTo>
                <a:cubicBezTo>
                  <a:pt x="190500" y="64513"/>
                  <a:pt x="192591" y="61426"/>
                  <a:pt x="195580" y="59433"/>
                </a:cubicBezTo>
                <a:cubicBezTo>
                  <a:pt x="197766" y="57975"/>
                  <a:pt x="212005" y="54692"/>
                  <a:pt x="213360" y="54353"/>
                </a:cubicBezTo>
                <a:cubicBezTo>
                  <a:pt x="226829" y="40884"/>
                  <a:pt x="214424" y="51683"/>
                  <a:pt x="231140" y="41653"/>
                </a:cubicBezTo>
                <a:cubicBezTo>
                  <a:pt x="236375" y="38512"/>
                  <a:pt x="240588" y="33424"/>
                  <a:pt x="246380" y="31493"/>
                </a:cubicBezTo>
                <a:cubicBezTo>
                  <a:pt x="254929" y="28643"/>
                  <a:pt x="255372" y="28895"/>
                  <a:pt x="264160" y="23873"/>
                </a:cubicBezTo>
                <a:cubicBezTo>
                  <a:pt x="266810" y="22358"/>
                  <a:pt x="269050" y="20158"/>
                  <a:pt x="271780" y="18793"/>
                </a:cubicBezTo>
                <a:cubicBezTo>
                  <a:pt x="274175" y="17596"/>
                  <a:pt x="277060" y="17553"/>
                  <a:pt x="279400" y="16253"/>
                </a:cubicBezTo>
                <a:cubicBezTo>
                  <a:pt x="284737" y="13288"/>
                  <a:pt x="288848" y="8024"/>
                  <a:pt x="294640" y="6093"/>
                </a:cubicBezTo>
                <a:cubicBezTo>
                  <a:pt x="306356" y="2188"/>
                  <a:pt x="299635" y="4078"/>
                  <a:pt x="314960" y="1013"/>
                </a:cubicBezTo>
                <a:cubicBezTo>
                  <a:pt x="336973" y="1860"/>
                  <a:pt x="360018" y="-3161"/>
                  <a:pt x="381000" y="3553"/>
                </a:cubicBezTo>
                <a:cubicBezTo>
                  <a:pt x="386702" y="5378"/>
                  <a:pt x="379634" y="15462"/>
                  <a:pt x="378460" y="21333"/>
                </a:cubicBezTo>
                <a:cubicBezTo>
                  <a:pt x="377935" y="23958"/>
                  <a:pt x="377593" y="26862"/>
                  <a:pt x="375920" y="28953"/>
                </a:cubicBezTo>
                <a:cubicBezTo>
                  <a:pt x="374013" y="31337"/>
                  <a:pt x="370645" y="32079"/>
                  <a:pt x="368300" y="34033"/>
                </a:cubicBezTo>
                <a:cubicBezTo>
                  <a:pt x="355757" y="44486"/>
                  <a:pt x="364699" y="42183"/>
                  <a:pt x="345440" y="51813"/>
                </a:cubicBezTo>
                <a:cubicBezTo>
                  <a:pt x="342053" y="53506"/>
                  <a:pt x="338361" y="54692"/>
                  <a:pt x="335280" y="56893"/>
                </a:cubicBezTo>
                <a:cubicBezTo>
                  <a:pt x="318632" y="68785"/>
                  <a:pt x="336386" y="61604"/>
                  <a:pt x="320040" y="67053"/>
                </a:cubicBezTo>
                <a:cubicBezTo>
                  <a:pt x="317500" y="69593"/>
                  <a:pt x="314720" y="71913"/>
                  <a:pt x="312420" y="74673"/>
                </a:cubicBezTo>
                <a:cubicBezTo>
                  <a:pt x="310466" y="77018"/>
                  <a:pt x="309724" y="80386"/>
                  <a:pt x="307340" y="82293"/>
                </a:cubicBezTo>
                <a:cubicBezTo>
                  <a:pt x="305249" y="83966"/>
                  <a:pt x="302181" y="83778"/>
                  <a:pt x="299720" y="84833"/>
                </a:cubicBezTo>
                <a:cubicBezTo>
                  <a:pt x="296240" y="86325"/>
                  <a:pt x="292947" y="88220"/>
                  <a:pt x="289560" y="89913"/>
                </a:cubicBezTo>
                <a:cubicBezTo>
                  <a:pt x="287867" y="92453"/>
                  <a:pt x="286777" y="95523"/>
                  <a:pt x="284480" y="97533"/>
                </a:cubicBezTo>
                <a:cubicBezTo>
                  <a:pt x="279885" y="101553"/>
                  <a:pt x="274320" y="104306"/>
                  <a:pt x="269240" y="107693"/>
                </a:cubicBezTo>
                <a:cubicBezTo>
                  <a:pt x="266700" y="109386"/>
                  <a:pt x="263779" y="110614"/>
                  <a:pt x="261620" y="112773"/>
                </a:cubicBezTo>
                <a:cubicBezTo>
                  <a:pt x="239358" y="135035"/>
                  <a:pt x="267598" y="107792"/>
                  <a:pt x="246380" y="125473"/>
                </a:cubicBezTo>
                <a:cubicBezTo>
                  <a:pt x="243620" y="127773"/>
                  <a:pt x="240848" y="130170"/>
                  <a:pt x="238760" y="133093"/>
                </a:cubicBezTo>
                <a:cubicBezTo>
                  <a:pt x="236559" y="136174"/>
                  <a:pt x="233680" y="143253"/>
                  <a:pt x="233680" y="143253"/>
                </a:cubicBezTo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bdfe5863fb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775" y="896112"/>
            <a:ext cx="5795125" cy="5961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2;gbdfe5863fb_0_47"/>
          <p:cNvSpPr txBox="1">
            <a:spLocks noGrp="1"/>
          </p:cNvSpPr>
          <p:nvPr>
            <p:ph type="title"/>
          </p:nvPr>
        </p:nvSpPr>
        <p:spPr>
          <a:xfrm>
            <a:off x="457200" y="-9112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u="sng" dirty="0" smtClean="0"/>
              <a:t>Post biliary stenting </a:t>
            </a:r>
            <a:endParaRPr u="sng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830320" y="2495296"/>
            <a:ext cx="1330960" cy="30276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dfe5863fb_0_42"/>
          <p:cNvSpPr txBox="1"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Biopsy from liver lesion</a:t>
            </a:r>
            <a:endParaRPr dirty="0"/>
          </a:p>
        </p:txBody>
      </p:sp>
      <p:sp>
        <p:nvSpPr>
          <p:cNvPr id="187" name="Google Shape;187;gbdfe5863fb_0_42"/>
          <p:cNvSpPr txBox="1">
            <a:spLocks noGrp="1"/>
          </p:cNvSpPr>
          <p:nvPr>
            <p:ph type="body" idx="1"/>
          </p:nvPr>
        </p:nvSpPr>
        <p:spPr>
          <a:xfrm>
            <a:off x="356616" y="1527048"/>
            <a:ext cx="8979408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N" b="1" u="sng" dirty="0"/>
              <a:t>Pathology</a:t>
            </a:r>
            <a:r>
              <a:rPr lang="en-IN" b="1" dirty="0"/>
              <a:t> -</a:t>
            </a:r>
            <a:r>
              <a:rPr lang="en-IN" dirty="0"/>
              <a:t> Poorly differentiated </a:t>
            </a:r>
            <a:r>
              <a:rPr lang="en-IN" dirty="0" err="1" smtClean="0"/>
              <a:t>sclerosing</a:t>
            </a:r>
            <a:r>
              <a:rPr lang="en-IN" dirty="0" smtClean="0"/>
              <a:t> </a:t>
            </a:r>
            <a:r>
              <a:rPr lang="en-IN" dirty="0" err="1" smtClean="0"/>
              <a:t>cholangiocarcinoma</a:t>
            </a:r>
            <a:r>
              <a:rPr lang="en-IN" dirty="0" smtClean="0"/>
              <a:t>.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03436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l="6924" t="9233" r="10245" b="36262"/>
          <a:stretch/>
        </p:blipFill>
        <p:spPr>
          <a:xfrm>
            <a:off x="609600" y="-260875"/>
            <a:ext cx="8120075" cy="7276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5913120" y="1024792"/>
            <a:ext cx="365760" cy="3906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852160" y="4297680"/>
            <a:ext cx="314960" cy="27295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bdfe5863fb_0_13"/>
          <p:cNvPicPr preferRelativeResize="0"/>
          <p:nvPr/>
        </p:nvPicPr>
        <p:blipFill rotWithShape="1">
          <a:blip r:embed="rId3">
            <a:alphaModFix/>
          </a:blip>
          <a:srcRect l="8935" t="67224" r="5557" b="3125"/>
          <a:stretch/>
        </p:blipFill>
        <p:spPr>
          <a:xfrm>
            <a:off x="630937" y="-331475"/>
            <a:ext cx="7889476" cy="379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bdfe5863fb_0_13"/>
          <p:cNvPicPr preferRelativeResize="0"/>
          <p:nvPr/>
        </p:nvPicPr>
        <p:blipFill rotWithShape="1">
          <a:blip r:embed="rId4">
            <a:alphaModFix/>
          </a:blip>
          <a:srcRect l="6735" t="1178" r="3578" b="70960"/>
          <a:stretch/>
        </p:blipFill>
        <p:spPr>
          <a:xfrm>
            <a:off x="577029" y="3463237"/>
            <a:ext cx="7995471" cy="35747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5455920" y="1024793"/>
            <a:ext cx="0" cy="44567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54800" y="741680"/>
            <a:ext cx="0" cy="38010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78600" y="4345940"/>
            <a:ext cx="0" cy="38010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-1"/>
            <a:ext cx="7869237" cy="68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>
            <a:off x="6502400" y="673100"/>
            <a:ext cx="0" cy="38010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997700" y="673100"/>
            <a:ext cx="0" cy="38010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09920" y="4178300"/>
            <a:ext cx="0" cy="38010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55740" y="4498340"/>
            <a:ext cx="0" cy="38010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52493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N" dirty="0" smtClean="0"/>
              <a:t>History 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388534"/>
            <a:ext cx="8229600" cy="473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dirty="0" smtClean="0"/>
              <a:t>44 year old female patient, presented with 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lang="en-IN" dirty="0"/>
          </a:p>
          <a:p>
            <a:pPr indent="-457200">
              <a:spcBef>
                <a:spcPts val="0"/>
              </a:spcBef>
              <a:buSzPts val="3200"/>
            </a:pPr>
            <a:r>
              <a:rPr lang="en-IN" dirty="0" smtClean="0"/>
              <a:t>Tender </a:t>
            </a:r>
            <a:r>
              <a:rPr lang="en-IN" dirty="0"/>
              <a:t>swelling over the right </a:t>
            </a:r>
            <a:r>
              <a:rPr lang="en-IN" dirty="0" smtClean="0"/>
              <a:t>fronto-temporal region.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N" dirty="0" smtClean="0"/>
              <a:t>Associated with pain and watering in the </a:t>
            </a:r>
            <a:r>
              <a:rPr lang="en-IN" dirty="0"/>
              <a:t>right </a:t>
            </a:r>
            <a:r>
              <a:rPr lang="en-IN" dirty="0" smtClean="0"/>
              <a:t>eye.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N" dirty="0"/>
              <a:t>No </a:t>
            </a:r>
            <a:r>
              <a:rPr lang="en-IN" dirty="0" smtClean="0"/>
              <a:t>H/O trauma/fever.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dfe5863fb_0_37"/>
          <p:cNvSpPr txBox="1"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181" name="Google Shape;181;gbdfe5863fb_0_37"/>
          <p:cNvSpPr txBox="1">
            <a:spLocks noGrp="1"/>
          </p:cNvSpPr>
          <p:nvPr>
            <p:ph type="body" idx="1"/>
          </p:nvPr>
        </p:nvSpPr>
        <p:spPr>
          <a:xfrm>
            <a:off x="128016" y="996696"/>
            <a:ext cx="8860536" cy="5696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buNone/>
            </a:pPr>
            <a:r>
              <a:rPr lang="en-IN" dirty="0"/>
              <a:t>Hilar </a:t>
            </a:r>
            <a:r>
              <a:rPr lang="en-IN" dirty="0" err="1" smtClean="0"/>
              <a:t>cholangiocarcinoma</a:t>
            </a:r>
            <a:r>
              <a:rPr lang="en-IN" dirty="0" smtClean="0"/>
              <a:t> with hepatic parenchymal infiltration and involving 1st </a:t>
            </a:r>
            <a:r>
              <a:rPr lang="en-IN" dirty="0"/>
              <a:t>order </a:t>
            </a:r>
            <a:r>
              <a:rPr lang="en-IN" dirty="0" smtClean="0"/>
              <a:t>RHD, LHD, proximal CBD and cystic duct.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N" dirty="0"/>
              <a:t>[ Bismuth classification - Type </a:t>
            </a:r>
            <a:r>
              <a:rPr lang="en-IN" dirty="0" smtClean="0"/>
              <a:t>V ]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dirty="0" smtClean="0"/>
              <a:t>Regional and distant nodal spread, skeletal, spinal </a:t>
            </a:r>
            <a:r>
              <a:rPr lang="en-IN" dirty="0"/>
              <a:t>and</a:t>
            </a:r>
            <a:r>
              <a:rPr lang="en-IN" u="sng" dirty="0"/>
              <a:t> cutaneous </a:t>
            </a:r>
            <a:r>
              <a:rPr lang="en-IN" u="sng" dirty="0" smtClean="0"/>
              <a:t>metastasis -- being the rarity </a:t>
            </a:r>
            <a:r>
              <a:rPr lang="en-IN" u="sng" dirty="0"/>
              <a:t>of this case</a:t>
            </a:r>
            <a:r>
              <a:rPr lang="en-IN" u="sng" dirty="0" smtClean="0"/>
              <a:t>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N" dirty="0"/>
              <a:t>TNM staging - Stage IVB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u="sng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dfe5863fb_0_47"/>
          <p:cNvSpPr txBox="1">
            <a:spLocks noGrp="1"/>
          </p:cNvSpPr>
          <p:nvPr>
            <p:ph type="title"/>
          </p:nvPr>
        </p:nvSpPr>
        <p:spPr>
          <a:xfrm>
            <a:off x="457200" y="3689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u="sng" dirty="0" smtClean="0"/>
              <a:t>TREATMENT</a:t>
            </a:r>
            <a:endParaRPr lang="en-IN" b="1" u="sng" dirty="0"/>
          </a:p>
        </p:txBody>
      </p:sp>
      <p:sp>
        <p:nvSpPr>
          <p:cNvPr id="193" name="Google Shape;193;gbdfe5863fb_0_47"/>
          <p:cNvSpPr txBox="1">
            <a:spLocks noGrp="1"/>
          </p:cNvSpPr>
          <p:nvPr>
            <p:ph type="body" idx="1"/>
          </p:nvPr>
        </p:nvSpPr>
        <p:spPr>
          <a:xfrm>
            <a:off x="420624" y="109728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IN" dirty="0"/>
              <a:t>Extrahepatic biliary drainage and metallic biliary stent placement </a:t>
            </a:r>
            <a:r>
              <a:rPr lang="en-IN" dirty="0" smtClean="0"/>
              <a:t>done with two stents.</a:t>
            </a:r>
            <a:endParaRPr dirty="0"/>
          </a:p>
          <a:p>
            <a:pPr indent="-457200"/>
            <a:r>
              <a:rPr lang="en-IN" dirty="0"/>
              <a:t>4 Cycles of chemotherapy was given with FOLFOX.</a:t>
            </a:r>
            <a:endParaRPr dirty="0"/>
          </a:p>
          <a:p>
            <a:pPr indent="-457200"/>
            <a:r>
              <a:rPr lang="en-IN" dirty="0"/>
              <a:t>Kept on </a:t>
            </a:r>
            <a:r>
              <a:rPr lang="en-IN" dirty="0" err="1"/>
              <a:t>Capecitabine</a:t>
            </a:r>
            <a:r>
              <a:rPr lang="en-IN" dirty="0"/>
              <a:t> tablets.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bdfe5863f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1362"/>
            <a:ext cx="3058398" cy="27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bdfe5863f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800" y="821475"/>
            <a:ext cx="3058401" cy="25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bdfe5863f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3275" y="756312"/>
            <a:ext cx="3058401" cy="248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bdfe5863fb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309" y="3652962"/>
            <a:ext cx="3003806" cy="342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bdfe5863f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7617" y="3568295"/>
            <a:ext cx="4519727" cy="3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2;gbdfe5863fb_0_47"/>
          <p:cNvSpPr txBox="1">
            <a:spLocks noGrp="1"/>
          </p:cNvSpPr>
          <p:nvPr>
            <p:ph type="title"/>
          </p:nvPr>
        </p:nvSpPr>
        <p:spPr>
          <a:xfrm>
            <a:off x="0" y="-1143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Follow up scan after 2 months</a:t>
            </a:r>
            <a:endParaRPr dirty="0"/>
          </a:p>
        </p:txBody>
      </p:sp>
      <p:pic>
        <p:nvPicPr>
          <p:cNvPr id="8" name="Picture 7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187;gbdfe5863fb_0_42"/>
          <p:cNvSpPr txBox="1">
            <a:spLocks/>
          </p:cNvSpPr>
          <p:nvPr/>
        </p:nvSpPr>
        <p:spPr>
          <a:xfrm>
            <a:off x="531946" y="3157518"/>
            <a:ext cx="2297735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IN" dirty="0" smtClean="0"/>
              <a:t>Arterial</a:t>
            </a:r>
            <a:endParaRPr lang="en-IN" dirty="0"/>
          </a:p>
        </p:txBody>
      </p:sp>
      <p:sp>
        <p:nvSpPr>
          <p:cNvPr id="10" name="Google Shape;187;gbdfe5863fb_0_42"/>
          <p:cNvSpPr txBox="1">
            <a:spLocks/>
          </p:cNvSpPr>
          <p:nvPr/>
        </p:nvSpPr>
        <p:spPr>
          <a:xfrm>
            <a:off x="3945706" y="3136857"/>
            <a:ext cx="2297735" cy="73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IN" dirty="0" smtClean="0"/>
              <a:t>Venous</a:t>
            </a:r>
            <a:endParaRPr lang="en-IN" dirty="0"/>
          </a:p>
        </p:txBody>
      </p:sp>
      <p:sp>
        <p:nvSpPr>
          <p:cNvPr id="11" name="Google Shape;187;gbdfe5863fb_0_42"/>
          <p:cNvSpPr txBox="1">
            <a:spLocks/>
          </p:cNvSpPr>
          <p:nvPr/>
        </p:nvSpPr>
        <p:spPr>
          <a:xfrm>
            <a:off x="6969367" y="3065451"/>
            <a:ext cx="2297735" cy="65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IN" dirty="0" smtClean="0"/>
              <a:t>Delayed</a:t>
            </a:r>
            <a:endParaRPr lang="en-IN" dirty="0"/>
          </a:p>
        </p:txBody>
      </p:sp>
      <p:sp>
        <p:nvSpPr>
          <p:cNvPr id="14" name="Right Arrow 13"/>
          <p:cNvSpPr/>
          <p:nvPr/>
        </p:nvSpPr>
        <p:spPr>
          <a:xfrm rot="4847298" flipH="1" flipV="1">
            <a:off x="1248191" y="2063901"/>
            <a:ext cx="509575" cy="531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4847298" flipH="1" flipV="1">
            <a:off x="4317212" y="1888642"/>
            <a:ext cx="509575" cy="531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4847298" flipH="1" flipV="1">
            <a:off x="7442714" y="1888643"/>
            <a:ext cx="509575" cy="531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7521232" flipH="1" flipV="1">
            <a:off x="600491" y="4845202"/>
            <a:ext cx="509575" cy="531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896199" flipH="1" flipV="1">
            <a:off x="5580023" y="6292957"/>
            <a:ext cx="509575" cy="531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4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DISCUSSION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" y="1188720"/>
            <a:ext cx="9061704" cy="5888736"/>
          </a:xfrm>
        </p:spPr>
        <p:txBody>
          <a:bodyPr>
            <a:normAutofit/>
          </a:bodyPr>
          <a:lstStyle/>
          <a:p>
            <a:r>
              <a:rPr lang="it-IT" sz="3000" dirty="0" smtClean="0"/>
              <a:t>Cholangiocarcinomas are rare </a:t>
            </a:r>
            <a:r>
              <a:rPr lang="it-IT" sz="3000" dirty="0"/>
              <a:t>malignant epithelial tumors arising from the biliary </a:t>
            </a:r>
            <a:r>
              <a:rPr lang="it-IT" sz="3000" dirty="0" smtClean="0"/>
              <a:t>tree and have </a:t>
            </a:r>
            <a:r>
              <a:rPr lang="it-IT" sz="3000" dirty="0"/>
              <a:t>a poor prognosis and high </a:t>
            </a:r>
            <a:r>
              <a:rPr lang="it-IT" sz="3000" dirty="0" smtClean="0"/>
              <a:t>morbidity</a:t>
            </a:r>
          </a:p>
          <a:p>
            <a:endParaRPr lang="it-IT" sz="3000" dirty="0" smtClean="0"/>
          </a:p>
          <a:p>
            <a:r>
              <a:rPr lang="en-US" sz="3000" dirty="0" smtClean="0"/>
              <a:t>Types of Cholangiocarcinoma:                </a:t>
            </a: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5317744" y="3196750"/>
            <a:ext cx="289213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1) Intrahepatic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2) Hilar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3) Extrahepatic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90880"/>
            <a:ext cx="8997696" cy="6066536"/>
          </a:xfrm>
        </p:spPr>
        <p:txBody>
          <a:bodyPr>
            <a:normAutofit/>
          </a:bodyPr>
          <a:lstStyle/>
          <a:p>
            <a:r>
              <a:rPr lang="en-US" sz="3000" dirty="0"/>
              <a:t>These are prone to metastasize to the </a:t>
            </a:r>
            <a:r>
              <a:rPr lang="en-US" sz="3000" u="sng" dirty="0"/>
              <a:t>lung, liver, peritoneum, and retroperitoneal lymph nodes</a:t>
            </a:r>
            <a:r>
              <a:rPr lang="en-US" sz="3000" dirty="0"/>
              <a:t>, while </a:t>
            </a:r>
            <a:r>
              <a:rPr lang="en-US" sz="3000" b="1" dirty="0">
                <a:solidFill>
                  <a:srgbClr val="FF0000"/>
                </a:solidFill>
              </a:rPr>
              <a:t>cutaneous metastasis is uncommon</a:t>
            </a:r>
            <a:r>
              <a:rPr lang="en-US" sz="30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3000" dirty="0" smtClean="0"/>
          </a:p>
          <a:p>
            <a:r>
              <a:rPr lang="en-US" sz="3000" dirty="0" smtClean="0"/>
              <a:t>Cutaneous </a:t>
            </a:r>
            <a:r>
              <a:rPr lang="en-US" sz="3000" dirty="0"/>
              <a:t>metastasis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b="1" dirty="0">
              <a:solidFill>
                <a:srgbClr val="FF0000"/>
              </a:solidFill>
            </a:endParaRPr>
          </a:p>
          <a:p>
            <a:endParaRPr lang="en-US" sz="3000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65040" y="2680571"/>
            <a:ext cx="4511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) Seeding along                                                    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     PTBD tract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) Distant metastasis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dirty="0" err="1" smtClean="0">
                <a:solidFill>
                  <a:schemeClr val="bg1"/>
                </a:solidFill>
              </a:rPr>
              <a:t>hematogeneous</a:t>
            </a:r>
            <a:r>
              <a:rPr lang="en-US" sz="2800" dirty="0" smtClean="0">
                <a:solidFill>
                  <a:schemeClr val="bg1"/>
                </a:solidFill>
              </a:rPr>
              <a:t> route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27359" y="2907792"/>
            <a:ext cx="749441" cy="146304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5520"/>
            <a:ext cx="9144000" cy="5140643"/>
          </a:xfrm>
        </p:spPr>
        <p:txBody>
          <a:bodyPr>
            <a:normAutofit/>
          </a:bodyPr>
          <a:lstStyle/>
          <a:p>
            <a:r>
              <a:rPr lang="en-US" sz="3000" dirty="0"/>
              <a:t>There are few reports about cutaneous metastasis of cholangiocarcinoma, included following sites:</a:t>
            </a:r>
          </a:p>
          <a:p>
            <a:pPr lvl="1"/>
            <a:r>
              <a:rPr lang="en-US" dirty="0"/>
              <a:t>Scalp - most common region for cholangiocarcinoma</a:t>
            </a:r>
          </a:p>
          <a:p>
            <a:pPr lvl="1"/>
            <a:r>
              <a:rPr lang="en-US" dirty="0"/>
              <a:t>Axillary region</a:t>
            </a:r>
          </a:p>
          <a:p>
            <a:pPr lvl="1"/>
            <a:r>
              <a:rPr lang="en-US" dirty="0"/>
              <a:t>Thigh </a:t>
            </a:r>
          </a:p>
          <a:p>
            <a:pPr lvl="1"/>
            <a:r>
              <a:rPr lang="en-US" dirty="0"/>
              <a:t>Arm </a:t>
            </a:r>
            <a:r>
              <a:rPr lang="en-US" sz="2000" dirty="0"/>
              <a:t> </a:t>
            </a:r>
            <a:r>
              <a:rPr lang="en-US" sz="2000" dirty="0" smtClean="0"/>
              <a:t>[1,2]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5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18488"/>
            <a:ext cx="8933688" cy="81381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000" dirty="0" smtClean="0"/>
              <a:t>Abdominal visceral malignancy </a:t>
            </a:r>
          </a:p>
          <a:p>
            <a:endParaRPr lang="en-US" sz="3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/>
              <a:t>Mechanism </a:t>
            </a:r>
            <a:r>
              <a:rPr lang="en-US" b="1" u="sng" dirty="0" smtClean="0"/>
              <a:t>of scalp metastasis</a:t>
            </a:r>
            <a:r>
              <a:rPr lang="en-US" sz="2200" dirty="0" smtClean="0"/>
              <a:t>[3]</a:t>
            </a:r>
            <a:endParaRPr lang="en-US" b="1" u="sng" dirty="0"/>
          </a:p>
        </p:txBody>
      </p:sp>
      <p:sp>
        <p:nvSpPr>
          <p:cNvPr id="2" name="Rectangle 1"/>
          <p:cNvSpPr/>
          <p:nvPr/>
        </p:nvSpPr>
        <p:spPr>
          <a:xfrm>
            <a:off x="2148840" y="556713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Scalp </a:t>
            </a:r>
            <a:r>
              <a:rPr lang="en-US" sz="3000" dirty="0">
                <a:solidFill>
                  <a:schemeClr val="bg1"/>
                </a:solidFill>
              </a:rPr>
              <a:t>veins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332" y="2630127"/>
            <a:ext cx="89595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Venous communications to vertebral venous plexus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4219" y="3586008"/>
            <a:ext cx="48381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Intracranial venous sinuses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2212848" y="456642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Emissary </a:t>
            </a:r>
            <a:r>
              <a:rPr lang="en-US" sz="3000" dirty="0">
                <a:solidFill>
                  <a:schemeClr val="bg1"/>
                </a:solidFill>
              </a:rPr>
              <a:t>veins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52544" y="2249424"/>
            <a:ext cx="283464" cy="380703"/>
          </a:xfrm>
          <a:prstGeom prst="downArrow">
            <a:avLst/>
          </a:prstGeom>
          <a:solidFill>
            <a:schemeClr val="tx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365136" y="3229845"/>
            <a:ext cx="283464" cy="380703"/>
          </a:xfrm>
          <a:prstGeom prst="downArrow">
            <a:avLst/>
          </a:prstGeom>
          <a:solidFill>
            <a:schemeClr val="tx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365136" y="4153389"/>
            <a:ext cx="283464" cy="380703"/>
          </a:xfrm>
          <a:prstGeom prst="downArrow">
            <a:avLst/>
          </a:prstGeom>
          <a:solidFill>
            <a:schemeClr val="tx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365136" y="5223237"/>
            <a:ext cx="283464" cy="380703"/>
          </a:xfrm>
          <a:prstGeom prst="downArrow">
            <a:avLst/>
          </a:prstGeom>
          <a:solidFill>
            <a:schemeClr val="tx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9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18288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Approach to cutaneous metastasis 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328" y="1192784"/>
            <a:ext cx="8229600" cy="54589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Cutaneous metastasis are solitary/multiple, usually &lt;2cm in size and comprises of 5% visceral malignancies and 2% of cutaneous malignancies.</a:t>
            </a:r>
            <a:r>
              <a:rPr lang="en-US" sz="2200" dirty="0" smtClean="0"/>
              <a:t>[4,5]</a:t>
            </a:r>
            <a:endParaRPr lang="en-US" sz="2200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Few underlying malignant causes : </a:t>
            </a:r>
          </a:p>
          <a:p>
            <a:r>
              <a:rPr lang="en-US" dirty="0" smtClean="0"/>
              <a:t>Melanoma (Overall most common malignancy)</a:t>
            </a:r>
          </a:p>
          <a:p>
            <a:r>
              <a:rPr lang="en-US" dirty="0"/>
              <a:t>Ca. Breast (MC visceral malignancy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Ca. Lung </a:t>
            </a:r>
          </a:p>
          <a:p>
            <a:r>
              <a:rPr lang="en-US" dirty="0" smtClean="0"/>
              <a:t>Ca. Ovary</a:t>
            </a:r>
          </a:p>
          <a:p>
            <a:r>
              <a:rPr lang="en-US" dirty="0" smtClean="0"/>
              <a:t>Colorectal </a:t>
            </a:r>
            <a:r>
              <a:rPr lang="en-US" dirty="0"/>
              <a:t>carcinoma</a:t>
            </a:r>
          </a:p>
          <a:p>
            <a:r>
              <a:rPr lang="en-US" dirty="0"/>
              <a:t>Oral squamous cell carcinoma</a:t>
            </a:r>
          </a:p>
          <a:p>
            <a:r>
              <a:rPr lang="en-US" dirty="0" smtClean="0"/>
              <a:t>Ca. Prostate</a:t>
            </a:r>
          </a:p>
          <a:p>
            <a:r>
              <a:rPr lang="en-US" dirty="0" smtClean="0"/>
              <a:t>Rarely cholangiocarcinoma.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9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91440"/>
            <a:ext cx="9006840" cy="1051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Clinically or Radiologically suspicious cutaneous lesion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680" y="1283209"/>
            <a:ext cx="4608576" cy="722375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Basic radiological survey </a:t>
            </a:r>
          </a:p>
          <a:p>
            <a:pPr marL="114300" indent="0">
              <a:buNone/>
            </a:pPr>
            <a:endParaRPr lang="en-US" u="sng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8392" y="2371346"/>
            <a:ext cx="4608576" cy="259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u="sng" dirty="0" smtClean="0"/>
              <a:t>Female</a:t>
            </a:r>
          </a:p>
          <a:p>
            <a:pPr marL="114300" indent="0" algn="ctr">
              <a:buFont typeface="Arial"/>
              <a:buNone/>
            </a:pPr>
            <a:r>
              <a:rPr lang="en-US" dirty="0" smtClean="0"/>
              <a:t>CXR</a:t>
            </a:r>
          </a:p>
          <a:p>
            <a:pPr marL="114300" indent="0" algn="ctr">
              <a:buFont typeface="Arial"/>
              <a:buNone/>
            </a:pPr>
            <a:r>
              <a:rPr lang="en-US" dirty="0" smtClean="0"/>
              <a:t>USG Breast/</a:t>
            </a:r>
            <a:r>
              <a:rPr lang="en-US" dirty="0" err="1" smtClean="0"/>
              <a:t>Mammo</a:t>
            </a:r>
            <a:endParaRPr lang="en-US" dirty="0" smtClean="0"/>
          </a:p>
          <a:p>
            <a:pPr marL="114300" indent="0" algn="ctr">
              <a:buFont typeface="Arial"/>
              <a:buNone/>
            </a:pPr>
            <a:r>
              <a:rPr lang="en-US" dirty="0" smtClean="0"/>
              <a:t>USG </a:t>
            </a:r>
            <a:r>
              <a:rPr lang="en-US" dirty="0" err="1" smtClean="0"/>
              <a:t>abdo</a:t>
            </a:r>
            <a:r>
              <a:rPr lang="en-US" dirty="0" smtClean="0"/>
              <a:t>-pelvis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11752" y="2371346"/>
            <a:ext cx="4608576" cy="259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u="sng" dirty="0" smtClean="0"/>
              <a:t>Male</a:t>
            </a:r>
          </a:p>
          <a:p>
            <a:pPr marL="114300" indent="0" algn="ctr">
              <a:buFont typeface="Arial"/>
              <a:buNone/>
            </a:pPr>
            <a:r>
              <a:rPr lang="en-US" dirty="0" smtClean="0"/>
              <a:t>CXR</a:t>
            </a:r>
          </a:p>
          <a:p>
            <a:pPr marL="114300" indent="0" algn="ctr">
              <a:buFont typeface="Arial"/>
              <a:buNone/>
            </a:pPr>
            <a:r>
              <a:rPr lang="en-US" dirty="0" smtClean="0"/>
              <a:t>USG </a:t>
            </a:r>
            <a:r>
              <a:rPr lang="en-US" dirty="0" err="1" smtClean="0"/>
              <a:t>abdo</a:t>
            </a:r>
            <a:r>
              <a:rPr lang="en-US" dirty="0" smtClean="0"/>
              <a:t>-pelvis</a:t>
            </a:r>
          </a:p>
          <a:p>
            <a:pPr marL="114300" indent="0" algn="ctr">
              <a:buFont typeface="Arial"/>
              <a:buNone/>
            </a:pPr>
            <a:r>
              <a:rPr lang="en-US" dirty="0" smtClean="0"/>
              <a:t>TRUS (If indicated)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5047488"/>
            <a:ext cx="891540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u="sng" dirty="0" smtClean="0"/>
              <a:t>Further cross sectional imaging can be done with CT/MRI/PET based on the findings obtained through above mentioned investigations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0560" y="2286000"/>
            <a:ext cx="3559048" cy="2514600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96968" y="2286000"/>
            <a:ext cx="3593592" cy="2514600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5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8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CONCLUSION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Whenever </a:t>
            </a:r>
            <a:r>
              <a:rPr lang="en-US" dirty="0"/>
              <a:t>addressing scalp metastasis of unknown origin, we should keep the possibility of bile duct-derived carcinoma in </a:t>
            </a:r>
            <a:r>
              <a:rPr lang="en-US" dirty="0" smtClean="0"/>
              <a:t>mind.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03436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82"/>
            <a:ext cx="8229600" cy="1143000"/>
          </a:xfrm>
        </p:spPr>
        <p:txBody>
          <a:bodyPr/>
          <a:lstStyle/>
          <a:p>
            <a:r>
              <a:rPr lang="en-US" dirty="0" smtClean="0"/>
              <a:t>USG- LOCAL SWELLING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u="sng" dirty="0" smtClean="0"/>
              <a:t>ill-defined heterogeneous solid lesion </a:t>
            </a:r>
            <a:r>
              <a:rPr lang="en-US" dirty="0" smtClean="0"/>
              <a:t>over the right temporo-frontal region </a:t>
            </a:r>
            <a:r>
              <a:rPr lang="en-US" b="1" u="sng" dirty="0" smtClean="0"/>
              <a:t>measuring </a:t>
            </a:r>
            <a:r>
              <a:rPr lang="en-US" b="1" u="sng" dirty="0"/>
              <a:t>approx. 4</a:t>
            </a:r>
            <a:r>
              <a:rPr lang="en-US" b="1" u="sng" dirty="0" smtClean="0"/>
              <a:t> </a:t>
            </a:r>
            <a:r>
              <a:rPr lang="en-US" b="1" u="sng" dirty="0"/>
              <a:t>x 3</a:t>
            </a:r>
            <a:r>
              <a:rPr lang="en-US" b="1" u="sng" dirty="0" smtClean="0"/>
              <a:t> </a:t>
            </a:r>
            <a:r>
              <a:rPr lang="en-US" b="1" u="sng" dirty="0"/>
              <a:t>x </a:t>
            </a:r>
            <a:r>
              <a:rPr lang="en-US" b="1" u="sng" dirty="0" smtClean="0"/>
              <a:t>1 cm</a:t>
            </a:r>
            <a:r>
              <a:rPr lang="en-US" dirty="0" smtClean="0"/>
              <a:t>, with central and peripheral vascularity on color Doppler.</a:t>
            </a:r>
          </a:p>
          <a:p>
            <a:r>
              <a:rPr lang="en-US" dirty="0" smtClean="0"/>
              <a:t>However underlying soft tissue and bone involvement could not be clearly delineated</a:t>
            </a:r>
            <a:r>
              <a:rPr lang="en-US" dirty="0"/>
              <a:t>.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MRI was advised.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4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-101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REFERENCES 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" y="779272"/>
            <a:ext cx="8732520" cy="572414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900" dirty="0"/>
              <a:t>1</a:t>
            </a:r>
            <a:r>
              <a:rPr lang="en-US" sz="1900" dirty="0" smtClean="0"/>
              <a:t>.Varma </a:t>
            </a:r>
            <a:r>
              <a:rPr lang="en-US" sz="1900" dirty="0"/>
              <a:t>K, Singh A, </a:t>
            </a:r>
            <a:r>
              <a:rPr lang="en-US" sz="1900" dirty="0" err="1"/>
              <a:t>Misra</a:t>
            </a:r>
            <a:r>
              <a:rPr lang="en-US" sz="1900" dirty="0"/>
              <a:t> V. Cutaneous Metastasis from Cholangiocarcinoma Presenting as Thigh Mass. Journal of clinical and diagnostic research: JCDR. 2016 Sep;10(9):ED23</a:t>
            </a:r>
            <a:r>
              <a:rPr lang="en-US" sz="1900" dirty="0" smtClean="0"/>
              <a:t>.</a:t>
            </a:r>
          </a:p>
          <a:p>
            <a:pPr marL="114300" indent="0">
              <a:buNone/>
            </a:pPr>
            <a:r>
              <a:rPr lang="en-US" sz="1900" dirty="0"/>
              <a:t>2</a:t>
            </a:r>
            <a:r>
              <a:rPr lang="en-US" sz="1900" dirty="0" smtClean="0"/>
              <a:t>. </a:t>
            </a:r>
            <a:r>
              <a:rPr lang="en-US" sz="1900" dirty="0" err="1"/>
              <a:t>Baghmar</a:t>
            </a:r>
            <a:r>
              <a:rPr lang="en-US" sz="1900" dirty="0"/>
              <a:t> S, Panda D, Arora A, </a:t>
            </a:r>
            <a:r>
              <a:rPr lang="en-US" sz="1900" dirty="0" err="1"/>
              <a:t>Patidar</a:t>
            </a:r>
            <a:r>
              <a:rPr lang="en-US" sz="1900" dirty="0"/>
              <a:t> Y, Yadav V, </a:t>
            </a:r>
            <a:r>
              <a:rPr lang="en-US" sz="1900" dirty="0" err="1"/>
              <a:t>Rastogi</a:t>
            </a:r>
            <a:r>
              <a:rPr lang="en-US" sz="1900" dirty="0"/>
              <a:t> A. Cutaneous metastasis from intrahepatic cholangiocarcinoma. Tropical Gastroenterology. 2017 Jun 22;38(2):125-7.</a:t>
            </a:r>
            <a:endParaRPr lang="en-US" sz="1900" dirty="0" smtClean="0"/>
          </a:p>
          <a:p>
            <a:pPr marL="114300" indent="0">
              <a:buNone/>
            </a:pPr>
            <a:r>
              <a:rPr lang="en-US" sz="1900" dirty="0"/>
              <a:t>3</a:t>
            </a:r>
            <a:r>
              <a:rPr lang="en-US" sz="1900" dirty="0" smtClean="0"/>
              <a:t>.Lu </a:t>
            </a:r>
            <a:r>
              <a:rPr lang="en-US" sz="1900" dirty="0"/>
              <a:t>CI, Wong WR, Hong HS. Distant cutaneous metastases of cholangiocarcinoma: report of two cases of a previously unreported condition. Journal of the American Academy of Dermatology. 2004 Aug 1;51(2):108-11</a:t>
            </a:r>
            <a:r>
              <a:rPr lang="en-US" sz="1900" dirty="0" smtClean="0"/>
              <a:t>.</a:t>
            </a:r>
          </a:p>
          <a:p>
            <a:pPr marL="114300" indent="0">
              <a:buNone/>
            </a:pPr>
            <a:r>
              <a:rPr lang="en-US" sz="1900" dirty="0" smtClean="0"/>
              <a:t>4. </a:t>
            </a:r>
            <a:r>
              <a:rPr lang="en-US" sz="1900" dirty="0"/>
              <a:t>Juan YH, </a:t>
            </a:r>
            <a:r>
              <a:rPr lang="en-US" sz="1900" dirty="0" err="1"/>
              <a:t>Saboo</a:t>
            </a:r>
            <a:r>
              <a:rPr lang="en-US" sz="1900" dirty="0"/>
              <a:t> SS, </a:t>
            </a:r>
            <a:r>
              <a:rPr lang="en-US" sz="1900" dirty="0" err="1"/>
              <a:t>Tirumani</a:t>
            </a:r>
            <a:r>
              <a:rPr lang="en-US" sz="1900" dirty="0"/>
              <a:t> SH et-al. Malignant skin and subcutaneous neoplasms in adults: multimodality imaging with CT, MRI, and 18F-FDG PET/CT. AJR Am J </a:t>
            </a:r>
            <a:r>
              <a:rPr lang="en-US" sz="1900" dirty="0" err="1"/>
              <a:t>Roentgenol</a:t>
            </a:r>
            <a:r>
              <a:rPr lang="en-US" sz="1900" dirty="0"/>
              <a:t>. 2014;202 (5): W422-38. doi:10.2214/AJR.13.11424 - </a:t>
            </a:r>
            <a:r>
              <a:rPr lang="en-US" sz="1900" dirty="0" err="1"/>
              <a:t>Pubmed</a:t>
            </a:r>
            <a:r>
              <a:rPr lang="en-US" sz="1900" dirty="0"/>
              <a:t> citation</a:t>
            </a:r>
          </a:p>
          <a:p>
            <a:pPr marL="114300" indent="0">
              <a:buNone/>
            </a:pPr>
            <a:r>
              <a:rPr lang="en-US" sz="1900" dirty="0"/>
              <a:t>5</a:t>
            </a:r>
            <a:r>
              <a:rPr lang="en-US" sz="1900" dirty="0" smtClean="0"/>
              <a:t>. </a:t>
            </a:r>
            <a:r>
              <a:rPr lang="en-US" sz="1900" dirty="0"/>
              <a:t>Manohar K, Mittal BR, Bhattacharya A et-al. Asymptomatic Distant Subcutaneous Metastases Detected by (18)F-FDG-PET/CT in a Patient with Breast Carcinoma. World J </a:t>
            </a:r>
            <a:r>
              <a:rPr lang="en-US" sz="1900" dirty="0" err="1"/>
              <a:t>Nucl</a:t>
            </a:r>
            <a:r>
              <a:rPr lang="en-US" sz="1900" dirty="0"/>
              <a:t> Med. 2012;11 (1): 24-5. doi:10.4103/1450-1147.98742 - Free text at </a:t>
            </a:r>
            <a:r>
              <a:rPr lang="en-US" sz="1900" dirty="0" err="1"/>
              <a:t>pubmed</a:t>
            </a:r>
            <a:r>
              <a:rPr lang="en-US" sz="1900" dirty="0"/>
              <a:t> - </a:t>
            </a:r>
            <a:r>
              <a:rPr lang="en-US" sz="1900" dirty="0" err="1"/>
              <a:t>Pubmed</a:t>
            </a:r>
            <a:r>
              <a:rPr lang="en-US" sz="1900" dirty="0"/>
              <a:t> citation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59316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83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68" y="2104454"/>
            <a:ext cx="8287512" cy="1929066"/>
          </a:xfrm>
        </p:spPr>
        <p:txBody>
          <a:bodyPr>
            <a:normAutofit/>
          </a:bodyPr>
          <a:lstStyle/>
          <a:p>
            <a:r>
              <a:rPr lang="en-US" sz="5000" b="1" i="1" dirty="0" smtClean="0"/>
              <a:t>Thank you</a:t>
            </a:r>
            <a:endParaRPr lang="en-US" sz="5000" b="1" i="1" dirty="0"/>
          </a:p>
        </p:txBody>
      </p:sp>
    </p:spTree>
    <p:extLst>
      <p:ext uri="{BB962C8B-B14F-4D97-AF65-F5344CB8AC3E}">
        <p14:creationId xmlns:p14="http://schemas.microsoft.com/office/powerpoint/2010/main" val="23191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t="4034"/>
          <a:stretch/>
        </p:blipFill>
        <p:spPr>
          <a:xfrm>
            <a:off x="1524000" y="843283"/>
            <a:ext cx="6142014" cy="6003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58891" y="692573"/>
            <a:ext cx="2308776" cy="2963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8605" y="414869"/>
            <a:ext cx="2308776" cy="2963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08771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959632" y="2438400"/>
            <a:ext cx="1758927" cy="15951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542"/>
            <a:ext cx="8229600" cy="1143000"/>
          </a:xfrm>
        </p:spPr>
        <p:txBody>
          <a:bodyPr/>
          <a:lstStyle/>
          <a:p>
            <a:r>
              <a:rPr lang="en-US" dirty="0" smtClean="0"/>
              <a:t>Radiograph skull- Waters view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41872" y="3535680"/>
            <a:ext cx="1758927" cy="15951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680" y="0"/>
            <a:ext cx="3286116" cy="304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5796" y="0"/>
            <a:ext cx="2981532" cy="306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2524" y="3186955"/>
            <a:ext cx="3039978" cy="367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1482" y="3214662"/>
            <a:ext cx="3124918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4836" y="628904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7361192" flipV="1">
            <a:off x="1250851" y="1380207"/>
            <a:ext cx="538480" cy="812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86044" y="142240"/>
            <a:ext cx="1249679" cy="11582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4093408" flipV="1">
            <a:off x="1633299" y="4479007"/>
            <a:ext cx="538480" cy="812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21819" y="2936239"/>
            <a:ext cx="1033701" cy="77407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T1WI</a:t>
            </a:r>
            <a:endParaRPr lang="en-US" sz="28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07549" y="3044896"/>
            <a:ext cx="1250778" cy="77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/>
              <a:t>T2WI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222" y="-46281"/>
            <a:ext cx="3000396" cy="3464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634" y="3438144"/>
            <a:ext cx="295798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7466" y="3481398"/>
            <a:ext cx="2928147" cy="337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6028" y="69666"/>
            <a:ext cx="2967924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0768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897340"/>
            <a:ext cx="1033701" cy="77407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DWI</a:t>
            </a:r>
            <a:endParaRPr lang="en-US" sz="28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20112" y="69666"/>
            <a:ext cx="1332447" cy="77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/>
              <a:t>Pre-con</a:t>
            </a:r>
            <a:endParaRPr lang="en-US" sz="28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95613" y="3402899"/>
            <a:ext cx="1332447" cy="77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/>
              <a:t>Post-con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 rot="14093408" flipV="1">
            <a:off x="5900499" y="4235381"/>
            <a:ext cx="538480" cy="812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137634" flipV="1">
            <a:off x="4894659" y="3801887"/>
            <a:ext cx="538480" cy="812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4093408" flipV="1">
            <a:off x="5443299" y="4631407"/>
            <a:ext cx="538480" cy="812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4700" y="244297"/>
            <a:ext cx="1133139" cy="119888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9169" y="3789934"/>
            <a:ext cx="1133139" cy="119888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9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5652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 dirty="0"/>
              <a:t>Patient came with fresh complaints;</a:t>
            </a:r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N" dirty="0" smtClean="0"/>
              <a:t>C/O </a:t>
            </a:r>
            <a:r>
              <a:rPr lang="en-IN" dirty="0"/>
              <a:t>yellowish discoloration of eyes since 1 week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N" dirty="0" smtClean="0"/>
              <a:t>Pain over the right hypochondriac region.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N" dirty="0" smtClean="0"/>
              <a:t>Newly developed swelling over the right arm.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19520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9816" y="-1724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After 2 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978"/>
            <a:ext cx="8229600" cy="1143000"/>
          </a:xfrm>
        </p:spPr>
        <p:txBody>
          <a:bodyPr/>
          <a:lstStyle/>
          <a:p>
            <a:r>
              <a:rPr lang="en-US" dirty="0" smtClean="0"/>
              <a:t>USG - ABDOPELVIS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" y="896112"/>
            <a:ext cx="9070848" cy="5376672"/>
          </a:xfrm>
        </p:spPr>
        <p:txBody>
          <a:bodyPr>
            <a:noAutofit/>
          </a:bodyPr>
          <a:lstStyle/>
          <a:p>
            <a:r>
              <a:rPr lang="en-US" dirty="0" smtClean="0"/>
              <a:t>Liver shows asymmetrically </a:t>
            </a:r>
            <a:r>
              <a:rPr lang="en-US" b="1" u="sng" dirty="0"/>
              <a:t>dilated Intrahepatic </a:t>
            </a:r>
            <a:r>
              <a:rPr lang="en-US" b="1" u="sng" dirty="0" smtClean="0"/>
              <a:t>biliary radicals </a:t>
            </a:r>
            <a:r>
              <a:rPr lang="en-US" dirty="0"/>
              <a:t>in </a:t>
            </a:r>
            <a:r>
              <a:rPr lang="en-US" dirty="0" smtClean="0"/>
              <a:t>both lobes, due </a:t>
            </a:r>
            <a:r>
              <a:rPr lang="en-US" dirty="0"/>
              <a:t>to a nearly isoechoic </a:t>
            </a:r>
            <a:r>
              <a:rPr lang="en-US" b="1" u="sng" dirty="0"/>
              <a:t>ill-defined mass lesion </a:t>
            </a:r>
            <a:r>
              <a:rPr lang="en-US" b="1" u="sng" dirty="0" smtClean="0"/>
              <a:t>at </a:t>
            </a:r>
            <a:r>
              <a:rPr lang="en-US" b="1" u="sng" dirty="0"/>
              <a:t>the </a:t>
            </a:r>
            <a:r>
              <a:rPr lang="en-US" b="1" u="sng" dirty="0" smtClean="0"/>
              <a:t>bifurcation </a:t>
            </a:r>
            <a:r>
              <a:rPr lang="en-US" b="1" u="sng" dirty="0"/>
              <a:t>of </a:t>
            </a:r>
            <a:r>
              <a:rPr lang="en-US" b="1" u="sng" dirty="0" smtClean="0"/>
              <a:t>common hepatic duct </a:t>
            </a:r>
            <a:r>
              <a:rPr lang="en-US" dirty="0" smtClean="0"/>
              <a:t>which is also </a:t>
            </a:r>
            <a:r>
              <a:rPr lang="en-US" dirty="0"/>
              <a:t>marginally </a:t>
            </a:r>
            <a:r>
              <a:rPr lang="en-US" b="1" u="sng" dirty="0"/>
              <a:t>infiltrating </a:t>
            </a:r>
            <a:r>
              <a:rPr lang="en-US" b="1" u="sng" dirty="0" smtClean="0"/>
              <a:t>into the cystic duct</a:t>
            </a:r>
            <a:r>
              <a:rPr lang="en-US" dirty="0"/>
              <a:t>. This mass lesion measured around </a:t>
            </a:r>
            <a:r>
              <a:rPr lang="en-US" b="1" u="sng" dirty="0"/>
              <a:t>6x5x4 </a:t>
            </a:r>
            <a:r>
              <a:rPr lang="en-US" b="1" u="sng" dirty="0" smtClean="0"/>
              <a:t>cm </a:t>
            </a:r>
            <a:r>
              <a:rPr lang="en-US" dirty="0" smtClean="0"/>
              <a:t>compressing &amp; displacing the portal </a:t>
            </a:r>
            <a:r>
              <a:rPr lang="en-US" dirty="0"/>
              <a:t>vein which appears normal in </a:t>
            </a:r>
            <a:r>
              <a:rPr lang="en-US" dirty="0" smtClean="0"/>
              <a:t>caliber.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8000" y="6308516"/>
            <a:ext cx="101600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8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866</Words>
  <Application>Microsoft Office PowerPoint</Application>
  <PresentationFormat>On-screen Show (4:3)</PresentationFormat>
  <Paragraphs>116</Paragraphs>
  <Slides>31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Scalp swelling – A rare presentation of a metastasis</vt:lpstr>
      <vt:lpstr>History </vt:lpstr>
      <vt:lpstr>USG- LOCAL SWELLING</vt:lpstr>
      <vt:lpstr>Radiograph skull- Waters view</vt:lpstr>
      <vt:lpstr>T1WI</vt:lpstr>
      <vt:lpstr>DWI</vt:lpstr>
      <vt:lpstr>PowerPoint Presentation</vt:lpstr>
      <vt:lpstr>Patient came with fresh complaints;</vt:lpstr>
      <vt:lpstr>USG - ABDOPELVIS</vt:lpstr>
      <vt:lpstr>PowerPoint Presentation</vt:lpstr>
      <vt:lpstr>PowerPoint Presentation</vt:lpstr>
      <vt:lpstr>PowerPoint Presentation</vt:lpstr>
      <vt:lpstr>PowerPoint Presentation</vt:lpstr>
      <vt:lpstr>Maximum Intensity Projection (MIP)</vt:lpstr>
      <vt:lpstr>Post biliary stenting </vt:lpstr>
      <vt:lpstr>Biopsy from liver lesion</vt:lpstr>
      <vt:lpstr>PowerPoint Presentation</vt:lpstr>
      <vt:lpstr>PowerPoint Presentation</vt:lpstr>
      <vt:lpstr>PowerPoint Presentation</vt:lpstr>
      <vt:lpstr>DIAGNOSIS</vt:lpstr>
      <vt:lpstr>TREATMENT</vt:lpstr>
      <vt:lpstr>Follow up scan after 2 months</vt:lpstr>
      <vt:lpstr>DISCUSSION</vt:lpstr>
      <vt:lpstr>PowerPoint Presentation</vt:lpstr>
      <vt:lpstr>PowerPoint Presentation</vt:lpstr>
      <vt:lpstr>Mechanism of scalp metastasis[3]</vt:lpstr>
      <vt:lpstr>Approach to cutaneous metastasis </vt:lpstr>
      <vt:lpstr>Clinically or Radiologically suspicious cutaneous lesion</vt:lpstr>
      <vt:lpstr>CONCLUSION</vt:lpstr>
      <vt:lpstr>REFERENCES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DISCUSSION</dc:title>
  <dc:creator>radiology</dc:creator>
  <cp:lastModifiedBy>Nagi Reddy</cp:lastModifiedBy>
  <cp:revision>59</cp:revision>
  <dcterms:created xsi:type="dcterms:W3CDTF">2021-02-09T13:46:50Z</dcterms:created>
  <dcterms:modified xsi:type="dcterms:W3CDTF">2021-02-25T13:36:20Z</dcterms:modified>
</cp:coreProperties>
</file>