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5" r:id="rId20"/>
    <p:sldId id="272" r:id="rId21"/>
  </p:sldIdLst>
  <p:sldSz cx="12192000" cy="6858000"/>
  <p:notesSz cx="6858000" cy="9144000"/>
  <p:embeddedFontLst>
    <p:embeddedFont>
      <p:font typeface="Roboto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5ACnvtcxKRpEW+Hwk1D0tvbKr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475147d9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475147d9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d475147d9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475147d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475147d9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d475147d9b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475147d9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475147d9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475147d9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475147d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475147d9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d475147d9b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475147d9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475147d9b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d475147d9b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3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3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3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1" name="Google Shape;31;p3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6092">
                <a:alpha val="49803"/>
              </a:srgbClr>
            </a:solidFill>
            <a:ln>
              <a:noFill/>
            </a:ln>
          </p:spPr>
        </p:sp>
        <p:sp>
          <p:nvSpPr>
            <p:cNvPr id="34" name="Google Shape;34;p3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366092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3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4061">
                <a:alpha val="80000"/>
              </a:srgbClr>
            </a:solidFill>
            <a:ln>
              <a:noFill/>
            </a:ln>
          </p:spPr>
        </p:sp>
        <p:sp>
          <p:nvSpPr>
            <p:cNvPr id="36" name="Google Shape;36;p3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24406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36609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5400"/>
              <a:buFont typeface="Times New Roman"/>
              <a:buNone/>
              <a:defRPr sz="5400">
                <a:solidFill>
                  <a:srgbClr val="36609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Times New Roman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Times New Roman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imes New Roman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imes New Roman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imes New Roman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imes New Roman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imes New Roman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8" name="Google Shape;108;p4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9" name="Google Shape;109;p4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4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Times New Roman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Times New Roman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imes New Roman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imes New Roman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imes New Roman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imes New Roman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imes New Roman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3" name="Google Shape;123;p4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4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400"/>
              <a:buFont typeface="Times New Roman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imes New Roman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imes New Roman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imes New Roman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imes New Roman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imes New Roman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7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8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4000"/>
              <a:buFont typeface="Times New Roman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5" name="Google Shape;55;p35" descr="Image result for DY patil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2889" y="5672467"/>
            <a:ext cx="2258111" cy="983105"/>
          </a:xfrm>
          <a:prstGeom prst="rect">
            <a:avLst/>
          </a:prstGeom>
          <a:noFill/>
          <a:ln w="9525" cap="sq" cmpd="thickThin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Times New Roman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Times New Roman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3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3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3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6092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3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366092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3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4061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3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244061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366092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Times New Roman"/>
              <a:buNone/>
              <a:defRPr sz="36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366092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1489483" y="2052842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5400"/>
              <a:buFont typeface="Times New Roman"/>
              <a:buNone/>
            </a:pPr>
            <a:r>
              <a:rPr lang="en-US" b="1" dirty="0"/>
              <a:t>VIRILISING ADRENAL TUMOUR</a:t>
            </a:r>
            <a:endParaRPr dirty="0"/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154697" y="3580392"/>
            <a:ext cx="8995719" cy="191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657600" lvl="8" indent="0" algn="ctr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7400" dirty="0">
              <a:solidFill>
                <a:srgbClr val="C00000"/>
              </a:solidFill>
            </a:endParaRPr>
          </a:p>
          <a:p>
            <a:pPr marL="3657600" lvl="8" indent="0" algn="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11200" b="1" dirty="0" smtClean="0">
                <a:solidFill>
                  <a:srgbClr val="953734"/>
                </a:solidFill>
              </a:rPr>
              <a:t>DR. ASHLESHA SHIMPI </a:t>
            </a:r>
            <a:endParaRPr lang="en-US" sz="800" dirty="0" smtClean="0"/>
          </a:p>
          <a:p>
            <a:pPr marL="3657600" lvl="8" indent="0" algn="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8000" dirty="0" err="1" smtClean="0">
                <a:solidFill>
                  <a:srgbClr val="953734"/>
                </a:solidFill>
              </a:rPr>
              <a:t>M.Ch</a:t>
            </a:r>
            <a:r>
              <a:rPr lang="en-US" sz="8000" dirty="0" smtClean="0">
                <a:solidFill>
                  <a:srgbClr val="953734"/>
                </a:solidFill>
              </a:rPr>
              <a:t> </a:t>
            </a:r>
            <a:r>
              <a:rPr lang="en-US" sz="8000" dirty="0">
                <a:solidFill>
                  <a:srgbClr val="953734"/>
                </a:solidFill>
              </a:rPr>
              <a:t>(Pediatric Surgeon)</a:t>
            </a:r>
            <a:endParaRPr sz="800" dirty="0"/>
          </a:p>
          <a:p>
            <a:pPr marL="3657600" lvl="8" indent="0" algn="r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lang="en-US" sz="6400" dirty="0" smtClean="0">
                <a:solidFill>
                  <a:srgbClr val="953734"/>
                </a:solidFill>
              </a:rPr>
              <a:t>Department of Pediatric Surgery</a:t>
            </a:r>
          </a:p>
          <a:p>
            <a:pPr marL="3657600" lvl="8" indent="0" algn="r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lang="en-US" sz="6400" dirty="0" err="1" smtClean="0">
                <a:solidFill>
                  <a:srgbClr val="953734"/>
                </a:solidFill>
              </a:rPr>
              <a:t>Dr.D.Y.Patil</a:t>
            </a:r>
            <a:r>
              <a:rPr lang="en-US" sz="6400" dirty="0" smtClean="0">
                <a:solidFill>
                  <a:srgbClr val="953734"/>
                </a:solidFill>
              </a:rPr>
              <a:t> </a:t>
            </a:r>
            <a:r>
              <a:rPr lang="en-US" sz="6400" dirty="0">
                <a:solidFill>
                  <a:srgbClr val="953734"/>
                </a:solidFill>
              </a:rPr>
              <a:t>Hospital, Pune</a:t>
            </a:r>
            <a:endParaRPr sz="800" dirty="0"/>
          </a:p>
          <a:p>
            <a:pPr marL="3657600" lvl="8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657600" lvl="8" indent="0" algn="ctr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>
              <a:solidFill>
                <a:srgbClr val="C00000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</p:txBody>
      </p:sp>
      <p:pic>
        <p:nvPicPr>
          <p:cNvPr id="150" name="Google Shape;150;p1" descr="Image result for pediatric urolo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70" y="4539133"/>
            <a:ext cx="3330690" cy="21431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INTRAOPERATIVE PHOTOS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11" name="Google Shape;21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2800"/>
            <a:ext cx="6163734" cy="46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125" y="2082800"/>
            <a:ext cx="5723475" cy="462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475147d9b_0_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INTRAOPERATIVE PHOTOS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20" name="Google Shape;220;gd475147d9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615" y="2172323"/>
            <a:ext cx="3126576" cy="416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d475147d9b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410" y="2160600"/>
            <a:ext cx="5460867" cy="40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475147d9b_0_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TUMOUR SPECIMEN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29" name="Google Shape;229;gd475147d9b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9381" y="1429711"/>
            <a:ext cx="3880151" cy="51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HISTOPATHOLOGY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The </a:t>
            </a:r>
            <a:r>
              <a:rPr lang="en-IN" sz="2400" dirty="0" smtClean="0">
                <a:solidFill>
                  <a:srgbClr val="002060"/>
                </a:solidFill>
              </a:rPr>
              <a:t>modified Weiss </a:t>
            </a:r>
            <a:r>
              <a:rPr lang="en-IN" sz="2400" dirty="0" smtClean="0">
                <a:solidFill>
                  <a:srgbClr val="002060"/>
                </a:solidFill>
              </a:rPr>
              <a:t>criteria are employed to distinguish the benign from the malignant </a:t>
            </a:r>
            <a:r>
              <a:rPr lang="en-IN" sz="2400" dirty="0" err="1" smtClean="0">
                <a:solidFill>
                  <a:srgbClr val="002060"/>
                </a:solidFill>
              </a:rPr>
              <a:t>tumors</a:t>
            </a:r>
            <a:r>
              <a:rPr lang="en-IN" sz="2400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Vascular invasion- 0 (absent)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Mitotic rate- 0 (absent)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Clear cells- 2 (&lt; 25%)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Necrosis- 1 (present)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Abnormal mitosis -0 (absent)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Capsular invasion-0 (absent)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Total score- 3 (ACC)</a:t>
            </a:r>
            <a:endParaRPr lang="en-I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>
            <a:spLocks noGrp="1"/>
          </p:cNvSpPr>
          <p:nvPr>
            <p:ph type="title"/>
          </p:nvPr>
        </p:nvSpPr>
        <p:spPr>
          <a:xfrm>
            <a:off x="677334" y="6374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POSTOPERATIVE MANAGEMENT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0" name="Google Shape;240;p1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Patient treated in PICU</a:t>
            </a:r>
          </a:p>
          <a:p>
            <a:pPr marL="342900" lvl="0" indent="-3683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Started on orals in 4 days</a:t>
            </a:r>
          </a:p>
          <a:p>
            <a:pPr marL="342900" lvl="0" indent="-3683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Kept on hydrocortisone postoperatively</a:t>
            </a:r>
          </a:p>
          <a:p>
            <a:pPr marL="342900" lvl="0" indent="-3683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Discharged on day 9 </a:t>
            </a:r>
            <a:r>
              <a:rPr lang="en-IN" sz="2400" dirty="0" err="1" smtClean="0">
                <a:solidFill>
                  <a:srgbClr val="002060"/>
                </a:solidFill>
              </a:rPr>
              <a:t>postop</a:t>
            </a:r>
            <a:r>
              <a:rPr lang="en-IN" sz="2400" dirty="0" smtClean="0">
                <a:solidFill>
                  <a:srgbClr val="002060"/>
                </a:solidFill>
              </a:rPr>
              <a:t> on hormone supplements</a:t>
            </a:r>
          </a:p>
          <a:p>
            <a:pPr marL="342900" lvl="0" indent="-3683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Advised PET scan</a:t>
            </a:r>
          </a:p>
          <a:p>
            <a:pPr marL="342900" lvl="0" indent="-3683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Advised postoperative chemotherapy</a:t>
            </a:r>
            <a:endParaRPr lang="en-I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DISCUSSION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6" name="Google Shape;246;p11"/>
          <p:cNvSpPr txBox="1">
            <a:spLocks noGrp="1"/>
          </p:cNvSpPr>
          <p:nvPr>
            <p:ph type="body" idx="1"/>
          </p:nvPr>
        </p:nvSpPr>
        <p:spPr>
          <a:xfrm>
            <a:off x="677334" y="1477108"/>
            <a:ext cx="9539328" cy="528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19999"/>
              <a:buFont typeface="Wingdings" pitchFamily="2" charset="2"/>
              <a:buChar char="v"/>
            </a:pPr>
            <a:r>
              <a:rPr lang="en-US" sz="3100" dirty="0" err="1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Adrenocortical</a:t>
            </a:r>
            <a:r>
              <a:rPr lang="en-US" sz="3100" dirty="0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</a:t>
            </a:r>
            <a:r>
              <a:rPr lang="en-US" sz="3100" dirty="0" err="1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tumours</a:t>
            </a:r>
            <a:r>
              <a:rPr lang="en-US" sz="3100" dirty="0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(ACT) are a rare but important cause of </a:t>
            </a:r>
            <a:r>
              <a:rPr lang="en-US" sz="3100" dirty="0" err="1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virilisation</a:t>
            </a:r>
            <a:r>
              <a:rPr lang="en-US" sz="3100" dirty="0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 in infancy and childhood. </a:t>
            </a:r>
            <a:endParaRPr sz="3100" dirty="0">
              <a:solidFill>
                <a:srgbClr val="002060"/>
              </a:solidFill>
              <a:highlight>
                <a:srgbClr val="FFFFFF"/>
              </a:highlight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1666"/>
              <a:buFont typeface="Wingdings" pitchFamily="2" charset="2"/>
              <a:buChar char="v"/>
            </a:pP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1666"/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have incidence 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one to two cases per million population and are still more rarer in the pediatric age group. </a:t>
            </a: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1666"/>
              <a:buFont typeface="Wingdings" pitchFamily="2" charset="2"/>
              <a:buChar char="v"/>
            </a:pP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1666"/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Adrenocortical 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carcinomas can be functional or may be unassociated with syndromes of hormone overproduction. </a:t>
            </a: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1666"/>
              <a:buFont typeface="Wingdings" pitchFamily="2" charset="2"/>
              <a:buChar char="v"/>
            </a:pP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1666"/>
              <a:buFont typeface="Wingdings" pitchFamily="2" charset="2"/>
              <a:buChar char="v"/>
            </a:pP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very important to differentiate an adrenocortical adenoma from a carcinoma, as both share a large number of phenotypic features, and assess their prognosis, as adrenocortical carcinoma may need an adjuvant therapy. </a:t>
            </a:r>
            <a:endParaRPr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1666"/>
              <a:buNone/>
            </a:pPr>
            <a:endParaRPr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DISCUSSION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301262"/>
            <a:ext cx="10488897" cy="555673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Adrenocortical carcinoma (ACC) and adrenocortical adenoma are the two ends of a spectrum that need to be differentiated.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carcinomas are also seen with increased frequency in children with the Li-</a:t>
            </a:r>
            <a:r>
              <a:rPr lang="en-I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Fraumeni</a:t>
            </a: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syndrome, Beckwith-</a:t>
            </a:r>
            <a:r>
              <a:rPr lang="en-I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Wiedermann</a:t>
            </a: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syndrome, and congenital adrenal hyperplasia.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slight preponderance in the female population has been noted. 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Virilizing</a:t>
            </a: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adrenal carcinoma is a very rare entity.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Grossly, carcinomas, as compared to adenomas, are large and weigh more than 100 g and associated with symptoms of marked hormone overproduction, is to be considered malignant with poor prognosis. 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100000"/>
              <a:buNone/>
            </a:pPr>
            <a:endParaRPr lang="en-IN" sz="2400" dirty="0" smtClean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>
              <a:buSzPct val="119999"/>
              <a:buNone/>
            </a:pPr>
            <a:endParaRPr lang="en-IN" sz="2400" dirty="0" smtClean="0">
              <a:solidFill>
                <a:srgbClr val="212121"/>
              </a:solidFill>
              <a:highlight>
                <a:srgbClr val="FFFFFF"/>
              </a:highlight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DISCUSSION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1336431"/>
            <a:ext cx="11016435" cy="4704931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All </a:t>
            </a:r>
            <a:r>
              <a:rPr lang="en-IN" sz="2400" dirty="0" err="1" smtClean="0">
                <a:solidFill>
                  <a:srgbClr val="002060"/>
                </a:solidFill>
              </a:rPr>
              <a:t>adrenocortical</a:t>
            </a:r>
            <a:r>
              <a:rPr lang="en-IN" sz="2400" dirty="0" smtClean="0">
                <a:solidFill>
                  <a:srgbClr val="002060"/>
                </a:solidFill>
              </a:rPr>
              <a:t> carcinomas are highly malignant </a:t>
            </a:r>
            <a:r>
              <a:rPr lang="en-IN" sz="2400" dirty="0" err="1" smtClean="0">
                <a:solidFill>
                  <a:srgbClr val="002060"/>
                </a:solidFill>
              </a:rPr>
              <a:t>tumors</a:t>
            </a:r>
            <a:r>
              <a:rPr lang="en-IN" sz="2400" dirty="0" smtClean="0">
                <a:solidFill>
                  <a:srgbClr val="002060"/>
                </a:solidFill>
              </a:rPr>
              <a:t>, and hence, they need to be resected.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 Surgery is the single most important procedure for the successful treatment of ACC. 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002060"/>
                </a:solidFill>
              </a:rPr>
              <a:t>The role of chemotherapy in the management of childhood ACC has not been established.</a:t>
            </a:r>
          </a:p>
          <a:p>
            <a:pPr marL="0" lvl="0" indent="0">
              <a:lnSpc>
                <a:spcPct val="115000"/>
              </a:lnSpc>
              <a:spcBef>
                <a:spcPts val="800"/>
              </a:spcBef>
              <a:buSzPct val="91666"/>
              <a:buFont typeface="Wingdings" pitchFamily="2" charset="2"/>
              <a:buChar char="v"/>
            </a:pPr>
            <a:r>
              <a:rPr lang="en-IN" sz="2400" dirty="0" err="1" smtClean="0">
                <a:solidFill>
                  <a:srgbClr val="002060"/>
                </a:solidFill>
              </a:rPr>
              <a:t>Mitotane</a:t>
            </a:r>
            <a:r>
              <a:rPr lang="en-IN" sz="2400" dirty="0" smtClean="0">
                <a:solidFill>
                  <a:srgbClr val="002060"/>
                </a:solidFill>
              </a:rPr>
              <a:t>, an insecticide derivative that produces </a:t>
            </a:r>
            <a:r>
              <a:rPr lang="en-IN" sz="2400" dirty="0" err="1" smtClean="0">
                <a:solidFill>
                  <a:srgbClr val="002060"/>
                </a:solidFill>
              </a:rPr>
              <a:t>adrenocortical</a:t>
            </a:r>
            <a:r>
              <a:rPr lang="en-IN" sz="2400" dirty="0" smtClean="0">
                <a:solidFill>
                  <a:srgbClr val="002060"/>
                </a:solidFill>
              </a:rPr>
              <a:t> necrosis, has been extensively used in adults with ACC, but its efficacy in children who highlight a case of </a:t>
            </a:r>
            <a:r>
              <a:rPr lang="en-IN" sz="2400" dirty="0" err="1" smtClean="0">
                <a:solidFill>
                  <a:srgbClr val="002060"/>
                </a:solidFill>
              </a:rPr>
              <a:t>virilizing</a:t>
            </a:r>
            <a:r>
              <a:rPr lang="en-IN" sz="2400" dirty="0" smtClean="0">
                <a:solidFill>
                  <a:srgbClr val="002060"/>
                </a:solidFill>
              </a:rPr>
              <a:t> </a:t>
            </a:r>
            <a:r>
              <a:rPr lang="en-IN" sz="2400" dirty="0" err="1" smtClean="0">
                <a:solidFill>
                  <a:srgbClr val="002060"/>
                </a:solidFill>
              </a:rPr>
              <a:t>adrenocortical</a:t>
            </a:r>
            <a:r>
              <a:rPr lang="en-IN" sz="2400" dirty="0" smtClean="0">
                <a:solidFill>
                  <a:srgbClr val="002060"/>
                </a:solidFill>
              </a:rPr>
              <a:t> carcinoma, a very aggressive </a:t>
            </a:r>
            <a:r>
              <a:rPr lang="en-IN" sz="2400" dirty="0" err="1" smtClean="0">
                <a:solidFill>
                  <a:srgbClr val="002060"/>
                </a:solidFill>
              </a:rPr>
              <a:t>tumor</a:t>
            </a:r>
            <a:r>
              <a:rPr lang="en-IN" sz="2400" dirty="0" smtClean="0">
                <a:solidFill>
                  <a:srgbClr val="002060"/>
                </a:solidFill>
              </a:rPr>
              <a:t>, which is very rare in the pediatric age group and requires surgery, is not known.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ACKNOWLEDGEMENTS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77191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Dr. Pranav </a:t>
            </a:r>
            <a:r>
              <a:rPr lang="en-US" sz="2400" dirty="0" err="1" smtClean="0">
                <a:solidFill>
                  <a:srgbClr val="002060"/>
                </a:solidFill>
              </a:rPr>
              <a:t>Jadhav</a:t>
            </a:r>
            <a:r>
              <a:rPr lang="en-US" sz="2400" dirty="0" smtClean="0">
                <a:solidFill>
                  <a:srgbClr val="002060"/>
                </a:solidFill>
              </a:rPr>
              <a:t> –HOD, Professor </a:t>
            </a:r>
            <a:r>
              <a:rPr lang="en-US" sz="2400" dirty="0">
                <a:solidFill>
                  <a:srgbClr val="002060"/>
                </a:solidFill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ediatric Surgery</a:t>
            </a:r>
          </a:p>
          <a:p>
            <a:pPr marL="377191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77191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Department of Pediatric </a:t>
            </a: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urgery</a:t>
            </a:r>
          </a:p>
          <a:p>
            <a:pPr marL="377191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77191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Department of Pediatrics and Endocrinology</a:t>
            </a:r>
          </a:p>
          <a:p>
            <a:pPr marL="377191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77191" lvl="0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Department of Anesthesia</a:t>
            </a:r>
            <a:endParaRPr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6583" y="2967335"/>
            <a:ext cx="34788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82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CLINICAL SCENARIO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677334" y="1248508"/>
            <a:ext cx="10022904" cy="47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IN" sz="2400" dirty="0" smtClean="0"/>
              <a:t>One and half year male child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endParaRPr lang="en-IN" sz="24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IN" sz="2400" dirty="0" smtClean="0"/>
              <a:t>Increased height and weight since </a:t>
            </a:r>
            <a:r>
              <a:rPr lang="en-IN" sz="2400" dirty="0" smtClean="0"/>
              <a:t>6 </a:t>
            </a:r>
            <a:r>
              <a:rPr lang="en-IN" sz="2400" dirty="0" smtClean="0"/>
              <a:t>months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endParaRPr lang="en-IN" sz="24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IN" sz="2400" dirty="0" smtClean="0"/>
              <a:t>Increase in size and length of genitalia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endParaRPr lang="en-IN" sz="24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IN" sz="2400" dirty="0" smtClean="0"/>
              <a:t>Appearance of pubic </a:t>
            </a:r>
            <a:r>
              <a:rPr lang="en-IN" sz="2400" dirty="0" smtClean="0"/>
              <a:t>hair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endParaRPr lang="en-US" sz="24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 sz="2400" dirty="0" smtClean="0"/>
              <a:t>Deepening of voice</a:t>
            </a:r>
            <a:endParaRPr lang="en-IN" sz="24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endParaRPr lang="en-IN" sz="24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IN" sz="2400" dirty="0" smtClean="0"/>
              <a:t>No significant past history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endParaRPr lang="en-IN" sz="2400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IN" sz="2400" dirty="0" smtClean="0"/>
              <a:t>Diagnosed to have hypertension on admission- started on amlodipine 1.5mg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 idx="4294967295"/>
          </p:nvPr>
        </p:nvSpPr>
        <p:spPr>
          <a:xfrm>
            <a:off x="1063870" y="2570285"/>
            <a:ext cx="85963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953734"/>
                </a:solidFill>
              </a:rPr>
              <a:t/>
            </a:r>
            <a:br>
              <a:rPr lang="en-US" dirty="0">
                <a:solidFill>
                  <a:srgbClr val="953734"/>
                </a:solidFill>
              </a:rPr>
            </a:br>
            <a:r>
              <a:rPr lang="en-US" dirty="0">
                <a:solidFill>
                  <a:srgbClr val="953734"/>
                </a:solidFill>
              </a:rPr>
              <a:t/>
            </a:r>
            <a:br>
              <a:rPr lang="en-US" dirty="0">
                <a:solidFill>
                  <a:srgbClr val="953734"/>
                </a:solidFill>
              </a:rPr>
            </a:br>
            <a:r>
              <a:rPr lang="en-US" dirty="0">
                <a:solidFill>
                  <a:srgbClr val="953734"/>
                </a:solidFill>
              </a:rPr>
              <a:t/>
            </a:r>
            <a:br>
              <a:rPr lang="en-US" dirty="0">
                <a:solidFill>
                  <a:srgbClr val="953734"/>
                </a:solidFill>
              </a:rPr>
            </a:br>
            <a:endParaRPr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77849" y="2967335"/>
            <a:ext cx="3836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475147d9b_0_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>
                <a:solidFill>
                  <a:srgbClr val="FF0000"/>
                </a:solidFill>
              </a:rPr>
              <a:t>CLINICAL PHOTO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4" name="Google Shape;164;gd475147d9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846" y="1230922"/>
            <a:ext cx="3014954" cy="526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d475147d9b_0_1"/>
          <p:cNvSpPr/>
          <p:nvPr/>
        </p:nvSpPr>
        <p:spPr>
          <a:xfrm>
            <a:off x="4273964" y="2586992"/>
            <a:ext cx="1337700" cy="1337700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475147d9b_0_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CLINICAL PHOTO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73" name="Google Shape;173;gd475147d9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170" y="1277815"/>
            <a:ext cx="5735366" cy="4840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HORMONE PROFILE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Wingdings" pitchFamily="2" charset="2"/>
              <a:buChar char="v"/>
            </a:pPr>
            <a:r>
              <a:rPr lang="en-US" sz="2400" dirty="0" smtClean="0"/>
              <a:t>17 hydroxy progesterone- 		</a:t>
            </a:r>
            <a:r>
              <a:rPr lang="en-US" sz="2400" dirty="0" smtClean="0"/>
              <a:t>9.41 (HIGH)</a:t>
            </a:r>
            <a:endParaRPr sz="2400" dirty="0" smtClean="0"/>
          </a:p>
          <a:p>
            <a:pPr marL="342900" lvl="0" indent="-29210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v"/>
            </a:pPr>
            <a:r>
              <a:rPr lang="en-US" sz="2400" dirty="0" smtClean="0"/>
              <a:t>TSH- 				0.68</a:t>
            </a:r>
            <a:endParaRPr sz="2400" dirty="0" smtClean="0"/>
          </a:p>
          <a:p>
            <a:pPr marL="342900" lvl="0" indent="-29210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v"/>
            </a:pPr>
            <a:r>
              <a:rPr lang="en-US" sz="2400" dirty="0" smtClean="0"/>
              <a:t>Beta HCG- 				5</a:t>
            </a:r>
            <a:endParaRPr sz="2400" dirty="0" smtClean="0"/>
          </a:p>
          <a:p>
            <a:pPr marL="342900" lvl="0" indent="-29210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v"/>
            </a:pPr>
            <a:r>
              <a:rPr lang="en-US" sz="2400" dirty="0" smtClean="0"/>
              <a:t>DHEA- 				</a:t>
            </a:r>
            <a:r>
              <a:rPr lang="en-US" sz="2400" dirty="0" smtClean="0"/>
              <a:t>1401 (HIGH)</a:t>
            </a:r>
            <a:endParaRPr sz="2400" dirty="0" smtClean="0"/>
          </a:p>
          <a:p>
            <a:pPr marL="342900" lvl="0" indent="-29210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v"/>
            </a:pPr>
            <a:r>
              <a:rPr lang="en-US" sz="2400" dirty="0" smtClean="0"/>
              <a:t>Testosterone- 			</a:t>
            </a:r>
            <a:r>
              <a:rPr lang="en-US" sz="2400" dirty="0" smtClean="0"/>
              <a:t>2169.6 (HIGH)</a:t>
            </a:r>
            <a:endParaRPr sz="2400" dirty="0" smtClean="0"/>
          </a:p>
          <a:p>
            <a:pPr marL="342900" lvl="0" indent="-29210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v"/>
            </a:pPr>
            <a:r>
              <a:rPr lang="en-US" sz="2400" dirty="0" smtClean="0"/>
              <a:t>Cortisol- 				13.6</a:t>
            </a:r>
            <a:endParaRPr sz="2400" dirty="0" smtClean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ENDOCRINOLOGIST TREATMENT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Font typeface="Wingdings" pitchFamily="2" charset="2"/>
              <a:buChar char="v"/>
            </a:pPr>
            <a:r>
              <a:rPr lang="en-US" sz="2400" dirty="0"/>
              <a:t>Inj hydrocortisone 100mg/m2 stat</a:t>
            </a:r>
            <a:endParaRPr sz="2400"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400" dirty="0"/>
              <a:t>				</a:t>
            </a:r>
            <a:endParaRPr lang="en-US" sz="2400" dirty="0" smtClean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400" dirty="0" smtClean="0"/>
              <a:t>thereafter</a:t>
            </a:r>
            <a:endParaRPr sz="2400" dirty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Font typeface="Wingdings" pitchFamily="2" charset="2"/>
              <a:buChar char="v"/>
            </a:pPr>
            <a:endParaRPr lang="en-US" sz="2400" dirty="0" smtClean="0"/>
          </a:p>
          <a:p>
            <a:pPr marL="342900" lvl="0" indent="-200660" algn="l" rtl="0">
              <a:spcBef>
                <a:spcPts val="1000"/>
              </a:spcBef>
              <a:spcAft>
                <a:spcPts val="0"/>
              </a:spcAft>
              <a:buSzPts val="2240"/>
              <a:buFont typeface="Wingdings" pitchFamily="2" charset="2"/>
              <a:buChar char="v"/>
            </a:pPr>
            <a:r>
              <a:rPr lang="en-US" sz="2400" dirty="0" err="1" smtClean="0"/>
              <a:t>Inj</a:t>
            </a:r>
            <a:r>
              <a:rPr lang="en-US" sz="2400" dirty="0" smtClean="0"/>
              <a:t> </a:t>
            </a:r>
            <a:r>
              <a:rPr lang="en-US" sz="2400" dirty="0"/>
              <a:t>hydrocortisone 25mg/m2 in 4 divided doses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RADIOLOGICAL WORKUP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v"/>
            </a:pPr>
            <a:r>
              <a:rPr lang="en-US" sz="2400" b="1" u="sng" dirty="0" smtClean="0"/>
              <a:t>USG-A+P-</a:t>
            </a:r>
            <a:r>
              <a:rPr lang="en-US" sz="2400" dirty="0" smtClean="0"/>
              <a:t> 6*4CM mass in right supra renal </a:t>
            </a:r>
            <a:r>
              <a:rPr lang="en-US" sz="2400" dirty="0" err="1" smtClean="0"/>
              <a:t>fossa</a:t>
            </a:r>
            <a:r>
              <a:rPr lang="en-US" sz="2400" dirty="0" smtClean="0"/>
              <a:t> ? Supra renal mass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itchFamily="2" charset="2"/>
              <a:buChar char="v"/>
            </a:pPr>
            <a:r>
              <a:rPr lang="en-US" sz="2400" b="1" u="sng" dirty="0" smtClean="0"/>
              <a:t>CECT</a:t>
            </a:r>
            <a:r>
              <a:rPr lang="en-US" sz="2400" dirty="0" smtClean="0"/>
              <a:t>-5.7*3.7 cm heterogeneous enhancing mass in </a:t>
            </a:r>
            <a:r>
              <a:rPr lang="en-US" sz="2400" dirty="0" err="1" smtClean="0"/>
              <a:t>R</a:t>
            </a:r>
            <a:r>
              <a:rPr lang="en-US" sz="2400" dirty="0" err="1" smtClean="0"/>
              <a:t>t</a:t>
            </a:r>
            <a:r>
              <a:rPr lang="en-US" sz="2400" dirty="0" smtClean="0"/>
              <a:t> supra renal </a:t>
            </a:r>
            <a:r>
              <a:rPr lang="en-US" sz="2400" dirty="0" err="1" smtClean="0"/>
              <a:t>fossa</a:t>
            </a:r>
            <a:r>
              <a:rPr lang="en-US" sz="2400" dirty="0" smtClean="0"/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400" dirty="0" err="1" smtClean="0"/>
              <a:t>Rt</a:t>
            </a:r>
            <a:r>
              <a:rPr lang="en-US" sz="2400" dirty="0" smtClean="0"/>
              <a:t> adrenal is not separate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400" dirty="0" smtClean="0"/>
              <a:t>No obvious calcification or necrosis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400" dirty="0" smtClean="0"/>
              <a:t>Impression: </a:t>
            </a:r>
            <a:r>
              <a:rPr lang="en-US" sz="2400" dirty="0" err="1" smtClean="0"/>
              <a:t>R</a:t>
            </a:r>
            <a:r>
              <a:rPr lang="en-US" sz="2400" dirty="0" err="1" smtClean="0"/>
              <a:t>t</a:t>
            </a:r>
            <a:r>
              <a:rPr lang="en-US" sz="2400" dirty="0" smtClean="0"/>
              <a:t> suprarenal active androgen secreting adrenal tumour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475147d9b_0_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CECT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99" name="Google Shape;199;gd475147d9b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077" y="1312985"/>
            <a:ext cx="4642338" cy="5370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618718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</a:rPr>
              <a:t>SURGICAL MANAGEMENT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Wingdings" pitchFamily="2" charset="2"/>
              <a:buChar char="v"/>
            </a:pPr>
            <a:r>
              <a:rPr lang="en-US" sz="2400" b="1" dirty="0"/>
              <a:t>Exploratory </a:t>
            </a:r>
            <a:r>
              <a:rPr lang="en-US" sz="2400" b="1" dirty="0" err="1"/>
              <a:t>laparotomy</a:t>
            </a:r>
            <a:r>
              <a:rPr lang="en-US" sz="2400" b="1" dirty="0"/>
              <a:t> with WLE of the tumour</a:t>
            </a:r>
            <a:endParaRPr sz="2400" b="1" dirty="0"/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v"/>
            </a:pPr>
            <a:r>
              <a:rPr lang="en-US" sz="2400" i="1" u="sng" dirty="0" smtClean="0"/>
              <a:t>Findings</a:t>
            </a:r>
            <a:r>
              <a:rPr lang="en-US" sz="2400" dirty="0" smtClean="0"/>
              <a:t>-</a:t>
            </a:r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v"/>
            </a:pPr>
            <a:r>
              <a:rPr lang="en-US" sz="2400" dirty="0" smtClean="0"/>
              <a:t>Tumour encased in the </a:t>
            </a:r>
            <a:r>
              <a:rPr lang="en-US" sz="2400" dirty="0" err="1" smtClean="0"/>
              <a:t>gerotas</a:t>
            </a:r>
            <a:r>
              <a:rPr lang="en-US" sz="2400" dirty="0" smtClean="0"/>
              <a:t> fascia on rt.</a:t>
            </a:r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v"/>
            </a:pPr>
            <a:r>
              <a:rPr lang="en-US" sz="2400" dirty="0" smtClean="0"/>
              <a:t>Abutting the superior pole of kidney</a:t>
            </a:r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v"/>
            </a:pPr>
            <a:r>
              <a:rPr lang="en-US" sz="2400" dirty="0" smtClean="0"/>
              <a:t>In close proximity to the liver and biliary tree</a:t>
            </a:r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v"/>
            </a:pPr>
            <a:r>
              <a:rPr lang="en-US" sz="2400" dirty="0" smtClean="0"/>
              <a:t>Large draining vessels</a:t>
            </a:r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v"/>
            </a:pPr>
            <a:r>
              <a:rPr lang="en-US" sz="2400" dirty="0" smtClean="0"/>
              <a:t>Para aortic enlarged lymph node also excised</a:t>
            </a:r>
            <a:endParaRPr lang="en-US" sz="2400" dirty="0" smtClean="0"/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Font typeface="Wingdings" pitchFamily="2" charset="2"/>
              <a:buChar char="v"/>
            </a:pPr>
            <a:r>
              <a:rPr lang="en-US" sz="2400" dirty="0" smtClean="0"/>
              <a:t>Tumour Excised in toto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593</Words>
  <Application>Microsoft Office PowerPoint</Application>
  <PresentationFormat>Custom</PresentationFormat>
  <Paragraphs>107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Noto Sans Symbols</vt:lpstr>
      <vt:lpstr>Wingdings</vt:lpstr>
      <vt:lpstr>Roboto</vt:lpstr>
      <vt:lpstr>Calibri</vt:lpstr>
      <vt:lpstr>Facet</vt:lpstr>
      <vt:lpstr>VIRILISING ADRENAL TUMOUR</vt:lpstr>
      <vt:lpstr>CLINICAL SCENARIO</vt:lpstr>
      <vt:lpstr>CLINICAL PHOTO</vt:lpstr>
      <vt:lpstr>CLINICAL PHOTO</vt:lpstr>
      <vt:lpstr>HORMONE PROFILE</vt:lpstr>
      <vt:lpstr>ENDOCRINOLOGIST TREATMENT</vt:lpstr>
      <vt:lpstr>RADIOLOGICAL WORKUP</vt:lpstr>
      <vt:lpstr>CECT</vt:lpstr>
      <vt:lpstr>SURGICAL MANAGEMENT</vt:lpstr>
      <vt:lpstr>INTRAOPERATIVE PHOTOS</vt:lpstr>
      <vt:lpstr>INTRAOPERATIVE PHOTOS</vt:lpstr>
      <vt:lpstr>TUMOUR SPECIMEN</vt:lpstr>
      <vt:lpstr>HISTOPATHOLOGY</vt:lpstr>
      <vt:lpstr>POSTOPERATIVE MANAGEMENT</vt:lpstr>
      <vt:lpstr>DISCUSSION</vt:lpstr>
      <vt:lpstr>DISCUSSION</vt:lpstr>
      <vt:lpstr>DISCUSSION</vt:lpstr>
      <vt:lpstr>ACKNOWLEDGEMENTS</vt:lpstr>
      <vt:lpstr>Slide 19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VIRILISING ADRENAL TUMOUR</dc:title>
  <dc:creator>Shimpi, Neel A</dc:creator>
  <cp:lastModifiedBy>SONY</cp:lastModifiedBy>
  <cp:revision>13</cp:revision>
  <dcterms:created xsi:type="dcterms:W3CDTF">2020-02-13T23:59:06Z</dcterms:created>
  <dcterms:modified xsi:type="dcterms:W3CDTF">2021-04-28T04:16:56Z</dcterms:modified>
</cp:coreProperties>
</file>