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68" r:id="rId3"/>
    <p:sldId id="257" r:id="rId4"/>
    <p:sldId id="258" r:id="rId5"/>
    <p:sldId id="265" r:id="rId6"/>
    <p:sldId id="267" r:id="rId7"/>
    <p:sldId id="259" r:id="rId8"/>
    <p:sldId id="266"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2"/>
  </p:normalViewPr>
  <p:slideViewPr>
    <p:cSldViewPr snapToGrid="0" snapToObjects="1">
      <p:cViewPr varScale="1">
        <p:scale>
          <a:sx n="90" d="100"/>
          <a:sy n="90" d="100"/>
        </p:scale>
        <p:origin x="232"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329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tif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2.tif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br>
              <a:rPr lang="en-US" dirty="0"/>
            </a:br>
            <a:r>
              <a:rPr lang="en-US" dirty="0"/>
              <a:t>Testosterone therapy in </a:t>
            </a:r>
            <a:r>
              <a:rPr lang="en-US" dirty="0" err="1"/>
              <a:t>hypospadiasis</a:t>
            </a:r>
            <a:endParaRPr lang="en-US" dirty="0"/>
          </a:p>
        </p:txBody>
      </p:sp>
      <p:sp>
        <p:nvSpPr>
          <p:cNvPr id="3" name="Subtitle 2"/>
          <p:cNvSpPr>
            <a:spLocks noGrp="1"/>
          </p:cNvSpPr>
          <p:nvPr>
            <p:ph type="subTitle" idx="1"/>
          </p:nvPr>
        </p:nvSpPr>
        <p:spPr/>
        <p:txBody>
          <a:bodyPr/>
          <a:lstStyle/>
          <a:p>
            <a:r>
              <a:rPr lang="en-US" dirty="0"/>
              <a:t>From the Pediatric endocrinologist’s perspective</a:t>
            </a:r>
          </a:p>
          <a:p>
            <a:endParaRPr lang="en-US" dirty="0"/>
          </a:p>
        </p:txBody>
      </p:sp>
    </p:spTree>
    <p:extLst>
      <p:ext uri="{BB962C8B-B14F-4D97-AF65-F5344CB8AC3E}">
        <p14:creationId xmlns:p14="http://schemas.microsoft.com/office/powerpoint/2010/main" val="214417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b="1" dirty="0">
                <a:solidFill>
                  <a:schemeClr val="tx1"/>
                </a:solidFill>
              </a:rPr>
              <a:t>European Society of Endocrinology Clinical Practice Guidelines on the management of adrenocortical carcinoma in adults, in collaboration with the European Network for the Study of Adrenal Tumors.</a:t>
            </a:r>
            <a:br>
              <a:rPr lang="en-US" sz="1600" b="1" dirty="0">
                <a:solidFill>
                  <a:schemeClr val="tx1"/>
                </a:solidFill>
              </a:rPr>
            </a:br>
            <a:r>
              <a:rPr lang="en-US" sz="1600" i="1" dirty="0">
                <a:solidFill>
                  <a:schemeClr val="tx1"/>
                </a:solidFill>
              </a:rPr>
              <a:t>European Journal of Endocrinology</a:t>
            </a:r>
            <a:r>
              <a:rPr lang="en-US" sz="1600" dirty="0">
                <a:solidFill>
                  <a:schemeClr val="tx1"/>
                </a:solidFill>
              </a:rPr>
              <a:t>, </a:t>
            </a:r>
            <a:r>
              <a:rPr lang="en-US" sz="1600" i="1" dirty="0">
                <a:solidFill>
                  <a:schemeClr val="tx1"/>
                </a:solidFill>
              </a:rPr>
              <a:t>179</a:t>
            </a:r>
            <a:r>
              <a:rPr lang="en-US" sz="1600" dirty="0">
                <a:solidFill>
                  <a:schemeClr val="tx1"/>
                </a:solidFill>
              </a:rPr>
              <a:t>(4), G1-G46. </a:t>
            </a:r>
          </a:p>
        </p:txBody>
      </p:sp>
      <p:sp>
        <p:nvSpPr>
          <p:cNvPr id="3" name="Content Placeholder 2"/>
          <p:cNvSpPr>
            <a:spLocks noGrp="1"/>
          </p:cNvSpPr>
          <p:nvPr>
            <p:ph idx="1"/>
          </p:nvPr>
        </p:nvSpPr>
        <p:spPr>
          <a:xfrm>
            <a:off x="677334" y="2160590"/>
            <a:ext cx="8596668" cy="3054348"/>
          </a:xfrm>
        </p:spPr>
        <p:txBody>
          <a:bodyPr>
            <a:normAutofit/>
          </a:bodyPr>
          <a:lstStyle/>
          <a:p>
            <a:r>
              <a:rPr lang="en-US" b="1" i="1" dirty="0">
                <a:solidFill>
                  <a:schemeClr val="accent1"/>
                </a:solidFill>
              </a:rPr>
              <a:t>Recommend perioperative hydrocortisone replacement in all patients with </a:t>
            </a:r>
            <a:r>
              <a:rPr lang="en-US" b="1" i="1" dirty="0" err="1">
                <a:solidFill>
                  <a:schemeClr val="accent1"/>
                </a:solidFill>
              </a:rPr>
              <a:t>hypercortisolism</a:t>
            </a:r>
            <a:r>
              <a:rPr lang="en-US" b="1" i="1" dirty="0">
                <a:solidFill>
                  <a:schemeClr val="accent1"/>
                </a:solidFill>
              </a:rPr>
              <a:t> that undergo surgery for ACC.</a:t>
            </a:r>
          </a:p>
          <a:p>
            <a:endParaRPr lang="en-US" dirty="0"/>
          </a:p>
          <a:p>
            <a:endParaRPr lang="en-US" dirty="0"/>
          </a:p>
          <a:p>
            <a:endParaRPr lang="en-US" dirty="0"/>
          </a:p>
          <a:p>
            <a:r>
              <a:rPr lang="en-US" dirty="0"/>
              <a:t>Post op period- Slowly taper hydrocortisone, to ensure time for recovery of HPA axis post tumor removal. </a:t>
            </a:r>
          </a:p>
        </p:txBody>
      </p:sp>
    </p:spTree>
    <p:extLst>
      <p:ext uri="{BB962C8B-B14F-4D97-AF65-F5344CB8AC3E}">
        <p14:creationId xmlns:p14="http://schemas.microsoft.com/office/powerpoint/2010/main" val="192018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09" y="2967037"/>
            <a:ext cx="8596668" cy="1320800"/>
          </a:xfrm>
        </p:spPr>
        <p:txBody>
          <a:bodyPr>
            <a:normAutofit/>
          </a:bodyPr>
          <a:lstStyle/>
          <a:p>
            <a:pPr algn="ctr"/>
            <a:r>
              <a:rPr lang="en-US" sz="5400" b="1" dirty="0">
                <a:solidFill>
                  <a:schemeClr val="accent1"/>
                </a:solidFill>
              </a:rPr>
              <a:t>Thank- you</a:t>
            </a:r>
          </a:p>
        </p:txBody>
      </p:sp>
    </p:spTree>
    <p:extLst>
      <p:ext uri="{BB962C8B-B14F-4D97-AF65-F5344CB8AC3E}">
        <p14:creationId xmlns:p14="http://schemas.microsoft.com/office/powerpoint/2010/main" val="11664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HYPOSPADIASIS</a:t>
            </a:r>
          </a:p>
        </p:txBody>
      </p:sp>
      <p:sp>
        <p:nvSpPr>
          <p:cNvPr id="3" name="Content Placeholder 2"/>
          <p:cNvSpPr>
            <a:spLocks noGrp="1"/>
          </p:cNvSpPr>
          <p:nvPr>
            <p:ph idx="1"/>
          </p:nvPr>
        </p:nvSpPr>
        <p:spPr/>
        <p:txBody>
          <a:bodyPr/>
          <a:lstStyle/>
          <a:p>
            <a:r>
              <a:rPr lang="en-US" dirty="0"/>
              <a:t>Multifactorial etiology </a:t>
            </a:r>
          </a:p>
          <a:p>
            <a:r>
              <a:rPr lang="en-US" dirty="0"/>
              <a:t>Endocrine- testosterone biosynthesis defects, 5alpha-reductase type 2 mutations, and androgen receptor mutations </a:t>
            </a:r>
          </a:p>
          <a:p>
            <a:r>
              <a:rPr lang="en-US" dirty="0"/>
              <a:t>Environmental endocrine disruptors</a:t>
            </a:r>
          </a:p>
          <a:p>
            <a:r>
              <a:rPr lang="en-US" dirty="0"/>
              <a:t>Unknown  </a:t>
            </a:r>
          </a:p>
        </p:txBody>
      </p:sp>
    </p:spTree>
    <p:extLst>
      <p:ext uri="{BB962C8B-B14F-4D97-AF65-F5344CB8AC3E}">
        <p14:creationId xmlns:p14="http://schemas.microsoft.com/office/powerpoint/2010/main" val="12233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250766" cy="977900"/>
          </a:xfrm>
        </p:spPr>
        <p:txBody>
          <a:bodyPr>
            <a:noAutofit/>
          </a:bodyPr>
          <a:lstStyle/>
          <a:p>
            <a:r>
              <a:rPr lang="en-US" sz="1800" b="1" dirty="0">
                <a:solidFill>
                  <a:srgbClr val="1C1D1E"/>
                </a:solidFill>
              </a:rPr>
              <a:t>Effect of Parenteral Testosterone Therapy on Penile Development in Boys with Hypospadias</a:t>
            </a:r>
            <a:br>
              <a:rPr lang="en-US" sz="1800" b="1" dirty="0">
                <a:solidFill>
                  <a:srgbClr val="1C1D1E"/>
                </a:solidFill>
              </a:rPr>
            </a:br>
            <a:r>
              <a:rPr lang="en-US" sz="1800" b="1" dirty="0">
                <a:solidFill>
                  <a:srgbClr val="1C1D1E"/>
                </a:solidFill>
              </a:rPr>
              <a:t>Davits et al. </a:t>
            </a:r>
            <a:br>
              <a:rPr lang="en-US" sz="1800" dirty="0">
                <a:solidFill>
                  <a:srgbClr val="8B8B8B"/>
                </a:solidFill>
              </a:rPr>
            </a:br>
            <a:r>
              <a:rPr lang="en-US" sz="1800" dirty="0">
                <a:solidFill>
                  <a:schemeClr val="tx1"/>
                </a:solidFill>
              </a:rPr>
              <a:t>1993. British Journal of Urology</a:t>
            </a:r>
          </a:p>
        </p:txBody>
      </p:sp>
      <p:sp>
        <p:nvSpPr>
          <p:cNvPr id="3" name="Content Placeholder 2"/>
          <p:cNvSpPr>
            <a:spLocks noGrp="1"/>
          </p:cNvSpPr>
          <p:nvPr>
            <p:ph idx="1"/>
          </p:nvPr>
        </p:nvSpPr>
        <p:spPr/>
        <p:txBody>
          <a:bodyPr/>
          <a:lstStyle/>
          <a:p>
            <a:r>
              <a:rPr lang="en-US" dirty="0"/>
              <a:t>Forty boys with hypospadias received 2 mg/kg testosterone esters intramuscularly 5 and 2 weeks before surgical correction. </a:t>
            </a:r>
          </a:p>
          <a:p>
            <a:r>
              <a:rPr lang="en-US" dirty="0"/>
              <a:t>The effects on penile development were determined 3 and 5 weeks after the first injection and 3 and 12 months post‐operatively.</a:t>
            </a:r>
          </a:p>
          <a:p>
            <a:r>
              <a:rPr lang="en-US" dirty="0"/>
              <a:t> A significant effect on penile development was shown. This effect disappeared during the first year following treatment. </a:t>
            </a:r>
          </a:p>
          <a:p>
            <a:r>
              <a:rPr lang="en-US" b="1" i="1" dirty="0">
                <a:solidFill>
                  <a:schemeClr val="accent1"/>
                </a:solidFill>
              </a:rPr>
              <a:t>No effect on bone maturation, children's height and the ultimate testosterone level. </a:t>
            </a:r>
          </a:p>
          <a:p>
            <a:r>
              <a:rPr lang="en-US" dirty="0"/>
              <a:t>All adverse effects disappeared after cessation of therapy. </a:t>
            </a:r>
          </a:p>
        </p:txBody>
      </p:sp>
    </p:spTree>
    <p:extLst>
      <p:ext uri="{BB962C8B-B14F-4D97-AF65-F5344CB8AC3E}">
        <p14:creationId xmlns:p14="http://schemas.microsoft.com/office/powerpoint/2010/main" val="79249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ts val="1000"/>
              </a:spcBef>
              <a:buClr>
                <a:srgbClr val="92278F">
                  <a:lumMod val="75000"/>
                </a:srgbClr>
              </a:buClr>
              <a:buSzPct val="80000"/>
            </a:pPr>
            <a:r>
              <a:rPr lang="en-US" sz="1800" b="1" dirty="0">
                <a:solidFill>
                  <a:prstClr val="black">
                    <a:lumMod val="75000"/>
                    <a:lumOff val="25000"/>
                  </a:prstClr>
                </a:solidFill>
              </a:rPr>
              <a:t>Preoperative Testosterone Therapy Prior to Surgical Correction of Hypospadias: A Review of the Literature. </a:t>
            </a:r>
            <a:br>
              <a:rPr lang="en-US" sz="1800" b="1" dirty="0">
                <a:solidFill>
                  <a:prstClr val="black">
                    <a:lumMod val="75000"/>
                    <a:lumOff val="25000"/>
                  </a:prstClr>
                </a:solidFill>
              </a:rPr>
            </a:br>
            <a:r>
              <a:rPr lang="en-US" sz="1800" dirty="0">
                <a:solidFill>
                  <a:prstClr val="black">
                    <a:lumMod val="75000"/>
                    <a:lumOff val="25000"/>
                  </a:prstClr>
                </a:solidFill>
              </a:rPr>
              <a:t>Krishnan A, </a:t>
            </a:r>
            <a:r>
              <a:rPr lang="en-US" sz="1800" dirty="0" err="1">
                <a:solidFill>
                  <a:prstClr val="black">
                    <a:lumMod val="75000"/>
                    <a:lumOff val="25000"/>
                  </a:prstClr>
                </a:solidFill>
              </a:rPr>
              <a:t>Chagani</a:t>
            </a:r>
            <a:r>
              <a:rPr lang="en-US" sz="1800" dirty="0">
                <a:solidFill>
                  <a:prstClr val="black">
                    <a:lumMod val="75000"/>
                    <a:lumOff val="25000"/>
                  </a:prstClr>
                </a:solidFill>
              </a:rPr>
              <a:t> S, </a:t>
            </a:r>
            <a:r>
              <a:rPr lang="en-US" sz="1800" dirty="0" err="1">
                <a:solidFill>
                  <a:prstClr val="black">
                    <a:lumMod val="75000"/>
                    <a:lumOff val="25000"/>
                  </a:prstClr>
                </a:solidFill>
              </a:rPr>
              <a:t>Rohl</a:t>
            </a:r>
            <a:r>
              <a:rPr lang="en-US" sz="1800" dirty="0">
                <a:solidFill>
                  <a:prstClr val="black">
                    <a:lumMod val="75000"/>
                    <a:lumOff val="25000"/>
                  </a:prstClr>
                </a:solidFill>
              </a:rPr>
              <a:t> AJ. </a:t>
            </a:r>
            <a:r>
              <a:rPr lang="en-US" sz="1800" i="1" dirty="0" err="1">
                <a:solidFill>
                  <a:prstClr val="black">
                    <a:lumMod val="75000"/>
                    <a:lumOff val="25000"/>
                  </a:prstClr>
                </a:solidFill>
              </a:rPr>
              <a:t>Cureus</a:t>
            </a:r>
            <a:r>
              <a:rPr lang="en-US" sz="1800" dirty="0">
                <a:solidFill>
                  <a:prstClr val="black">
                    <a:lumMod val="75000"/>
                    <a:lumOff val="25000"/>
                  </a:prstClr>
                </a:solidFill>
              </a:rPr>
              <a:t>. 2016;8(7):e677. </a:t>
            </a:r>
          </a:p>
        </p:txBody>
      </p:sp>
      <p:sp>
        <p:nvSpPr>
          <p:cNvPr id="3" name="Content Placeholder 2"/>
          <p:cNvSpPr>
            <a:spLocks noGrp="1"/>
          </p:cNvSpPr>
          <p:nvPr>
            <p:ph idx="1"/>
          </p:nvPr>
        </p:nvSpPr>
        <p:spPr/>
        <p:txBody>
          <a:bodyPr>
            <a:normAutofit lnSpcReduction="10000"/>
          </a:bodyPr>
          <a:lstStyle/>
          <a:p>
            <a:r>
              <a:rPr lang="en-US" dirty="0"/>
              <a:t>Testosterone therapy is beneficial in improving outcomes of hypospadias repair</a:t>
            </a:r>
          </a:p>
          <a:p>
            <a:r>
              <a:rPr lang="en-US" b="1" i="1" dirty="0">
                <a:solidFill>
                  <a:schemeClr val="accent1"/>
                </a:solidFill>
              </a:rPr>
              <a:t>No consensus has been determined as to which route of administration is safer (i.e., results in fewer systemic effects).</a:t>
            </a:r>
          </a:p>
          <a:p>
            <a:r>
              <a:rPr lang="en-US" dirty="0"/>
              <a:t>Topical testosterone (DHT cream) absorption is highly variable and, as such, over-absorption may lead to increased serum testosterone, abnormal hair growth, and hyperpigmentation of the genitalia. </a:t>
            </a:r>
          </a:p>
          <a:p>
            <a:r>
              <a:rPr lang="en-US" dirty="0"/>
              <a:t>Other studies failed to observe any difference in systemic effects between groups. </a:t>
            </a:r>
          </a:p>
          <a:p>
            <a:endParaRPr lang="en-US" dirty="0"/>
          </a:p>
          <a:p>
            <a:r>
              <a:rPr lang="en-US" i="1" dirty="0">
                <a:solidFill>
                  <a:schemeClr val="accent3">
                    <a:lumMod val="75000"/>
                  </a:schemeClr>
                </a:solidFill>
              </a:rPr>
              <a:t>Due to non availability and cost of Di </a:t>
            </a:r>
            <a:r>
              <a:rPr lang="en-US" i="1" dirty="0" err="1">
                <a:solidFill>
                  <a:schemeClr val="accent3">
                    <a:lumMod val="75000"/>
                  </a:schemeClr>
                </a:solidFill>
              </a:rPr>
              <a:t>hydrotestosterone</a:t>
            </a:r>
            <a:r>
              <a:rPr lang="en-US" i="1" dirty="0">
                <a:solidFill>
                  <a:schemeClr val="accent3">
                    <a:lumMod val="75000"/>
                  </a:schemeClr>
                </a:solidFill>
              </a:rPr>
              <a:t> cream, we have been using systemic testosterone treatment.</a:t>
            </a:r>
          </a:p>
        </p:txBody>
      </p:sp>
    </p:spTree>
    <p:extLst>
      <p:ext uri="{BB962C8B-B14F-4D97-AF65-F5344CB8AC3E}">
        <p14:creationId xmlns:p14="http://schemas.microsoft.com/office/powerpoint/2010/main" val="214022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Adrenocortical Carcinoma</a:t>
            </a:r>
          </a:p>
        </p:txBody>
      </p:sp>
      <p:sp>
        <p:nvSpPr>
          <p:cNvPr id="3" name="Text Placeholder 2"/>
          <p:cNvSpPr>
            <a:spLocks noGrp="1"/>
          </p:cNvSpPr>
          <p:nvPr>
            <p:ph type="body" idx="1"/>
          </p:nvPr>
        </p:nvSpPr>
        <p:spPr/>
        <p:txBody>
          <a:bodyPr/>
          <a:lstStyle/>
          <a:p>
            <a:r>
              <a:rPr lang="en-US" dirty="0"/>
              <a:t>From the Pediatric endocrinologist’s perspective</a:t>
            </a:r>
          </a:p>
        </p:txBody>
      </p:sp>
    </p:spTree>
    <p:extLst>
      <p:ext uri="{BB962C8B-B14F-4D97-AF65-F5344CB8AC3E}">
        <p14:creationId xmlns:p14="http://schemas.microsoft.com/office/powerpoint/2010/main" val="5253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do you suspect ACC in a child?</a:t>
            </a:r>
          </a:p>
        </p:txBody>
      </p:sp>
      <p:sp>
        <p:nvSpPr>
          <p:cNvPr id="5" name="Content Placeholder 4"/>
          <p:cNvSpPr>
            <a:spLocks noGrp="1"/>
          </p:cNvSpPr>
          <p:nvPr>
            <p:ph idx="1"/>
          </p:nvPr>
        </p:nvSpPr>
        <p:spPr/>
        <p:txBody>
          <a:bodyPr/>
          <a:lstStyle/>
          <a:p>
            <a:r>
              <a:rPr lang="en-US" dirty="0" err="1"/>
              <a:t>Virilization</a:t>
            </a:r>
            <a:r>
              <a:rPr lang="en-US" dirty="0"/>
              <a:t> in both boys and girls(hirsutism, acne, irregular periods)</a:t>
            </a:r>
          </a:p>
          <a:p>
            <a:r>
              <a:rPr lang="en-US" dirty="0"/>
              <a:t>Rapid development of </a:t>
            </a:r>
            <a:r>
              <a:rPr lang="en-US" dirty="0" err="1"/>
              <a:t>Cushinghoid</a:t>
            </a:r>
            <a:r>
              <a:rPr lang="en-US" dirty="0"/>
              <a:t> features, (usually hypertensive)</a:t>
            </a:r>
          </a:p>
          <a:p>
            <a:r>
              <a:rPr lang="en-US" dirty="0"/>
              <a:t>Feminization (gynecomastia in boys)</a:t>
            </a:r>
          </a:p>
          <a:p>
            <a:r>
              <a:rPr lang="en-US" dirty="0"/>
              <a:t>Abdominal mass</a:t>
            </a:r>
          </a:p>
        </p:txBody>
      </p:sp>
    </p:spTree>
    <p:extLst>
      <p:ext uri="{BB962C8B-B14F-4D97-AF65-F5344CB8AC3E}">
        <p14:creationId xmlns:p14="http://schemas.microsoft.com/office/powerpoint/2010/main" val="167874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036" y="257168"/>
            <a:ext cx="6584950" cy="1473200"/>
          </a:xfrm>
          <a:solidFill>
            <a:schemeClr val="bg1"/>
          </a:solidFill>
        </p:spPr>
        <p:txBody>
          <a:bodyPr>
            <a:normAutofit fontScale="90000"/>
          </a:bodyPr>
          <a:lstStyle/>
          <a:p>
            <a:r>
              <a:rPr lang="en-US" dirty="0"/>
              <a:t>Adrenal Gland Tumor can produce excess </a:t>
            </a:r>
            <a:r>
              <a:rPr lang="mr-IN" dirty="0"/>
              <a:t>–</a:t>
            </a:r>
            <a:r>
              <a:rPr lang="en-US" dirty="0"/>
              <a:t> GC/ MC/ Androgen/ Estrogen/ combination of these/ none</a:t>
            </a:r>
          </a:p>
        </p:txBody>
      </p:sp>
      <p:pic>
        <p:nvPicPr>
          <p:cNvPr id="7" name="Picture 6"/>
          <p:cNvPicPr>
            <a:picLocks noChangeAspect="1"/>
          </p:cNvPicPr>
          <p:nvPr/>
        </p:nvPicPr>
        <p:blipFill>
          <a:blip r:embed="rId2"/>
          <a:stretch>
            <a:fillRect/>
          </a:stretch>
        </p:blipFill>
        <p:spPr>
          <a:xfrm>
            <a:off x="420150" y="355600"/>
            <a:ext cx="4224833" cy="6362700"/>
          </a:xfrm>
          <a:prstGeom prst="rect">
            <a:avLst/>
          </a:prstGeom>
        </p:spPr>
      </p:pic>
      <p:sp>
        <p:nvSpPr>
          <p:cNvPr id="8" name="TextBox 7"/>
          <p:cNvSpPr txBox="1"/>
          <p:nvPr/>
        </p:nvSpPr>
        <p:spPr>
          <a:xfrm>
            <a:off x="5715000" y="3338165"/>
            <a:ext cx="4471987" cy="646331"/>
          </a:xfrm>
          <a:prstGeom prst="rect">
            <a:avLst/>
          </a:prstGeom>
          <a:solidFill>
            <a:schemeClr val="accent6">
              <a:lumMod val="20000"/>
              <a:lumOff val="80000"/>
            </a:schemeClr>
          </a:solidFill>
        </p:spPr>
        <p:txBody>
          <a:bodyPr wrap="square" rtlCol="0">
            <a:spAutoFit/>
          </a:bodyPr>
          <a:lstStyle/>
          <a:p>
            <a:r>
              <a:rPr lang="en-US" dirty="0"/>
              <a:t>Excess - Hypertension, Hyperglycemia, </a:t>
            </a:r>
            <a:r>
              <a:rPr lang="en-US" dirty="0" err="1"/>
              <a:t>Cushingoid</a:t>
            </a:r>
            <a:r>
              <a:rPr lang="en-US" dirty="0"/>
              <a:t> facies, excessive irritability, </a:t>
            </a:r>
          </a:p>
        </p:txBody>
      </p:sp>
      <p:sp>
        <p:nvSpPr>
          <p:cNvPr id="9" name="TextBox 8"/>
          <p:cNvSpPr txBox="1"/>
          <p:nvPr/>
        </p:nvSpPr>
        <p:spPr>
          <a:xfrm>
            <a:off x="5715000" y="2289305"/>
            <a:ext cx="4643438" cy="369332"/>
          </a:xfrm>
          <a:prstGeom prst="rect">
            <a:avLst/>
          </a:prstGeom>
          <a:solidFill>
            <a:schemeClr val="bg1"/>
          </a:solidFill>
        </p:spPr>
        <p:txBody>
          <a:bodyPr wrap="square" rtlCol="0">
            <a:spAutoFit/>
          </a:bodyPr>
          <a:lstStyle/>
          <a:p>
            <a:r>
              <a:rPr lang="en-US" dirty="0"/>
              <a:t>Excess - Hypertension, hypokalemia </a:t>
            </a:r>
            <a:r>
              <a:rPr lang="en-US" b="1" i="1" dirty="0"/>
              <a:t>(Rare)</a:t>
            </a:r>
          </a:p>
        </p:txBody>
      </p:sp>
      <p:sp>
        <p:nvSpPr>
          <p:cNvPr id="10" name="TextBox 9"/>
          <p:cNvSpPr txBox="1"/>
          <p:nvPr/>
        </p:nvSpPr>
        <p:spPr>
          <a:xfrm>
            <a:off x="5715000" y="4343401"/>
            <a:ext cx="4471987" cy="1477328"/>
          </a:xfrm>
          <a:prstGeom prst="rect">
            <a:avLst/>
          </a:prstGeom>
          <a:solidFill>
            <a:schemeClr val="accent6">
              <a:lumMod val="20000"/>
              <a:lumOff val="80000"/>
            </a:schemeClr>
          </a:solidFill>
        </p:spPr>
        <p:txBody>
          <a:bodyPr wrap="square" rtlCol="0">
            <a:spAutoFit/>
          </a:bodyPr>
          <a:lstStyle/>
          <a:p>
            <a:r>
              <a:rPr lang="en-US"/>
              <a:t>Excess - Pubic </a:t>
            </a:r>
            <a:r>
              <a:rPr lang="en-US" dirty="0"/>
              <a:t>hair growth, </a:t>
            </a:r>
            <a:r>
              <a:rPr lang="en-US" dirty="0" err="1"/>
              <a:t>clitoromegaly</a:t>
            </a:r>
            <a:r>
              <a:rPr lang="en-US" dirty="0"/>
              <a:t> in girls, increase in penile size in boys, physical growth, deepening of voice, muscular built, aggressive </a:t>
            </a:r>
            <a:r>
              <a:rPr lang="en-US" dirty="0" err="1"/>
              <a:t>behaviour</a:t>
            </a:r>
            <a:r>
              <a:rPr lang="en-US" dirty="0"/>
              <a:t>,  advanced skeletal maturity</a:t>
            </a:r>
          </a:p>
        </p:txBody>
      </p:sp>
      <p:sp>
        <p:nvSpPr>
          <p:cNvPr id="11" name="Right Arrow 10"/>
          <p:cNvSpPr/>
          <p:nvPr/>
        </p:nvSpPr>
        <p:spPr>
          <a:xfrm>
            <a:off x="4787900" y="4343401"/>
            <a:ext cx="749284"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05349" y="2241376"/>
            <a:ext cx="749284"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787900" y="3292388"/>
            <a:ext cx="749284"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57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93" y="166684"/>
            <a:ext cx="9523941" cy="1320800"/>
          </a:xfrm>
        </p:spPr>
        <p:txBody>
          <a:bodyPr/>
          <a:lstStyle/>
          <a:p>
            <a:r>
              <a:rPr lang="en-US" dirty="0"/>
              <a:t>Investigations </a:t>
            </a:r>
            <a:r>
              <a:rPr lang="en-US"/>
              <a:t>in suspected Adreno </a:t>
            </a:r>
            <a:r>
              <a:rPr lang="en-US" dirty="0"/>
              <a:t>cortical carcinoma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3013682"/>
              </p:ext>
            </p:extLst>
          </p:nvPr>
        </p:nvGraphicFramePr>
        <p:xfrm>
          <a:off x="563562" y="1570037"/>
          <a:ext cx="9852026" cy="4805124"/>
        </p:xfrm>
        <a:graphic>
          <a:graphicData uri="http://schemas.openxmlformats.org/drawingml/2006/table">
            <a:tbl>
              <a:tblPr>
                <a:tableStyleId>{775DCB02-9BB8-47FD-8907-85C794F793BA}</a:tableStyleId>
              </a:tblPr>
              <a:tblGrid>
                <a:gridCol w="2143232">
                  <a:extLst>
                    <a:ext uri="{9D8B030D-6E8A-4147-A177-3AD203B41FA5}">
                      <a16:colId xmlns:a16="http://schemas.microsoft.com/office/drawing/2014/main" val="20000"/>
                    </a:ext>
                  </a:extLst>
                </a:gridCol>
                <a:gridCol w="7708794">
                  <a:extLst>
                    <a:ext uri="{9D8B030D-6E8A-4147-A177-3AD203B41FA5}">
                      <a16:colId xmlns:a16="http://schemas.microsoft.com/office/drawing/2014/main" val="20001"/>
                    </a:ext>
                  </a:extLst>
                </a:gridCol>
              </a:tblGrid>
              <a:tr h="1010266">
                <a:tc>
                  <a:txBody>
                    <a:bodyPr/>
                    <a:lstStyle/>
                    <a:p>
                      <a:pPr algn="l" fontAlgn="t"/>
                      <a:r>
                        <a:rPr lang="en-US" sz="1800" dirty="0">
                          <a:effectLst/>
                        </a:rPr>
                        <a:t>Hormonal profile </a:t>
                      </a:r>
                      <a:endParaRPr lang="en-US" sz="1800" dirty="0">
                        <a:effectLst/>
                        <a:latin typeface="inherit" charset="0"/>
                      </a:endParaRPr>
                    </a:p>
                  </a:txBody>
                  <a:tcPr marL="23614" marR="23614" marT="11807" marB="11807"/>
                </a:tc>
                <a:tc>
                  <a:txBody>
                    <a:bodyPr/>
                    <a:lstStyle/>
                    <a:p>
                      <a:pPr algn="l" fontAlgn="t"/>
                      <a:r>
                        <a:rPr lang="en-US" sz="1800" b="1" dirty="0">
                          <a:effectLst/>
                        </a:rPr>
                        <a:t>Cushing’s syndrome</a:t>
                      </a:r>
                      <a:r>
                        <a:rPr lang="en-US" sz="1800" dirty="0">
                          <a:effectLst/>
                        </a:rPr>
                        <a:t>: </a:t>
                      </a:r>
                      <a:r>
                        <a:rPr lang="en-US" sz="1800" b="1" dirty="0">
                          <a:solidFill>
                            <a:schemeClr val="bg1"/>
                          </a:solidFill>
                          <a:effectLst/>
                        </a:rPr>
                        <a:t>a.m. and p.m. serum cortisol</a:t>
                      </a:r>
                      <a:r>
                        <a:rPr lang="en-US" sz="1800" dirty="0">
                          <a:effectLst/>
                        </a:rPr>
                        <a:t>, dexamethasone suppression test, serum adrenal androgens (DHEA, DHEAS, Δ</a:t>
                      </a:r>
                      <a:r>
                        <a:rPr lang="en-US" sz="1800" baseline="30000" dirty="0">
                          <a:effectLst/>
                        </a:rPr>
                        <a:t>5</a:t>
                      </a:r>
                      <a:r>
                        <a:rPr lang="en-US" sz="1800" dirty="0">
                          <a:effectLst/>
                        </a:rPr>
                        <a:t>-androstenediol, Δ</a:t>
                      </a:r>
                      <a:r>
                        <a:rPr lang="en-US" sz="1800" baseline="30000" dirty="0">
                          <a:effectLst/>
                        </a:rPr>
                        <a:t>4</a:t>
                      </a:r>
                      <a:r>
                        <a:rPr lang="en-US" sz="1800" dirty="0">
                          <a:effectLst/>
                        </a:rPr>
                        <a:t>-androstenedione), serum steroid precursors (</a:t>
                      </a:r>
                      <a:r>
                        <a:rPr lang="en-US" sz="1800" dirty="0" err="1">
                          <a:effectLst/>
                        </a:rPr>
                        <a:t>pregnenolone</a:t>
                      </a:r>
                      <a:r>
                        <a:rPr lang="en-US" sz="1800" dirty="0">
                          <a:effectLst/>
                        </a:rPr>
                        <a:t>, 17-hydroxypregnenolone, 17-hydroxyprogesterone, 11-deoxycortisol), plasma ACTH before and after CRH, 24-h urinary free cortisol, 17-hydroxysteroids, and tetrahydro-11-deoxycortisol </a:t>
                      </a:r>
                      <a:endParaRPr lang="en-US" sz="1800" dirty="0">
                        <a:effectLst/>
                        <a:latin typeface="inherit" charset="0"/>
                      </a:endParaRPr>
                    </a:p>
                  </a:txBody>
                  <a:tcPr marL="23614" marR="23614" marT="11807" marB="11807"/>
                </a:tc>
                <a:extLst>
                  <a:ext uri="{0D108BD9-81ED-4DB2-BD59-A6C34878D82A}">
                    <a16:rowId xmlns:a16="http://schemas.microsoft.com/office/drawing/2014/main" val="10000"/>
                  </a:ext>
                </a:extLst>
              </a:tr>
              <a:tr h="516720">
                <a:tc>
                  <a:txBody>
                    <a:bodyPr/>
                    <a:lstStyle/>
                    <a:p>
                      <a:pPr algn="l" fontAlgn="t"/>
                      <a:r>
                        <a:rPr lang="bg-BG" sz="1800">
                          <a:effectLst/>
                        </a:rPr>
                        <a:t>  </a:t>
                      </a:r>
                      <a:endParaRPr lang="bg-BG" sz="1800">
                        <a:effectLst/>
                        <a:latin typeface="inherit" charset="0"/>
                      </a:endParaRPr>
                    </a:p>
                  </a:txBody>
                  <a:tcPr marL="23614" marR="23614" marT="11807" marB="11807"/>
                </a:tc>
                <a:tc>
                  <a:txBody>
                    <a:bodyPr/>
                    <a:lstStyle/>
                    <a:p>
                      <a:pPr algn="l" fontAlgn="t"/>
                      <a:r>
                        <a:rPr lang="en-US" sz="1800" b="1" dirty="0" err="1">
                          <a:effectLst/>
                        </a:rPr>
                        <a:t>Virilization</a:t>
                      </a:r>
                      <a:r>
                        <a:rPr lang="en-US" sz="1800" b="1" dirty="0">
                          <a:effectLst/>
                        </a:rPr>
                        <a:t>:</a:t>
                      </a:r>
                      <a:r>
                        <a:rPr lang="en-US" sz="1800" dirty="0">
                          <a:effectLst/>
                        </a:rPr>
                        <a:t> </a:t>
                      </a:r>
                      <a:r>
                        <a:rPr lang="en-US" sz="1800" b="1" dirty="0">
                          <a:solidFill>
                            <a:schemeClr val="bg1"/>
                          </a:solidFill>
                          <a:effectLst/>
                        </a:rPr>
                        <a:t>serum testosterone, serum adrenal androgens (DHEA, DHEAS, </a:t>
                      </a:r>
                      <a:r>
                        <a:rPr lang="en-US" sz="1800" dirty="0">
                          <a:effectLst/>
                        </a:rPr>
                        <a:t>Δ</a:t>
                      </a:r>
                      <a:r>
                        <a:rPr lang="en-US" sz="1800" baseline="30000" dirty="0">
                          <a:effectLst/>
                        </a:rPr>
                        <a:t>5</a:t>
                      </a:r>
                      <a:r>
                        <a:rPr lang="en-US" sz="1800" dirty="0">
                          <a:effectLst/>
                        </a:rPr>
                        <a:t>-androstenediol, Δ</a:t>
                      </a:r>
                      <a:r>
                        <a:rPr lang="en-US" sz="1800" baseline="30000" dirty="0">
                          <a:effectLst/>
                        </a:rPr>
                        <a:t>4</a:t>
                      </a:r>
                      <a:r>
                        <a:rPr lang="en-US" sz="1800" dirty="0">
                          <a:effectLst/>
                        </a:rPr>
                        <a:t>-androstenedione), and 24-h urinary 17-ketosteroids </a:t>
                      </a:r>
                      <a:endParaRPr lang="en-US" sz="1800" dirty="0">
                        <a:effectLst/>
                        <a:latin typeface="inherit" charset="0"/>
                      </a:endParaRPr>
                    </a:p>
                  </a:txBody>
                  <a:tcPr marL="23614" marR="23614" marT="11807" marB="11807"/>
                </a:tc>
                <a:extLst>
                  <a:ext uri="{0D108BD9-81ED-4DB2-BD59-A6C34878D82A}">
                    <a16:rowId xmlns:a16="http://schemas.microsoft.com/office/drawing/2014/main" val="10001"/>
                  </a:ext>
                </a:extLst>
              </a:tr>
              <a:tr h="352204">
                <a:tc>
                  <a:txBody>
                    <a:bodyPr/>
                    <a:lstStyle/>
                    <a:p>
                      <a:pPr algn="l" fontAlgn="t"/>
                      <a:r>
                        <a:rPr lang="bg-BG" sz="1800">
                          <a:effectLst/>
                        </a:rPr>
                        <a:t>  </a:t>
                      </a:r>
                      <a:endParaRPr lang="bg-BG" sz="1800">
                        <a:effectLst/>
                        <a:latin typeface="inherit" charset="0"/>
                      </a:endParaRPr>
                    </a:p>
                  </a:txBody>
                  <a:tcPr marL="23614" marR="23614" marT="11807" marB="11807"/>
                </a:tc>
                <a:tc>
                  <a:txBody>
                    <a:bodyPr/>
                    <a:lstStyle/>
                    <a:p>
                      <a:pPr algn="l" fontAlgn="t"/>
                      <a:r>
                        <a:rPr lang="en-US" sz="1800" dirty="0">
                          <a:effectLst/>
                        </a:rPr>
                        <a:t>Hyperaldosteronism: plasma aldosterone, plasma renin activity, 11-deoxycorticosterone, and/or corticosterone </a:t>
                      </a:r>
                      <a:endParaRPr lang="en-US" sz="1800" dirty="0">
                        <a:effectLst/>
                        <a:latin typeface="inherit" charset="0"/>
                      </a:endParaRPr>
                    </a:p>
                  </a:txBody>
                  <a:tcPr marL="23614" marR="23614" marT="11807" marB="11807"/>
                </a:tc>
                <a:extLst>
                  <a:ext uri="{0D108BD9-81ED-4DB2-BD59-A6C34878D82A}">
                    <a16:rowId xmlns:a16="http://schemas.microsoft.com/office/drawing/2014/main" val="10002"/>
                  </a:ext>
                </a:extLst>
              </a:tr>
              <a:tr h="187689">
                <a:tc>
                  <a:txBody>
                    <a:bodyPr/>
                    <a:lstStyle/>
                    <a:p>
                      <a:pPr algn="l" fontAlgn="t"/>
                      <a:r>
                        <a:rPr lang="bg-BG" sz="1800">
                          <a:effectLst/>
                        </a:rPr>
                        <a:t>  </a:t>
                      </a:r>
                      <a:endParaRPr lang="bg-BG" sz="1800">
                        <a:effectLst/>
                        <a:latin typeface="inherit" charset="0"/>
                      </a:endParaRPr>
                    </a:p>
                  </a:txBody>
                  <a:tcPr marL="23614" marR="23614" marT="11807" marB="11807"/>
                </a:tc>
                <a:tc>
                  <a:txBody>
                    <a:bodyPr/>
                    <a:lstStyle/>
                    <a:p>
                      <a:pPr algn="l" fontAlgn="t"/>
                      <a:r>
                        <a:rPr lang="en-US" sz="1800">
                          <a:effectLst/>
                        </a:rPr>
                        <a:t>Feminization: serum estradiol and/or estrone </a:t>
                      </a:r>
                      <a:endParaRPr lang="en-US" sz="1800">
                        <a:effectLst/>
                        <a:latin typeface="inherit" charset="0"/>
                      </a:endParaRPr>
                    </a:p>
                  </a:txBody>
                  <a:tcPr marL="23614" marR="23614" marT="11807" marB="11807"/>
                </a:tc>
                <a:extLst>
                  <a:ext uri="{0D108BD9-81ED-4DB2-BD59-A6C34878D82A}">
                    <a16:rowId xmlns:a16="http://schemas.microsoft.com/office/drawing/2014/main" val="10003"/>
                  </a:ext>
                </a:extLst>
              </a:tr>
              <a:tr h="516720">
                <a:tc>
                  <a:txBody>
                    <a:bodyPr/>
                    <a:lstStyle/>
                    <a:p>
                      <a:pPr algn="l" fontAlgn="t"/>
                      <a:r>
                        <a:rPr lang="bg-BG" sz="1800">
                          <a:effectLst/>
                        </a:rPr>
                        <a:t>  </a:t>
                      </a:r>
                      <a:endParaRPr lang="bg-BG" sz="1800">
                        <a:effectLst/>
                        <a:latin typeface="inherit" charset="0"/>
                      </a:endParaRPr>
                    </a:p>
                  </a:txBody>
                  <a:tcPr marL="23614" marR="23614" marT="11807" marB="11807"/>
                </a:tc>
                <a:tc>
                  <a:txBody>
                    <a:bodyPr/>
                    <a:lstStyle/>
                    <a:p>
                      <a:pPr algn="l" fontAlgn="t"/>
                      <a:r>
                        <a:rPr lang="en-US" sz="1800">
                          <a:effectLst/>
                        </a:rPr>
                        <a:t>Nonhormone-secreting: hormonally inactive serum steroid precursors (pregnenolone, 17-hydroxypregnenolone, 17-hydroxyprogesterone, 11-deoxycortisol), 24-h urinary tetrahydro- 11-deoxycortisol. </a:t>
                      </a:r>
                      <a:endParaRPr lang="en-US" sz="1800">
                        <a:effectLst/>
                        <a:latin typeface="inherit" charset="0"/>
                      </a:endParaRPr>
                    </a:p>
                  </a:txBody>
                  <a:tcPr marL="23614" marR="23614" marT="11807" marB="11807"/>
                </a:tc>
                <a:extLst>
                  <a:ext uri="{0D108BD9-81ED-4DB2-BD59-A6C34878D82A}">
                    <a16:rowId xmlns:a16="http://schemas.microsoft.com/office/drawing/2014/main" val="10004"/>
                  </a:ext>
                </a:extLst>
              </a:tr>
              <a:tr h="352204">
                <a:tc>
                  <a:txBody>
                    <a:bodyPr/>
                    <a:lstStyle/>
                    <a:p>
                      <a:pPr algn="l" fontAlgn="t"/>
                      <a:r>
                        <a:rPr lang="en-US" sz="1800">
                          <a:effectLst/>
                        </a:rPr>
                        <a:t>Imaging evaluation </a:t>
                      </a:r>
                      <a:endParaRPr lang="en-US" sz="1800">
                        <a:effectLst/>
                        <a:latin typeface="inherit" charset="0"/>
                      </a:endParaRPr>
                    </a:p>
                  </a:txBody>
                  <a:tcPr marL="23614" marR="23614" marT="11807" marB="11807"/>
                </a:tc>
                <a:tc>
                  <a:txBody>
                    <a:bodyPr/>
                    <a:lstStyle/>
                    <a:p>
                      <a:pPr algn="l" fontAlgn="t"/>
                      <a:r>
                        <a:rPr lang="en-US" sz="1800" b="1" dirty="0">
                          <a:solidFill>
                            <a:schemeClr val="bg1"/>
                          </a:solidFill>
                          <a:effectLst/>
                        </a:rPr>
                        <a:t>Ultrasound, computed axial tomography,</a:t>
                      </a:r>
                      <a:r>
                        <a:rPr lang="en-US" sz="1800" dirty="0">
                          <a:effectLst/>
                        </a:rPr>
                        <a:t> MRI, arteriography, venography </a:t>
                      </a:r>
                      <a:endParaRPr lang="en-US" sz="1800" dirty="0">
                        <a:effectLst/>
                        <a:latin typeface="inherit" charset="0"/>
                      </a:endParaRPr>
                    </a:p>
                  </a:txBody>
                  <a:tcPr marL="23614" marR="23614" marT="11807" marB="1180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607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solidFill>
                  <a:schemeClr val="tx1"/>
                </a:solidFill>
              </a:rPr>
              <a:t>Adrenocortical Carcinoma in Children: A </a:t>
            </a:r>
            <a:r>
              <a:rPr lang="en-US" sz="1800" b="1" dirty="0" err="1">
                <a:solidFill>
                  <a:schemeClr val="tx1"/>
                </a:solidFill>
              </a:rPr>
              <a:t>Clinicopathological</a:t>
            </a:r>
            <a:r>
              <a:rPr lang="en-US" sz="1800" b="1" dirty="0">
                <a:solidFill>
                  <a:schemeClr val="tx1"/>
                </a:solidFill>
              </a:rPr>
              <a:t> Analysis of 41 Patients at the Mayo Clinic from 1950 to 2017. </a:t>
            </a:r>
            <a:br>
              <a:rPr lang="en-US" sz="1800" b="1" dirty="0">
                <a:solidFill>
                  <a:schemeClr val="tx1"/>
                </a:solidFill>
              </a:rPr>
            </a:br>
            <a:r>
              <a:rPr lang="en-US" sz="1800" dirty="0">
                <a:solidFill>
                  <a:schemeClr val="tx1"/>
                </a:solidFill>
              </a:rPr>
              <a:t>Gupta N, Rivera M, Novotny P, Rodriguez V, </a:t>
            </a:r>
            <a:r>
              <a:rPr lang="en-US" sz="1800" dirty="0" err="1">
                <a:solidFill>
                  <a:schemeClr val="tx1"/>
                </a:solidFill>
              </a:rPr>
              <a:t>Bancos</a:t>
            </a:r>
            <a:r>
              <a:rPr lang="en-US" sz="1800" dirty="0">
                <a:solidFill>
                  <a:schemeClr val="tx1"/>
                </a:solidFill>
              </a:rPr>
              <a:t> I, </a:t>
            </a:r>
            <a:r>
              <a:rPr lang="en-US" sz="1800" dirty="0" err="1">
                <a:solidFill>
                  <a:schemeClr val="tx1"/>
                </a:solidFill>
              </a:rPr>
              <a:t>Lteif</a:t>
            </a:r>
            <a:r>
              <a:rPr lang="en-US" sz="1800" dirty="0">
                <a:solidFill>
                  <a:schemeClr val="tx1"/>
                </a:solidFill>
              </a:rPr>
              <a:t> A.</a:t>
            </a:r>
            <a:br>
              <a:rPr lang="en-US" sz="1800" dirty="0">
                <a:solidFill>
                  <a:schemeClr val="tx1"/>
                </a:solidFill>
              </a:rPr>
            </a:br>
            <a:r>
              <a:rPr lang="en-US" sz="1800" dirty="0" err="1">
                <a:solidFill>
                  <a:schemeClr val="tx1"/>
                </a:solidFill>
              </a:rPr>
              <a:t>Horm</a:t>
            </a:r>
            <a:r>
              <a:rPr lang="en-US" sz="1800" dirty="0">
                <a:solidFill>
                  <a:schemeClr val="tx1"/>
                </a:solidFill>
              </a:rPr>
              <a:t> Res </a:t>
            </a:r>
            <a:r>
              <a:rPr lang="en-US" sz="1800" dirty="0" err="1">
                <a:solidFill>
                  <a:schemeClr val="tx1"/>
                </a:solidFill>
              </a:rPr>
              <a:t>Paediatr</a:t>
            </a:r>
            <a:r>
              <a:rPr lang="en-US" sz="1800" dirty="0">
                <a:solidFill>
                  <a:schemeClr val="tx1"/>
                </a:solidFill>
              </a:rPr>
              <a:t> 2018;90:8-18. </a:t>
            </a:r>
            <a:r>
              <a:rPr lang="en-US" sz="1800" dirty="0" err="1">
                <a:solidFill>
                  <a:schemeClr val="tx1"/>
                </a:solidFill>
              </a:rPr>
              <a:t>doi</a:t>
            </a:r>
            <a:r>
              <a:rPr lang="en-US" sz="1800" dirty="0">
                <a:solidFill>
                  <a:schemeClr val="tx1"/>
                </a:solidFill>
              </a:rPr>
              <a:t>: 10.1159/000488855</a:t>
            </a:r>
          </a:p>
        </p:txBody>
      </p:sp>
      <p:pic>
        <p:nvPicPr>
          <p:cNvPr id="4" name="Picture 3"/>
          <p:cNvPicPr>
            <a:picLocks noChangeAspect="1"/>
          </p:cNvPicPr>
          <p:nvPr/>
        </p:nvPicPr>
        <p:blipFill>
          <a:blip r:embed="rId2"/>
          <a:stretch>
            <a:fillRect/>
          </a:stretch>
        </p:blipFill>
        <p:spPr>
          <a:xfrm>
            <a:off x="1400618" y="1930400"/>
            <a:ext cx="6834704" cy="4711700"/>
          </a:xfrm>
          <a:prstGeom prst="rect">
            <a:avLst/>
          </a:prstGeom>
        </p:spPr>
      </p:pic>
      <p:sp>
        <p:nvSpPr>
          <p:cNvPr id="5" name="Rectangle 4"/>
          <p:cNvSpPr/>
          <p:nvPr/>
        </p:nvSpPr>
        <p:spPr>
          <a:xfrm>
            <a:off x="7386638" y="4629150"/>
            <a:ext cx="342900"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7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100</TotalTime>
  <Words>520</Words>
  <Application>Microsoft Office PowerPoint</Application>
  <PresentationFormat>Widescreen</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  Testosterone therapy in hypospadiasis</vt:lpstr>
      <vt:lpstr>HYPOSPADIASIS</vt:lpstr>
      <vt:lpstr>Effect of Parenteral Testosterone Therapy on Penile Development in Boys with Hypospadias Davits et al.  1993. British Journal of Urology</vt:lpstr>
      <vt:lpstr>Preoperative Testosterone Therapy Prior to Surgical Correction of Hypospadias: A Review of the Literature.  Krishnan A, Chagani S, Rohl AJ. Cureus. 2016;8(7):e677. </vt:lpstr>
      <vt:lpstr>Adrenocortical Carcinoma</vt:lpstr>
      <vt:lpstr>When do you suspect ACC in a child?</vt:lpstr>
      <vt:lpstr>Adrenal Gland Tumor can produce excess – GC/ MC/ Androgen/ Estrogen/ combination of these/ none</vt:lpstr>
      <vt:lpstr>Investigations in suspected Adreno cortical carcinoma</vt:lpstr>
      <vt:lpstr>Adrenocortical Carcinoma in Children: A Clinicopathological Analysis of 41 Patients at the Mayo Clinic from 1950 to 2017.  Gupta N, Rivera M, Novotny P, Rodriguez V, Bancos I, Lteif A. Horm Res Paediatr 2018;90:8-18. doi: 10.1159/000488855</vt:lpstr>
      <vt:lpstr>European Society of Endocrinology Clinical Practice Guidelines on the management of adrenocortical carcinoma in adults, in collaboration with the European Network for the Study of Adrenal Tumors. European Journal of Endocrinology, 179(4), G1-G46.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Testosterone therapy in hypospadiasis</dc:title>
  <dc:creator>sujay gupte</dc:creator>
  <cp:lastModifiedBy>Anand Gangadharan</cp:lastModifiedBy>
  <cp:revision>13</cp:revision>
  <cp:lastPrinted>2021-04-29T05:44:11Z</cp:lastPrinted>
  <dcterms:created xsi:type="dcterms:W3CDTF">2021-04-29T05:17:55Z</dcterms:created>
  <dcterms:modified xsi:type="dcterms:W3CDTF">2021-04-29T07:50:48Z</dcterms:modified>
</cp:coreProperties>
</file>