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79" r:id="rId4"/>
    <p:sldId id="285" r:id="rId5"/>
    <p:sldId id="259" r:id="rId6"/>
    <p:sldId id="260" r:id="rId7"/>
    <p:sldId id="280" r:id="rId8"/>
    <p:sldId id="281" r:id="rId9"/>
    <p:sldId id="286" r:id="rId10"/>
    <p:sldId id="282" r:id="rId11"/>
    <p:sldId id="262" r:id="rId12"/>
    <p:sldId id="283" r:id="rId13"/>
    <p:sldId id="284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44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6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98904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5615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5638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4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035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994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53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86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3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855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24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56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61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29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D59AE-E5C0-437D-B0AA-B832F352E40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7BF53D-7330-4F4D-BD43-D75164E6C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831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PREOPERATIVE TESTOSTERONE THERAPY IN HYPOSPADIAS PATIENTS</a:t>
            </a:r>
            <a:b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dirty="0" smtClean="0"/>
          </a:p>
          <a:p>
            <a:pPr algn="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DR.ASHLESHA SHIMPI</a:t>
            </a:r>
          </a:p>
          <a:p>
            <a:pPr algn="r"/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M.Ch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Pediatric Surgery</a:t>
            </a:r>
          </a:p>
          <a:p>
            <a:pPr algn="r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 Of Pediatric Surgery</a:t>
            </a:r>
          </a:p>
          <a:p>
            <a:pPr algn="r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D Y Patil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Hospital,Pune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Google Shape;150;p1" descr="Image result for pediatric urology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238270" y="4539133"/>
            <a:ext cx="3330690" cy="2143125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598" y="1268760"/>
            <a:ext cx="7562801" cy="47726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dose of testosterone was the most effective one 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Androgen side-effects were not uncommon however were mainly mild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Testosterone therapy had acceptable surgical and cosmetic outcomes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outcomes are considered favorable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control group showed no significant increase in penile length or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glanular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circumference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Group-presented with higher complication rate and reoperation rate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Preoperative testosterone therapy shows-</a:t>
            </a:r>
          </a:p>
          <a:p>
            <a:pPr>
              <a:buFont typeface="Wingdings" pitchFamily="2" charset="2"/>
              <a:buChar char="v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functional outcomes 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complications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local vascularity</a:t>
            </a:r>
          </a:p>
          <a:p>
            <a:pPr>
              <a:buFont typeface="Wingdings" pitchFamily="2" charset="2"/>
              <a:buChar char="v"/>
            </a:pPr>
            <a:endParaRPr lang="en-US" sz="26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778825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Pranav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Jadhav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HOD and Professor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Pediatric Surgery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Pediatric Surgery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Pediatrics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Endocrinology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 of Anesthesia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and their family members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5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6066" y="2967335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sz="5400" b="0" cap="none" spc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3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3280" y="2967335"/>
            <a:ext cx="4017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!</a:t>
            </a:r>
            <a:endParaRPr lang="en-US" sz="5400" b="1" cap="none" spc="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AIMS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346777" cy="38807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explore the functional and cosmetic outcomes of use of parenteral testosterone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Its effect on reducing postoperative complications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common congenital anomaly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Incidence-0.3 to - 0.7% </a:t>
            </a:r>
          </a:p>
          <a:p>
            <a:pPr marL="0" indent="0">
              <a:buNone/>
            </a:pPr>
            <a:endParaRPr lang="en-IN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prevalence of hypospadias -20.9 per 10,000 births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majority of children with hypospadias present with small phallus</a:t>
            </a:r>
            <a:endParaRPr lang="en-IN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ainstay of treatment- surgical correction </a:t>
            </a:r>
          </a:p>
          <a:p>
            <a:pPr>
              <a:buNone/>
            </a:pPr>
            <a:endParaRPr lang="en-IN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74769" cy="388077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Elective surgery on male genitalia at 6 to 12 months of age</a:t>
            </a:r>
          </a:p>
          <a:p>
            <a:pPr>
              <a:buNone/>
            </a:pPr>
            <a:endParaRPr lang="en-I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genital repairs being accomplished in younger patients, the use of pre-operative parenteral testosterone leads to increase in the length and vascularity of penis and reduce the possibility of complications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40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STUDY DESIGN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418785" cy="388077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Randomized prospective study in patients with hypospadias</a:t>
            </a:r>
          </a:p>
          <a:p>
            <a:pPr>
              <a:buFont typeface="Wingdings" pitchFamily="2" charset="2"/>
              <a:buChar char="v"/>
            </a:pPr>
            <a:endParaRPr lang="en-US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uration-1yr (January 2019 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2020)</a:t>
            </a:r>
            <a:b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IN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Testosterone is peripherally acting androgen with pronounced effect on the genitalia due to maximum androgen receptors there. This is the basis of using androgen stimulation preoperatively in cases of hypospadias </a:t>
            </a:r>
          </a:p>
          <a:p>
            <a:pPr>
              <a:buFont typeface="Wingdings" pitchFamily="2" charset="2"/>
              <a:buChar char="v"/>
            </a:pPr>
            <a:endParaRPr lang="en-US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23376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 pre testosterone therapy for:</a:t>
            </a:r>
          </a:p>
          <a:p>
            <a:pPr>
              <a:buNone/>
            </a:pPr>
            <a:r>
              <a:rPr lang="en-US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1) Stretched penile length (SPL)</a:t>
            </a:r>
          </a:p>
          <a:p>
            <a:pPr>
              <a:buNone/>
            </a:pPr>
            <a:r>
              <a:rPr lang="en-US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2) Glans circumference at the base</a:t>
            </a:r>
          </a:p>
          <a:p>
            <a:pPr>
              <a:buFont typeface="Wingdings" pitchFamily="2" charset="2"/>
              <a:buChar char="v"/>
            </a:pPr>
            <a:endParaRPr lang="en-US" sz="3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 postoperatively for: </a:t>
            </a:r>
          </a:p>
          <a:p>
            <a:pPr marL="624078" indent="-514350">
              <a:buNone/>
            </a:pPr>
            <a:r>
              <a:rPr lang="en-US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1) Reoperation rate</a:t>
            </a:r>
          </a:p>
          <a:p>
            <a:pPr marL="624078" indent="-514350">
              <a:buNone/>
            </a:pPr>
            <a:r>
              <a:rPr lang="en-US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2) Complications </a:t>
            </a:r>
          </a:p>
          <a:p>
            <a:pPr marL="624078" indent="-514350">
              <a:buNone/>
            </a:pPr>
            <a:endParaRPr lang="en-US" sz="3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>
              <a:buFont typeface="Wingdings" pitchFamily="2" charset="2"/>
              <a:buChar char="v"/>
            </a:pPr>
            <a:r>
              <a:rPr lang="en-US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surgical outcome was compared on the basis of cosmesis and postoperative complication rate</a:t>
            </a:r>
          </a:p>
          <a:p>
            <a:pPr marL="624078" indent="-514350">
              <a:buNone/>
            </a:pPr>
            <a:endParaRPr lang="en-US" sz="3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>
              <a:buFont typeface="Wingdings" pitchFamily="2" charset="2"/>
              <a:buChar char="v"/>
            </a:pPr>
            <a:r>
              <a:rPr lang="en-IN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Inclusion criteria: Patients with distal and mid penile hypospadias without chordee were only selected</a:t>
            </a:r>
          </a:p>
          <a:p>
            <a:pPr marL="624078" indent="-514350">
              <a:buFont typeface="Wingdings" pitchFamily="2" charset="2"/>
              <a:buChar char="v"/>
            </a:pPr>
            <a:endParaRPr lang="en-US"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8066857" cy="448457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patients were randomly divided into two groups (n=42)</a:t>
            </a: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1 received three doses of intramuscular testosterone 2 mg/kg at an interval of 6 weeks</a:t>
            </a:r>
          </a:p>
          <a:p>
            <a:pPr>
              <a:buFont typeface="Wingdings" pitchFamily="2" charset="2"/>
              <a:buChar char="v"/>
            </a:pPr>
            <a:endParaRPr lang="en-IN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2 did not receive any intervention</a:t>
            </a:r>
          </a:p>
          <a:p>
            <a:pPr>
              <a:buFont typeface="Wingdings" pitchFamily="2" charset="2"/>
              <a:buChar char="v"/>
            </a:pPr>
            <a:endParaRPr lang="en-IN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 repair was performed on all patients</a:t>
            </a:r>
          </a:p>
          <a:p>
            <a:pPr>
              <a:buFont typeface="Wingdings" pitchFamily="2" charset="2"/>
              <a:buChar char="v"/>
            </a:pPr>
            <a:endParaRPr lang="en-IN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were followed up, to observe the cosmesis and any 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8109" cy="393270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increase in SPL- </a:t>
            </a: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1.15cm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rate-85%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ean increase in </a:t>
            </a:r>
            <a:r>
              <a:rPr lang="en-IN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glanular</a:t>
            </a: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circumference -0.21 cm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rate- 80.96%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 rate-19%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Reoperation rate- 14.3%</a:t>
            </a:r>
            <a:endParaRPr lang="en-IN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367092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increase in SPL- 0.4cm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rate- static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increase in </a:t>
            </a:r>
            <a:r>
              <a:rPr lang="en-IN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glanular</a:t>
            </a:r>
            <a:r>
              <a:rPr lang="en-I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circumference- 0.02 cm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rate- static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 rate-  40%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Reoperation rate-31%</a:t>
            </a:r>
            <a:endParaRPr lang="en-IN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PHOTOS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4200477" cy="288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636912"/>
            <a:ext cx="2016373" cy="292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95536" y="5517232"/>
            <a:ext cx="264424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 TESTOSTERONE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1800" y="5517232"/>
            <a:ext cx="246291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POST TESTOSTERONE</a:t>
            </a:r>
            <a:endParaRPr lang="en-US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6176" y="5517232"/>
            <a:ext cx="10016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b="1" dirty="0" smtClean="0">
                <a:ln w="1905"/>
                <a:gradFill>
                  <a:gsLst>
                    <a:gs pos="0">
                      <a:srgbClr val="5982DB">
                        <a:shade val="20000"/>
                        <a:satMod val="200000"/>
                      </a:srgbClr>
                    </a:gs>
                    <a:gs pos="78000">
                      <a:srgbClr val="5982DB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5982DB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POST OP</a:t>
            </a:r>
            <a:endParaRPr lang="en-US" sz="1600" b="1" dirty="0">
              <a:ln w="1905"/>
              <a:gradFill>
                <a:gsLst>
                  <a:gs pos="0">
                    <a:srgbClr val="5982DB">
                      <a:shade val="20000"/>
                      <a:satMod val="200000"/>
                    </a:srgbClr>
                  </a:gs>
                  <a:gs pos="78000">
                    <a:srgbClr val="5982DB">
                      <a:tint val="90000"/>
                      <a:shade val="89000"/>
                      <a:satMod val="220000"/>
                    </a:srgbClr>
                  </a:gs>
                  <a:gs pos="100000">
                    <a:srgbClr val="5982D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339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PREOPERATIVE TESTOSTERONE THERAPY IN HYPOSPADIAS PATIENTS </vt:lpstr>
      <vt:lpstr>AIMS</vt:lpstr>
      <vt:lpstr>INTRODUCTION</vt:lpstr>
      <vt:lpstr>INTRODUCTION</vt:lpstr>
      <vt:lpstr>STUDY DESIGN</vt:lpstr>
      <vt:lpstr>MATERIAL AND METHODS</vt:lpstr>
      <vt:lpstr>MATERIAL AND METHODS</vt:lpstr>
      <vt:lpstr>RESULTS</vt:lpstr>
      <vt:lpstr>CLINICAL PHOTOS</vt:lpstr>
      <vt:lpstr>DISCUSSION</vt:lpstr>
      <vt:lpstr>CONCLUSION</vt:lpstr>
      <vt:lpstr>ACKNOWLEDGEMENT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ashritha</dc:creator>
  <cp:lastModifiedBy>SONY</cp:lastModifiedBy>
  <cp:revision>22</cp:revision>
  <dcterms:created xsi:type="dcterms:W3CDTF">2021-04-25T21:02:03Z</dcterms:created>
  <dcterms:modified xsi:type="dcterms:W3CDTF">2021-04-28T04:28:54Z</dcterms:modified>
</cp:coreProperties>
</file>