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296" r:id="rId2"/>
    <p:sldId id="257" r:id="rId3"/>
    <p:sldId id="258" r:id="rId4"/>
    <p:sldId id="259" r:id="rId5"/>
    <p:sldId id="325" r:id="rId6"/>
    <p:sldId id="260" r:id="rId7"/>
    <p:sldId id="264" r:id="rId8"/>
    <p:sldId id="265" r:id="rId9"/>
    <p:sldId id="298" r:id="rId10"/>
    <p:sldId id="299" r:id="rId11"/>
    <p:sldId id="300" r:id="rId12"/>
    <p:sldId id="301" r:id="rId13"/>
    <p:sldId id="303" r:id="rId14"/>
    <p:sldId id="304" r:id="rId15"/>
    <p:sldId id="317" r:id="rId16"/>
    <p:sldId id="318" r:id="rId17"/>
    <p:sldId id="319" r:id="rId18"/>
    <p:sldId id="329" r:id="rId19"/>
    <p:sldId id="311" r:id="rId20"/>
    <p:sldId id="283" r:id="rId21"/>
    <p:sldId id="284" r:id="rId22"/>
    <p:sldId id="285" r:id="rId23"/>
    <p:sldId id="286" r:id="rId24"/>
    <p:sldId id="287" r:id="rId25"/>
    <p:sldId id="312" r:id="rId26"/>
    <p:sldId id="315" r:id="rId27"/>
    <p:sldId id="316" r:id="rId28"/>
    <p:sldId id="314" r:id="rId29"/>
    <p:sldId id="321" r:id="rId30"/>
    <p:sldId id="330" r:id="rId31"/>
    <p:sldId id="288" r:id="rId32"/>
    <p:sldId id="289" r:id="rId33"/>
    <p:sldId id="310" r:id="rId34"/>
    <p:sldId id="323" r:id="rId35"/>
    <p:sldId id="322" r:id="rId36"/>
    <p:sldId id="308" r:id="rId37"/>
    <p:sldId id="290" r:id="rId38"/>
    <p:sldId id="291" r:id="rId39"/>
    <p:sldId id="292" r:id="rId40"/>
    <p:sldId id="293" r:id="rId41"/>
    <p:sldId id="294" r:id="rId42"/>
    <p:sldId id="326" r:id="rId43"/>
    <p:sldId id="327" r:id="rId44"/>
    <p:sldId id="328" r:id="rId45"/>
  </p:sldIdLst>
  <p:sldSz cx="13004800" cy="9753600"/>
  <p:notesSz cx="6858000" cy="9144000"/>
  <p:defaultTextStyle>
    <a:lvl1pPr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1pPr>
    <a:lvl2pPr indent="2286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2pPr>
    <a:lvl3pPr indent="4572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3pPr>
    <a:lvl4pPr indent="6858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4pPr>
    <a:lvl5pPr indent="9144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5pPr>
    <a:lvl6pPr indent="11430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6pPr>
    <a:lvl7pPr indent="13716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7pPr>
    <a:lvl8pPr indent="16002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8pPr>
    <a:lvl9pPr indent="18288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wholeTbl>
    <a:band2H>
      <a:tcTxStyle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2829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E4E5C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5D7FF"/>
        </a:fontRef>
        <a:srgbClr val="55D7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1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8A7E3D-DD39-4ABE-A02A-357FA147473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EA1D146-26EF-488F-971C-E7B0843AB39F}">
      <dgm:prSet phldrT="[Text]"/>
      <dgm:spPr/>
      <dgm:t>
        <a:bodyPr/>
        <a:lstStyle/>
        <a:p>
          <a:r>
            <a:rPr lang="en-IN" dirty="0"/>
            <a:t>Clinical characteristics</a:t>
          </a:r>
        </a:p>
      </dgm:t>
    </dgm:pt>
    <dgm:pt modelId="{A97A8CBB-6BF1-46C8-9F1B-EFEC3AC48A05}" type="parTrans" cxnId="{92036B05-3F30-45C8-AD23-ACC09783E444}">
      <dgm:prSet/>
      <dgm:spPr/>
      <dgm:t>
        <a:bodyPr/>
        <a:lstStyle/>
        <a:p>
          <a:endParaRPr lang="en-IN"/>
        </a:p>
      </dgm:t>
    </dgm:pt>
    <dgm:pt modelId="{E703DDD0-86E5-4BF6-839A-BA80D5C23292}" type="sibTrans" cxnId="{92036B05-3F30-45C8-AD23-ACC09783E444}">
      <dgm:prSet/>
      <dgm:spPr/>
      <dgm:t>
        <a:bodyPr/>
        <a:lstStyle/>
        <a:p>
          <a:endParaRPr lang="en-IN"/>
        </a:p>
      </dgm:t>
    </dgm:pt>
    <dgm:pt modelId="{28DAA2DF-94DA-4585-B63A-031B7B6B8A3A}">
      <dgm:prSet phldrT="[Text]"/>
      <dgm:spPr/>
      <dgm:t>
        <a:bodyPr/>
        <a:lstStyle/>
        <a:p>
          <a:pPr>
            <a:buClrTx/>
            <a:buSzTx/>
          </a:pPr>
          <a:r>
            <a:rPr lang="en-IN" dirty="0"/>
            <a:t>Age group – Mean age – 6.13 years</a:t>
          </a:r>
        </a:p>
        <a:p>
          <a:pPr>
            <a:buClrTx/>
            <a:buSzTx/>
          </a:pPr>
          <a:r>
            <a:rPr lang="en-IN" dirty="0"/>
            <a:t>(2.5 months – 12 years)</a:t>
          </a:r>
        </a:p>
      </dgm:t>
    </dgm:pt>
    <dgm:pt modelId="{3826CA6A-A5F9-4C0B-857A-E9469865CDA7}" type="parTrans" cxnId="{4E4DC347-2BC5-4D84-8950-3230A7B73010}">
      <dgm:prSet/>
      <dgm:spPr/>
      <dgm:t>
        <a:bodyPr/>
        <a:lstStyle/>
        <a:p>
          <a:endParaRPr lang="en-IN"/>
        </a:p>
      </dgm:t>
    </dgm:pt>
    <dgm:pt modelId="{5CB342CE-4E93-4E8F-9830-213B86B7B980}" type="sibTrans" cxnId="{4E4DC347-2BC5-4D84-8950-3230A7B73010}">
      <dgm:prSet/>
      <dgm:spPr/>
      <dgm:t>
        <a:bodyPr/>
        <a:lstStyle/>
        <a:p>
          <a:endParaRPr lang="en-IN"/>
        </a:p>
      </dgm:t>
    </dgm:pt>
    <dgm:pt modelId="{A92CC0C8-5D25-4756-929C-5F0C3175ED4B}">
      <dgm:prSet phldrT="[Text]"/>
      <dgm:spPr/>
      <dgm:t>
        <a:bodyPr/>
        <a:lstStyle/>
        <a:p>
          <a:pPr>
            <a:buClrTx/>
            <a:buSzTx/>
          </a:pPr>
          <a:r>
            <a:rPr kumimoji="0" lang="en-IN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Light"/>
            </a:rPr>
            <a:t>Gender – Male – </a:t>
          </a:r>
          <a:r>
            <a:rPr kumimoji="0" lang="en-IN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Light"/>
            </a:rPr>
            <a:t>14 (70%) </a:t>
          </a:r>
          <a:r>
            <a:rPr kumimoji="0" lang="en-IN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Light"/>
            </a:rPr>
            <a:t>; </a:t>
          </a:r>
          <a:r>
            <a:rPr lang="en-IN" dirty="0"/>
            <a:t>Female </a:t>
          </a:r>
          <a:r>
            <a:rPr lang="en-IN" dirty="0" smtClean="0"/>
            <a:t>– 6 (30%)</a:t>
          </a:r>
          <a:endParaRPr lang="en-IN" dirty="0"/>
        </a:p>
      </dgm:t>
    </dgm:pt>
    <dgm:pt modelId="{34E0D148-0E46-4461-A96B-857AEF101F50}" type="parTrans" cxnId="{A30E9AC2-9FCB-4DC4-85AA-156438806AE0}">
      <dgm:prSet/>
      <dgm:spPr/>
      <dgm:t>
        <a:bodyPr/>
        <a:lstStyle/>
        <a:p>
          <a:endParaRPr lang="en-IN"/>
        </a:p>
      </dgm:t>
    </dgm:pt>
    <dgm:pt modelId="{7DF9FF74-27D7-45A9-B9AE-4D5AE386FA35}" type="sibTrans" cxnId="{A30E9AC2-9FCB-4DC4-85AA-156438806AE0}">
      <dgm:prSet/>
      <dgm:spPr/>
      <dgm:t>
        <a:bodyPr/>
        <a:lstStyle/>
        <a:p>
          <a:endParaRPr lang="en-IN"/>
        </a:p>
      </dgm:t>
    </dgm:pt>
    <dgm:pt modelId="{B4DA7CC0-C53C-4B04-93B9-7E5F6FDF294D}">
      <dgm:prSet phldrT="[Text]"/>
      <dgm:spPr/>
      <dgm:t>
        <a:bodyPr/>
        <a:lstStyle/>
        <a:p>
          <a:pPr>
            <a:buClrTx/>
            <a:buSzTx/>
            <a:buFont typeface="Arial" panose="020B0604020202020204" pitchFamily="34" charset="0"/>
            <a:buNone/>
          </a:pPr>
          <a:r>
            <a:rPr lang="en-IN" dirty="0"/>
            <a:t>Contact with covid – only in 4 children					</a:t>
          </a:r>
        </a:p>
      </dgm:t>
    </dgm:pt>
    <dgm:pt modelId="{2F76D80E-6496-46C6-AF06-8C88B787DF13}" type="parTrans" cxnId="{19A7937F-E197-40AE-B5ED-8A741E3D3C6A}">
      <dgm:prSet/>
      <dgm:spPr/>
      <dgm:t>
        <a:bodyPr/>
        <a:lstStyle/>
        <a:p>
          <a:endParaRPr lang="en-IN"/>
        </a:p>
      </dgm:t>
    </dgm:pt>
    <dgm:pt modelId="{F2DA2064-EBC1-4DAA-BCAF-D059C2D596DB}" type="sibTrans" cxnId="{19A7937F-E197-40AE-B5ED-8A741E3D3C6A}">
      <dgm:prSet/>
      <dgm:spPr/>
      <dgm:t>
        <a:bodyPr/>
        <a:lstStyle/>
        <a:p>
          <a:endParaRPr lang="en-IN"/>
        </a:p>
      </dgm:t>
    </dgm:pt>
    <dgm:pt modelId="{99DC6071-5462-4B0E-9640-7FB464E44FDC}">
      <dgm:prSet/>
      <dgm:spPr/>
      <dgm:t>
        <a:bodyPr/>
        <a:lstStyle/>
        <a:p>
          <a:endParaRPr lang="en-IN" dirty="0"/>
        </a:p>
      </dgm:t>
    </dgm:pt>
    <dgm:pt modelId="{D417B6C0-1CB0-42DA-B5B5-C0AF4B37508C}" type="parTrans" cxnId="{BBD63A1E-FD1E-42F6-B7E2-F85480E409BF}">
      <dgm:prSet/>
      <dgm:spPr/>
      <dgm:t>
        <a:bodyPr/>
        <a:lstStyle/>
        <a:p>
          <a:endParaRPr lang="en-IN"/>
        </a:p>
      </dgm:t>
    </dgm:pt>
    <dgm:pt modelId="{DC4A99E0-04A6-43FD-9CF7-7A1B03D7FE64}" type="sibTrans" cxnId="{BBD63A1E-FD1E-42F6-B7E2-F85480E409BF}">
      <dgm:prSet/>
      <dgm:spPr/>
      <dgm:t>
        <a:bodyPr/>
        <a:lstStyle/>
        <a:p>
          <a:endParaRPr lang="en-IN"/>
        </a:p>
      </dgm:t>
    </dgm:pt>
    <dgm:pt modelId="{AEE179F3-C048-4CA4-8EEF-F6FE0B706B28}">
      <dgm:prSet/>
      <dgm:spPr/>
      <dgm:t>
        <a:bodyPr/>
        <a:lstStyle/>
        <a:p>
          <a:pPr>
            <a:buClrTx/>
            <a:buSzTx/>
            <a:buFont typeface="Arial" panose="020B0604020202020204" pitchFamily="34" charset="0"/>
            <a:buNone/>
          </a:pPr>
          <a:r>
            <a:rPr lang="en-IN" dirty="0" smtClean="0"/>
            <a:t>Delayed presentation – 4 out of 5 had fever and upper respiratory symptoms 10-14 days prior.</a:t>
          </a:r>
          <a:endParaRPr lang="en-IN" dirty="0"/>
        </a:p>
      </dgm:t>
    </dgm:pt>
    <dgm:pt modelId="{079D2A65-7916-4A90-BC49-E377ED7598FE}" type="parTrans" cxnId="{16C58703-FFDA-4413-922D-C394F783B08E}">
      <dgm:prSet/>
      <dgm:spPr/>
      <dgm:t>
        <a:bodyPr/>
        <a:lstStyle/>
        <a:p>
          <a:endParaRPr lang="en-IN"/>
        </a:p>
      </dgm:t>
    </dgm:pt>
    <dgm:pt modelId="{05ED4320-9D90-4D91-B6DC-904EB6D441B9}" type="sibTrans" cxnId="{16C58703-FFDA-4413-922D-C394F783B08E}">
      <dgm:prSet/>
      <dgm:spPr/>
      <dgm:t>
        <a:bodyPr/>
        <a:lstStyle/>
        <a:p>
          <a:endParaRPr lang="en-IN"/>
        </a:p>
      </dgm:t>
    </dgm:pt>
    <dgm:pt modelId="{08611426-61E7-46AB-82CA-EB4C180C2B5F}">
      <dgm:prSet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endParaRPr lang="en-IN" dirty="0"/>
        </a:p>
      </dgm:t>
    </dgm:pt>
    <dgm:pt modelId="{0326FF2F-52FB-4850-A188-4B27CD8BEF79}" type="sibTrans" cxnId="{44477B58-EE6E-4634-BEE1-A277A467EDAE}">
      <dgm:prSet/>
      <dgm:spPr/>
      <dgm:t>
        <a:bodyPr/>
        <a:lstStyle/>
        <a:p>
          <a:endParaRPr lang="en-IN"/>
        </a:p>
      </dgm:t>
    </dgm:pt>
    <dgm:pt modelId="{E1B82A2D-1A16-4E2A-A7C7-8FE2B8E4E83D}" type="parTrans" cxnId="{44477B58-EE6E-4634-BEE1-A277A467EDAE}">
      <dgm:prSet/>
      <dgm:spPr/>
      <dgm:t>
        <a:bodyPr/>
        <a:lstStyle/>
        <a:p>
          <a:endParaRPr lang="en-IN"/>
        </a:p>
      </dgm:t>
    </dgm:pt>
    <dgm:pt modelId="{E022963B-3A81-42C8-BA9F-08F1367548A9}">
      <dgm:prSet/>
      <dgm:spPr/>
      <dgm:t>
        <a:bodyPr/>
        <a:lstStyle/>
        <a:p>
          <a:pPr>
            <a:buClrTx/>
            <a:buSzTx/>
            <a:buFont typeface="Arial" panose="020B0604020202020204" pitchFamily="34" charset="0"/>
            <a:buNone/>
          </a:pPr>
          <a:r>
            <a:rPr lang="en-IN" dirty="0"/>
            <a:t>Time of presentation – acute- </a:t>
          </a:r>
          <a:r>
            <a:rPr lang="en-IN" dirty="0" smtClean="0"/>
            <a:t>15 </a:t>
          </a:r>
          <a:r>
            <a:rPr lang="en-IN" dirty="0"/>
            <a:t>and delayed – 5</a:t>
          </a:r>
        </a:p>
      </dgm:t>
    </dgm:pt>
    <dgm:pt modelId="{CC8381D1-EC9D-4954-80AE-CDFF1C297673}" type="parTrans" cxnId="{89CB4C98-7EC4-49C3-B303-E9BBB2DA1D26}">
      <dgm:prSet/>
      <dgm:spPr/>
      <dgm:t>
        <a:bodyPr/>
        <a:lstStyle/>
        <a:p>
          <a:endParaRPr lang="en-IN"/>
        </a:p>
      </dgm:t>
    </dgm:pt>
    <dgm:pt modelId="{D8B1C72D-8765-41B2-8712-D4C2C16CC628}" type="sibTrans" cxnId="{89CB4C98-7EC4-49C3-B303-E9BBB2DA1D26}">
      <dgm:prSet/>
      <dgm:spPr/>
      <dgm:t>
        <a:bodyPr/>
        <a:lstStyle/>
        <a:p>
          <a:endParaRPr lang="en-IN"/>
        </a:p>
      </dgm:t>
    </dgm:pt>
    <dgm:pt modelId="{03753F7A-965F-4F5B-91BE-79DC41594B96}">
      <dgm:prSet/>
      <dgm:spPr/>
      <dgm:t>
        <a:bodyPr/>
        <a:lstStyle/>
        <a:p>
          <a:pPr>
            <a:buClrTx/>
            <a:buSzTx/>
            <a:buFont typeface="Arial" panose="020B0604020202020204" pitchFamily="34" charset="0"/>
            <a:buNone/>
          </a:pPr>
          <a:r>
            <a:rPr lang="en-IN" dirty="0"/>
            <a:t>Pre existing comorbid conditions – only </a:t>
          </a:r>
          <a:r>
            <a:rPr lang="en-IN" dirty="0" smtClean="0"/>
            <a:t>3 </a:t>
          </a:r>
          <a:r>
            <a:rPr lang="en-IN" dirty="0"/>
            <a:t>children</a:t>
          </a:r>
        </a:p>
      </dgm:t>
    </dgm:pt>
    <dgm:pt modelId="{1933956F-1141-45C1-B40E-102E586D8A26}" type="parTrans" cxnId="{3CB3A245-37B2-4DF9-8ECF-E3F7862FF4E8}">
      <dgm:prSet/>
      <dgm:spPr/>
      <dgm:t>
        <a:bodyPr/>
        <a:lstStyle/>
        <a:p>
          <a:endParaRPr lang="en-IN"/>
        </a:p>
      </dgm:t>
    </dgm:pt>
    <dgm:pt modelId="{6CFE618A-882C-4EC5-B484-4578A8C7CFDA}" type="sibTrans" cxnId="{3CB3A245-37B2-4DF9-8ECF-E3F7862FF4E8}">
      <dgm:prSet/>
      <dgm:spPr/>
      <dgm:t>
        <a:bodyPr/>
        <a:lstStyle/>
        <a:p>
          <a:endParaRPr lang="en-IN"/>
        </a:p>
      </dgm:t>
    </dgm:pt>
    <dgm:pt modelId="{157B6904-073B-497D-8111-C80BF5430235}" type="pres">
      <dgm:prSet presAssocID="{798A7E3D-DD39-4ABE-A02A-357FA147473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7EA71C6-F681-4203-ACBE-DA42A5D4B355}" type="pres">
      <dgm:prSet presAssocID="{0EA1D146-26EF-488F-971C-E7B0843AB39F}" presName="thickLine" presStyleLbl="alignNode1" presStyleIdx="0" presStyleCnt="2"/>
      <dgm:spPr/>
    </dgm:pt>
    <dgm:pt modelId="{1105D3FA-90E1-44DF-9563-E30450A9C7EA}" type="pres">
      <dgm:prSet presAssocID="{0EA1D146-26EF-488F-971C-E7B0843AB39F}" presName="horz1" presStyleCnt="0"/>
      <dgm:spPr/>
    </dgm:pt>
    <dgm:pt modelId="{31A75609-746B-4818-98CA-B69D3A1CD865}" type="pres">
      <dgm:prSet presAssocID="{0EA1D146-26EF-488F-971C-E7B0843AB39F}" presName="tx1" presStyleLbl="revTx" presStyleIdx="0" presStyleCnt="9"/>
      <dgm:spPr/>
      <dgm:t>
        <a:bodyPr/>
        <a:lstStyle/>
        <a:p>
          <a:endParaRPr lang="en-US"/>
        </a:p>
      </dgm:t>
    </dgm:pt>
    <dgm:pt modelId="{B2EA745B-B9DB-4928-9DF2-9214F7C6D88F}" type="pres">
      <dgm:prSet presAssocID="{0EA1D146-26EF-488F-971C-E7B0843AB39F}" presName="vert1" presStyleCnt="0"/>
      <dgm:spPr/>
    </dgm:pt>
    <dgm:pt modelId="{10306B8B-6114-45F9-B47C-D0C0C0A5B065}" type="pres">
      <dgm:prSet presAssocID="{28DAA2DF-94DA-4585-B63A-031B7B6B8A3A}" presName="vertSpace2a" presStyleCnt="0"/>
      <dgm:spPr/>
    </dgm:pt>
    <dgm:pt modelId="{6E9206D4-4216-4203-AABC-FA9D86B34002}" type="pres">
      <dgm:prSet presAssocID="{28DAA2DF-94DA-4585-B63A-031B7B6B8A3A}" presName="horz2" presStyleCnt="0"/>
      <dgm:spPr/>
    </dgm:pt>
    <dgm:pt modelId="{F88E5F3A-368C-499C-9DC0-A53FE1AB6464}" type="pres">
      <dgm:prSet presAssocID="{28DAA2DF-94DA-4585-B63A-031B7B6B8A3A}" presName="horzSpace2" presStyleCnt="0"/>
      <dgm:spPr/>
    </dgm:pt>
    <dgm:pt modelId="{7422AE10-D308-4D93-B2E6-4BFB0080239E}" type="pres">
      <dgm:prSet presAssocID="{28DAA2DF-94DA-4585-B63A-031B7B6B8A3A}" presName="tx2" presStyleLbl="revTx" presStyleIdx="1" presStyleCnt="9"/>
      <dgm:spPr/>
      <dgm:t>
        <a:bodyPr/>
        <a:lstStyle/>
        <a:p>
          <a:endParaRPr lang="en-US"/>
        </a:p>
      </dgm:t>
    </dgm:pt>
    <dgm:pt modelId="{442E2832-CAA5-421F-8C8C-1571B5CB5FE9}" type="pres">
      <dgm:prSet presAssocID="{28DAA2DF-94DA-4585-B63A-031B7B6B8A3A}" presName="vert2" presStyleCnt="0"/>
      <dgm:spPr/>
    </dgm:pt>
    <dgm:pt modelId="{3D1C3AED-EDEE-4404-88CB-4D0BB55D0B7D}" type="pres">
      <dgm:prSet presAssocID="{28DAA2DF-94DA-4585-B63A-031B7B6B8A3A}" presName="thinLine2b" presStyleLbl="callout" presStyleIdx="0" presStyleCnt="7"/>
      <dgm:spPr/>
    </dgm:pt>
    <dgm:pt modelId="{E2285C70-214E-47A0-94E6-1472FD4B8A67}" type="pres">
      <dgm:prSet presAssocID="{28DAA2DF-94DA-4585-B63A-031B7B6B8A3A}" presName="vertSpace2b" presStyleCnt="0"/>
      <dgm:spPr/>
    </dgm:pt>
    <dgm:pt modelId="{40854559-210D-4233-9A37-9760E98BB497}" type="pres">
      <dgm:prSet presAssocID="{A92CC0C8-5D25-4756-929C-5F0C3175ED4B}" presName="horz2" presStyleCnt="0"/>
      <dgm:spPr/>
    </dgm:pt>
    <dgm:pt modelId="{3EE6383D-673E-4524-89FB-C4CC5B8D9CF2}" type="pres">
      <dgm:prSet presAssocID="{A92CC0C8-5D25-4756-929C-5F0C3175ED4B}" presName="horzSpace2" presStyleCnt="0"/>
      <dgm:spPr/>
    </dgm:pt>
    <dgm:pt modelId="{AAE00F8F-7C63-407C-B015-AFE8A4AC717E}" type="pres">
      <dgm:prSet presAssocID="{A92CC0C8-5D25-4756-929C-5F0C3175ED4B}" presName="tx2" presStyleLbl="revTx" presStyleIdx="2" presStyleCnt="9"/>
      <dgm:spPr/>
      <dgm:t>
        <a:bodyPr/>
        <a:lstStyle/>
        <a:p>
          <a:endParaRPr lang="en-US"/>
        </a:p>
      </dgm:t>
    </dgm:pt>
    <dgm:pt modelId="{EDD12E35-9A98-41C8-8C0B-F6A50673B69A}" type="pres">
      <dgm:prSet presAssocID="{A92CC0C8-5D25-4756-929C-5F0C3175ED4B}" presName="vert2" presStyleCnt="0"/>
      <dgm:spPr/>
    </dgm:pt>
    <dgm:pt modelId="{B8D73F89-AED1-440E-B114-12263247CBEB}" type="pres">
      <dgm:prSet presAssocID="{A92CC0C8-5D25-4756-929C-5F0C3175ED4B}" presName="thinLine2b" presStyleLbl="callout" presStyleIdx="1" presStyleCnt="7"/>
      <dgm:spPr/>
    </dgm:pt>
    <dgm:pt modelId="{B013E036-44AA-4EDB-9E40-F5FFAF43AD70}" type="pres">
      <dgm:prSet presAssocID="{A92CC0C8-5D25-4756-929C-5F0C3175ED4B}" presName="vertSpace2b" presStyleCnt="0"/>
      <dgm:spPr/>
    </dgm:pt>
    <dgm:pt modelId="{CF565250-1151-4429-90C0-43B63F80F59A}" type="pres">
      <dgm:prSet presAssocID="{B4DA7CC0-C53C-4B04-93B9-7E5F6FDF294D}" presName="horz2" presStyleCnt="0"/>
      <dgm:spPr/>
    </dgm:pt>
    <dgm:pt modelId="{7FAEE86F-FFA1-462E-8ABA-5ECCC22CAA1B}" type="pres">
      <dgm:prSet presAssocID="{B4DA7CC0-C53C-4B04-93B9-7E5F6FDF294D}" presName="horzSpace2" presStyleCnt="0"/>
      <dgm:spPr/>
    </dgm:pt>
    <dgm:pt modelId="{BA454698-FD20-490B-AC33-BDAAA8B55B9E}" type="pres">
      <dgm:prSet presAssocID="{B4DA7CC0-C53C-4B04-93B9-7E5F6FDF294D}" presName="tx2" presStyleLbl="revTx" presStyleIdx="3" presStyleCnt="9"/>
      <dgm:spPr/>
      <dgm:t>
        <a:bodyPr/>
        <a:lstStyle/>
        <a:p>
          <a:endParaRPr lang="en-US"/>
        </a:p>
      </dgm:t>
    </dgm:pt>
    <dgm:pt modelId="{E9C8DAED-5DD2-4F27-B6A4-D0B136903A88}" type="pres">
      <dgm:prSet presAssocID="{B4DA7CC0-C53C-4B04-93B9-7E5F6FDF294D}" presName="vert2" presStyleCnt="0"/>
      <dgm:spPr/>
    </dgm:pt>
    <dgm:pt modelId="{0B71591F-F65E-4AED-B3FB-BEA8355166C7}" type="pres">
      <dgm:prSet presAssocID="{B4DA7CC0-C53C-4B04-93B9-7E5F6FDF294D}" presName="thinLine2b" presStyleLbl="callout" presStyleIdx="2" presStyleCnt="7"/>
      <dgm:spPr/>
    </dgm:pt>
    <dgm:pt modelId="{24518F66-948B-4BAD-8583-DE34CCCE3B3D}" type="pres">
      <dgm:prSet presAssocID="{B4DA7CC0-C53C-4B04-93B9-7E5F6FDF294D}" presName="vertSpace2b" presStyleCnt="0"/>
      <dgm:spPr/>
    </dgm:pt>
    <dgm:pt modelId="{C2B9311D-29FA-4FDA-9FFC-A0D3E6C171F0}" type="pres">
      <dgm:prSet presAssocID="{08611426-61E7-46AB-82CA-EB4C180C2B5F}" presName="thickLine" presStyleLbl="alignNode1" presStyleIdx="1" presStyleCnt="2"/>
      <dgm:spPr/>
    </dgm:pt>
    <dgm:pt modelId="{4FA28BEC-E2DD-4A71-8D68-D6AE242F54DF}" type="pres">
      <dgm:prSet presAssocID="{08611426-61E7-46AB-82CA-EB4C180C2B5F}" presName="horz1" presStyleCnt="0"/>
      <dgm:spPr/>
    </dgm:pt>
    <dgm:pt modelId="{532A1300-A155-400D-BDB5-32159DF10922}" type="pres">
      <dgm:prSet presAssocID="{08611426-61E7-46AB-82CA-EB4C180C2B5F}" presName="tx1" presStyleLbl="revTx" presStyleIdx="4" presStyleCnt="9"/>
      <dgm:spPr/>
      <dgm:t>
        <a:bodyPr/>
        <a:lstStyle/>
        <a:p>
          <a:endParaRPr lang="en-US"/>
        </a:p>
      </dgm:t>
    </dgm:pt>
    <dgm:pt modelId="{D96F2A4D-2912-4F7F-9BE7-B5F05EF151A6}" type="pres">
      <dgm:prSet presAssocID="{08611426-61E7-46AB-82CA-EB4C180C2B5F}" presName="vert1" presStyleCnt="0"/>
      <dgm:spPr/>
    </dgm:pt>
    <dgm:pt modelId="{9F00F632-CD40-4B47-9ECD-2B7FFE90F247}" type="pres">
      <dgm:prSet presAssocID="{99DC6071-5462-4B0E-9640-7FB464E44FDC}" presName="vertSpace2a" presStyleCnt="0"/>
      <dgm:spPr/>
    </dgm:pt>
    <dgm:pt modelId="{F51BFBED-6F6D-4B58-9A64-357D2E088D0C}" type="pres">
      <dgm:prSet presAssocID="{99DC6071-5462-4B0E-9640-7FB464E44FDC}" presName="horz2" presStyleCnt="0"/>
      <dgm:spPr/>
    </dgm:pt>
    <dgm:pt modelId="{4E0293D4-CF42-4FE6-8733-881E05A0224B}" type="pres">
      <dgm:prSet presAssocID="{99DC6071-5462-4B0E-9640-7FB464E44FDC}" presName="horzSpace2" presStyleCnt="0"/>
      <dgm:spPr/>
    </dgm:pt>
    <dgm:pt modelId="{21884FF2-4248-48F4-83FF-7A27B9B26F8E}" type="pres">
      <dgm:prSet presAssocID="{99DC6071-5462-4B0E-9640-7FB464E44FDC}" presName="tx2" presStyleLbl="revTx" presStyleIdx="5" presStyleCnt="9"/>
      <dgm:spPr/>
      <dgm:t>
        <a:bodyPr/>
        <a:lstStyle/>
        <a:p>
          <a:endParaRPr lang="en-US"/>
        </a:p>
      </dgm:t>
    </dgm:pt>
    <dgm:pt modelId="{BFC21F77-9CC5-4013-B4F4-A5F30D5462C0}" type="pres">
      <dgm:prSet presAssocID="{99DC6071-5462-4B0E-9640-7FB464E44FDC}" presName="vert2" presStyleCnt="0"/>
      <dgm:spPr/>
    </dgm:pt>
    <dgm:pt modelId="{361DD1B8-12DB-4FF5-AE0C-6721C8FAD20B}" type="pres">
      <dgm:prSet presAssocID="{99DC6071-5462-4B0E-9640-7FB464E44FDC}" presName="thinLine2b" presStyleLbl="callout" presStyleIdx="3" presStyleCnt="7"/>
      <dgm:spPr/>
    </dgm:pt>
    <dgm:pt modelId="{77ABD09F-8389-4924-A6E8-FAEAB4679D6D}" type="pres">
      <dgm:prSet presAssocID="{99DC6071-5462-4B0E-9640-7FB464E44FDC}" presName="vertSpace2b" presStyleCnt="0"/>
      <dgm:spPr/>
    </dgm:pt>
    <dgm:pt modelId="{FF10CC8D-FCBA-4314-94FD-7EF018DBE1DE}" type="pres">
      <dgm:prSet presAssocID="{AEE179F3-C048-4CA4-8EEF-F6FE0B706B28}" presName="horz2" presStyleCnt="0"/>
      <dgm:spPr/>
    </dgm:pt>
    <dgm:pt modelId="{28952E6A-35B1-4D5F-B81C-CCA62885382E}" type="pres">
      <dgm:prSet presAssocID="{AEE179F3-C048-4CA4-8EEF-F6FE0B706B28}" presName="horzSpace2" presStyleCnt="0"/>
      <dgm:spPr/>
    </dgm:pt>
    <dgm:pt modelId="{C4C1D029-4D12-45A1-A796-44FA81BA37E1}" type="pres">
      <dgm:prSet presAssocID="{AEE179F3-C048-4CA4-8EEF-F6FE0B706B28}" presName="tx2" presStyleLbl="revTx" presStyleIdx="6" presStyleCnt="9"/>
      <dgm:spPr/>
      <dgm:t>
        <a:bodyPr/>
        <a:lstStyle/>
        <a:p>
          <a:endParaRPr lang="en-US"/>
        </a:p>
      </dgm:t>
    </dgm:pt>
    <dgm:pt modelId="{EE195EAE-C1FA-46A8-A197-7DA3F065FCA0}" type="pres">
      <dgm:prSet presAssocID="{AEE179F3-C048-4CA4-8EEF-F6FE0B706B28}" presName="vert2" presStyleCnt="0"/>
      <dgm:spPr/>
    </dgm:pt>
    <dgm:pt modelId="{F984F2B5-6DF7-497C-BACE-41B490A2AAE2}" type="pres">
      <dgm:prSet presAssocID="{AEE179F3-C048-4CA4-8EEF-F6FE0B706B28}" presName="thinLine2b" presStyleLbl="callout" presStyleIdx="4" presStyleCnt="7"/>
      <dgm:spPr/>
    </dgm:pt>
    <dgm:pt modelId="{6195D503-C416-4DD0-8CE3-49731012D5EF}" type="pres">
      <dgm:prSet presAssocID="{AEE179F3-C048-4CA4-8EEF-F6FE0B706B28}" presName="vertSpace2b" presStyleCnt="0"/>
      <dgm:spPr/>
    </dgm:pt>
    <dgm:pt modelId="{68325544-6D40-4A02-BBDA-8ED94BD6FBFF}" type="pres">
      <dgm:prSet presAssocID="{E022963B-3A81-42C8-BA9F-08F1367548A9}" presName="horz2" presStyleCnt="0"/>
      <dgm:spPr/>
    </dgm:pt>
    <dgm:pt modelId="{535299A2-6464-4E85-B81C-0AFDCBA013C4}" type="pres">
      <dgm:prSet presAssocID="{E022963B-3A81-42C8-BA9F-08F1367548A9}" presName="horzSpace2" presStyleCnt="0"/>
      <dgm:spPr/>
    </dgm:pt>
    <dgm:pt modelId="{A7EE176B-4612-401C-8E05-06EB9793EB7A}" type="pres">
      <dgm:prSet presAssocID="{E022963B-3A81-42C8-BA9F-08F1367548A9}" presName="tx2" presStyleLbl="revTx" presStyleIdx="7" presStyleCnt="9"/>
      <dgm:spPr/>
      <dgm:t>
        <a:bodyPr/>
        <a:lstStyle/>
        <a:p>
          <a:endParaRPr lang="en-US"/>
        </a:p>
      </dgm:t>
    </dgm:pt>
    <dgm:pt modelId="{197175E0-D404-412C-BF63-F7C07CB932E1}" type="pres">
      <dgm:prSet presAssocID="{E022963B-3A81-42C8-BA9F-08F1367548A9}" presName="vert2" presStyleCnt="0"/>
      <dgm:spPr/>
    </dgm:pt>
    <dgm:pt modelId="{66C48BA9-05DC-4200-BFDC-98CB7C4DBE6E}" type="pres">
      <dgm:prSet presAssocID="{E022963B-3A81-42C8-BA9F-08F1367548A9}" presName="thinLine2b" presStyleLbl="callout" presStyleIdx="5" presStyleCnt="7"/>
      <dgm:spPr/>
    </dgm:pt>
    <dgm:pt modelId="{2B85B663-337A-4E68-971F-6A10A86A54C0}" type="pres">
      <dgm:prSet presAssocID="{E022963B-3A81-42C8-BA9F-08F1367548A9}" presName="vertSpace2b" presStyleCnt="0"/>
      <dgm:spPr/>
    </dgm:pt>
    <dgm:pt modelId="{FC392D24-57B6-4EE7-8661-08D7B32BF45D}" type="pres">
      <dgm:prSet presAssocID="{03753F7A-965F-4F5B-91BE-79DC41594B96}" presName="horz2" presStyleCnt="0"/>
      <dgm:spPr/>
    </dgm:pt>
    <dgm:pt modelId="{9DB99928-CFD6-48DC-9E25-8A9BFC8B3B24}" type="pres">
      <dgm:prSet presAssocID="{03753F7A-965F-4F5B-91BE-79DC41594B96}" presName="horzSpace2" presStyleCnt="0"/>
      <dgm:spPr/>
    </dgm:pt>
    <dgm:pt modelId="{4536FBAF-2A46-42B2-8485-A88DA8983BDC}" type="pres">
      <dgm:prSet presAssocID="{03753F7A-965F-4F5B-91BE-79DC41594B96}" presName="tx2" presStyleLbl="revTx" presStyleIdx="8" presStyleCnt="9"/>
      <dgm:spPr/>
      <dgm:t>
        <a:bodyPr/>
        <a:lstStyle/>
        <a:p>
          <a:endParaRPr lang="en-US"/>
        </a:p>
      </dgm:t>
    </dgm:pt>
    <dgm:pt modelId="{548BF4F1-97D5-4ABA-9B26-B579C5C70B9B}" type="pres">
      <dgm:prSet presAssocID="{03753F7A-965F-4F5B-91BE-79DC41594B96}" presName="vert2" presStyleCnt="0"/>
      <dgm:spPr/>
    </dgm:pt>
    <dgm:pt modelId="{2B9D0CF3-C15F-486C-B69D-F39E5F2BA52A}" type="pres">
      <dgm:prSet presAssocID="{03753F7A-965F-4F5B-91BE-79DC41594B96}" presName="thinLine2b" presStyleLbl="callout" presStyleIdx="6" presStyleCnt="7"/>
      <dgm:spPr/>
    </dgm:pt>
    <dgm:pt modelId="{2D31178A-DAA4-4E2B-81D9-17A481AAA774}" type="pres">
      <dgm:prSet presAssocID="{03753F7A-965F-4F5B-91BE-79DC41594B96}" presName="vertSpace2b" presStyleCnt="0"/>
      <dgm:spPr/>
    </dgm:pt>
  </dgm:ptLst>
  <dgm:cxnLst>
    <dgm:cxn modelId="{4A2F2659-349C-4CA2-8F20-CF780E940D1E}" type="presOf" srcId="{AEE179F3-C048-4CA4-8EEF-F6FE0B706B28}" destId="{C4C1D029-4D12-45A1-A796-44FA81BA37E1}" srcOrd="0" destOrd="0" presId="urn:microsoft.com/office/officeart/2008/layout/LinedList"/>
    <dgm:cxn modelId="{A30E9AC2-9FCB-4DC4-85AA-156438806AE0}" srcId="{0EA1D146-26EF-488F-971C-E7B0843AB39F}" destId="{A92CC0C8-5D25-4756-929C-5F0C3175ED4B}" srcOrd="1" destOrd="0" parTransId="{34E0D148-0E46-4461-A96B-857AEF101F50}" sibTransId="{7DF9FF74-27D7-45A9-B9AE-4D5AE386FA35}"/>
    <dgm:cxn modelId="{F480EC63-12C7-4505-A7C1-C6910698FF49}" type="presOf" srcId="{0EA1D146-26EF-488F-971C-E7B0843AB39F}" destId="{31A75609-746B-4818-98CA-B69D3A1CD865}" srcOrd="0" destOrd="0" presId="urn:microsoft.com/office/officeart/2008/layout/LinedList"/>
    <dgm:cxn modelId="{35B5D052-27CB-4BEB-8C91-93D852189F55}" type="presOf" srcId="{798A7E3D-DD39-4ABE-A02A-357FA1474738}" destId="{157B6904-073B-497D-8111-C80BF5430235}" srcOrd="0" destOrd="0" presId="urn:microsoft.com/office/officeart/2008/layout/LinedList"/>
    <dgm:cxn modelId="{3B48AA14-3FDB-4142-8018-2F87E691E0F7}" type="presOf" srcId="{99DC6071-5462-4B0E-9640-7FB464E44FDC}" destId="{21884FF2-4248-48F4-83FF-7A27B9B26F8E}" srcOrd="0" destOrd="0" presId="urn:microsoft.com/office/officeart/2008/layout/LinedList"/>
    <dgm:cxn modelId="{FE07A10F-DE96-4BAF-BE18-93162E7E0836}" type="presOf" srcId="{A92CC0C8-5D25-4756-929C-5F0C3175ED4B}" destId="{AAE00F8F-7C63-407C-B015-AFE8A4AC717E}" srcOrd="0" destOrd="0" presId="urn:microsoft.com/office/officeart/2008/layout/LinedList"/>
    <dgm:cxn modelId="{89CB4C98-7EC4-49C3-B303-E9BBB2DA1D26}" srcId="{08611426-61E7-46AB-82CA-EB4C180C2B5F}" destId="{E022963B-3A81-42C8-BA9F-08F1367548A9}" srcOrd="2" destOrd="0" parTransId="{CC8381D1-EC9D-4954-80AE-CDFF1C297673}" sibTransId="{D8B1C72D-8765-41B2-8712-D4C2C16CC628}"/>
    <dgm:cxn modelId="{E41A99C4-A61E-411A-B9C3-6B3A4D006633}" type="presOf" srcId="{B4DA7CC0-C53C-4B04-93B9-7E5F6FDF294D}" destId="{BA454698-FD20-490B-AC33-BDAAA8B55B9E}" srcOrd="0" destOrd="0" presId="urn:microsoft.com/office/officeart/2008/layout/LinedList"/>
    <dgm:cxn modelId="{19A7937F-E197-40AE-B5ED-8A741E3D3C6A}" srcId="{0EA1D146-26EF-488F-971C-E7B0843AB39F}" destId="{B4DA7CC0-C53C-4B04-93B9-7E5F6FDF294D}" srcOrd="2" destOrd="0" parTransId="{2F76D80E-6496-46C6-AF06-8C88B787DF13}" sibTransId="{F2DA2064-EBC1-4DAA-BCAF-D059C2D596DB}"/>
    <dgm:cxn modelId="{92036B05-3F30-45C8-AD23-ACC09783E444}" srcId="{798A7E3D-DD39-4ABE-A02A-357FA1474738}" destId="{0EA1D146-26EF-488F-971C-E7B0843AB39F}" srcOrd="0" destOrd="0" parTransId="{A97A8CBB-6BF1-46C8-9F1B-EFEC3AC48A05}" sibTransId="{E703DDD0-86E5-4BF6-839A-BA80D5C23292}"/>
    <dgm:cxn modelId="{E4C963F3-1F1D-4B3D-A5D3-B9D6D3931AE5}" type="presOf" srcId="{E022963B-3A81-42C8-BA9F-08F1367548A9}" destId="{A7EE176B-4612-401C-8E05-06EB9793EB7A}" srcOrd="0" destOrd="0" presId="urn:microsoft.com/office/officeart/2008/layout/LinedList"/>
    <dgm:cxn modelId="{44477B58-EE6E-4634-BEE1-A277A467EDAE}" srcId="{798A7E3D-DD39-4ABE-A02A-357FA1474738}" destId="{08611426-61E7-46AB-82CA-EB4C180C2B5F}" srcOrd="1" destOrd="0" parTransId="{E1B82A2D-1A16-4E2A-A7C7-8FE2B8E4E83D}" sibTransId="{0326FF2F-52FB-4850-A188-4B27CD8BEF79}"/>
    <dgm:cxn modelId="{5338044A-690D-429B-AC51-A97CDD3CFD1A}" type="presOf" srcId="{08611426-61E7-46AB-82CA-EB4C180C2B5F}" destId="{532A1300-A155-400D-BDB5-32159DF10922}" srcOrd="0" destOrd="0" presId="urn:microsoft.com/office/officeart/2008/layout/LinedList"/>
    <dgm:cxn modelId="{306F2B07-D672-4CDA-BB85-93005DADD647}" type="presOf" srcId="{03753F7A-965F-4F5B-91BE-79DC41594B96}" destId="{4536FBAF-2A46-42B2-8485-A88DA8983BDC}" srcOrd="0" destOrd="0" presId="urn:microsoft.com/office/officeart/2008/layout/LinedList"/>
    <dgm:cxn modelId="{4E4DC347-2BC5-4D84-8950-3230A7B73010}" srcId="{0EA1D146-26EF-488F-971C-E7B0843AB39F}" destId="{28DAA2DF-94DA-4585-B63A-031B7B6B8A3A}" srcOrd="0" destOrd="0" parTransId="{3826CA6A-A5F9-4C0B-857A-E9469865CDA7}" sibTransId="{5CB342CE-4E93-4E8F-9830-213B86B7B980}"/>
    <dgm:cxn modelId="{16C58703-FFDA-4413-922D-C394F783B08E}" srcId="{08611426-61E7-46AB-82CA-EB4C180C2B5F}" destId="{AEE179F3-C048-4CA4-8EEF-F6FE0B706B28}" srcOrd="1" destOrd="0" parTransId="{079D2A65-7916-4A90-BC49-E377ED7598FE}" sibTransId="{05ED4320-9D90-4D91-B6DC-904EB6D441B9}"/>
    <dgm:cxn modelId="{05DA6D08-E8F9-457F-B7C8-86E66A14DA63}" type="presOf" srcId="{28DAA2DF-94DA-4585-B63A-031B7B6B8A3A}" destId="{7422AE10-D308-4D93-B2E6-4BFB0080239E}" srcOrd="0" destOrd="0" presId="urn:microsoft.com/office/officeart/2008/layout/LinedList"/>
    <dgm:cxn modelId="{3CB3A245-37B2-4DF9-8ECF-E3F7862FF4E8}" srcId="{08611426-61E7-46AB-82CA-EB4C180C2B5F}" destId="{03753F7A-965F-4F5B-91BE-79DC41594B96}" srcOrd="3" destOrd="0" parTransId="{1933956F-1141-45C1-B40E-102E586D8A26}" sibTransId="{6CFE618A-882C-4EC5-B484-4578A8C7CFDA}"/>
    <dgm:cxn modelId="{BBD63A1E-FD1E-42F6-B7E2-F85480E409BF}" srcId="{08611426-61E7-46AB-82CA-EB4C180C2B5F}" destId="{99DC6071-5462-4B0E-9640-7FB464E44FDC}" srcOrd="0" destOrd="0" parTransId="{D417B6C0-1CB0-42DA-B5B5-C0AF4B37508C}" sibTransId="{DC4A99E0-04A6-43FD-9CF7-7A1B03D7FE64}"/>
    <dgm:cxn modelId="{ED626CC3-37A7-4C6A-AC80-DCD90C5CF9D5}" type="presParOf" srcId="{157B6904-073B-497D-8111-C80BF5430235}" destId="{77EA71C6-F681-4203-ACBE-DA42A5D4B355}" srcOrd="0" destOrd="0" presId="urn:microsoft.com/office/officeart/2008/layout/LinedList"/>
    <dgm:cxn modelId="{EC810068-7D5B-4C39-BD8D-EC8E95CFB505}" type="presParOf" srcId="{157B6904-073B-497D-8111-C80BF5430235}" destId="{1105D3FA-90E1-44DF-9563-E30450A9C7EA}" srcOrd="1" destOrd="0" presId="urn:microsoft.com/office/officeart/2008/layout/LinedList"/>
    <dgm:cxn modelId="{1137C127-9280-4073-B388-27A337433599}" type="presParOf" srcId="{1105D3FA-90E1-44DF-9563-E30450A9C7EA}" destId="{31A75609-746B-4818-98CA-B69D3A1CD865}" srcOrd="0" destOrd="0" presId="urn:microsoft.com/office/officeart/2008/layout/LinedList"/>
    <dgm:cxn modelId="{EEC2BF91-6C56-44D9-B2CD-E0640319F50F}" type="presParOf" srcId="{1105D3FA-90E1-44DF-9563-E30450A9C7EA}" destId="{B2EA745B-B9DB-4928-9DF2-9214F7C6D88F}" srcOrd="1" destOrd="0" presId="urn:microsoft.com/office/officeart/2008/layout/LinedList"/>
    <dgm:cxn modelId="{EF233FA2-EF1A-4949-AB8B-1493560BFBB6}" type="presParOf" srcId="{B2EA745B-B9DB-4928-9DF2-9214F7C6D88F}" destId="{10306B8B-6114-45F9-B47C-D0C0C0A5B065}" srcOrd="0" destOrd="0" presId="urn:microsoft.com/office/officeart/2008/layout/LinedList"/>
    <dgm:cxn modelId="{2A3F6CD9-8010-488C-8448-0B2D85BDB1A0}" type="presParOf" srcId="{B2EA745B-B9DB-4928-9DF2-9214F7C6D88F}" destId="{6E9206D4-4216-4203-AABC-FA9D86B34002}" srcOrd="1" destOrd="0" presId="urn:microsoft.com/office/officeart/2008/layout/LinedList"/>
    <dgm:cxn modelId="{F56D5FB0-A29F-49D3-99C7-714C0AB61D27}" type="presParOf" srcId="{6E9206D4-4216-4203-AABC-FA9D86B34002}" destId="{F88E5F3A-368C-499C-9DC0-A53FE1AB6464}" srcOrd="0" destOrd="0" presId="urn:microsoft.com/office/officeart/2008/layout/LinedList"/>
    <dgm:cxn modelId="{860C08E9-41CB-446A-A02C-E07D2E5EEF62}" type="presParOf" srcId="{6E9206D4-4216-4203-AABC-FA9D86B34002}" destId="{7422AE10-D308-4D93-B2E6-4BFB0080239E}" srcOrd="1" destOrd="0" presId="urn:microsoft.com/office/officeart/2008/layout/LinedList"/>
    <dgm:cxn modelId="{41B636C1-CEEF-4921-AAE1-821D3BD1C9CF}" type="presParOf" srcId="{6E9206D4-4216-4203-AABC-FA9D86B34002}" destId="{442E2832-CAA5-421F-8C8C-1571B5CB5FE9}" srcOrd="2" destOrd="0" presId="urn:microsoft.com/office/officeart/2008/layout/LinedList"/>
    <dgm:cxn modelId="{CCCE9DA3-087B-49DA-8120-487F33BE9002}" type="presParOf" srcId="{B2EA745B-B9DB-4928-9DF2-9214F7C6D88F}" destId="{3D1C3AED-EDEE-4404-88CB-4D0BB55D0B7D}" srcOrd="2" destOrd="0" presId="urn:microsoft.com/office/officeart/2008/layout/LinedList"/>
    <dgm:cxn modelId="{3325FD78-39E4-4B6A-A67D-54C3D2C0E253}" type="presParOf" srcId="{B2EA745B-B9DB-4928-9DF2-9214F7C6D88F}" destId="{E2285C70-214E-47A0-94E6-1472FD4B8A67}" srcOrd="3" destOrd="0" presId="urn:microsoft.com/office/officeart/2008/layout/LinedList"/>
    <dgm:cxn modelId="{CA1858CF-C33A-41CD-8BBD-4A5EA37C9E0A}" type="presParOf" srcId="{B2EA745B-B9DB-4928-9DF2-9214F7C6D88F}" destId="{40854559-210D-4233-9A37-9760E98BB497}" srcOrd="4" destOrd="0" presId="urn:microsoft.com/office/officeart/2008/layout/LinedList"/>
    <dgm:cxn modelId="{28C277E2-7816-41ED-8A3A-4217654F69AD}" type="presParOf" srcId="{40854559-210D-4233-9A37-9760E98BB497}" destId="{3EE6383D-673E-4524-89FB-C4CC5B8D9CF2}" srcOrd="0" destOrd="0" presId="urn:microsoft.com/office/officeart/2008/layout/LinedList"/>
    <dgm:cxn modelId="{26188561-65AC-4592-BFA5-BDB65B8BAEB7}" type="presParOf" srcId="{40854559-210D-4233-9A37-9760E98BB497}" destId="{AAE00F8F-7C63-407C-B015-AFE8A4AC717E}" srcOrd="1" destOrd="0" presId="urn:microsoft.com/office/officeart/2008/layout/LinedList"/>
    <dgm:cxn modelId="{4CC29B13-B12D-4DA0-924B-B5DD09BF0BCF}" type="presParOf" srcId="{40854559-210D-4233-9A37-9760E98BB497}" destId="{EDD12E35-9A98-41C8-8C0B-F6A50673B69A}" srcOrd="2" destOrd="0" presId="urn:microsoft.com/office/officeart/2008/layout/LinedList"/>
    <dgm:cxn modelId="{5E9AD744-D166-4660-BD16-9FA5FAADB3ED}" type="presParOf" srcId="{B2EA745B-B9DB-4928-9DF2-9214F7C6D88F}" destId="{B8D73F89-AED1-440E-B114-12263247CBEB}" srcOrd="5" destOrd="0" presId="urn:microsoft.com/office/officeart/2008/layout/LinedList"/>
    <dgm:cxn modelId="{EC9BB832-19A3-4936-867D-D6569A849720}" type="presParOf" srcId="{B2EA745B-B9DB-4928-9DF2-9214F7C6D88F}" destId="{B013E036-44AA-4EDB-9E40-F5FFAF43AD70}" srcOrd="6" destOrd="0" presId="urn:microsoft.com/office/officeart/2008/layout/LinedList"/>
    <dgm:cxn modelId="{86724A13-448E-4517-A4E2-775B3E300F64}" type="presParOf" srcId="{B2EA745B-B9DB-4928-9DF2-9214F7C6D88F}" destId="{CF565250-1151-4429-90C0-43B63F80F59A}" srcOrd="7" destOrd="0" presId="urn:microsoft.com/office/officeart/2008/layout/LinedList"/>
    <dgm:cxn modelId="{D27D0C66-DEE1-4ED5-B281-22992A38796D}" type="presParOf" srcId="{CF565250-1151-4429-90C0-43B63F80F59A}" destId="{7FAEE86F-FFA1-462E-8ABA-5ECCC22CAA1B}" srcOrd="0" destOrd="0" presId="urn:microsoft.com/office/officeart/2008/layout/LinedList"/>
    <dgm:cxn modelId="{77F18886-9414-4C73-BCEB-7141B281D7F5}" type="presParOf" srcId="{CF565250-1151-4429-90C0-43B63F80F59A}" destId="{BA454698-FD20-490B-AC33-BDAAA8B55B9E}" srcOrd="1" destOrd="0" presId="urn:microsoft.com/office/officeart/2008/layout/LinedList"/>
    <dgm:cxn modelId="{2AA4E674-52A0-4DDC-A720-54DB349386D7}" type="presParOf" srcId="{CF565250-1151-4429-90C0-43B63F80F59A}" destId="{E9C8DAED-5DD2-4F27-B6A4-D0B136903A88}" srcOrd="2" destOrd="0" presId="urn:microsoft.com/office/officeart/2008/layout/LinedList"/>
    <dgm:cxn modelId="{7C3D61AE-3778-450F-8DD0-78147E1B41CE}" type="presParOf" srcId="{B2EA745B-B9DB-4928-9DF2-9214F7C6D88F}" destId="{0B71591F-F65E-4AED-B3FB-BEA8355166C7}" srcOrd="8" destOrd="0" presId="urn:microsoft.com/office/officeart/2008/layout/LinedList"/>
    <dgm:cxn modelId="{A233FE3F-9A65-4AFC-BF18-B8DB9A19C311}" type="presParOf" srcId="{B2EA745B-B9DB-4928-9DF2-9214F7C6D88F}" destId="{24518F66-948B-4BAD-8583-DE34CCCE3B3D}" srcOrd="9" destOrd="0" presId="urn:microsoft.com/office/officeart/2008/layout/LinedList"/>
    <dgm:cxn modelId="{15C5FBE1-E9F7-43BD-9EEE-6D6BE9063F40}" type="presParOf" srcId="{157B6904-073B-497D-8111-C80BF5430235}" destId="{C2B9311D-29FA-4FDA-9FFC-A0D3E6C171F0}" srcOrd="2" destOrd="0" presId="urn:microsoft.com/office/officeart/2008/layout/LinedList"/>
    <dgm:cxn modelId="{DE4C6DA6-899B-4DBC-8CCB-E400AE112C33}" type="presParOf" srcId="{157B6904-073B-497D-8111-C80BF5430235}" destId="{4FA28BEC-E2DD-4A71-8D68-D6AE242F54DF}" srcOrd="3" destOrd="0" presId="urn:microsoft.com/office/officeart/2008/layout/LinedList"/>
    <dgm:cxn modelId="{05AFDB48-A97A-4BAA-9B69-6B32424AA364}" type="presParOf" srcId="{4FA28BEC-E2DD-4A71-8D68-D6AE242F54DF}" destId="{532A1300-A155-400D-BDB5-32159DF10922}" srcOrd="0" destOrd="0" presId="urn:microsoft.com/office/officeart/2008/layout/LinedList"/>
    <dgm:cxn modelId="{F930C55E-4A55-4E88-8B25-8565D91CEE7A}" type="presParOf" srcId="{4FA28BEC-E2DD-4A71-8D68-D6AE242F54DF}" destId="{D96F2A4D-2912-4F7F-9BE7-B5F05EF151A6}" srcOrd="1" destOrd="0" presId="urn:microsoft.com/office/officeart/2008/layout/LinedList"/>
    <dgm:cxn modelId="{85F3FC35-D13F-413C-ABC9-E3E84BF3CABD}" type="presParOf" srcId="{D96F2A4D-2912-4F7F-9BE7-B5F05EF151A6}" destId="{9F00F632-CD40-4B47-9ECD-2B7FFE90F247}" srcOrd="0" destOrd="0" presId="urn:microsoft.com/office/officeart/2008/layout/LinedList"/>
    <dgm:cxn modelId="{0E383716-2F91-4E74-8D7D-3EF2B0F9A479}" type="presParOf" srcId="{D96F2A4D-2912-4F7F-9BE7-B5F05EF151A6}" destId="{F51BFBED-6F6D-4B58-9A64-357D2E088D0C}" srcOrd="1" destOrd="0" presId="urn:microsoft.com/office/officeart/2008/layout/LinedList"/>
    <dgm:cxn modelId="{9E809F23-2757-442C-85AA-472A2CEBA52C}" type="presParOf" srcId="{F51BFBED-6F6D-4B58-9A64-357D2E088D0C}" destId="{4E0293D4-CF42-4FE6-8733-881E05A0224B}" srcOrd="0" destOrd="0" presId="urn:microsoft.com/office/officeart/2008/layout/LinedList"/>
    <dgm:cxn modelId="{FC963DB1-1CD7-4537-B418-A776713035F3}" type="presParOf" srcId="{F51BFBED-6F6D-4B58-9A64-357D2E088D0C}" destId="{21884FF2-4248-48F4-83FF-7A27B9B26F8E}" srcOrd="1" destOrd="0" presId="urn:microsoft.com/office/officeart/2008/layout/LinedList"/>
    <dgm:cxn modelId="{EDFB7A13-E25A-4AE4-8E13-EC5F6B1D656D}" type="presParOf" srcId="{F51BFBED-6F6D-4B58-9A64-357D2E088D0C}" destId="{BFC21F77-9CC5-4013-B4F4-A5F30D5462C0}" srcOrd="2" destOrd="0" presId="urn:microsoft.com/office/officeart/2008/layout/LinedList"/>
    <dgm:cxn modelId="{F367345F-0A58-4ADE-848F-1957CCB31DFA}" type="presParOf" srcId="{D96F2A4D-2912-4F7F-9BE7-B5F05EF151A6}" destId="{361DD1B8-12DB-4FF5-AE0C-6721C8FAD20B}" srcOrd="2" destOrd="0" presId="urn:microsoft.com/office/officeart/2008/layout/LinedList"/>
    <dgm:cxn modelId="{95EA756D-5108-4EE4-95F5-1BFF706CA9B7}" type="presParOf" srcId="{D96F2A4D-2912-4F7F-9BE7-B5F05EF151A6}" destId="{77ABD09F-8389-4924-A6E8-FAEAB4679D6D}" srcOrd="3" destOrd="0" presId="urn:microsoft.com/office/officeart/2008/layout/LinedList"/>
    <dgm:cxn modelId="{DB363181-56DC-4F8E-AFD0-87C3D887E98E}" type="presParOf" srcId="{D96F2A4D-2912-4F7F-9BE7-B5F05EF151A6}" destId="{FF10CC8D-FCBA-4314-94FD-7EF018DBE1DE}" srcOrd="4" destOrd="0" presId="urn:microsoft.com/office/officeart/2008/layout/LinedList"/>
    <dgm:cxn modelId="{5BFBB1A8-42F7-4F08-A2DA-7C7CB4771B31}" type="presParOf" srcId="{FF10CC8D-FCBA-4314-94FD-7EF018DBE1DE}" destId="{28952E6A-35B1-4D5F-B81C-CCA62885382E}" srcOrd="0" destOrd="0" presId="urn:microsoft.com/office/officeart/2008/layout/LinedList"/>
    <dgm:cxn modelId="{4CCDEE53-755A-4C27-9AD4-8A28D4395E2C}" type="presParOf" srcId="{FF10CC8D-FCBA-4314-94FD-7EF018DBE1DE}" destId="{C4C1D029-4D12-45A1-A796-44FA81BA37E1}" srcOrd="1" destOrd="0" presId="urn:microsoft.com/office/officeart/2008/layout/LinedList"/>
    <dgm:cxn modelId="{59706852-288B-4857-BBFC-BEB4EC087100}" type="presParOf" srcId="{FF10CC8D-FCBA-4314-94FD-7EF018DBE1DE}" destId="{EE195EAE-C1FA-46A8-A197-7DA3F065FCA0}" srcOrd="2" destOrd="0" presId="urn:microsoft.com/office/officeart/2008/layout/LinedList"/>
    <dgm:cxn modelId="{67B67D7B-4EB9-40ED-80C2-10BF9CECA5D1}" type="presParOf" srcId="{D96F2A4D-2912-4F7F-9BE7-B5F05EF151A6}" destId="{F984F2B5-6DF7-497C-BACE-41B490A2AAE2}" srcOrd="5" destOrd="0" presId="urn:microsoft.com/office/officeart/2008/layout/LinedList"/>
    <dgm:cxn modelId="{F2E641AC-C060-450D-B644-0E2E8F6B918E}" type="presParOf" srcId="{D96F2A4D-2912-4F7F-9BE7-B5F05EF151A6}" destId="{6195D503-C416-4DD0-8CE3-49731012D5EF}" srcOrd="6" destOrd="0" presId="urn:microsoft.com/office/officeart/2008/layout/LinedList"/>
    <dgm:cxn modelId="{5A4878B0-2148-4946-B148-689CFAC153AE}" type="presParOf" srcId="{D96F2A4D-2912-4F7F-9BE7-B5F05EF151A6}" destId="{68325544-6D40-4A02-BBDA-8ED94BD6FBFF}" srcOrd="7" destOrd="0" presId="urn:microsoft.com/office/officeart/2008/layout/LinedList"/>
    <dgm:cxn modelId="{836710CE-F45A-4EFA-AE7E-283E84B1D741}" type="presParOf" srcId="{68325544-6D40-4A02-BBDA-8ED94BD6FBFF}" destId="{535299A2-6464-4E85-B81C-0AFDCBA013C4}" srcOrd="0" destOrd="0" presId="urn:microsoft.com/office/officeart/2008/layout/LinedList"/>
    <dgm:cxn modelId="{3A8AAFD2-0075-4DF0-84FE-A08F2FCE96F6}" type="presParOf" srcId="{68325544-6D40-4A02-BBDA-8ED94BD6FBFF}" destId="{A7EE176B-4612-401C-8E05-06EB9793EB7A}" srcOrd="1" destOrd="0" presId="urn:microsoft.com/office/officeart/2008/layout/LinedList"/>
    <dgm:cxn modelId="{E96C0BB2-112E-47AE-A451-3BBF457A1A27}" type="presParOf" srcId="{68325544-6D40-4A02-BBDA-8ED94BD6FBFF}" destId="{197175E0-D404-412C-BF63-F7C07CB932E1}" srcOrd="2" destOrd="0" presId="urn:microsoft.com/office/officeart/2008/layout/LinedList"/>
    <dgm:cxn modelId="{D6176EF4-917C-4DC3-8856-CE7A11AA7FD9}" type="presParOf" srcId="{D96F2A4D-2912-4F7F-9BE7-B5F05EF151A6}" destId="{66C48BA9-05DC-4200-BFDC-98CB7C4DBE6E}" srcOrd="8" destOrd="0" presId="urn:microsoft.com/office/officeart/2008/layout/LinedList"/>
    <dgm:cxn modelId="{D41757F6-B956-4578-B067-5AE6936CB281}" type="presParOf" srcId="{D96F2A4D-2912-4F7F-9BE7-B5F05EF151A6}" destId="{2B85B663-337A-4E68-971F-6A10A86A54C0}" srcOrd="9" destOrd="0" presId="urn:microsoft.com/office/officeart/2008/layout/LinedList"/>
    <dgm:cxn modelId="{60BB0165-89F9-47AD-B361-DAC3C657301C}" type="presParOf" srcId="{D96F2A4D-2912-4F7F-9BE7-B5F05EF151A6}" destId="{FC392D24-57B6-4EE7-8661-08D7B32BF45D}" srcOrd="10" destOrd="0" presId="urn:microsoft.com/office/officeart/2008/layout/LinedList"/>
    <dgm:cxn modelId="{CEBB799A-A107-4F22-9D17-E978D6767E60}" type="presParOf" srcId="{FC392D24-57B6-4EE7-8661-08D7B32BF45D}" destId="{9DB99928-CFD6-48DC-9E25-8A9BFC8B3B24}" srcOrd="0" destOrd="0" presId="urn:microsoft.com/office/officeart/2008/layout/LinedList"/>
    <dgm:cxn modelId="{B8EEC8E6-8D81-494B-9364-21516CF2F862}" type="presParOf" srcId="{FC392D24-57B6-4EE7-8661-08D7B32BF45D}" destId="{4536FBAF-2A46-42B2-8485-A88DA8983BDC}" srcOrd="1" destOrd="0" presId="urn:microsoft.com/office/officeart/2008/layout/LinedList"/>
    <dgm:cxn modelId="{BD1E3854-8471-4D69-B6C9-16B24AB15440}" type="presParOf" srcId="{FC392D24-57B6-4EE7-8661-08D7B32BF45D}" destId="{548BF4F1-97D5-4ABA-9B26-B579C5C70B9B}" srcOrd="2" destOrd="0" presId="urn:microsoft.com/office/officeart/2008/layout/LinedList"/>
    <dgm:cxn modelId="{CA6BFD8B-F7C7-4C1F-AE49-EC6D5BC9BA50}" type="presParOf" srcId="{D96F2A4D-2912-4F7F-9BE7-B5F05EF151A6}" destId="{2B9D0CF3-C15F-486C-B69D-F39E5F2BA52A}" srcOrd="11" destOrd="0" presId="urn:microsoft.com/office/officeart/2008/layout/LinedList"/>
    <dgm:cxn modelId="{FA666E98-59A5-4203-9B47-759378E765ED}" type="presParOf" srcId="{D96F2A4D-2912-4F7F-9BE7-B5F05EF151A6}" destId="{2D31178A-DAA4-4E2B-81D9-17A481AAA774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C23A83-62C0-4EDF-B8A9-986ABFFF53D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BDE5598-B262-4B23-918B-E33EBD3D7B4B}">
      <dgm:prSet phldrT="[Text]"/>
      <dgm:spPr/>
      <dgm:t>
        <a:bodyPr/>
        <a:lstStyle/>
        <a:p>
          <a:r>
            <a:rPr lang="en-IN" dirty="0"/>
            <a:t>Investigations </a:t>
          </a:r>
        </a:p>
      </dgm:t>
    </dgm:pt>
    <dgm:pt modelId="{95269C0A-994D-4F79-97B2-77E39BC7D0A9}" type="parTrans" cxnId="{8BC88F39-4A15-43B6-BEF8-8EDC0C92DF61}">
      <dgm:prSet/>
      <dgm:spPr/>
      <dgm:t>
        <a:bodyPr/>
        <a:lstStyle/>
        <a:p>
          <a:endParaRPr lang="en-IN"/>
        </a:p>
      </dgm:t>
    </dgm:pt>
    <dgm:pt modelId="{3D2125DB-D9EA-4DBD-A579-0E9D4D71AB5C}" type="sibTrans" cxnId="{8BC88F39-4A15-43B6-BEF8-8EDC0C92DF61}">
      <dgm:prSet/>
      <dgm:spPr/>
      <dgm:t>
        <a:bodyPr/>
        <a:lstStyle/>
        <a:p>
          <a:endParaRPr lang="en-IN"/>
        </a:p>
      </dgm:t>
    </dgm:pt>
    <dgm:pt modelId="{6043D1A0-C919-4BDD-8AAE-5B774F8CBC97}">
      <dgm:prSet phldrT="[Text]"/>
      <dgm:spPr/>
      <dgm:t>
        <a:bodyPr/>
        <a:lstStyle/>
        <a:p>
          <a:r>
            <a:rPr lang="en-IN" dirty="0"/>
            <a:t>Raised inflammatory </a:t>
          </a:r>
          <a:r>
            <a:rPr lang="en-IN" dirty="0" smtClean="0"/>
            <a:t>markers-10/20 </a:t>
          </a:r>
          <a:r>
            <a:rPr lang="en-IN" dirty="0"/>
            <a:t>cases fulfilling the criteria of MIS-C</a:t>
          </a:r>
        </a:p>
      </dgm:t>
    </dgm:pt>
    <dgm:pt modelId="{7C4D53FC-282B-42A7-9C36-137C4FA69795}" type="parTrans" cxnId="{8240A436-2408-4323-A5DF-530EC638D599}">
      <dgm:prSet/>
      <dgm:spPr/>
      <dgm:t>
        <a:bodyPr/>
        <a:lstStyle/>
        <a:p>
          <a:endParaRPr lang="en-IN"/>
        </a:p>
      </dgm:t>
    </dgm:pt>
    <dgm:pt modelId="{D95270D7-3627-4E5B-AF7F-D2757423AFD3}" type="sibTrans" cxnId="{8240A436-2408-4323-A5DF-530EC638D599}">
      <dgm:prSet/>
      <dgm:spPr/>
      <dgm:t>
        <a:bodyPr/>
        <a:lstStyle/>
        <a:p>
          <a:endParaRPr lang="en-IN"/>
        </a:p>
      </dgm:t>
    </dgm:pt>
    <dgm:pt modelId="{F572C047-9BF9-4DC3-9BC5-609F421B38FD}">
      <dgm:prSet phldrT="[Text]"/>
      <dgm:spPr/>
      <dgm:t>
        <a:bodyPr/>
        <a:lstStyle/>
        <a:p>
          <a:r>
            <a:rPr lang="en-IN" dirty="0"/>
            <a:t>Low Vitamin D- 4/13 cases</a:t>
          </a:r>
        </a:p>
      </dgm:t>
    </dgm:pt>
    <dgm:pt modelId="{B0693D75-F148-4EF3-9871-2436012647B4}" type="parTrans" cxnId="{730B05DE-E007-437B-A193-A41ED92E6828}">
      <dgm:prSet/>
      <dgm:spPr/>
      <dgm:t>
        <a:bodyPr/>
        <a:lstStyle/>
        <a:p>
          <a:endParaRPr lang="en-IN"/>
        </a:p>
      </dgm:t>
    </dgm:pt>
    <dgm:pt modelId="{CDAAD499-AD87-49BC-AF07-90AE67ECA1C6}" type="sibTrans" cxnId="{730B05DE-E007-437B-A193-A41ED92E6828}">
      <dgm:prSet/>
      <dgm:spPr/>
      <dgm:t>
        <a:bodyPr/>
        <a:lstStyle/>
        <a:p>
          <a:endParaRPr lang="en-IN"/>
        </a:p>
      </dgm:t>
    </dgm:pt>
    <dgm:pt modelId="{570D4C83-F4AF-411D-9CD5-8AC3FA15D5FF}">
      <dgm:prSet phldrT="[Text]"/>
      <dgm:spPr/>
      <dgm:t>
        <a:bodyPr/>
        <a:lstStyle/>
        <a:p>
          <a:r>
            <a:rPr lang="en-IN" dirty="0"/>
            <a:t>EEG- done in </a:t>
          </a:r>
          <a:r>
            <a:rPr lang="en-IN" dirty="0" smtClean="0"/>
            <a:t>13 </a:t>
          </a:r>
          <a:r>
            <a:rPr lang="en-IN" dirty="0"/>
            <a:t>, abnormal in </a:t>
          </a:r>
          <a:r>
            <a:rPr lang="en-IN" dirty="0" smtClean="0"/>
            <a:t>6 </a:t>
          </a:r>
          <a:r>
            <a:rPr lang="en-IN" dirty="0"/>
            <a:t>cases </a:t>
          </a:r>
        </a:p>
      </dgm:t>
    </dgm:pt>
    <dgm:pt modelId="{D4625BA7-61FA-42AA-A15A-2D72D9E514FC}" type="parTrans" cxnId="{940D5401-3C7C-478F-A35A-6060DB8A26D1}">
      <dgm:prSet/>
      <dgm:spPr/>
      <dgm:t>
        <a:bodyPr/>
        <a:lstStyle/>
        <a:p>
          <a:endParaRPr lang="en-IN"/>
        </a:p>
      </dgm:t>
    </dgm:pt>
    <dgm:pt modelId="{DC1E77A2-2A39-480A-B88D-B77C41A18772}" type="sibTrans" cxnId="{940D5401-3C7C-478F-A35A-6060DB8A26D1}">
      <dgm:prSet/>
      <dgm:spPr/>
      <dgm:t>
        <a:bodyPr/>
        <a:lstStyle/>
        <a:p>
          <a:endParaRPr lang="en-IN"/>
        </a:p>
      </dgm:t>
    </dgm:pt>
    <dgm:pt modelId="{2864646E-CEDB-46C5-8F50-9A4929CDE5AD}">
      <dgm:prSet phldrT="[Text]"/>
      <dgm:spPr/>
      <dgm:t>
        <a:bodyPr/>
        <a:lstStyle/>
        <a:p>
          <a:r>
            <a:rPr lang="en-IN" dirty="0"/>
            <a:t>MRI done in </a:t>
          </a:r>
          <a:r>
            <a:rPr lang="en-IN" dirty="0" smtClean="0"/>
            <a:t>16 </a:t>
          </a:r>
          <a:r>
            <a:rPr lang="en-IN" dirty="0"/>
            <a:t>cases,  Abnormal in </a:t>
          </a:r>
          <a:r>
            <a:rPr lang="en-IN" dirty="0" smtClean="0"/>
            <a:t>7 </a:t>
          </a:r>
          <a:r>
            <a:rPr lang="en-IN" dirty="0"/>
            <a:t>cases.</a:t>
          </a:r>
        </a:p>
        <a:p>
          <a:r>
            <a:rPr lang="en-IN" dirty="0"/>
            <a:t>Abnormal Neuroimaging patterns were- splenial hyperintensity, optic neuritis, transverse myelitis, cerebral </a:t>
          </a:r>
          <a:r>
            <a:rPr lang="en-IN" dirty="0" err="1"/>
            <a:t>edema</a:t>
          </a:r>
          <a:r>
            <a:rPr lang="en-IN" dirty="0"/>
            <a:t>.</a:t>
          </a:r>
        </a:p>
      </dgm:t>
    </dgm:pt>
    <dgm:pt modelId="{DDF65AAF-D0E3-4959-BB76-BFBAA12909C1}" type="parTrans" cxnId="{AC1D0351-5040-41F4-B7F7-F93B274F549A}">
      <dgm:prSet/>
      <dgm:spPr/>
      <dgm:t>
        <a:bodyPr/>
        <a:lstStyle/>
        <a:p>
          <a:endParaRPr lang="en-IN"/>
        </a:p>
      </dgm:t>
    </dgm:pt>
    <dgm:pt modelId="{7B3F6924-CCCF-48A3-997E-6A08E1D630E9}" type="sibTrans" cxnId="{AC1D0351-5040-41F4-B7F7-F93B274F549A}">
      <dgm:prSet/>
      <dgm:spPr/>
      <dgm:t>
        <a:bodyPr/>
        <a:lstStyle/>
        <a:p>
          <a:endParaRPr lang="en-IN"/>
        </a:p>
      </dgm:t>
    </dgm:pt>
    <dgm:pt modelId="{F53A6DDF-B6AC-4F3F-9654-FE73C15020E3}">
      <dgm:prSet phldrT="[Text]"/>
      <dgm:spPr/>
      <dgm:t>
        <a:bodyPr/>
        <a:lstStyle/>
        <a:p>
          <a:r>
            <a:rPr lang="en-IN" dirty="0"/>
            <a:t>Majority of children were given symptomatic treatment- including steroids &amp; LMWH in MIS-C cases. The demyelination group was given steroids +/- IVIG.</a:t>
          </a:r>
        </a:p>
      </dgm:t>
    </dgm:pt>
    <dgm:pt modelId="{E374D6BD-8046-4604-BDFD-C75B92724003}" type="parTrans" cxnId="{B7121655-B6C8-4D44-84B8-BF2C0290F99A}">
      <dgm:prSet/>
      <dgm:spPr/>
      <dgm:t>
        <a:bodyPr/>
        <a:lstStyle/>
        <a:p>
          <a:endParaRPr lang="en-IN"/>
        </a:p>
      </dgm:t>
    </dgm:pt>
    <dgm:pt modelId="{282B8D71-8BA2-4628-9EDD-B7A0DC0E8B80}" type="sibTrans" cxnId="{B7121655-B6C8-4D44-84B8-BF2C0290F99A}">
      <dgm:prSet/>
      <dgm:spPr/>
      <dgm:t>
        <a:bodyPr/>
        <a:lstStyle/>
        <a:p>
          <a:endParaRPr lang="en-IN"/>
        </a:p>
      </dgm:t>
    </dgm:pt>
    <dgm:pt modelId="{9B0FD0F0-69B6-412D-AAB8-459E30C7D6D9}">
      <dgm:prSet phldrT="[Text]"/>
      <dgm:spPr/>
      <dgm:t>
        <a:bodyPr/>
        <a:lstStyle/>
        <a:p>
          <a:r>
            <a:rPr lang="en-IN" dirty="0"/>
            <a:t>Short-term outcome was good in all cases. Except one.</a:t>
          </a:r>
        </a:p>
      </dgm:t>
    </dgm:pt>
    <dgm:pt modelId="{2C0C48C5-AD36-4678-B9A2-92BCA09B58ED}" type="parTrans" cxnId="{128B01FB-9B4E-4394-AFFE-3240218BF335}">
      <dgm:prSet/>
      <dgm:spPr/>
      <dgm:t>
        <a:bodyPr/>
        <a:lstStyle/>
        <a:p>
          <a:endParaRPr lang="en-IN"/>
        </a:p>
      </dgm:t>
    </dgm:pt>
    <dgm:pt modelId="{11D7D8CE-D852-4C99-9A81-CC921EDA0701}" type="sibTrans" cxnId="{128B01FB-9B4E-4394-AFFE-3240218BF335}">
      <dgm:prSet/>
      <dgm:spPr/>
      <dgm:t>
        <a:bodyPr/>
        <a:lstStyle/>
        <a:p>
          <a:endParaRPr lang="en-IN"/>
        </a:p>
      </dgm:t>
    </dgm:pt>
    <dgm:pt modelId="{B92E0331-4029-4E03-8ACD-4FCC6624CE71}">
      <dgm:prSet phldrT="[Text]"/>
      <dgm:spPr/>
      <dgm:t>
        <a:bodyPr/>
        <a:lstStyle/>
        <a:p>
          <a:r>
            <a:rPr lang="en-IN" dirty="0"/>
            <a:t>RT PCR positive  </a:t>
          </a:r>
          <a:r>
            <a:rPr lang="en-IN" dirty="0" smtClean="0"/>
            <a:t>- 11 cases,      </a:t>
          </a:r>
          <a:r>
            <a:rPr lang="en-IN" dirty="0"/>
            <a:t>Covid antibodies positive  - </a:t>
          </a:r>
          <a:r>
            <a:rPr lang="en-IN" dirty="0" smtClean="0"/>
            <a:t>9 cases</a:t>
          </a:r>
          <a:endParaRPr lang="en-IN" dirty="0"/>
        </a:p>
      </dgm:t>
    </dgm:pt>
    <dgm:pt modelId="{B3D2FD59-A5AA-4A4D-AD47-A07A1E2C4A3A}" type="parTrans" cxnId="{35203F78-0218-4C02-BEBB-F2CB9949FA08}">
      <dgm:prSet/>
      <dgm:spPr/>
      <dgm:t>
        <a:bodyPr/>
        <a:lstStyle/>
        <a:p>
          <a:endParaRPr lang="en-IN"/>
        </a:p>
      </dgm:t>
    </dgm:pt>
    <dgm:pt modelId="{B830E877-7C7F-494F-8D2D-EACE3BD3A147}" type="sibTrans" cxnId="{35203F78-0218-4C02-BEBB-F2CB9949FA08}">
      <dgm:prSet/>
      <dgm:spPr/>
      <dgm:t>
        <a:bodyPr/>
        <a:lstStyle/>
        <a:p>
          <a:endParaRPr lang="en-IN"/>
        </a:p>
      </dgm:t>
    </dgm:pt>
    <dgm:pt modelId="{42AECB85-DDF5-4DD0-AFCD-6671CE16C791}" type="pres">
      <dgm:prSet presAssocID="{CAC23A83-62C0-4EDF-B8A9-986ABFFF53D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F5555A5-2036-4F2C-BA5B-2090C54E49D1}" type="pres">
      <dgm:prSet presAssocID="{6BDE5598-B262-4B23-918B-E33EBD3D7B4B}" presName="thickLine" presStyleLbl="alignNode1" presStyleIdx="0" presStyleCnt="1"/>
      <dgm:spPr/>
    </dgm:pt>
    <dgm:pt modelId="{48F14F61-FB65-434E-84D8-A90EC54B46D4}" type="pres">
      <dgm:prSet presAssocID="{6BDE5598-B262-4B23-918B-E33EBD3D7B4B}" presName="horz1" presStyleCnt="0"/>
      <dgm:spPr/>
    </dgm:pt>
    <dgm:pt modelId="{36483C6B-5C73-48E3-A492-4213F9389631}" type="pres">
      <dgm:prSet presAssocID="{6BDE5598-B262-4B23-918B-E33EBD3D7B4B}" presName="tx1" presStyleLbl="revTx" presStyleIdx="0" presStyleCnt="8"/>
      <dgm:spPr/>
      <dgm:t>
        <a:bodyPr/>
        <a:lstStyle/>
        <a:p>
          <a:endParaRPr lang="en-US"/>
        </a:p>
      </dgm:t>
    </dgm:pt>
    <dgm:pt modelId="{EE0763CC-683D-44BC-AAB8-D9296D1E8057}" type="pres">
      <dgm:prSet presAssocID="{6BDE5598-B262-4B23-918B-E33EBD3D7B4B}" presName="vert1" presStyleCnt="0"/>
      <dgm:spPr/>
    </dgm:pt>
    <dgm:pt modelId="{B674AE53-597E-4A55-89BE-0F88EB6AB5B1}" type="pres">
      <dgm:prSet presAssocID="{B92E0331-4029-4E03-8ACD-4FCC6624CE71}" presName="vertSpace2a" presStyleCnt="0"/>
      <dgm:spPr/>
    </dgm:pt>
    <dgm:pt modelId="{55882EB6-00A1-4F43-BDAF-848300FB47A7}" type="pres">
      <dgm:prSet presAssocID="{B92E0331-4029-4E03-8ACD-4FCC6624CE71}" presName="horz2" presStyleCnt="0"/>
      <dgm:spPr/>
    </dgm:pt>
    <dgm:pt modelId="{A4FDCA09-9359-441D-AF9A-A1ED42577641}" type="pres">
      <dgm:prSet presAssocID="{B92E0331-4029-4E03-8ACD-4FCC6624CE71}" presName="horzSpace2" presStyleCnt="0"/>
      <dgm:spPr/>
    </dgm:pt>
    <dgm:pt modelId="{405EF0C1-2F10-4A39-AC8A-D3A5465D221B}" type="pres">
      <dgm:prSet presAssocID="{B92E0331-4029-4E03-8ACD-4FCC6624CE71}" presName="tx2" presStyleLbl="revTx" presStyleIdx="1" presStyleCnt="8"/>
      <dgm:spPr/>
      <dgm:t>
        <a:bodyPr/>
        <a:lstStyle/>
        <a:p>
          <a:endParaRPr lang="en-US"/>
        </a:p>
      </dgm:t>
    </dgm:pt>
    <dgm:pt modelId="{160DDB5B-3602-4A1E-A6E9-797B7C6F93E5}" type="pres">
      <dgm:prSet presAssocID="{B92E0331-4029-4E03-8ACD-4FCC6624CE71}" presName="vert2" presStyleCnt="0"/>
      <dgm:spPr/>
    </dgm:pt>
    <dgm:pt modelId="{E78990C6-0FDF-455F-82B4-A7A2B5CA6F73}" type="pres">
      <dgm:prSet presAssocID="{B92E0331-4029-4E03-8ACD-4FCC6624CE71}" presName="thinLine2b" presStyleLbl="callout" presStyleIdx="0" presStyleCnt="7"/>
      <dgm:spPr/>
    </dgm:pt>
    <dgm:pt modelId="{55A7C6A9-469C-419D-BDEC-B0E916DB54DD}" type="pres">
      <dgm:prSet presAssocID="{B92E0331-4029-4E03-8ACD-4FCC6624CE71}" presName="vertSpace2b" presStyleCnt="0"/>
      <dgm:spPr/>
    </dgm:pt>
    <dgm:pt modelId="{94470DFB-DC15-4E02-A9D4-9E24A8133BCF}" type="pres">
      <dgm:prSet presAssocID="{6043D1A0-C919-4BDD-8AAE-5B774F8CBC97}" presName="horz2" presStyleCnt="0"/>
      <dgm:spPr/>
    </dgm:pt>
    <dgm:pt modelId="{EA00D3B1-D50E-482D-91B5-39E409D08475}" type="pres">
      <dgm:prSet presAssocID="{6043D1A0-C919-4BDD-8AAE-5B774F8CBC97}" presName="horzSpace2" presStyleCnt="0"/>
      <dgm:spPr/>
    </dgm:pt>
    <dgm:pt modelId="{4C5368F5-AFA4-4396-923E-7518806D323E}" type="pres">
      <dgm:prSet presAssocID="{6043D1A0-C919-4BDD-8AAE-5B774F8CBC97}" presName="tx2" presStyleLbl="revTx" presStyleIdx="2" presStyleCnt="8"/>
      <dgm:spPr/>
      <dgm:t>
        <a:bodyPr/>
        <a:lstStyle/>
        <a:p>
          <a:endParaRPr lang="en-US"/>
        </a:p>
      </dgm:t>
    </dgm:pt>
    <dgm:pt modelId="{1BE9660F-7E9E-4D04-9F4F-FA03D8190047}" type="pres">
      <dgm:prSet presAssocID="{6043D1A0-C919-4BDD-8AAE-5B774F8CBC97}" presName="vert2" presStyleCnt="0"/>
      <dgm:spPr/>
    </dgm:pt>
    <dgm:pt modelId="{8F405932-6E91-4E5F-854D-FDE5E8DCFB92}" type="pres">
      <dgm:prSet presAssocID="{6043D1A0-C919-4BDD-8AAE-5B774F8CBC97}" presName="thinLine2b" presStyleLbl="callout" presStyleIdx="1" presStyleCnt="7"/>
      <dgm:spPr/>
    </dgm:pt>
    <dgm:pt modelId="{1B4DC89C-0D31-40A1-8B7A-F40F3B7210EA}" type="pres">
      <dgm:prSet presAssocID="{6043D1A0-C919-4BDD-8AAE-5B774F8CBC97}" presName="vertSpace2b" presStyleCnt="0"/>
      <dgm:spPr/>
    </dgm:pt>
    <dgm:pt modelId="{676ED81D-FC96-4C54-8F2D-572E5B17CEA2}" type="pres">
      <dgm:prSet presAssocID="{F572C047-9BF9-4DC3-9BC5-609F421B38FD}" presName="horz2" presStyleCnt="0"/>
      <dgm:spPr/>
    </dgm:pt>
    <dgm:pt modelId="{635D0E86-6FB0-4960-8F26-49DDEC136113}" type="pres">
      <dgm:prSet presAssocID="{F572C047-9BF9-4DC3-9BC5-609F421B38FD}" presName="horzSpace2" presStyleCnt="0"/>
      <dgm:spPr/>
    </dgm:pt>
    <dgm:pt modelId="{31BB7AAE-0E63-4441-A3F9-ACB691D1AF9F}" type="pres">
      <dgm:prSet presAssocID="{F572C047-9BF9-4DC3-9BC5-609F421B38FD}" presName="tx2" presStyleLbl="revTx" presStyleIdx="3" presStyleCnt="8"/>
      <dgm:spPr/>
      <dgm:t>
        <a:bodyPr/>
        <a:lstStyle/>
        <a:p>
          <a:endParaRPr lang="en-US"/>
        </a:p>
      </dgm:t>
    </dgm:pt>
    <dgm:pt modelId="{811B823D-F297-41ED-B3F7-485F7057C1B9}" type="pres">
      <dgm:prSet presAssocID="{F572C047-9BF9-4DC3-9BC5-609F421B38FD}" presName="vert2" presStyleCnt="0"/>
      <dgm:spPr/>
    </dgm:pt>
    <dgm:pt modelId="{D390E461-0243-4475-941D-B126349B7A9C}" type="pres">
      <dgm:prSet presAssocID="{F572C047-9BF9-4DC3-9BC5-609F421B38FD}" presName="thinLine2b" presStyleLbl="callout" presStyleIdx="2" presStyleCnt="7"/>
      <dgm:spPr/>
    </dgm:pt>
    <dgm:pt modelId="{6DA59892-26CA-473C-8B4F-ADFC9E199C10}" type="pres">
      <dgm:prSet presAssocID="{F572C047-9BF9-4DC3-9BC5-609F421B38FD}" presName="vertSpace2b" presStyleCnt="0"/>
      <dgm:spPr/>
    </dgm:pt>
    <dgm:pt modelId="{E68A0873-F031-4305-B677-C38813032E92}" type="pres">
      <dgm:prSet presAssocID="{570D4C83-F4AF-411D-9CD5-8AC3FA15D5FF}" presName="horz2" presStyleCnt="0"/>
      <dgm:spPr/>
    </dgm:pt>
    <dgm:pt modelId="{61F8B885-BE20-4B52-A3DC-4E12317BC216}" type="pres">
      <dgm:prSet presAssocID="{570D4C83-F4AF-411D-9CD5-8AC3FA15D5FF}" presName="horzSpace2" presStyleCnt="0"/>
      <dgm:spPr/>
    </dgm:pt>
    <dgm:pt modelId="{20CB5E12-22B0-4DC8-8634-A18F4E66052D}" type="pres">
      <dgm:prSet presAssocID="{570D4C83-F4AF-411D-9CD5-8AC3FA15D5FF}" presName="tx2" presStyleLbl="revTx" presStyleIdx="4" presStyleCnt="8"/>
      <dgm:spPr/>
      <dgm:t>
        <a:bodyPr/>
        <a:lstStyle/>
        <a:p>
          <a:endParaRPr lang="en-US"/>
        </a:p>
      </dgm:t>
    </dgm:pt>
    <dgm:pt modelId="{DF2C66D1-B392-4534-B776-FBBA4F78CF17}" type="pres">
      <dgm:prSet presAssocID="{570D4C83-F4AF-411D-9CD5-8AC3FA15D5FF}" presName="vert2" presStyleCnt="0"/>
      <dgm:spPr/>
    </dgm:pt>
    <dgm:pt modelId="{A31C12A0-4E49-43AD-9FE1-12C195F235FB}" type="pres">
      <dgm:prSet presAssocID="{570D4C83-F4AF-411D-9CD5-8AC3FA15D5FF}" presName="thinLine2b" presStyleLbl="callout" presStyleIdx="3" presStyleCnt="7"/>
      <dgm:spPr/>
    </dgm:pt>
    <dgm:pt modelId="{FB78A60E-70C6-4AAD-B120-831C6CCE3681}" type="pres">
      <dgm:prSet presAssocID="{570D4C83-F4AF-411D-9CD5-8AC3FA15D5FF}" presName="vertSpace2b" presStyleCnt="0"/>
      <dgm:spPr/>
    </dgm:pt>
    <dgm:pt modelId="{3FCA0DEB-A907-4FC3-9398-7F7E7025D5AB}" type="pres">
      <dgm:prSet presAssocID="{2864646E-CEDB-46C5-8F50-9A4929CDE5AD}" presName="horz2" presStyleCnt="0"/>
      <dgm:spPr/>
    </dgm:pt>
    <dgm:pt modelId="{D93F219F-FB5B-40EA-B5E8-69DEAB693C8D}" type="pres">
      <dgm:prSet presAssocID="{2864646E-CEDB-46C5-8F50-9A4929CDE5AD}" presName="horzSpace2" presStyleCnt="0"/>
      <dgm:spPr/>
    </dgm:pt>
    <dgm:pt modelId="{B0CFD9DC-3854-41D0-8106-6ABF04EC5C5F}" type="pres">
      <dgm:prSet presAssocID="{2864646E-CEDB-46C5-8F50-9A4929CDE5AD}" presName="tx2" presStyleLbl="revTx" presStyleIdx="5" presStyleCnt="8"/>
      <dgm:spPr/>
      <dgm:t>
        <a:bodyPr/>
        <a:lstStyle/>
        <a:p>
          <a:endParaRPr lang="en-US"/>
        </a:p>
      </dgm:t>
    </dgm:pt>
    <dgm:pt modelId="{18A63776-0F5A-4D11-A42F-423B41E8CE86}" type="pres">
      <dgm:prSet presAssocID="{2864646E-CEDB-46C5-8F50-9A4929CDE5AD}" presName="vert2" presStyleCnt="0"/>
      <dgm:spPr/>
    </dgm:pt>
    <dgm:pt modelId="{E6A66986-569A-4462-A487-0874ABF0CA58}" type="pres">
      <dgm:prSet presAssocID="{2864646E-CEDB-46C5-8F50-9A4929CDE5AD}" presName="thinLine2b" presStyleLbl="callout" presStyleIdx="4" presStyleCnt="7"/>
      <dgm:spPr/>
    </dgm:pt>
    <dgm:pt modelId="{F7F64047-3A93-43BE-95B9-ED2B98270A5E}" type="pres">
      <dgm:prSet presAssocID="{2864646E-CEDB-46C5-8F50-9A4929CDE5AD}" presName="vertSpace2b" presStyleCnt="0"/>
      <dgm:spPr/>
    </dgm:pt>
    <dgm:pt modelId="{C82388B6-4322-4CB9-B6C1-07E199019652}" type="pres">
      <dgm:prSet presAssocID="{F53A6DDF-B6AC-4F3F-9654-FE73C15020E3}" presName="horz2" presStyleCnt="0"/>
      <dgm:spPr/>
    </dgm:pt>
    <dgm:pt modelId="{7492A2EA-CC84-42EE-A047-5DFECADC5D64}" type="pres">
      <dgm:prSet presAssocID="{F53A6DDF-B6AC-4F3F-9654-FE73C15020E3}" presName="horzSpace2" presStyleCnt="0"/>
      <dgm:spPr/>
    </dgm:pt>
    <dgm:pt modelId="{91751FF8-94DA-41A6-9AD6-10BC6DE62379}" type="pres">
      <dgm:prSet presAssocID="{F53A6DDF-B6AC-4F3F-9654-FE73C15020E3}" presName="tx2" presStyleLbl="revTx" presStyleIdx="6" presStyleCnt="8"/>
      <dgm:spPr/>
      <dgm:t>
        <a:bodyPr/>
        <a:lstStyle/>
        <a:p>
          <a:endParaRPr lang="en-US"/>
        </a:p>
      </dgm:t>
    </dgm:pt>
    <dgm:pt modelId="{BC79EEF7-0187-4D1A-89C9-0961AAC98D61}" type="pres">
      <dgm:prSet presAssocID="{F53A6DDF-B6AC-4F3F-9654-FE73C15020E3}" presName="vert2" presStyleCnt="0"/>
      <dgm:spPr/>
    </dgm:pt>
    <dgm:pt modelId="{5A845313-054D-4B9A-A2A3-F0A5C2EAA4F8}" type="pres">
      <dgm:prSet presAssocID="{F53A6DDF-B6AC-4F3F-9654-FE73C15020E3}" presName="thinLine2b" presStyleLbl="callout" presStyleIdx="5" presStyleCnt="7"/>
      <dgm:spPr/>
    </dgm:pt>
    <dgm:pt modelId="{99590835-A365-464A-87B8-73C504D07F58}" type="pres">
      <dgm:prSet presAssocID="{F53A6DDF-B6AC-4F3F-9654-FE73C15020E3}" presName="vertSpace2b" presStyleCnt="0"/>
      <dgm:spPr/>
    </dgm:pt>
    <dgm:pt modelId="{13D6F34D-1F8C-4BBE-A5BA-5BA1067972D1}" type="pres">
      <dgm:prSet presAssocID="{9B0FD0F0-69B6-412D-AAB8-459E30C7D6D9}" presName="horz2" presStyleCnt="0"/>
      <dgm:spPr/>
    </dgm:pt>
    <dgm:pt modelId="{C826D0B3-4714-4B6B-9FB6-2C86465ADAC2}" type="pres">
      <dgm:prSet presAssocID="{9B0FD0F0-69B6-412D-AAB8-459E30C7D6D9}" presName="horzSpace2" presStyleCnt="0"/>
      <dgm:spPr/>
    </dgm:pt>
    <dgm:pt modelId="{50B7D1C9-605C-47A5-B813-5BD73107D75C}" type="pres">
      <dgm:prSet presAssocID="{9B0FD0F0-69B6-412D-AAB8-459E30C7D6D9}" presName="tx2" presStyleLbl="revTx" presStyleIdx="7" presStyleCnt="8"/>
      <dgm:spPr/>
      <dgm:t>
        <a:bodyPr/>
        <a:lstStyle/>
        <a:p>
          <a:endParaRPr lang="en-US"/>
        </a:p>
      </dgm:t>
    </dgm:pt>
    <dgm:pt modelId="{D1D9C951-5DA6-4CC7-8DA6-890FE261CDDF}" type="pres">
      <dgm:prSet presAssocID="{9B0FD0F0-69B6-412D-AAB8-459E30C7D6D9}" presName="vert2" presStyleCnt="0"/>
      <dgm:spPr/>
    </dgm:pt>
    <dgm:pt modelId="{7C3901D3-DD1B-43B3-8CD1-EF581BBD05D5}" type="pres">
      <dgm:prSet presAssocID="{9B0FD0F0-69B6-412D-AAB8-459E30C7D6D9}" presName="thinLine2b" presStyleLbl="callout" presStyleIdx="6" presStyleCnt="7"/>
      <dgm:spPr/>
    </dgm:pt>
    <dgm:pt modelId="{6C1253EF-7659-4E07-8187-97206C0B7191}" type="pres">
      <dgm:prSet presAssocID="{9B0FD0F0-69B6-412D-AAB8-459E30C7D6D9}" presName="vertSpace2b" presStyleCnt="0"/>
      <dgm:spPr/>
    </dgm:pt>
  </dgm:ptLst>
  <dgm:cxnLst>
    <dgm:cxn modelId="{04A91B59-8A5F-4A28-836F-C8AD425A89A1}" type="presOf" srcId="{9B0FD0F0-69B6-412D-AAB8-459E30C7D6D9}" destId="{50B7D1C9-605C-47A5-B813-5BD73107D75C}" srcOrd="0" destOrd="0" presId="urn:microsoft.com/office/officeart/2008/layout/LinedList"/>
    <dgm:cxn modelId="{72335A5A-267D-4CCD-B67D-F0172E935968}" type="presOf" srcId="{2864646E-CEDB-46C5-8F50-9A4929CDE5AD}" destId="{B0CFD9DC-3854-41D0-8106-6ABF04EC5C5F}" srcOrd="0" destOrd="0" presId="urn:microsoft.com/office/officeart/2008/layout/LinedList"/>
    <dgm:cxn modelId="{1E0B9EF8-1361-4071-98FE-A5E9ACD017B7}" type="presOf" srcId="{CAC23A83-62C0-4EDF-B8A9-986ABFFF53DB}" destId="{42AECB85-DDF5-4DD0-AFCD-6671CE16C791}" srcOrd="0" destOrd="0" presId="urn:microsoft.com/office/officeart/2008/layout/LinedList"/>
    <dgm:cxn modelId="{AA0E7778-7462-49B6-9DBA-89C29EEF390F}" type="presOf" srcId="{F53A6DDF-B6AC-4F3F-9654-FE73C15020E3}" destId="{91751FF8-94DA-41A6-9AD6-10BC6DE62379}" srcOrd="0" destOrd="0" presId="urn:microsoft.com/office/officeart/2008/layout/LinedList"/>
    <dgm:cxn modelId="{4B557880-50C2-489C-B3CA-0B6BB7DFC0C7}" type="presOf" srcId="{6043D1A0-C919-4BDD-8AAE-5B774F8CBC97}" destId="{4C5368F5-AFA4-4396-923E-7518806D323E}" srcOrd="0" destOrd="0" presId="urn:microsoft.com/office/officeart/2008/layout/LinedList"/>
    <dgm:cxn modelId="{940D5401-3C7C-478F-A35A-6060DB8A26D1}" srcId="{6BDE5598-B262-4B23-918B-E33EBD3D7B4B}" destId="{570D4C83-F4AF-411D-9CD5-8AC3FA15D5FF}" srcOrd="3" destOrd="0" parTransId="{D4625BA7-61FA-42AA-A15A-2D72D9E514FC}" sibTransId="{DC1E77A2-2A39-480A-B88D-B77C41A18772}"/>
    <dgm:cxn modelId="{8BC88F39-4A15-43B6-BEF8-8EDC0C92DF61}" srcId="{CAC23A83-62C0-4EDF-B8A9-986ABFFF53DB}" destId="{6BDE5598-B262-4B23-918B-E33EBD3D7B4B}" srcOrd="0" destOrd="0" parTransId="{95269C0A-994D-4F79-97B2-77E39BC7D0A9}" sibTransId="{3D2125DB-D9EA-4DBD-A579-0E9D4D71AB5C}"/>
    <dgm:cxn modelId="{E335C379-7BC9-4C44-84A4-F72A7ACF613C}" type="presOf" srcId="{6BDE5598-B262-4B23-918B-E33EBD3D7B4B}" destId="{36483C6B-5C73-48E3-A492-4213F9389631}" srcOrd="0" destOrd="0" presId="urn:microsoft.com/office/officeart/2008/layout/LinedList"/>
    <dgm:cxn modelId="{35203F78-0218-4C02-BEBB-F2CB9949FA08}" srcId="{6BDE5598-B262-4B23-918B-E33EBD3D7B4B}" destId="{B92E0331-4029-4E03-8ACD-4FCC6624CE71}" srcOrd="0" destOrd="0" parTransId="{B3D2FD59-A5AA-4A4D-AD47-A07A1E2C4A3A}" sibTransId="{B830E877-7C7F-494F-8D2D-EACE3BD3A147}"/>
    <dgm:cxn modelId="{79B7EAE5-C57F-4F7F-851E-2A707D4F10FB}" type="presOf" srcId="{570D4C83-F4AF-411D-9CD5-8AC3FA15D5FF}" destId="{20CB5E12-22B0-4DC8-8634-A18F4E66052D}" srcOrd="0" destOrd="0" presId="urn:microsoft.com/office/officeart/2008/layout/LinedList"/>
    <dgm:cxn modelId="{5D261367-6E95-4827-AE38-C7D81E4C413E}" type="presOf" srcId="{B92E0331-4029-4E03-8ACD-4FCC6624CE71}" destId="{405EF0C1-2F10-4A39-AC8A-D3A5465D221B}" srcOrd="0" destOrd="0" presId="urn:microsoft.com/office/officeart/2008/layout/LinedList"/>
    <dgm:cxn modelId="{730B05DE-E007-437B-A193-A41ED92E6828}" srcId="{6BDE5598-B262-4B23-918B-E33EBD3D7B4B}" destId="{F572C047-9BF9-4DC3-9BC5-609F421B38FD}" srcOrd="2" destOrd="0" parTransId="{B0693D75-F148-4EF3-9871-2436012647B4}" sibTransId="{CDAAD499-AD87-49BC-AF07-90AE67ECA1C6}"/>
    <dgm:cxn modelId="{0ED93B9E-F7A1-4F2C-A29D-8C357F94C0F0}" type="presOf" srcId="{F572C047-9BF9-4DC3-9BC5-609F421B38FD}" destId="{31BB7AAE-0E63-4441-A3F9-ACB691D1AF9F}" srcOrd="0" destOrd="0" presId="urn:microsoft.com/office/officeart/2008/layout/LinedList"/>
    <dgm:cxn modelId="{AC1D0351-5040-41F4-B7F7-F93B274F549A}" srcId="{6BDE5598-B262-4B23-918B-E33EBD3D7B4B}" destId="{2864646E-CEDB-46C5-8F50-9A4929CDE5AD}" srcOrd="4" destOrd="0" parTransId="{DDF65AAF-D0E3-4959-BB76-BFBAA12909C1}" sibTransId="{7B3F6924-CCCF-48A3-997E-6A08E1D630E9}"/>
    <dgm:cxn modelId="{128B01FB-9B4E-4394-AFFE-3240218BF335}" srcId="{6BDE5598-B262-4B23-918B-E33EBD3D7B4B}" destId="{9B0FD0F0-69B6-412D-AAB8-459E30C7D6D9}" srcOrd="6" destOrd="0" parTransId="{2C0C48C5-AD36-4678-B9A2-92BCA09B58ED}" sibTransId="{11D7D8CE-D852-4C99-9A81-CC921EDA0701}"/>
    <dgm:cxn modelId="{B7121655-B6C8-4D44-84B8-BF2C0290F99A}" srcId="{6BDE5598-B262-4B23-918B-E33EBD3D7B4B}" destId="{F53A6DDF-B6AC-4F3F-9654-FE73C15020E3}" srcOrd="5" destOrd="0" parTransId="{E374D6BD-8046-4604-BDFD-C75B92724003}" sibTransId="{282B8D71-8BA2-4628-9EDD-B7A0DC0E8B80}"/>
    <dgm:cxn modelId="{8240A436-2408-4323-A5DF-530EC638D599}" srcId="{6BDE5598-B262-4B23-918B-E33EBD3D7B4B}" destId="{6043D1A0-C919-4BDD-8AAE-5B774F8CBC97}" srcOrd="1" destOrd="0" parTransId="{7C4D53FC-282B-42A7-9C36-137C4FA69795}" sibTransId="{D95270D7-3627-4E5B-AF7F-D2757423AFD3}"/>
    <dgm:cxn modelId="{816AD49B-1A75-49A1-93B5-4EEDACD7C04C}" type="presParOf" srcId="{42AECB85-DDF5-4DD0-AFCD-6671CE16C791}" destId="{7F5555A5-2036-4F2C-BA5B-2090C54E49D1}" srcOrd="0" destOrd="0" presId="urn:microsoft.com/office/officeart/2008/layout/LinedList"/>
    <dgm:cxn modelId="{9E955CC3-4628-4FC6-BFD7-72E4EC4B62F3}" type="presParOf" srcId="{42AECB85-DDF5-4DD0-AFCD-6671CE16C791}" destId="{48F14F61-FB65-434E-84D8-A90EC54B46D4}" srcOrd="1" destOrd="0" presId="urn:microsoft.com/office/officeart/2008/layout/LinedList"/>
    <dgm:cxn modelId="{5CFC8740-7581-44A1-8DAE-9AA7513B7BF7}" type="presParOf" srcId="{48F14F61-FB65-434E-84D8-A90EC54B46D4}" destId="{36483C6B-5C73-48E3-A492-4213F9389631}" srcOrd="0" destOrd="0" presId="urn:microsoft.com/office/officeart/2008/layout/LinedList"/>
    <dgm:cxn modelId="{289589C6-9662-406B-9047-81D587BD0277}" type="presParOf" srcId="{48F14F61-FB65-434E-84D8-A90EC54B46D4}" destId="{EE0763CC-683D-44BC-AAB8-D9296D1E8057}" srcOrd="1" destOrd="0" presId="urn:microsoft.com/office/officeart/2008/layout/LinedList"/>
    <dgm:cxn modelId="{E9B036DC-8764-42ED-9241-2829914E153C}" type="presParOf" srcId="{EE0763CC-683D-44BC-AAB8-D9296D1E8057}" destId="{B674AE53-597E-4A55-89BE-0F88EB6AB5B1}" srcOrd="0" destOrd="0" presId="urn:microsoft.com/office/officeart/2008/layout/LinedList"/>
    <dgm:cxn modelId="{E74CCAC4-DC32-4B78-8605-480B0FD549AF}" type="presParOf" srcId="{EE0763CC-683D-44BC-AAB8-D9296D1E8057}" destId="{55882EB6-00A1-4F43-BDAF-848300FB47A7}" srcOrd="1" destOrd="0" presId="urn:microsoft.com/office/officeart/2008/layout/LinedList"/>
    <dgm:cxn modelId="{1F8FAC74-B2C0-4540-B79E-FC58D02EFE8D}" type="presParOf" srcId="{55882EB6-00A1-4F43-BDAF-848300FB47A7}" destId="{A4FDCA09-9359-441D-AF9A-A1ED42577641}" srcOrd="0" destOrd="0" presId="urn:microsoft.com/office/officeart/2008/layout/LinedList"/>
    <dgm:cxn modelId="{A4A1CECC-0908-4EBC-968B-05C7966BBECE}" type="presParOf" srcId="{55882EB6-00A1-4F43-BDAF-848300FB47A7}" destId="{405EF0C1-2F10-4A39-AC8A-D3A5465D221B}" srcOrd="1" destOrd="0" presId="urn:microsoft.com/office/officeart/2008/layout/LinedList"/>
    <dgm:cxn modelId="{84E5B57B-FADC-44A3-9378-93AA2F6C349F}" type="presParOf" srcId="{55882EB6-00A1-4F43-BDAF-848300FB47A7}" destId="{160DDB5B-3602-4A1E-A6E9-797B7C6F93E5}" srcOrd="2" destOrd="0" presId="urn:microsoft.com/office/officeart/2008/layout/LinedList"/>
    <dgm:cxn modelId="{75C1B3BC-9A16-46C6-A491-4FBDBBC07A87}" type="presParOf" srcId="{EE0763CC-683D-44BC-AAB8-D9296D1E8057}" destId="{E78990C6-0FDF-455F-82B4-A7A2B5CA6F73}" srcOrd="2" destOrd="0" presId="urn:microsoft.com/office/officeart/2008/layout/LinedList"/>
    <dgm:cxn modelId="{17FD3488-F254-46D3-8DC8-58060FAB340C}" type="presParOf" srcId="{EE0763CC-683D-44BC-AAB8-D9296D1E8057}" destId="{55A7C6A9-469C-419D-BDEC-B0E916DB54DD}" srcOrd="3" destOrd="0" presId="urn:microsoft.com/office/officeart/2008/layout/LinedList"/>
    <dgm:cxn modelId="{AED53B35-07D1-4096-AA46-4D1DA0685E51}" type="presParOf" srcId="{EE0763CC-683D-44BC-AAB8-D9296D1E8057}" destId="{94470DFB-DC15-4E02-A9D4-9E24A8133BCF}" srcOrd="4" destOrd="0" presId="urn:microsoft.com/office/officeart/2008/layout/LinedList"/>
    <dgm:cxn modelId="{F4A1B741-2B8E-41A5-BC10-7AEF73A9EAA7}" type="presParOf" srcId="{94470DFB-DC15-4E02-A9D4-9E24A8133BCF}" destId="{EA00D3B1-D50E-482D-91B5-39E409D08475}" srcOrd="0" destOrd="0" presId="urn:microsoft.com/office/officeart/2008/layout/LinedList"/>
    <dgm:cxn modelId="{4B20DD7A-F605-4F3A-BC3A-255D29C38A47}" type="presParOf" srcId="{94470DFB-DC15-4E02-A9D4-9E24A8133BCF}" destId="{4C5368F5-AFA4-4396-923E-7518806D323E}" srcOrd="1" destOrd="0" presId="urn:microsoft.com/office/officeart/2008/layout/LinedList"/>
    <dgm:cxn modelId="{23B40E3D-344E-40A2-A596-E2A3A9D25589}" type="presParOf" srcId="{94470DFB-DC15-4E02-A9D4-9E24A8133BCF}" destId="{1BE9660F-7E9E-4D04-9F4F-FA03D8190047}" srcOrd="2" destOrd="0" presId="urn:microsoft.com/office/officeart/2008/layout/LinedList"/>
    <dgm:cxn modelId="{FDDB3044-A88D-421A-B1E9-6F5BE1837316}" type="presParOf" srcId="{EE0763CC-683D-44BC-AAB8-D9296D1E8057}" destId="{8F405932-6E91-4E5F-854D-FDE5E8DCFB92}" srcOrd="5" destOrd="0" presId="urn:microsoft.com/office/officeart/2008/layout/LinedList"/>
    <dgm:cxn modelId="{B2E7BA38-494D-4AD2-9F7A-7700C0ABB294}" type="presParOf" srcId="{EE0763CC-683D-44BC-AAB8-D9296D1E8057}" destId="{1B4DC89C-0D31-40A1-8B7A-F40F3B7210EA}" srcOrd="6" destOrd="0" presId="urn:microsoft.com/office/officeart/2008/layout/LinedList"/>
    <dgm:cxn modelId="{5805E0C2-2D20-42A6-B4CE-3FAC79EBD6CE}" type="presParOf" srcId="{EE0763CC-683D-44BC-AAB8-D9296D1E8057}" destId="{676ED81D-FC96-4C54-8F2D-572E5B17CEA2}" srcOrd="7" destOrd="0" presId="urn:microsoft.com/office/officeart/2008/layout/LinedList"/>
    <dgm:cxn modelId="{54A2DA8B-43C0-4952-93AC-50AB11E4CA9A}" type="presParOf" srcId="{676ED81D-FC96-4C54-8F2D-572E5B17CEA2}" destId="{635D0E86-6FB0-4960-8F26-49DDEC136113}" srcOrd="0" destOrd="0" presId="urn:microsoft.com/office/officeart/2008/layout/LinedList"/>
    <dgm:cxn modelId="{D4945466-862C-4461-A90C-D12E9F2326F1}" type="presParOf" srcId="{676ED81D-FC96-4C54-8F2D-572E5B17CEA2}" destId="{31BB7AAE-0E63-4441-A3F9-ACB691D1AF9F}" srcOrd="1" destOrd="0" presId="urn:microsoft.com/office/officeart/2008/layout/LinedList"/>
    <dgm:cxn modelId="{1F7C1F64-11F3-475B-AFD7-AC58C5EE30EC}" type="presParOf" srcId="{676ED81D-FC96-4C54-8F2D-572E5B17CEA2}" destId="{811B823D-F297-41ED-B3F7-485F7057C1B9}" srcOrd="2" destOrd="0" presId="urn:microsoft.com/office/officeart/2008/layout/LinedList"/>
    <dgm:cxn modelId="{9AA616F3-917B-47DE-B4F2-B4A0DCFD55DF}" type="presParOf" srcId="{EE0763CC-683D-44BC-AAB8-D9296D1E8057}" destId="{D390E461-0243-4475-941D-B126349B7A9C}" srcOrd="8" destOrd="0" presId="urn:microsoft.com/office/officeart/2008/layout/LinedList"/>
    <dgm:cxn modelId="{FFF076D2-AFAF-48A6-BCA8-32CFE191CD03}" type="presParOf" srcId="{EE0763CC-683D-44BC-AAB8-D9296D1E8057}" destId="{6DA59892-26CA-473C-8B4F-ADFC9E199C10}" srcOrd="9" destOrd="0" presId="urn:microsoft.com/office/officeart/2008/layout/LinedList"/>
    <dgm:cxn modelId="{D61437D9-3D1D-426C-9BAE-B7DED64E8D5D}" type="presParOf" srcId="{EE0763CC-683D-44BC-AAB8-D9296D1E8057}" destId="{E68A0873-F031-4305-B677-C38813032E92}" srcOrd="10" destOrd="0" presId="urn:microsoft.com/office/officeart/2008/layout/LinedList"/>
    <dgm:cxn modelId="{A82B57E4-B26D-4BC6-AA74-A1CD9457CD15}" type="presParOf" srcId="{E68A0873-F031-4305-B677-C38813032E92}" destId="{61F8B885-BE20-4B52-A3DC-4E12317BC216}" srcOrd="0" destOrd="0" presId="urn:microsoft.com/office/officeart/2008/layout/LinedList"/>
    <dgm:cxn modelId="{FFB37EAE-33CE-4C48-80EB-04876EB91E2F}" type="presParOf" srcId="{E68A0873-F031-4305-B677-C38813032E92}" destId="{20CB5E12-22B0-4DC8-8634-A18F4E66052D}" srcOrd="1" destOrd="0" presId="urn:microsoft.com/office/officeart/2008/layout/LinedList"/>
    <dgm:cxn modelId="{869A7D3E-676D-4961-8EBA-8015DE80ED4A}" type="presParOf" srcId="{E68A0873-F031-4305-B677-C38813032E92}" destId="{DF2C66D1-B392-4534-B776-FBBA4F78CF17}" srcOrd="2" destOrd="0" presId="urn:microsoft.com/office/officeart/2008/layout/LinedList"/>
    <dgm:cxn modelId="{0FFEF9A7-5694-4566-A2BA-4977A3BFBFE5}" type="presParOf" srcId="{EE0763CC-683D-44BC-AAB8-D9296D1E8057}" destId="{A31C12A0-4E49-43AD-9FE1-12C195F235FB}" srcOrd="11" destOrd="0" presId="urn:microsoft.com/office/officeart/2008/layout/LinedList"/>
    <dgm:cxn modelId="{1F8DCF2A-A379-4FC7-82F0-708DC9A53A43}" type="presParOf" srcId="{EE0763CC-683D-44BC-AAB8-D9296D1E8057}" destId="{FB78A60E-70C6-4AAD-B120-831C6CCE3681}" srcOrd="12" destOrd="0" presId="urn:microsoft.com/office/officeart/2008/layout/LinedList"/>
    <dgm:cxn modelId="{94DAFAC0-0521-46D5-8AAF-E1A5EF479816}" type="presParOf" srcId="{EE0763CC-683D-44BC-AAB8-D9296D1E8057}" destId="{3FCA0DEB-A907-4FC3-9398-7F7E7025D5AB}" srcOrd="13" destOrd="0" presId="urn:microsoft.com/office/officeart/2008/layout/LinedList"/>
    <dgm:cxn modelId="{53780723-1046-446C-9963-3FBFC2BFC59D}" type="presParOf" srcId="{3FCA0DEB-A907-4FC3-9398-7F7E7025D5AB}" destId="{D93F219F-FB5B-40EA-B5E8-69DEAB693C8D}" srcOrd="0" destOrd="0" presId="urn:microsoft.com/office/officeart/2008/layout/LinedList"/>
    <dgm:cxn modelId="{98C5699F-EED0-4D63-AB0F-CD414AAD9AFB}" type="presParOf" srcId="{3FCA0DEB-A907-4FC3-9398-7F7E7025D5AB}" destId="{B0CFD9DC-3854-41D0-8106-6ABF04EC5C5F}" srcOrd="1" destOrd="0" presId="urn:microsoft.com/office/officeart/2008/layout/LinedList"/>
    <dgm:cxn modelId="{41267A8D-80A0-4C2E-BB97-783B10557640}" type="presParOf" srcId="{3FCA0DEB-A907-4FC3-9398-7F7E7025D5AB}" destId="{18A63776-0F5A-4D11-A42F-423B41E8CE86}" srcOrd="2" destOrd="0" presId="urn:microsoft.com/office/officeart/2008/layout/LinedList"/>
    <dgm:cxn modelId="{28FEF380-B758-4540-9913-AE49AA5E4AC8}" type="presParOf" srcId="{EE0763CC-683D-44BC-AAB8-D9296D1E8057}" destId="{E6A66986-569A-4462-A487-0874ABF0CA58}" srcOrd="14" destOrd="0" presId="urn:microsoft.com/office/officeart/2008/layout/LinedList"/>
    <dgm:cxn modelId="{27CF4413-A668-4731-8EC7-12A7B4EBA91B}" type="presParOf" srcId="{EE0763CC-683D-44BC-AAB8-D9296D1E8057}" destId="{F7F64047-3A93-43BE-95B9-ED2B98270A5E}" srcOrd="15" destOrd="0" presId="urn:microsoft.com/office/officeart/2008/layout/LinedList"/>
    <dgm:cxn modelId="{D2ECBD6B-295C-4DC1-8B87-584A91F224F8}" type="presParOf" srcId="{EE0763CC-683D-44BC-AAB8-D9296D1E8057}" destId="{C82388B6-4322-4CB9-B6C1-07E199019652}" srcOrd="16" destOrd="0" presId="urn:microsoft.com/office/officeart/2008/layout/LinedList"/>
    <dgm:cxn modelId="{8C1F8A1D-8625-45FC-A3FA-50F2CA537EF3}" type="presParOf" srcId="{C82388B6-4322-4CB9-B6C1-07E199019652}" destId="{7492A2EA-CC84-42EE-A047-5DFECADC5D64}" srcOrd="0" destOrd="0" presId="urn:microsoft.com/office/officeart/2008/layout/LinedList"/>
    <dgm:cxn modelId="{CABFB346-4076-4BA6-81AB-A18C39A94CE8}" type="presParOf" srcId="{C82388B6-4322-4CB9-B6C1-07E199019652}" destId="{91751FF8-94DA-41A6-9AD6-10BC6DE62379}" srcOrd="1" destOrd="0" presId="urn:microsoft.com/office/officeart/2008/layout/LinedList"/>
    <dgm:cxn modelId="{DF06EC72-1365-4C3E-8E71-69BD834A63A5}" type="presParOf" srcId="{C82388B6-4322-4CB9-B6C1-07E199019652}" destId="{BC79EEF7-0187-4D1A-89C9-0961AAC98D61}" srcOrd="2" destOrd="0" presId="urn:microsoft.com/office/officeart/2008/layout/LinedList"/>
    <dgm:cxn modelId="{231D301B-B6DA-4890-8696-AB17701CC12B}" type="presParOf" srcId="{EE0763CC-683D-44BC-AAB8-D9296D1E8057}" destId="{5A845313-054D-4B9A-A2A3-F0A5C2EAA4F8}" srcOrd="17" destOrd="0" presId="urn:microsoft.com/office/officeart/2008/layout/LinedList"/>
    <dgm:cxn modelId="{AD84A9D8-4896-4D14-8EB2-8C7957734359}" type="presParOf" srcId="{EE0763CC-683D-44BC-AAB8-D9296D1E8057}" destId="{99590835-A365-464A-87B8-73C504D07F58}" srcOrd="18" destOrd="0" presId="urn:microsoft.com/office/officeart/2008/layout/LinedList"/>
    <dgm:cxn modelId="{1F4B3C69-E266-40FE-B35A-B828692789AC}" type="presParOf" srcId="{EE0763CC-683D-44BC-AAB8-D9296D1E8057}" destId="{13D6F34D-1F8C-4BBE-A5BA-5BA1067972D1}" srcOrd="19" destOrd="0" presId="urn:microsoft.com/office/officeart/2008/layout/LinedList"/>
    <dgm:cxn modelId="{4BEAD6EF-807F-48D1-BAA5-E9CA30C9BF44}" type="presParOf" srcId="{13D6F34D-1F8C-4BBE-A5BA-5BA1067972D1}" destId="{C826D0B3-4714-4B6B-9FB6-2C86465ADAC2}" srcOrd="0" destOrd="0" presId="urn:microsoft.com/office/officeart/2008/layout/LinedList"/>
    <dgm:cxn modelId="{5B49A6B0-EB53-483C-A96B-0AF68F4F7DCE}" type="presParOf" srcId="{13D6F34D-1F8C-4BBE-A5BA-5BA1067972D1}" destId="{50B7D1C9-605C-47A5-B813-5BD73107D75C}" srcOrd="1" destOrd="0" presId="urn:microsoft.com/office/officeart/2008/layout/LinedList"/>
    <dgm:cxn modelId="{F8BAF89B-30FA-476E-B705-8EEC0BDB8C84}" type="presParOf" srcId="{13D6F34D-1F8C-4BBE-A5BA-5BA1067972D1}" destId="{D1D9C951-5DA6-4CC7-8DA6-890FE261CDDF}" srcOrd="2" destOrd="0" presId="urn:microsoft.com/office/officeart/2008/layout/LinedList"/>
    <dgm:cxn modelId="{BB0495DE-6D58-403F-A855-B90FB940EB1E}" type="presParOf" srcId="{EE0763CC-683D-44BC-AAB8-D9296D1E8057}" destId="{7C3901D3-DD1B-43B3-8CD1-EF581BBD05D5}" srcOrd="20" destOrd="0" presId="urn:microsoft.com/office/officeart/2008/layout/LinedList"/>
    <dgm:cxn modelId="{D4243C60-14A4-415D-86E3-6AEE180FCD83}" type="presParOf" srcId="{EE0763CC-683D-44BC-AAB8-D9296D1E8057}" destId="{6C1253EF-7659-4E07-8187-97206C0B7191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825265-C5D9-40DB-A74A-1A08C99B13F0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B7FDF95-108A-45FC-A898-90E31F92AF7B}">
      <dgm:prSet phldrT="[Text]"/>
      <dgm:spPr/>
      <dgm:t>
        <a:bodyPr/>
        <a:lstStyle/>
        <a:p>
          <a:pPr algn="l"/>
          <a:r>
            <a:rPr lang="en-IN" dirty="0"/>
            <a:t>Acute presentation</a:t>
          </a:r>
        </a:p>
      </dgm:t>
    </dgm:pt>
    <dgm:pt modelId="{DF90ACA1-A27D-4453-9F59-22B5403307CE}" type="parTrans" cxnId="{35D2BC8E-F903-4C7E-A25E-20E36B7B93E9}">
      <dgm:prSet/>
      <dgm:spPr/>
      <dgm:t>
        <a:bodyPr/>
        <a:lstStyle/>
        <a:p>
          <a:endParaRPr lang="en-IN"/>
        </a:p>
      </dgm:t>
    </dgm:pt>
    <dgm:pt modelId="{2055760B-8A6D-4897-92E6-2AE8A0E9B253}" type="sibTrans" cxnId="{35D2BC8E-F903-4C7E-A25E-20E36B7B93E9}">
      <dgm:prSet/>
      <dgm:spPr/>
      <dgm:t>
        <a:bodyPr/>
        <a:lstStyle/>
        <a:p>
          <a:endParaRPr lang="en-IN"/>
        </a:p>
      </dgm:t>
    </dgm:pt>
    <dgm:pt modelId="{067D1EF9-0B9D-4DCA-8C66-66A5EBA5EB1E}">
      <dgm:prSet phldrT="[Text]"/>
      <dgm:spPr/>
      <dgm:t>
        <a:bodyPr/>
        <a:lstStyle/>
        <a:p>
          <a:pPr algn="l">
            <a:buClrTx/>
            <a:buFont typeface="Arial" panose="020B0604020202020204" pitchFamily="34" charset="0"/>
            <a:buChar char="•"/>
          </a:pPr>
          <a:r>
            <a:rPr lang="en-IN" b="1" dirty="0">
              <a:solidFill>
                <a:schemeClr val="tx1"/>
              </a:solidFill>
              <a:latin typeface="Avenir Book"/>
              <a:ea typeface="Avenir Book"/>
              <a:cs typeface="Avenir Book"/>
              <a:sym typeface="Avenir Book"/>
            </a:rPr>
            <a:t>Seizures and status epilepticus</a:t>
          </a:r>
          <a:endParaRPr lang="en-IN" dirty="0"/>
        </a:p>
      </dgm:t>
    </dgm:pt>
    <dgm:pt modelId="{65F33633-1DDE-4F34-8502-2D8AD34C40C3}" type="parTrans" cxnId="{1EDDCC87-3FE5-49F6-9926-2456C495CB3D}">
      <dgm:prSet/>
      <dgm:spPr/>
      <dgm:t>
        <a:bodyPr/>
        <a:lstStyle/>
        <a:p>
          <a:endParaRPr lang="en-IN"/>
        </a:p>
      </dgm:t>
    </dgm:pt>
    <dgm:pt modelId="{4C0D569D-B1E7-490E-95B5-830737A73620}" type="sibTrans" cxnId="{1EDDCC87-3FE5-49F6-9926-2456C495CB3D}">
      <dgm:prSet/>
      <dgm:spPr/>
      <dgm:t>
        <a:bodyPr/>
        <a:lstStyle/>
        <a:p>
          <a:endParaRPr lang="en-IN"/>
        </a:p>
      </dgm:t>
    </dgm:pt>
    <dgm:pt modelId="{B9BC0F83-71E9-4086-9047-8FF84954B056}">
      <dgm:prSet phldrT="[Text]"/>
      <dgm:spPr/>
      <dgm:t>
        <a:bodyPr/>
        <a:lstStyle/>
        <a:p>
          <a:pPr algn="l">
            <a:buClrTx/>
            <a:buFont typeface="Arial" panose="020B0604020202020204" pitchFamily="34" charset="0"/>
            <a:buChar char="•"/>
          </a:pPr>
          <a:r>
            <a:rPr lang="en-IN" b="0" dirty="0">
              <a:solidFill>
                <a:schemeClr val="tx1"/>
              </a:solidFill>
              <a:latin typeface="Avenir Book"/>
              <a:ea typeface="Avenir Book"/>
              <a:cs typeface="Avenir Book"/>
              <a:sym typeface="Avenir Book"/>
            </a:rPr>
            <a:t>Immune mediated neurological presentations or </a:t>
          </a:r>
          <a:r>
            <a:rPr lang="en-IN" b="0" dirty="0" err="1">
              <a:solidFill>
                <a:schemeClr val="tx1"/>
              </a:solidFill>
              <a:latin typeface="Avenir Book"/>
              <a:ea typeface="Avenir Book"/>
              <a:cs typeface="Avenir Book"/>
              <a:sym typeface="Avenir Book"/>
            </a:rPr>
            <a:t>parainfectious</a:t>
          </a:r>
          <a:r>
            <a:rPr lang="en-IN" b="0" dirty="0">
              <a:solidFill>
                <a:schemeClr val="tx1"/>
              </a:solidFill>
              <a:latin typeface="Avenir Book"/>
              <a:ea typeface="Avenir Book"/>
              <a:cs typeface="Avenir Book"/>
              <a:sym typeface="Avenir Book"/>
            </a:rPr>
            <a:t> complications</a:t>
          </a:r>
          <a:endParaRPr lang="en-IN" b="0" dirty="0"/>
        </a:p>
      </dgm:t>
    </dgm:pt>
    <dgm:pt modelId="{C5C25EC2-9472-425D-9C16-A6B859849769}" type="parTrans" cxnId="{A62A86C5-39C1-4BDE-B9F7-C243C5BDC0E1}">
      <dgm:prSet/>
      <dgm:spPr/>
      <dgm:t>
        <a:bodyPr/>
        <a:lstStyle/>
        <a:p>
          <a:endParaRPr lang="en-IN"/>
        </a:p>
      </dgm:t>
    </dgm:pt>
    <dgm:pt modelId="{8E6B1197-F024-40ED-83BA-C99D3A184DA4}" type="sibTrans" cxnId="{A62A86C5-39C1-4BDE-B9F7-C243C5BDC0E1}">
      <dgm:prSet/>
      <dgm:spPr/>
      <dgm:t>
        <a:bodyPr/>
        <a:lstStyle/>
        <a:p>
          <a:endParaRPr lang="en-IN"/>
        </a:p>
      </dgm:t>
    </dgm:pt>
    <dgm:pt modelId="{2F0336C0-C861-437B-A200-EB0D6B5926C5}">
      <dgm:prSet phldrT="[Text]"/>
      <dgm:spPr/>
      <dgm:t>
        <a:bodyPr/>
        <a:lstStyle/>
        <a:p>
          <a:r>
            <a:rPr lang="en-IN" b="1" dirty="0">
              <a:solidFill>
                <a:schemeClr val="tx1"/>
              </a:solidFill>
              <a:latin typeface="Avenir Book"/>
              <a:ea typeface="Avenir Book"/>
              <a:cs typeface="Avenir Book"/>
              <a:sym typeface="Avenir Book"/>
            </a:rPr>
            <a:t>Bells palsy</a:t>
          </a:r>
          <a:endParaRPr lang="en-IN" dirty="0"/>
        </a:p>
      </dgm:t>
    </dgm:pt>
    <dgm:pt modelId="{4E285D7B-39BC-441C-9248-2AC636684076}" type="parTrans" cxnId="{04A31021-C799-4EA5-8FC2-5CCE6FD2AD48}">
      <dgm:prSet/>
      <dgm:spPr/>
      <dgm:t>
        <a:bodyPr/>
        <a:lstStyle/>
        <a:p>
          <a:endParaRPr lang="en-IN"/>
        </a:p>
      </dgm:t>
    </dgm:pt>
    <dgm:pt modelId="{FD531ABE-F275-47A3-8C06-DFBC7D560124}" type="sibTrans" cxnId="{04A31021-C799-4EA5-8FC2-5CCE6FD2AD48}">
      <dgm:prSet/>
      <dgm:spPr/>
      <dgm:t>
        <a:bodyPr/>
        <a:lstStyle/>
        <a:p>
          <a:endParaRPr lang="en-IN"/>
        </a:p>
      </dgm:t>
    </dgm:pt>
    <dgm:pt modelId="{D1B65BD7-F3D3-4DC9-90A1-96F3B09E4356}">
      <dgm:prSet/>
      <dgm:spPr/>
      <dgm:t>
        <a:bodyPr/>
        <a:lstStyle/>
        <a:p>
          <a:pPr algn="l"/>
          <a:endParaRPr kumimoji="0" lang="en-IN" b="0" i="0" u="none" strike="noStrike" cap="none" spc="0" normalizeH="0" baseline="0" dirty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endParaRPr>
        </a:p>
      </dgm:t>
    </dgm:pt>
    <dgm:pt modelId="{DA264A15-1DED-4C26-A269-0AC34E26BF1E}" type="parTrans" cxnId="{8D5C101F-B9A7-4094-8826-F870B1BF051B}">
      <dgm:prSet/>
      <dgm:spPr/>
      <dgm:t>
        <a:bodyPr/>
        <a:lstStyle/>
        <a:p>
          <a:endParaRPr lang="en-IN"/>
        </a:p>
      </dgm:t>
    </dgm:pt>
    <dgm:pt modelId="{E66123CE-657C-46F8-B9DD-E39B75E0DC07}" type="sibTrans" cxnId="{8D5C101F-B9A7-4094-8826-F870B1BF051B}">
      <dgm:prSet/>
      <dgm:spPr/>
      <dgm:t>
        <a:bodyPr/>
        <a:lstStyle/>
        <a:p>
          <a:endParaRPr lang="en-IN"/>
        </a:p>
      </dgm:t>
    </dgm:pt>
    <dgm:pt modelId="{30B41609-1A6F-42F3-9695-B1D1A4DC605B}">
      <dgm:prSet phldrT="[Text]"/>
      <dgm:spPr/>
      <dgm:t>
        <a:bodyPr/>
        <a:lstStyle/>
        <a:p>
          <a:r>
            <a:rPr lang="en-IN" b="1" dirty="0">
              <a:solidFill>
                <a:schemeClr val="tx1"/>
              </a:solidFill>
              <a:latin typeface="Avenir Book"/>
              <a:ea typeface="Avenir Book"/>
              <a:cs typeface="Avenir Book"/>
              <a:sym typeface="Avenir Book"/>
            </a:rPr>
            <a:t>Guillain Barre syndrome</a:t>
          </a:r>
          <a:endParaRPr lang="en-IN" dirty="0"/>
        </a:p>
      </dgm:t>
    </dgm:pt>
    <dgm:pt modelId="{AF292398-7CFD-4635-BF4B-C4F089B4A38F}" type="parTrans" cxnId="{A91B489D-8D25-49B2-BDBC-2AB7D7816F38}">
      <dgm:prSet/>
      <dgm:spPr/>
      <dgm:t>
        <a:bodyPr/>
        <a:lstStyle/>
        <a:p>
          <a:endParaRPr lang="en-IN"/>
        </a:p>
      </dgm:t>
    </dgm:pt>
    <dgm:pt modelId="{009D6083-7C03-41CC-90EC-C352C4C06201}" type="sibTrans" cxnId="{A91B489D-8D25-49B2-BDBC-2AB7D7816F38}">
      <dgm:prSet/>
      <dgm:spPr/>
      <dgm:t>
        <a:bodyPr/>
        <a:lstStyle/>
        <a:p>
          <a:endParaRPr lang="en-IN"/>
        </a:p>
      </dgm:t>
    </dgm:pt>
    <dgm:pt modelId="{330E74CB-A8C8-4DC3-97FB-150F2A932793}">
      <dgm:prSet phldrT="[Text]"/>
      <dgm:spPr/>
      <dgm:t>
        <a:bodyPr/>
        <a:lstStyle/>
        <a:p>
          <a:r>
            <a:rPr lang="en-IN" b="1" dirty="0">
              <a:solidFill>
                <a:schemeClr val="tx1"/>
              </a:solidFill>
              <a:latin typeface="Avenir Book"/>
              <a:ea typeface="Avenir Book"/>
              <a:cs typeface="Avenir Book"/>
              <a:sym typeface="Avenir Book"/>
            </a:rPr>
            <a:t>ADEM</a:t>
          </a:r>
          <a:endParaRPr lang="en-IN" dirty="0"/>
        </a:p>
      </dgm:t>
    </dgm:pt>
    <dgm:pt modelId="{0208F031-E7DE-4983-9C2B-49C578CAFDE8}" type="parTrans" cxnId="{23B53A85-096D-4128-9C7F-52D176D4176A}">
      <dgm:prSet/>
      <dgm:spPr/>
      <dgm:t>
        <a:bodyPr/>
        <a:lstStyle/>
        <a:p>
          <a:endParaRPr lang="en-IN"/>
        </a:p>
      </dgm:t>
    </dgm:pt>
    <dgm:pt modelId="{6595487B-9E0D-4D5C-BD3A-9AAC0C212A17}" type="sibTrans" cxnId="{23B53A85-096D-4128-9C7F-52D176D4176A}">
      <dgm:prSet/>
      <dgm:spPr/>
      <dgm:t>
        <a:bodyPr/>
        <a:lstStyle/>
        <a:p>
          <a:endParaRPr lang="en-IN"/>
        </a:p>
      </dgm:t>
    </dgm:pt>
    <dgm:pt modelId="{E5C495C6-E039-424B-B576-22A3EC1A99B6}">
      <dgm:prSet phldrT="[Text]"/>
      <dgm:spPr/>
      <dgm:t>
        <a:bodyPr/>
        <a:lstStyle/>
        <a:p>
          <a:r>
            <a:rPr lang="en-IN" b="1" dirty="0">
              <a:solidFill>
                <a:schemeClr val="tx1"/>
              </a:solidFill>
              <a:latin typeface="Avenir Book"/>
              <a:ea typeface="Avenir Book"/>
              <a:cs typeface="Avenir Book"/>
              <a:sym typeface="Avenir Book"/>
            </a:rPr>
            <a:t>MERS</a:t>
          </a:r>
          <a:endParaRPr lang="en-IN" dirty="0"/>
        </a:p>
      </dgm:t>
    </dgm:pt>
    <dgm:pt modelId="{1D8CCE6F-0C71-4EF0-98B9-A0A958D20DDC}" type="parTrans" cxnId="{4E5287E7-589E-4C86-B7C8-98DA33E11E4A}">
      <dgm:prSet/>
      <dgm:spPr/>
      <dgm:t>
        <a:bodyPr/>
        <a:lstStyle/>
        <a:p>
          <a:endParaRPr lang="en-IN"/>
        </a:p>
      </dgm:t>
    </dgm:pt>
    <dgm:pt modelId="{28FD70F0-F18A-4569-8E81-D91BC85BED5B}" type="sibTrans" cxnId="{4E5287E7-589E-4C86-B7C8-98DA33E11E4A}">
      <dgm:prSet/>
      <dgm:spPr/>
      <dgm:t>
        <a:bodyPr/>
        <a:lstStyle/>
        <a:p>
          <a:endParaRPr lang="en-IN"/>
        </a:p>
      </dgm:t>
    </dgm:pt>
    <dgm:pt modelId="{0EF3C2C7-C0E9-4249-B16D-0BC81362ED69}">
      <dgm:prSet phldrT="[Text]"/>
      <dgm:spPr/>
      <dgm:t>
        <a:bodyPr/>
        <a:lstStyle/>
        <a:p>
          <a:r>
            <a:rPr lang="en-IN" b="1" dirty="0">
              <a:solidFill>
                <a:schemeClr val="tx1"/>
              </a:solidFill>
              <a:latin typeface="Avenir Book"/>
              <a:ea typeface="Avenir Book"/>
              <a:cs typeface="Avenir Book"/>
              <a:sym typeface="Avenir Book"/>
            </a:rPr>
            <a:t>Optic neuritis</a:t>
          </a:r>
          <a:endParaRPr lang="en-IN" dirty="0"/>
        </a:p>
      </dgm:t>
    </dgm:pt>
    <dgm:pt modelId="{DD6765B3-41C8-40F4-9BB7-B6A97B9ED8F3}" type="parTrans" cxnId="{C8854B7A-43CD-4B15-AFF4-2C68B2AAB427}">
      <dgm:prSet/>
      <dgm:spPr/>
      <dgm:t>
        <a:bodyPr/>
        <a:lstStyle/>
        <a:p>
          <a:endParaRPr lang="en-IN"/>
        </a:p>
      </dgm:t>
    </dgm:pt>
    <dgm:pt modelId="{3F4EBA75-0761-47D4-BC33-39319E06D68D}" type="sibTrans" cxnId="{C8854B7A-43CD-4B15-AFF4-2C68B2AAB427}">
      <dgm:prSet/>
      <dgm:spPr/>
      <dgm:t>
        <a:bodyPr/>
        <a:lstStyle/>
        <a:p>
          <a:endParaRPr lang="en-IN"/>
        </a:p>
      </dgm:t>
    </dgm:pt>
    <dgm:pt modelId="{72169E84-74E1-4605-98FA-89F11D9E22BE}">
      <dgm:prSet phldrT="[Text]"/>
      <dgm:spPr/>
      <dgm:t>
        <a:bodyPr/>
        <a:lstStyle/>
        <a:p>
          <a:r>
            <a:rPr lang="en-IN" b="1" dirty="0">
              <a:solidFill>
                <a:schemeClr val="tx1"/>
              </a:solidFill>
              <a:latin typeface="Avenir Book"/>
              <a:ea typeface="Avenir Book"/>
              <a:cs typeface="Avenir Book"/>
              <a:sym typeface="Avenir Book"/>
            </a:rPr>
            <a:t>Transverse myelitis</a:t>
          </a:r>
          <a:endParaRPr lang="en-IN" dirty="0"/>
        </a:p>
      </dgm:t>
    </dgm:pt>
    <dgm:pt modelId="{AE4497DD-3794-402C-A933-13495137E011}" type="parTrans" cxnId="{74E71DF1-FFC9-4B78-BD22-734129F3C939}">
      <dgm:prSet/>
      <dgm:spPr/>
      <dgm:t>
        <a:bodyPr/>
        <a:lstStyle/>
        <a:p>
          <a:endParaRPr lang="en-IN"/>
        </a:p>
      </dgm:t>
    </dgm:pt>
    <dgm:pt modelId="{878E7256-A6BF-4144-ABF0-76CBC24B64FD}" type="sibTrans" cxnId="{74E71DF1-FFC9-4B78-BD22-734129F3C939}">
      <dgm:prSet/>
      <dgm:spPr/>
      <dgm:t>
        <a:bodyPr/>
        <a:lstStyle/>
        <a:p>
          <a:endParaRPr lang="en-IN"/>
        </a:p>
      </dgm:t>
    </dgm:pt>
    <dgm:pt modelId="{F3039818-6B56-4FD2-9427-01A0A6CEF87B}">
      <dgm:prSet phldrT="[Text]"/>
      <dgm:spPr/>
      <dgm:t>
        <a:bodyPr/>
        <a:lstStyle/>
        <a:p>
          <a:r>
            <a:rPr lang="en-IN" b="1" dirty="0">
              <a:solidFill>
                <a:srgbClr val="FFFFFF"/>
              </a:solidFill>
              <a:latin typeface="Avenir Book"/>
              <a:ea typeface="Avenir Book"/>
              <a:cs typeface="Avenir Book"/>
              <a:sym typeface="Avenir Book"/>
            </a:rPr>
            <a:t>Acute haemorrhagic necrotizing encephalopathy</a:t>
          </a:r>
          <a:endParaRPr lang="en-IN" dirty="0"/>
        </a:p>
      </dgm:t>
    </dgm:pt>
    <dgm:pt modelId="{C5DB4D62-1B54-433C-8CAC-06E42DBB5224}" type="parTrans" cxnId="{7D0645CB-1625-4A8C-82F7-B4A4491E4D06}">
      <dgm:prSet/>
      <dgm:spPr/>
      <dgm:t>
        <a:bodyPr/>
        <a:lstStyle/>
        <a:p>
          <a:endParaRPr lang="en-IN"/>
        </a:p>
      </dgm:t>
    </dgm:pt>
    <dgm:pt modelId="{D756D8E6-5A5C-45E6-9932-36289DC59205}" type="sibTrans" cxnId="{7D0645CB-1625-4A8C-82F7-B4A4491E4D06}">
      <dgm:prSet/>
      <dgm:spPr/>
      <dgm:t>
        <a:bodyPr/>
        <a:lstStyle/>
        <a:p>
          <a:endParaRPr lang="en-IN"/>
        </a:p>
      </dgm:t>
    </dgm:pt>
    <dgm:pt modelId="{ED56DD11-0043-45BE-9E78-FA5A26123936}">
      <dgm:prSet phldrT="[Text]"/>
      <dgm:spPr/>
      <dgm:t>
        <a:bodyPr/>
        <a:lstStyle/>
        <a:p>
          <a:r>
            <a:rPr lang="en-IN" b="1" dirty="0">
              <a:solidFill>
                <a:srgbClr val="FFFFFF"/>
              </a:solidFill>
              <a:latin typeface="Avenir Book"/>
              <a:ea typeface="Avenir Book"/>
              <a:cs typeface="Avenir Book"/>
              <a:sym typeface="Avenir Book"/>
            </a:rPr>
            <a:t>Autoimmune encephalitis</a:t>
          </a:r>
          <a:endParaRPr lang="en-IN" dirty="0"/>
        </a:p>
      </dgm:t>
    </dgm:pt>
    <dgm:pt modelId="{8CA4AEBB-F552-4535-ACC4-9A15F1745285}" type="parTrans" cxnId="{371C844E-E912-4E76-B1A5-92326C1C1CF9}">
      <dgm:prSet/>
      <dgm:spPr/>
      <dgm:t>
        <a:bodyPr/>
        <a:lstStyle/>
        <a:p>
          <a:endParaRPr lang="en-IN"/>
        </a:p>
      </dgm:t>
    </dgm:pt>
    <dgm:pt modelId="{99DF6063-93B8-4FC3-88A1-5B36066CC98C}" type="sibTrans" cxnId="{371C844E-E912-4E76-B1A5-92326C1C1CF9}">
      <dgm:prSet/>
      <dgm:spPr/>
      <dgm:t>
        <a:bodyPr/>
        <a:lstStyle/>
        <a:p>
          <a:endParaRPr lang="en-IN"/>
        </a:p>
      </dgm:t>
    </dgm:pt>
    <dgm:pt modelId="{80B891D5-2ADF-46B6-A2BD-86E434E03956}">
      <dgm:prSet phldrT="[Text]"/>
      <dgm:spPr/>
      <dgm:t>
        <a:bodyPr/>
        <a:lstStyle/>
        <a:p>
          <a:pPr algn="l">
            <a:buClrTx/>
            <a:buFont typeface="Arial" panose="020B0604020202020204" pitchFamily="34" charset="0"/>
            <a:buChar char="•"/>
          </a:pPr>
          <a:r>
            <a:rPr lang="en-IN" b="1" dirty="0">
              <a:solidFill>
                <a:schemeClr val="tx1"/>
              </a:solidFill>
              <a:latin typeface="Avenir Book"/>
              <a:ea typeface="Avenir Book"/>
              <a:cs typeface="Avenir Book"/>
              <a:sym typeface="Avenir Book"/>
            </a:rPr>
            <a:t>Febrile Encephalopathy</a:t>
          </a:r>
          <a:endParaRPr lang="en-IN" dirty="0"/>
        </a:p>
      </dgm:t>
    </dgm:pt>
    <dgm:pt modelId="{0881B809-0CB1-4CAD-9034-8437701E7B93}" type="parTrans" cxnId="{CFA60F79-7591-4974-9173-0EAA55B361B6}">
      <dgm:prSet/>
      <dgm:spPr/>
      <dgm:t>
        <a:bodyPr/>
        <a:lstStyle/>
        <a:p>
          <a:endParaRPr lang="en-IN"/>
        </a:p>
      </dgm:t>
    </dgm:pt>
    <dgm:pt modelId="{85F8D6C9-2702-4F0B-8A02-94EB8617E809}" type="sibTrans" cxnId="{CFA60F79-7591-4974-9173-0EAA55B361B6}">
      <dgm:prSet/>
      <dgm:spPr/>
      <dgm:t>
        <a:bodyPr/>
        <a:lstStyle/>
        <a:p>
          <a:endParaRPr lang="en-IN"/>
        </a:p>
      </dgm:t>
    </dgm:pt>
    <dgm:pt modelId="{DFF70E4E-1D21-459C-B8AE-2F8727C1A8E7}">
      <dgm:prSet phldrT="[Text]"/>
      <dgm:spPr/>
      <dgm:t>
        <a:bodyPr/>
        <a:lstStyle/>
        <a:p>
          <a:pPr algn="l">
            <a:buClrTx/>
            <a:buFont typeface="Arial" panose="020B0604020202020204" pitchFamily="34" charset="0"/>
            <a:buChar char="•"/>
          </a:pPr>
          <a:r>
            <a:rPr lang="en-IN" b="1" dirty="0">
              <a:solidFill>
                <a:schemeClr val="tx1"/>
              </a:solidFill>
              <a:latin typeface="Avenir Book"/>
              <a:ea typeface="Avenir Book"/>
              <a:cs typeface="Avenir Book"/>
              <a:sym typeface="Avenir Book"/>
            </a:rPr>
            <a:t>Meningitis / Encephalitis</a:t>
          </a:r>
          <a:endParaRPr lang="en-IN" dirty="0"/>
        </a:p>
      </dgm:t>
    </dgm:pt>
    <dgm:pt modelId="{530C9D34-312E-4DB2-9FE9-FE6691D9E504}" type="parTrans" cxnId="{7D4132D0-D8E9-44E7-A3CF-B2D50F104200}">
      <dgm:prSet/>
      <dgm:spPr/>
      <dgm:t>
        <a:bodyPr/>
        <a:lstStyle/>
        <a:p>
          <a:endParaRPr lang="en-IN"/>
        </a:p>
      </dgm:t>
    </dgm:pt>
    <dgm:pt modelId="{275751F2-6B23-4ECA-AEBC-6CB4F7D9F8D0}" type="sibTrans" cxnId="{7D4132D0-D8E9-44E7-A3CF-B2D50F104200}">
      <dgm:prSet/>
      <dgm:spPr/>
      <dgm:t>
        <a:bodyPr/>
        <a:lstStyle/>
        <a:p>
          <a:endParaRPr lang="en-IN"/>
        </a:p>
      </dgm:t>
    </dgm:pt>
    <dgm:pt modelId="{86CFF381-294D-4EF4-9BF1-DB67423A5AA1}">
      <dgm:prSet phldrT="[Text]"/>
      <dgm:spPr/>
      <dgm:t>
        <a:bodyPr/>
        <a:lstStyle/>
        <a:p>
          <a:pPr algn="l">
            <a:buClrTx/>
            <a:buFont typeface="Arial" panose="020B0604020202020204" pitchFamily="34" charset="0"/>
            <a:buChar char="•"/>
          </a:pPr>
          <a:r>
            <a:rPr lang="en-IN" b="1" dirty="0">
              <a:solidFill>
                <a:schemeClr val="tx1"/>
              </a:solidFill>
              <a:latin typeface="Avenir Book"/>
              <a:ea typeface="Avenir Book"/>
              <a:cs typeface="Avenir Book"/>
              <a:sym typeface="Avenir Book"/>
            </a:rPr>
            <a:t>Stroke</a:t>
          </a:r>
          <a:endParaRPr lang="en-IN" dirty="0"/>
        </a:p>
      </dgm:t>
    </dgm:pt>
    <dgm:pt modelId="{C7C3F13F-D6D9-474B-817A-2E4F3F3B502F}" type="parTrans" cxnId="{98287412-BCE8-4AC9-A87D-6A41A8093FB0}">
      <dgm:prSet/>
      <dgm:spPr/>
      <dgm:t>
        <a:bodyPr/>
        <a:lstStyle/>
        <a:p>
          <a:endParaRPr lang="en-IN"/>
        </a:p>
      </dgm:t>
    </dgm:pt>
    <dgm:pt modelId="{398B481A-7CA9-48A9-BA3C-87CE313B37FB}" type="sibTrans" cxnId="{98287412-BCE8-4AC9-A87D-6A41A8093FB0}">
      <dgm:prSet/>
      <dgm:spPr/>
      <dgm:t>
        <a:bodyPr/>
        <a:lstStyle/>
        <a:p>
          <a:endParaRPr lang="en-IN"/>
        </a:p>
      </dgm:t>
    </dgm:pt>
    <dgm:pt modelId="{B4C1A5C5-3957-4C16-9893-97DDB4E94AA7}">
      <dgm:prSet phldrT="[Text]"/>
      <dgm:spPr/>
      <dgm:t>
        <a:bodyPr/>
        <a:lstStyle/>
        <a:p>
          <a:pPr algn="l">
            <a:buClrTx/>
            <a:buFont typeface="Arial" panose="020B0604020202020204" pitchFamily="34" charset="0"/>
            <a:buChar char="•"/>
          </a:pPr>
          <a:r>
            <a:rPr lang="en-IN" b="1" dirty="0">
              <a:solidFill>
                <a:srgbClr val="FFFFFF"/>
              </a:solidFill>
            </a:rPr>
            <a:t>Refractory status epilepticus</a:t>
          </a:r>
          <a:endParaRPr lang="en-IN" dirty="0"/>
        </a:p>
      </dgm:t>
    </dgm:pt>
    <dgm:pt modelId="{6BA46302-1C3F-41C5-85E5-34D12B38B18E}" type="parTrans" cxnId="{577E8138-E86B-456D-9737-EF70B46A3B3D}">
      <dgm:prSet/>
      <dgm:spPr/>
      <dgm:t>
        <a:bodyPr/>
        <a:lstStyle/>
        <a:p>
          <a:endParaRPr lang="en-IN"/>
        </a:p>
      </dgm:t>
    </dgm:pt>
    <dgm:pt modelId="{0F6069A1-DBEE-4341-AB68-36BBE6ED47C3}" type="sibTrans" cxnId="{577E8138-E86B-456D-9737-EF70B46A3B3D}">
      <dgm:prSet/>
      <dgm:spPr/>
      <dgm:t>
        <a:bodyPr/>
        <a:lstStyle/>
        <a:p>
          <a:endParaRPr lang="en-IN"/>
        </a:p>
      </dgm:t>
    </dgm:pt>
    <dgm:pt modelId="{9FF578DC-BCF9-4291-A5C6-8EAC9D235A3C}" type="pres">
      <dgm:prSet presAssocID="{FA825265-C5D9-40DB-A74A-1A08C99B13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8AFB75-C086-4CD4-BDA2-00523C3562B8}" type="pres">
      <dgm:prSet presAssocID="{EB7FDF95-108A-45FC-A898-90E31F92AF7B}" presName="linNode" presStyleCnt="0"/>
      <dgm:spPr/>
    </dgm:pt>
    <dgm:pt modelId="{889ABA89-6D61-4247-83A2-C6B3A6CFF14E}" type="pres">
      <dgm:prSet presAssocID="{EB7FDF95-108A-45FC-A898-90E31F92AF7B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3A3A5-4D26-48CB-9AA8-3671F5DEAF61}" type="pres">
      <dgm:prSet presAssocID="{EB7FDF95-108A-45FC-A898-90E31F92AF7B}" presName="bracket" presStyleLbl="parChTrans1D1" presStyleIdx="0" presStyleCnt="2"/>
      <dgm:spPr/>
    </dgm:pt>
    <dgm:pt modelId="{2027DA7F-017C-4644-81A1-5EFA877064F4}" type="pres">
      <dgm:prSet presAssocID="{EB7FDF95-108A-45FC-A898-90E31F92AF7B}" presName="spH" presStyleCnt="0"/>
      <dgm:spPr/>
    </dgm:pt>
    <dgm:pt modelId="{DFD37AB1-0718-4E82-AC72-174CE4B94629}" type="pres">
      <dgm:prSet presAssocID="{EB7FDF95-108A-45FC-A898-90E31F92AF7B}" presName="desTx" presStyleLbl="node1" presStyleIdx="0" presStyleCnt="2" custLinFactNeighborY="3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454DD-CF9F-4C46-B88D-D278315837B1}" type="pres">
      <dgm:prSet presAssocID="{2055760B-8A6D-4897-92E6-2AE8A0E9B253}" presName="spV" presStyleCnt="0"/>
      <dgm:spPr/>
    </dgm:pt>
    <dgm:pt modelId="{900CE404-AFC1-4530-91C2-EFD872825061}" type="pres">
      <dgm:prSet presAssocID="{B9BC0F83-71E9-4086-9047-8FF84954B056}" presName="linNode" presStyleCnt="0"/>
      <dgm:spPr/>
    </dgm:pt>
    <dgm:pt modelId="{826C02FD-FDE4-42A6-86DE-F22346398292}" type="pres">
      <dgm:prSet presAssocID="{B9BC0F83-71E9-4086-9047-8FF84954B056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8530F-ACC9-4B99-A520-FA1FC31F84BE}" type="pres">
      <dgm:prSet presAssocID="{B9BC0F83-71E9-4086-9047-8FF84954B056}" presName="bracket" presStyleLbl="parChTrans1D1" presStyleIdx="1" presStyleCnt="2"/>
      <dgm:spPr/>
    </dgm:pt>
    <dgm:pt modelId="{69CF08F6-5486-4AEE-A3B8-E410BE85196A}" type="pres">
      <dgm:prSet presAssocID="{B9BC0F83-71E9-4086-9047-8FF84954B056}" presName="spH" presStyleCnt="0"/>
      <dgm:spPr/>
    </dgm:pt>
    <dgm:pt modelId="{473BE3E8-A6FD-4A0F-B35E-C11840DEB4D0}" type="pres">
      <dgm:prSet presAssocID="{B9BC0F83-71E9-4086-9047-8FF84954B056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A60F79-7591-4974-9173-0EAA55B361B6}" srcId="{EB7FDF95-108A-45FC-A898-90E31F92AF7B}" destId="{80B891D5-2ADF-46B6-A2BD-86E434E03956}" srcOrd="1" destOrd="0" parTransId="{0881B809-0CB1-4CAD-9034-8437701E7B93}" sibTransId="{85F8D6C9-2702-4F0B-8A02-94EB8617E809}"/>
    <dgm:cxn modelId="{74E71DF1-FFC9-4B78-BD22-734129F3C939}" srcId="{B9BC0F83-71E9-4086-9047-8FF84954B056}" destId="{72169E84-74E1-4605-98FA-89F11D9E22BE}" srcOrd="5" destOrd="0" parTransId="{AE4497DD-3794-402C-A933-13495137E011}" sibTransId="{878E7256-A6BF-4144-ABF0-76CBC24B64FD}"/>
    <dgm:cxn modelId="{0E75F99F-A58E-4EA2-B988-17DE3DC4AD6E}" type="presOf" srcId="{ED56DD11-0043-45BE-9E78-FA5A26123936}" destId="{473BE3E8-A6FD-4A0F-B35E-C11840DEB4D0}" srcOrd="0" destOrd="7" presId="urn:diagrams.loki3.com/BracketList"/>
    <dgm:cxn modelId="{577E8138-E86B-456D-9737-EF70B46A3B3D}" srcId="{EB7FDF95-108A-45FC-A898-90E31F92AF7B}" destId="{B4C1A5C5-3957-4C16-9893-97DDB4E94AA7}" srcOrd="4" destOrd="0" parTransId="{6BA46302-1C3F-41C5-85E5-34D12B38B18E}" sibTransId="{0F6069A1-DBEE-4341-AB68-36BBE6ED47C3}"/>
    <dgm:cxn modelId="{447C4D00-BCA2-4EE6-A4CA-EE25F2907672}" type="presOf" srcId="{80B891D5-2ADF-46B6-A2BD-86E434E03956}" destId="{DFD37AB1-0718-4E82-AC72-174CE4B94629}" srcOrd="0" destOrd="1" presId="urn:diagrams.loki3.com/BracketList"/>
    <dgm:cxn modelId="{010A0D29-86E2-4AA7-B7B3-7D89C4CF5EE3}" type="presOf" srcId="{330E74CB-A8C8-4DC3-97FB-150F2A932793}" destId="{473BE3E8-A6FD-4A0F-B35E-C11840DEB4D0}" srcOrd="0" destOrd="2" presId="urn:diagrams.loki3.com/BracketList"/>
    <dgm:cxn modelId="{FD6654D9-662A-43B1-A02E-CD883F8F783B}" type="presOf" srcId="{D1B65BD7-F3D3-4DC9-90A1-96F3B09E4356}" destId="{DFD37AB1-0718-4E82-AC72-174CE4B94629}" srcOrd="0" destOrd="5" presId="urn:diagrams.loki3.com/BracketList"/>
    <dgm:cxn modelId="{A62A86C5-39C1-4BDE-B9F7-C243C5BDC0E1}" srcId="{FA825265-C5D9-40DB-A74A-1A08C99B13F0}" destId="{B9BC0F83-71E9-4086-9047-8FF84954B056}" srcOrd="1" destOrd="0" parTransId="{C5C25EC2-9472-425D-9C16-A6B859849769}" sibTransId="{8E6B1197-F024-40ED-83BA-C99D3A184DA4}"/>
    <dgm:cxn modelId="{35D2BC8E-F903-4C7E-A25E-20E36B7B93E9}" srcId="{FA825265-C5D9-40DB-A74A-1A08C99B13F0}" destId="{EB7FDF95-108A-45FC-A898-90E31F92AF7B}" srcOrd="0" destOrd="0" parTransId="{DF90ACA1-A27D-4453-9F59-22B5403307CE}" sibTransId="{2055760B-8A6D-4897-92E6-2AE8A0E9B253}"/>
    <dgm:cxn modelId="{4E5287E7-589E-4C86-B7C8-98DA33E11E4A}" srcId="{B9BC0F83-71E9-4086-9047-8FF84954B056}" destId="{E5C495C6-E039-424B-B576-22A3EC1A99B6}" srcOrd="3" destOrd="0" parTransId="{1D8CCE6F-0C71-4EF0-98B9-A0A958D20DDC}" sibTransId="{28FD70F0-F18A-4569-8E81-D91BC85BED5B}"/>
    <dgm:cxn modelId="{1EDDCC87-3FE5-49F6-9926-2456C495CB3D}" srcId="{EB7FDF95-108A-45FC-A898-90E31F92AF7B}" destId="{067D1EF9-0B9D-4DCA-8C66-66A5EBA5EB1E}" srcOrd="0" destOrd="0" parTransId="{65F33633-1DDE-4F34-8502-2D8AD34C40C3}" sibTransId="{4C0D569D-B1E7-490E-95B5-830737A73620}"/>
    <dgm:cxn modelId="{829D92E0-E36A-4B8C-9489-30DCF159272A}" type="presOf" srcId="{DFF70E4E-1D21-459C-B8AE-2F8727C1A8E7}" destId="{DFD37AB1-0718-4E82-AC72-174CE4B94629}" srcOrd="0" destOrd="2" presId="urn:diagrams.loki3.com/BracketList"/>
    <dgm:cxn modelId="{04A31021-C799-4EA5-8FC2-5CCE6FD2AD48}" srcId="{B9BC0F83-71E9-4086-9047-8FF84954B056}" destId="{2F0336C0-C861-437B-A200-EB0D6B5926C5}" srcOrd="0" destOrd="0" parTransId="{4E285D7B-39BC-441C-9248-2AC636684076}" sibTransId="{FD531ABE-F275-47A3-8C06-DFBC7D560124}"/>
    <dgm:cxn modelId="{FFBD4F4A-E9F8-4AA5-88EF-BF8A2282512D}" type="presOf" srcId="{0EF3C2C7-C0E9-4249-B16D-0BC81362ED69}" destId="{473BE3E8-A6FD-4A0F-B35E-C11840DEB4D0}" srcOrd="0" destOrd="4" presId="urn:diagrams.loki3.com/BracketList"/>
    <dgm:cxn modelId="{7D0645CB-1625-4A8C-82F7-B4A4491E4D06}" srcId="{B9BC0F83-71E9-4086-9047-8FF84954B056}" destId="{F3039818-6B56-4FD2-9427-01A0A6CEF87B}" srcOrd="6" destOrd="0" parTransId="{C5DB4D62-1B54-433C-8CAC-06E42DBB5224}" sibTransId="{D756D8E6-5A5C-45E6-9932-36289DC59205}"/>
    <dgm:cxn modelId="{214D9C4B-0710-4EB1-841B-7C7812BDED5A}" type="presOf" srcId="{FA825265-C5D9-40DB-A74A-1A08C99B13F0}" destId="{9FF578DC-BCF9-4291-A5C6-8EAC9D235A3C}" srcOrd="0" destOrd="0" presId="urn:diagrams.loki3.com/BracketList"/>
    <dgm:cxn modelId="{05CB8E80-1589-4E6B-9BF5-2F0E08E1DE44}" type="presOf" srcId="{30B41609-1A6F-42F3-9695-B1D1A4DC605B}" destId="{473BE3E8-A6FD-4A0F-B35E-C11840DEB4D0}" srcOrd="0" destOrd="1" presId="urn:diagrams.loki3.com/BracketList"/>
    <dgm:cxn modelId="{7D4132D0-D8E9-44E7-A3CF-B2D50F104200}" srcId="{EB7FDF95-108A-45FC-A898-90E31F92AF7B}" destId="{DFF70E4E-1D21-459C-B8AE-2F8727C1A8E7}" srcOrd="2" destOrd="0" parTransId="{530C9D34-312E-4DB2-9FE9-FE6691D9E504}" sibTransId="{275751F2-6B23-4ECA-AEBC-6CB4F7D9F8D0}"/>
    <dgm:cxn modelId="{23B53A85-096D-4128-9C7F-52D176D4176A}" srcId="{B9BC0F83-71E9-4086-9047-8FF84954B056}" destId="{330E74CB-A8C8-4DC3-97FB-150F2A932793}" srcOrd="2" destOrd="0" parTransId="{0208F031-E7DE-4983-9C2B-49C578CAFDE8}" sibTransId="{6595487B-9E0D-4D5C-BD3A-9AAC0C212A17}"/>
    <dgm:cxn modelId="{6A8A7308-6649-4DE0-A787-1F59D3BB9243}" type="presOf" srcId="{EB7FDF95-108A-45FC-A898-90E31F92AF7B}" destId="{889ABA89-6D61-4247-83A2-C6B3A6CFF14E}" srcOrd="0" destOrd="0" presId="urn:diagrams.loki3.com/BracketList"/>
    <dgm:cxn modelId="{D5F3B4D0-C331-4B7F-9CCB-6746F1F2C84E}" type="presOf" srcId="{86CFF381-294D-4EF4-9BF1-DB67423A5AA1}" destId="{DFD37AB1-0718-4E82-AC72-174CE4B94629}" srcOrd="0" destOrd="3" presId="urn:diagrams.loki3.com/BracketList"/>
    <dgm:cxn modelId="{ACF6DE7F-D5BD-4480-ACFF-0CAE15D8435A}" type="presOf" srcId="{B4C1A5C5-3957-4C16-9893-97DDB4E94AA7}" destId="{DFD37AB1-0718-4E82-AC72-174CE4B94629}" srcOrd="0" destOrd="4" presId="urn:diagrams.loki3.com/BracketList"/>
    <dgm:cxn modelId="{8D5C101F-B9A7-4094-8826-F870B1BF051B}" srcId="{EB7FDF95-108A-45FC-A898-90E31F92AF7B}" destId="{D1B65BD7-F3D3-4DC9-90A1-96F3B09E4356}" srcOrd="5" destOrd="0" parTransId="{DA264A15-1DED-4C26-A269-0AC34E26BF1E}" sibTransId="{E66123CE-657C-46F8-B9DD-E39B75E0DC07}"/>
    <dgm:cxn modelId="{EAD9E034-638B-410B-8D75-24EA8DFAA8F1}" type="presOf" srcId="{B9BC0F83-71E9-4086-9047-8FF84954B056}" destId="{826C02FD-FDE4-42A6-86DE-F22346398292}" srcOrd="0" destOrd="0" presId="urn:diagrams.loki3.com/BracketList"/>
    <dgm:cxn modelId="{7B63E501-6597-452A-BFD0-59BEC413850B}" type="presOf" srcId="{72169E84-74E1-4605-98FA-89F11D9E22BE}" destId="{473BE3E8-A6FD-4A0F-B35E-C11840DEB4D0}" srcOrd="0" destOrd="5" presId="urn:diagrams.loki3.com/BracketList"/>
    <dgm:cxn modelId="{1C4764FD-D693-4252-A1D4-2B5A690D66D2}" type="presOf" srcId="{F3039818-6B56-4FD2-9427-01A0A6CEF87B}" destId="{473BE3E8-A6FD-4A0F-B35E-C11840DEB4D0}" srcOrd="0" destOrd="6" presId="urn:diagrams.loki3.com/BracketList"/>
    <dgm:cxn modelId="{A91B489D-8D25-49B2-BDBC-2AB7D7816F38}" srcId="{B9BC0F83-71E9-4086-9047-8FF84954B056}" destId="{30B41609-1A6F-42F3-9695-B1D1A4DC605B}" srcOrd="1" destOrd="0" parTransId="{AF292398-7CFD-4635-BF4B-C4F089B4A38F}" sibTransId="{009D6083-7C03-41CC-90EC-C352C4C06201}"/>
    <dgm:cxn modelId="{4CDF9F4C-C60C-4BD5-B260-093CFAF2D3A1}" type="presOf" srcId="{067D1EF9-0B9D-4DCA-8C66-66A5EBA5EB1E}" destId="{DFD37AB1-0718-4E82-AC72-174CE4B94629}" srcOrd="0" destOrd="0" presId="urn:diagrams.loki3.com/BracketList"/>
    <dgm:cxn modelId="{785BF7E3-C27D-49A8-9115-95B6CE629B85}" type="presOf" srcId="{2F0336C0-C861-437B-A200-EB0D6B5926C5}" destId="{473BE3E8-A6FD-4A0F-B35E-C11840DEB4D0}" srcOrd="0" destOrd="0" presId="urn:diagrams.loki3.com/BracketList"/>
    <dgm:cxn modelId="{C8854B7A-43CD-4B15-AFF4-2C68B2AAB427}" srcId="{B9BC0F83-71E9-4086-9047-8FF84954B056}" destId="{0EF3C2C7-C0E9-4249-B16D-0BC81362ED69}" srcOrd="4" destOrd="0" parTransId="{DD6765B3-41C8-40F4-9BB7-B6A97B9ED8F3}" sibTransId="{3F4EBA75-0761-47D4-BC33-39319E06D68D}"/>
    <dgm:cxn modelId="{EE2CF106-1185-4F40-B94B-D01CD79823D1}" type="presOf" srcId="{E5C495C6-E039-424B-B576-22A3EC1A99B6}" destId="{473BE3E8-A6FD-4A0F-B35E-C11840DEB4D0}" srcOrd="0" destOrd="3" presId="urn:diagrams.loki3.com/BracketList"/>
    <dgm:cxn modelId="{371C844E-E912-4E76-B1A5-92326C1C1CF9}" srcId="{B9BC0F83-71E9-4086-9047-8FF84954B056}" destId="{ED56DD11-0043-45BE-9E78-FA5A26123936}" srcOrd="7" destOrd="0" parTransId="{8CA4AEBB-F552-4535-ACC4-9A15F1745285}" sibTransId="{99DF6063-93B8-4FC3-88A1-5B36066CC98C}"/>
    <dgm:cxn modelId="{98287412-BCE8-4AC9-A87D-6A41A8093FB0}" srcId="{EB7FDF95-108A-45FC-A898-90E31F92AF7B}" destId="{86CFF381-294D-4EF4-9BF1-DB67423A5AA1}" srcOrd="3" destOrd="0" parTransId="{C7C3F13F-D6D9-474B-817A-2E4F3F3B502F}" sibTransId="{398B481A-7CA9-48A9-BA3C-87CE313B37FB}"/>
    <dgm:cxn modelId="{3D9AB3F5-6FAE-43C1-A1C2-C7D584B26530}" type="presParOf" srcId="{9FF578DC-BCF9-4291-A5C6-8EAC9D235A3C}" destId="{708AFB75-C086-4CD4-BDA2-00523C3562B8}" srcOrd="0" destOrd="0" presId="urn:diagrams.loki3.com/BracketList"/>
    <dgm:cxn modelId="{F9BB7BD5-3AD1-4C43-9231-1768C866C514}" type="presParOf" srcId="{708AFB75-C086-4CD4-BDA2-00523C3562B8}" destId="{889ABA89-6D61-4247-83A2-C6B3A6CFF14E}" srcOrd="0" destOrd="0" presId="urn:diagrams.loki3.com/BracketList"/>
    <dgm:cxn modelId="{0F0C2670-3DB7-4EA2-A703-DE609B71BFD5}" type="presParOf" srcId="{708AFB75-C086-4CD4-BDA2-00523C3562B8}" destId="{F433A3A5-4D26-48CB-9AA8-3671F5DEAF61}" srcOrd="1" destOrd="0" presId="urn:diagrams.loki3.com/BracketList"/>
    <dgm:cxn modelId="{27E0F31D-0A95-4410-9E96-4336749D648B}" type="presParOf" srcId="{708AFB75-C086-4CD4-BDA2-00523C3562B8}" destId="{2027DA7F-017C-4644-81A1-5EFA877064F4}" srcOrd="2" destOrd="0" presId="urn:diagrams.loki3.com/BracketList"/>
    <dgm:cxn modelId="{96CEE71C-2090-4EB4-ACAE-2BF20F70A187}" type="presParOf" srcId="{708AFB75-C086-4CD4-BDA2-00523C3562B8}" destId="{DFD37AB1-0718-4E82-AC72-174CE4B94629}" srcOrd="3" destOrd="0" presId="urn:diagrams.loki3.com/BracketList"/>
    <dgm:cxn modelId="{D700A96E-8898-431F-982A-7294305AB20C}" type="presParOf" srcId="{9FF578DC-BCF9-4291-A5C6-8EAC9D235A3C}" destId="{A5B454DD-CF9F-4C46-B88D-D278315837B1}" srcOrd="1" destOrd="0" presId="urn:diagrams.loki3.com/BracketList"/>
    <dgm:cxn modelId="{9482D44B-BC1A-453D-8566-3755700C850A}" type="presParOf" srcId="{9FF578DC-BCF9-4291-A5C6-8EAC9D235A3C}" destId="{900CE404-AFC1-4530-91C2-EFD872825061}" srcOrd="2" destOrd="0" presId="urn:diagrams.loki3.com/BracketList"/>
    <dgm:cxn modelId="{36BD10AA-7F7B-4CC0-BFF9-932AA8753E45}" type="presParOf" srcId="{900CE404-AFC1-4530-91C2-EFD872825061}" destId="{826C02FD-FDE4-42A6-86DE-F22346398292}" srcOrd="0" destOrd="0" presId="urn:diagrams.loki3.com/BracketList"/>
    <dgm:cxn modelId="{B77FA7FC-2EA0-492F-A162-DEEDD37A1A26}" type="presParOf" srcId="{900CE404-AFC1-4530-91C2-EFD872825061}" destId="{1B78530F-ACC9-4B99-A520-FA1FC31F84BE}" srcOrd="1" destOrd="0" presId="urn:diagrams.loki3.com/BracketList"/>
    <dgm:cxn modelId="{5FD4AB0C-EECC-47A3-834B-3B911092DD0E}" type="presParOf" srcId="{900CE404-AFC1-4530-91C2-EFD872825061}" destId="{69CF08F6-5486-4AEE-A3B8-E410BE85196A}" srcOrd="2" destOrd="0" presId="urn:diagrams.loki3.com/BracketList"/>
    <dgm:cxn modelId="{8F28413E-3409-4FFF-89A7-57E5BD33A0E6}" type="presParOf" srcId="{900CE404-AFC1-4530-91C2-EFD872825061}" destId="{473BE3E8-A6FD-4A0F-B35E-C11840DEB4D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A71C6-F681-4203-ACBE-DA42A5D4B355}">
      <dsp:nvSpPr>
        <dsp:cNvPr id="0" name=""/>
        <dsp:cNvSpPr/>
      </dsp:nvSpPr>
      <dsp:spPr>
        <a:xfrm>
          <a:off x="0" y="0"/>
          <a:ext cx="11683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A75609-746B-4818-98CA-B69D3A1CD865}">
      <dsp:nvSpPr>
        <dsp:cNvPr id="0" name=""/>
        <dsp:cNvSpPr/>
      </dsp:nvSpPr>
      <dsp:spPr>
        <a:xfrm>
          <a:off x="0" y="0"/>
          <a:ext cx="2336799" cy="3521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/>
            <a:t>Clinical characteristics</a:t>
          </a:r>
        </a:p>
      </dsp:txBody>
      <dsp:txXfrm>
        <a:off x="0" y="0"/>
        <a:ext cx="2336799" cy="3521242"/>
      </dsp:txXfrm>
    </dsp:sp>
    <dsp:sp modelId="{7422AE10-D308-4D93-B2E6-4BFB0080239E}">
      <dsp:nvSpPr>
        <dsp:cNvPr id="0" name=""/>
        <dsp:cNvSpPr/>
      </dsp:nvSpPr>
      <dsp:spPr>
        <a:xfrm>
          <a:off x="2512059" y="55019"/>
          <a:ext cx="9171939" cy="1100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</a:pPr>
          <a:r>
            <a:rPr lang="en-IN" sz="2400" kern="1200" dirty="0"/>
            <a:t>Age group – Mean age – 6.13 years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</a:pPr>
          <a:r>
            <a:rPr lang="en-IN" sz="2400" kern="1200" dirty="0"/>
            <a:t>(2.5 months – 12 years)</a:t>
          </a:r>
        </a:p>
      </dsp:txBody>
      <dsp:txXfrm>
        <a:off x="2512059" y="55019"/>
        <a:ext cx="9171939" cy="1100388"/>
      </dsp:txXfrm>
    </dsp:sp>
    <dsp:sp modelId="{3D1C3AED-EDEE-4404-88CB-4D0BB55D0B7D}">
      <dsp:nvSpPr>
        <dsp:cNvPr id="0" name=""/>
        <dsp:cNvSpPr/>
      </dsp:nvSpPr>
      <dsp:spPr>
        <a:xfrm>
          <a:off x="2336799" y="1155407"/>
          <a:ext cx="9347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00F8F-7C63-407C-B015-AFE8A4AC717E}">
      <dsp:nvSpPr>
        <dsp:cNvPr id="0" name=""/>
        <dsp:cNvSpPr/>
      </dsp:nvSpPr>
      <dsp:spPr>
        <a:xfrm>
          <a:off x="2512059" y="1210427"/>
          <a:ext cx="9171939" cy="1100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</a:pPr>
          <a:r>
            <a:rPr kumimoji="0" lang="en-IN" sz="24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Light"/>
            </a:rPr>
            <a:t>Gender – Male – </a:t>
          </a:r>
          <a:r>
            <a:rPr kumimoji="0" lang="en-IN" sz="2400" b="0" i="0" u="none" strike="noStrike" kern="120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Light"/>
            </a:rPr>
            <a:t>14 (70%) </a:t>
          </a:r>
          <a:r>
            <a:rPr kumimoji="0" lang="en-IN" sz="24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Light"/>
            </a:rPr>
            <a:t>; </a:t>
          </a:r>
          <a:r>
            <a:rPr lang="en-IN" sz="2400" kern="1200" dirty="0"/>
            <a:t>Female </a:t>
          </a:r>
          <a:r>
            <a:rPr lang="en-IN" sz="2400" kern="1200" dirty="0" smtClean="0"/>
            <a:t>– 6 (30%)</a:t>
          </a:r>
          <a:endParaRPr lang="en-IN" sz="2400" kern="1200" dirty="0"/>
        </a:p>
      </dsp:txBody>
      <dsp:txXfrm>
        <a:off x="2512059" y="1210427"/>
        <a:ext cx="9171939" cy="1100388"/>
      </dsp:txXfrm>
    </dsp:sp>
    <dsp:sp modelId="{B8D73F89-AED1-440E-B114-12263247CBEB}">
      <dsp:nvSpPr>
        <dsp:cNvPr id="0" name=""/>
        <dsp:cNvSpPr/>
      </dsp:nvSpPr>
      <dsp:spPr>
        <a:xfrm>
          <a:off x="2336799" y="2310815"/>
          <a:ext cx="9347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54698-FD20-490B-AC33-BDAAA8B55B9E}">
      <dsp:nvSpPr>
        <dsp:cNvPr id="0" name=""/>
        <dsp:cNvSpPr/>
      </dsp:nvSpPr>
      <dsp:spPr>
        <a:xfrm>
          <a:off x="2512059" y="2365834"/>
          <a:ext cx="9171939" cy="1100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en-IN" sz="2400" kern="1200" dirty="0"/>
            <a:t>Contact with covid – only in 4 children					</a:t>
          </a:r>
        </a:p>
      </dsp:txBody>
      <dsp:txXfrm>
        <a:off x="2512059" y="2365834"/>
        <a:ext cx="9171939" cy="1100388"/>
      </dsp:txXfrm>
    </dsp:sp>
    <dsp:sp modelId="{0B71591F-F65E-4AED-B3FB-BEA8355166C7}">
      <dsp:nvSpPr>
        <dsp:cNvPr id="0" name=""/>
        <dsp:cNvSpPr/>
      </dsp:nvSpPr>
      <dsp:spPr>
        <a:xfrm>
          <a:off x="2336799" y="3466223"/>
          <a:ext cx="9347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B9311D-29FA-4FDA-9FFC-A0D3E6C171F0}">
      <dsp:nvSpPr>
        <dsp:cNvPr id="0" name=""/>
        <dsp:cNvSpPr/>
      </dsp:nvSpPr>
      <dsp:spPr>
        <a:xfrm>
          <a:off x="0" y="3521242"/>
          <a:ext cx="11683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A1300-A155-400D-BDB5-32159DF10922}">
      <dsp:nvSpPr>
        <dsp:cNvPr id="0" name=""/>
        <dsp:cNvSpPr/>
      </dsp:nvSpPr>
      <dsp:spPr>
        <a:xfrm>
          <a:off x="0" y="3521242"/>
          <a:ext cx="2336799" cy="3521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Char char="•"/>
          </a:pPr>
          <a:endParaRPr lang="en-IN" sz="2600" kern="1200" dirty="0"/>
        </a:p>
      </dsp:txBody>
      <dsp:txXfrm>
        <a:off x="0" y="3521242"/>
        <a:ext cx="2336799" cy="3521242"/>
      </dsp:txXfrm>
    </dsp:sp>
    <dsp:sp modelId="{21884FF2-4248-48F4-83FF-7A27B9B26F8E}">
      <dsp:nvSpPr>
        <dsp:cNvPr id="0" name=""/>
        <dsp:cNvSpPr/>
      </dsp:nvSpPr>
      <dsp:spPr>
        <a:xfrm>
          <a:off x="2512059" y="3562636"/>
          <a:ext cx="9171939" cy="827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400" kern="1200" dirty="0"/>
        </a:p>
      </dsp:txBody>
      <dsp:txXfrm>
        <a:off x="2512059" y="3562636"/>
        <a:ext cx="9171939" cy="827870"/>
      </dsp:txXfrm>
    </dsp:sp>
    <dsp:sp modelId="{361DD1B8-12DB-4FF5-AE0C-6721C8FAD20B}">
      <dsp:nvSpPr>
        <dsp:cNvPr id="0" name=""/>
        <dsp:cNvSpPr/>
      </dsp:nvSpPr>
      <dsp:spPr>
        <a:xfrm>
          <a:off x="2336799" y="4390506"/>
          <a:ext cx="9347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1D029-4D12-45A1-A796-44FA81BA37E1}">
      <dsp:nvSpPr>
        <dsp:cNvPr id="0" name=""/>
        <dsp:cNvSpPr/>
      </dsp:nvSpPr>
      <dsp:spPr>
        <a:xfrm>
          <a:off x="2512059" y="4431899"/>
          <a:ext cx="9171939" cy="827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en-IN" sz="2400" kern="1200" dirty="0" smtClean="0"/>
            <a:t>Delayed presentation – 4 out of 5 had fever and upper respiratory symptoms 10-14 days prior.</a:t>
          </a:r>
          <a:endParaRPr lang="en-IN" sz="2400" kern="1200" dirty="0"/>
        </a:p>
      </dsp:txBody>
      <dsp:txXfrm>
        <a:off x="2512059" y="4431899"/>
        <a:ext cx="9171939" cy="827870"/>
      </dsp:txXfrm>
    </dsp:sp>
    <dsp:sp modelId="{F984F2B5-6DF7-497C-BACE-41B490A2AAE2}">
      <dsp:nvSpPr>
        <dsp:cNvPr id="0" name=""/>
        <dsp:cNvSpPr/>
      </dsp:nvSpPr>
      <dsp:spPr>
        <a:xfrm>
          <a:off x="2336799" y="5259770"/>
          <a:ext cx="9347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E176B-4612-401C-8E05-06EB9793EB7A}">
      <dsp:nvSpPr>
        <dsp:cNvPr id="0" name=""/>
        <dsp:cNvSpPr/>
      </dsp:nvSpPr>
      <dsp:spPr>
        <a:xfrm>
          <a:off x="2512059" y="5301163"/>
          <a:ext cx="9171939" cy="827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en-IN" sz="2400" kern="1200" dirty="0"/>
            <a:t>Time of presentation – acute- </a:t>
          </a:r>
          <a:r>
            <a:rPr lang="en-IN" sz="2400" kern="1200" dirty="0" smtClean="0"/>
            <a:t>15 </a:t>
          </a:r>
          <a:r>
            <a:rPr lang="en-IN" sz="2400" kern="1200" dirty="0"/>
            <a:t>and delayed – 5</a:t>
          </a:r>
        </a:p>
      </dsp:txBody>
      <dsp:txXfrm>
        <a:off x="2512059" y="5301163"/>
        <a:ext cx="9171939" cy="827870"/>
      </dsp:txXfrm>
    </dsp:sp>
    <dsp:sp modelId="{66C48BA9-05DC-4200-BFDC-98CB7C4DBE6E}">
      <dsp:nvSpPr>
        <dsp:cNvPr id="0" name=""/>
        <dsp:cNvSpPr/>
      </dsp:nvSpPr>
      <dsp:spPr>
        <a:xfrm>
          <a:off x="2336799" y="6129033"/>
          <a:ext cx="9347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36FBAF-2A46-42B2-8485-A88DA8983BDC}">
      <dsp:nvSpPr>
        <dsp:cNvPr id="0" name=""/>
        <dsp:cNvSpPr/>
      </dsp:nvSpPr>
      <dsp:spPr>
        <a:xfrm>
          <a:off x="2512059" y="6170427"/>
          <a:ext cx="9171939" cy="827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en-IN" sz="2400" kern="1200" dirty="0"/>
            <a:t>Pre existing comorbid conditions – only </a:t>
          </a:r>
          <a:r>
            <a:rPr lang="en-IN" sz="2400" kern="1200" dirty="0" smtClean="0"/>
            <a:t>3 </a:t>
          </a:r>
          <a:r>
            <a:rPr lang="en-IN" sz="2400" kern="1200" dirty="0"/>
            <a:t>children</a:t>
          </a:r>
        </a:p>
      </dsp:txBody>
      <dsp:txXfrm>
        <a:off x="2512059" y="6170427"/>
        <a:ext cx="9171939" cy="827870"/>
      </dsp:txXfrm>
    </dsp:sp>
    <dsp:sp modelId="{2B9D0CF3-C15F-486C-B69D-F39E5F2BA52A}">
      <dsp:nvSpPr>
        <dsp:cNvPr id="0" name=""/>
        <dsp:cNvSpPr/>
      </dsp:nvSpPr>
      <dsp:spPr>
        <a:xfrm>
          <a:off x="2336799" y="6998297"/>
          <a:ext cx="9347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555A5-2036-4F2C-BA5B-2090C54E49D1}">
      <dsp:nvSpPr>
        <dsp:cNvPr id="0" name=""/>
        <dsp:cNvSpPr/>
      </dsp:nvSpPr>
      <dsp:spPr>
        <a:xfrm>
          <a:off x="0" y="0"/>
          <a:ext cx="119968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83C6B-5C73-48E3-A492-4213F9389631}">
      <dsp:nvSpPr>
        <dsp:cNvPr id="0" name=""/>
        <dsp:cNvSpPr/>
      </dsp:nvSpPr>
      <dsp:spPr>
        <a:xfrm>
          <a:off x="0" y="0"/>
          <a:ext cx="2399364" cy="8293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/>
            <a:t>Investigations </a:t>
          </a:r>
        </a:p>
      </dsp:txBody>
      <dsp:txXfrm>
        <a:off x="0" y="0"/>
        <a:ext cx="2399364" cy="8293768"/>
      </dsp:txXfrm>
    </dsp:sp>
    <dsp:sp modelId="{405EF0C1-2F10-4A39-AC8A-D3A5465D221B}">
      <dsp:nvSpPr>
        <dsp:cNvPr id="0" name=""/>
        <dsp:cNvSpPr/>
      </dsp:nvSpPr>
      <dsp:spPr>
        <a:xfrm>
          <a:off x="2579316" y="55986"/>
          <a:ext cx="9417504" cy="1119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/>
            <a:t>RT PCR positive  </a:t>
          </a:r>
          <a:r>
            <a:rPr lang="en-IN" sz="2100" kern="1200" dirty="0" smtClean="0"/>
            <a:t>- 11 cases,      </a:t>
          </a:r>
          <a:r>
            <a:rPr lang="en-IN" sz="2100" kern="1200" dirty="0"/>
            <a:t>Covid antibodies positive  - </a:t>
          </a:r>
          <a:r>
            <a:rPr lang="en-IN" sz="2100" kern="1200" dirty="0" smtClean="0"/>
            <a:t>9 cases</a:t>
          </a:r>
          <a:endParaRPr lang="en-IN" sz="2100" kern="1200" dirty="0"/>
        </a:p>
      </dsp:txBody>
      <dsp:txXfrm>
        <a:off x="2579316" y="55986"/>
        <a:ext cx="9417504" cy="1119739"/>
      </dsp:txXfrm>
    </dsp:sp>
    <dsp:sp modelId="{E78990C6-0FDF-455F-82B4-A7A2B5CA6F73}">
      <dsp:nvSpPr>
        <dsp:cNvPr id="0" name=""/>
        <dsp:cNvSpPr/>
      </dsp:nvSpPr>
      <dsp:spPr>
        <a:xfrm>
          <a:off x="2399364" y="1175726"/>
          <a:ext cx="95974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368F5-AFA4-4396-923E-7518806D323E}">
      <dsp:nvSpPr>
        <dsp:cNvPr id="0" name=""/>
        <dsp:cNvSpPr/>
      </dsp:nvSpPr>
      <dsp:spPr>
        <a:xfrm>
          <a:off x="2579316" y="1231713"/>
          <a:ext cx="9417504" cy="1119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/>
            <a:t>Raised inflammatory </a:t>
          </a:r>
          <a:r>
            <a:rPr lang="en-IN" sz="2100" kern="1200" dirty="0" smtClean="0"/>
            <a:t>markers-10/20 </a:t>
          </a:r>
          <a:r>
            <a:rPr lang="en-IN" sz="2100" kern="1200" dirty="0"/>
            <a:t>cases fulfilling the criteria of MIS-C</a:t>
          </a:r>
        </a:p>
      </dsp:txBody>
      <dsp:txXfrm>
        <a:off x="2579316" y="1231713"/>
        <a:ext cx="9417504" cy="1119739"/>
      </dsp:txXfrm>
    </dsp:sp>
    <dsp:sp modelId="{8F405932-6E91-4E5F-854D-FDE5E8DCFB92}">
      <dsp:nvSpPr>
        <dsp:cNvPr id="0" name=""/>
        <dsp:cNvSpPr/>
      </dsp:nvSpPr>
      <dsp:spPr>
        <a:xfrm>
          <a:off x="2399364" y="2351453"/>
          <a:ext cx="95974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B7AAE-0E63-4441-A3F9-ACB691D1AF9F}">
      <dsp:nvSpPr>
        <dsp:cNvPr id="0" name=""/>
        <dsp:cNvSpPr/>
      </dsp:nvSpPr>
      <dsp:spPr>
        <a:xfrm>
          <a:off x="2579316" y="2407440"/>
          <a:ext cx="9417504" cy="1119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/>
            <a:t>Low Vitamin D- 4/13 cases</a:t>
          </a:r>
        </a:p>
      </dsp:txBody>
      <dsp:txXfrm>
        <a:off x="2579316" y="2407440"/>
        <a:ext cx="9417504" cy="1119739"/>
      </dsp:txXfrm>
    </dsp:sp>
    <dsp:sp modelId="{D390E461-0243-4475-941D-B126349B7A9C}">
      <dsp:nvSpPr>
        <dsp:cNvPr id="0" name=""/>
        <dsp:cNvSpPr/>
      </dsp:nvSpPr>
      <dsp:spPr>
        <a:xfrm>
          <a:off x="2399364" y="3527179"/>
          <a:ext cx="95974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CB5E12-22B0-4DC8-8634-A18F4E66052D}">
      <dsp:nvSpPr>
        <dsp:cNvPr id="0" name=""/>
        <dsp:cNvSpPr/>
      </dsp:nvSpPr>
      <dsp:spPr>
        <a:xfrm>
          <a:off x="2579316" y="3583166"/>
          <a:ext cx="9417504" cy="1119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/>
            <a:t>EEG- done in </a:t>
          </a:r>
          <a:r>
            <a:rPr lang="en-IN" sz="2100" kern="1200" dirty="0" smtClean="0"/>
            <a:t>13 </a:t>
          </a:r>
          <a:r>
            <a:rPr lang="en-IN" sz="2100" kern="1200" dirty="0"/>
            <a:t>, abnormal in </a:t>
          </a:r>
          <a:r>
            <a:rPr lang="en-IN" sz="2100" kern="1200" dirty="0" smtClean="0"/>
            <a:t>6 </a:t>
          </a:r>
          <a:r>
            <a:rPr lang="en-IN" sz="2100" kern="1200" dirty="0"/>
            <a:t>cases </a:t>
          </a:r>
        </a:p>
      </dsp:txBody>
      <dsp:txXfrm>
        <a:off x="2579316" y="3583166"/>
        <a:ext cx="9417504" cy="1119739"/>
      </dsp:txXfrm>
    </dsp:sp>
    <dsp:sp modelId="{A31C12A0-4E49-43AD-9FE1-12C195F235FB}">
      <dsp:nvSpPr>
        <dsp:cNvPr id="0" name=""/>
        <dsp:cNvSpPr/>
      </dsp:nvSpPr>
      <dsp:spPr>
        <a:xfrm>
          <a:off x="2399364" y="4702906"/>
          <a:ext cx="95974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FD9DC-3854-41D0-8106-6ABF04EC5C5F}">
      <dsp:nvSpPr>
        <dsp:cNvPr id="0" name=""/>
        <dsp:cNvSpPr/>
      </dsp:nvSpPr>
      <dsp:spPr>
        <a:xfrm>
          <a:off x="2579316" y="4758893"/>
          <a:ext cx="9417504" cy="1119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/>
            <a:t>MRI done in </a:t>
          </a:r>
          <a:r>
            <a:rPr lang="en-IN" sz="2100" kern="1200" dirty="0" smtClean="0"/>
            <a:t>16 </a:t>
          </a:r>
          <a:r>
            <a:rPr lang="en-IN" sz="2100" kern="1200" dirty="0"/>
            <a:t>cases,  Abnormal in </a:t>
          </a:r>
          <a:r>
            <a:rPr lang="en-IN" sz="2100" kern="1200" dirty="0" smtClean="0"/>
            <a:t>7 </a:t>
          </a:r>
          <a:r>
            <a:rPr lang="en-IN" sz="2100" kern="1200" dirty="0"/>
            <a:t>cases.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/>
            <a:t>Abnormal Neuroimaging patterns were- splenial hyperintensity, optic neuritis, transverse myelitis, cerebral </a:t>
          </a:r>
          <a:r>
            <a:rPr lang="en-IN" sz="2100" kern="1200" dirty="0" err="1"/>
            <a:t>edema</a:t>
          </a:r>
          <a:r>
            <a:rPr lang="en-IN" sz="2100" kern="1200" dirty="0"/>
            <a:t>.</a:t>
          </a:r>
        </a:p>
      </dsp:txBody>
      <dsp:txXfrm>
        <a:off x="2579316" y="4758893"/>
        <a:ext cx="9417504" cy="1119739"/>
      </dsp:txXfrm>
    </dsp:sp>
    <dsp:sp modelId="{E6A66986-569A-4462-A487-0874ABF0CA58}">
      <dsp:nvSpPr>
        <dsp:cNvPr id="0" name=""/>
        <dsp:cNvSpPr/>
      </dsp:nvSpPr>
      <dsp:spPr>
        <a:xfrm>
          <a:off x="2399364" y="5878633"/>
          <a:ext cx="95974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51FF8-94DA-41A6-9AD6-10BC6DE62379}">
      <dsp:nvSpPr>
        <dsp:cNvPr id="0" name=""/>
        <dsp:cNvSpPr/>
      </dsp:nvSpPr>
      <dsp:spPr>
        <a:xfrm>
          <a:off x="2579316" y="5934620"/>
          <a:ext cx="9417504" cy="1119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/>
            <a:t>Majority of children were given symptomatic treatment- including steroids &amp; LMWH in MIS-C cases. The demyelination group was given steroids +/- IVIG.</a:t>
          </a:r>
        </a:p>
      </dsp:txBody>
      <dsp:txXfrm>
        <a:off x="2579316" y="5934620"/>
        <a:ext cx="9417504" cy="1119739"/>
      </dsp:txXfrm>
    </dsp:sp>
    <dsp:sp modelId="{5A845313-054D-4B9A-A2A3-F0A5C2EAA4F8}">
      <dsp:nvSpPr>
        <dsp:cNvPr id="0" name=""/>
        <dsp:cNvSpPr/>
      </dsp:nvSpPr>
      <dsp:spPr>
        <a:xfrm>
          <a:off x="2399364" y="7054359"/>
          <a:ext cx="95974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7D1C9-605C-47A5-B813-5BD73107D75C}">
      <dsp:nvSpPr>
        <dsp:cNvPr id="0" name=""/>
        <dsp:cNvSpPr/>
      </dsp:nvSpPr>
      <dsp:spPr>
        <a:xfrm>
          <a:off x="2579316" y="7110346"/>
          <a:ext cx="9417504" cy="1119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/>
            <a:t>Short-term outcome was good in all cases. Except one.</a:t>
          </a:r>
        </a:p>
      </dsp:txBody>
      <dsp:txXfrm>
        <a:off x="2579316" y="7110346"/>
        <a:ext cx="9417504" cy="1119739"/>
      </dsp:txXfrm>
    </dsp:sp>
    <dsp:sp modelId="{7C3901D3-DD1B-43B3-8CD1-EF581BBD05D5}">
      <dsp:nvSpPr>
        <dsp:cNvPr id="0" name=""/>
        <dsp:cNvSpPr/>
      </dsp:nvSpPr>
      <dsp:spPr>
        <a:xfrm>
          <a:off x="2399364" y="8230086"/>
          <a:ext cx="95974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ABA89-6D61-4247-83A2-C6B3A6CFF14E}">
      <dsp:nvSpPr>
        <dsp:cNvPr id="0" name=""/>
        <dsp:cNvSpPr/>
      </dsp:nvSpPr>
      <dsp:spPr>
        <a:xfrm>
          <a:off x="5475" y="889307"/>
          <a:ext cx="2800620" cy="820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66040" rIns="184912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/>
            <a:t>Acute presentation</a:t>
          </a:r>
        </a:p>
      </dsp:txBody>
      <dsp:txXfrm>
        <a:off x="5475" y="889307"/>
        <a:ext cx="2800620" cy="820462"/>
      </dsp:txXfrm>
    </dsp:sp>
    <dsp:sp modelId="{F433A3A5-4D26-48CB-9AA8-3671F5DEAF61}">
      <dsp:nvSpPr>
        <dsp:cNvPr id="0" name=""/>
        <dsp:cNvSpPr/>
      </dsp:nvSpPr>
      <dsp:spPr>
        <a:xfrm>
          <a:off x="2806095" y="17566"/>
          <a:ext cx="560124" cy="256394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D37AB1-0718-4E82-AC72-174CE4B94629}">
      <dsp:nvSpPr>
        <dsp:cNvPr id="0" name=""/>
        <dsp:cNvSpPr/>
      </dsp:nvSpPr>
      <dsp:spPr>
        <a:xfrm>
          <a:off x="3590269" y="97561"/>
          <a:ext cx="7617686" cy="25639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 typeface="Arial" panose="020B0604020202020204" pitchFamily="34" charset="0"/>
            <a:buChar char="••"/>
          </a:pPr>
          <a:r>
            <a:rPr lang="en-IN" sz="2600" b="1" kern="1200" dirty="0">
              <a:solidFill>
                <a:schemeClr val="tx1"/>
              </a:solidFill>
              <a:latin typeface="Avenir Book"/>
              <a:ea typeface="Avenir Book"/>
              <a:cs typeface="Avenir Book"/>
              <a:sym typeface="Avenir Book"/>
            </a:rPr>
            <a:t>Seizures and status epilepticus</a:t>
          </a:r>
          <a:endParaRPr lang="en-IN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 typeface="Arial" panose="020B0604020202020204" pitchFamily="34" charset="0"/>
            <a:buChar char="••"/>
          </a:pPr>
          <a:r>
            <a:rPr lang="en-IN" sz="2600" b="1" kern="1200" dirty="0">
              <a:solidFill>
                <a:schemeClr val="tx1"/>
              </a:solidFill>
              <a:latin typeface="Avenir Book"/>
              <a:ea typeface="Avenir Book"/>
              <a:cs typeface="Avenir Book"/>
              <a:sym typeface="Avenir Book"/>
            </a:rPr>
            <a:t>Febrile Encephalopathy</a:t>
          </a:r>
          <a:endParaRPr lang="en-IN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 typeface="Arial" panose="020B0604020202020204" pitchFamily="34" charset="0"/>
            <a:buChar char="••"/>
          </a:pPr>
          <a:r>
            <a:rPr lang="en-IN" sz="2600" b="1" kern="1200" dirty="0">
              <a:solidFill>
                <a:schemeClr val="tx1"/>
              </a:solidFill>
              <a:latin typeface="Avenir Book"/>
              <a:ea typeface="Avenir Book"/>
              <a:cs typeface="Avenir Book"/>
              <a:sym typeface="Avenir Book"/>
            </a:rPr>
            <a:t>Meningitis / Encephalitis</a:t>
          </a:r>
          <a:endParaRPr lang="en-IN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 typeface="Arial" panose="020B0604020202020204" pitchFamily="34" charset="0"/>
            <a:buChar char="••"/>
          </a:pPr>
          <a:r>
            <a:rPr lang="en-IN" sz="2600" b="1" kern="1200" dirty="0">
              <a:solidFill>
                <a:schemeClr val="tx1"/>
              </a:solidFill>
              <a:latin typeface="Avenir Book"/>
              <a:ea typeface="Avenir Book"/>
              <a:cs typeface="Avenir Book"/>
              <a:sym typeface="Avenir Book"/>
            </a:rPr>
            <a:t>Stroke</a:t>
          </a:r>
          <a:endParaRPr lang="en-IN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 typeface="Arial" panose="020B0604020202020204" pitchFamily="34" charset="0"/>
            <a:buChar char="••"/>
          </a:pPr>
          <a:r>
            <a:rPr lang="en-IN" sz="2600" b="1" kern="1200" dirty="0">
              <a:solidFill>
                <a:srgbClr val="FFFFFF"/>
              </a:solidFill>
            </a:rPr>
            <a:t>Refractory status epilepticus</a:t>
          </a:r>
          <a:endParaRPr lang="en-IN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0" lang="en-IN" sz="2600" b="0" i="0" u="none" strike="noStrike" kern="1200" cap="none" spc="0" normalizeH="0" baseline="0" dirty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endParaRPr>
        </a:p>
      </dsp:txBody>
      <dsp:txXfrm>
        <a:off x="3590269" y="97561"/>
        <a:ext cx="7617686" cy="2563945"/>
      </dsp:txXfrm>
    </dsp:sp>
    <dsp:sp modelId="{826C02FD-FDE4-42A6-86DE-F22346398292}">
      <dsp:nvSpPr>
        <dsp:cNvPr id="0" name=""/>
        <dsp:cNvSpPr/>
      </dsp:nvSpPr>
      <dsp:spPr>
        <a:xfrm>
          <a:off x="5475" y="3427202"/>
          <a:ext cx="2800620" cy="2187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66040" rIns="184912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 typeface="Arial" panose="020B0604020202020204" pitchFamily="34" charset="0"/>
            <a:buChar char="•"/>
          </a:pPr>
          <a:r>
            <a:rPr lang="en-IN" sz="2600" b="0" kern="1200" dirty="0">
              <a:solidFill>
                <a:schemeClr val="tx1"/>
              </a:solidFill>
              <a:latin typeface="Avenir Book"/>
              <a:ea typeface="Avenir Book"/>
              <a:cs typeface="Avenir Book"/>
              <a:sym typeface="Avenir Book"/>
            </a:rPr>
            <a:t>Immune mediated neurological presentations or </a:t>
          </a:r>
          <a:r>
            <a:rPr lang="en-IN" sz="2600" b="0" kern="1200" dirty="0" err="1">
              <a:solidFill>
                <a:schemeClr val="tx1"/>
              </a:solidFill>
              <a:latin typeface="Avenir Book"/>
              <a:ea typeface="Avenir Book"/>
              <a:cs typeface="Avenir Book"/>
              <a:sym typeface="Avenir Book"/>
            </a:rPr>
            <a:t>parainfectious</a:t>
          </a:r>
          <a:r>
            <a:rPr lang="en-IN" sz="2600" b="0" kern="1200" dirty="0">
              <a:solidFill>
                <a:schemeClr val="tx1"/>
              </a:solidFill>
              <a:latin typeface="Avenir Book"/>
              <a:ea typeface="Avenir Book"/>
              <a:cs typeface="Avenir Book"/>
              <a:sym typeface="Avenir Book"/>
            </a:rPr>
            <a:t> complications</a:t>
          </a:r>
          <a:endParaRPr lang="en-IN" sz="2600" b="0" kern="1200" dirty="0"/>
        </a:p>
      </dsp:txBody>
      <dsp:txXfrm>
        <a:off x="5475" y="3427202"/>
        <a:ext cx="2800620" cy="2187900"/>
      </dsp:txXfrm>
    </dsp:sp>
    <dsp:sp modelId="{1B78530F-ACC9-4B99-A520-FA1FC31F84BE}">
      <dsp:nvSpPr>
        <dsp:cNvPr id="0" name=""/>
        <dsp:cNvSpPr/>
      </dsp:nvSpPr>
      <dsp:spPr>
        <a:xfrm>
          <a:off x="2806095" y="2675111"/>
          <a:ext cx="560124" cy="369208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BE3E8-A6FD-4A0F-B35E-C11840DEB4D0}">
      <dsp:nvSpPr>
        <dsp:cNvPr id="0" name=""/>
        <dsp:cNvSpPr/>
      </dsp:nvSpPr>
      <dsp:spPr>
        <a:xfrm>
          <a:off x="3590269" y="2675111"/>
          <a:ext cx="7617686" cy="3692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600" b="1" kern="1200" dirty="0">
              <a:solidFill>
                <a:schemeClr val="tx1"/>
              </a:solidFill>
              <a:latin typeface="Avenir Book"/>
              <a:ea typeface="Avenir Book"/>
              <a:cs typeface="Avenir Book"/>
              <a:sym typeface="Avenir Book"/>
            </a:rPr>
            <a:t>Bells palsy</a:t>
          </a:r>
          <a:endParaRPr lang="en-IN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600" b="1" kern="1200" dirty="0">
              <a:solidFill>
                <a:schemeClr val="tx1"/>
              </a:solidFill>
              <a:latin typeface="Avenir Book"/>
              <a:ea typeface="Avenir Book"/>
              <a:cs typeface="Avenir Book"/>
              <a:sym typeface="Avenir Book"/>
            </a:rPr>
            <a:t>Guillain Barre syndrome</a:t>
          </a:r>
          <a:endParaRPr lang="en-IN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600" b="1" kern="1200" dirty="0">
              <a:solidFill>
                <a:schemeClr val="tx1"/>
              </a:solidFill>
              <a:latin typeface="Avenir Book"/>
              <a:ea typeface="Avenir Book"/>
              <a:cs typeface="Avenir Book"/>
              <a:sym typeface="Avenir Book"/>
            </a:rPr>
            <a:t>ADEM</a:t>
          </a:r>
          <a:endParaRPr lang="en-IN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600" b="1" kern="1200" dirty="0">
              <a:solidFill>
                <a:schemeClr val="tx1"/>
              </a:solidFill>
              <a:latin typeface="Avenir Book"/>
              <a:ea typeface="Avenir Book"/>
              <a:cs typeface="Avenir Book"/>
              <a:sym typeface="Avenir Book"/>
            </a:rPr>
            <a:t>MERS</a:t>
          </a:r>
          <a:endParaRPr lang="en-IN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600" b="1" kern="1200" dirty="0">
              <a:solidFill>
                <a:schemeClr val="tx1"/>
              </a:solidFill>
              <a:latin typeface="Avenir Book"/>
              <a:ea typeface="Avenir Book"/>
              <a:cs typeface="Avenir Book"/>
              <a:sym typeface="Avenir Book"/>
            </a:rPr>
            <a:t>Optic neuritis</a:t>
          </a:r>
          <a:endParaRPr lang="en-IN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600" b="1" kern="1200" dirty="0">
              <a:solidFill>
                <a:schemeClr val="tx1"/>
              </a:solidFill>
              <a:latin typeface="Avenir Book"/>
              <a:ea typeface="Avenir Book"/>
              <a:cs typeface="Avenir Book"/>
              <a:sym typeface="Avenir Book"/>
            </a:rPr>
            <a:t>Transverse myelitis</a:t>
          </a:r>
          <a:endParaRPr lang="en-IN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600" b="1" kern="1200" dirty="0">
              <a:solidFill>
                <a:srgbClr val="FFFFFF"/>
              </a:solidFill>
              <a:latin typeface="Avenir Book"/>
              <a:ea typeface="Avenir Book"/>
              <a:cs typeface="Avenir Book"/>
              <a:sym typeface="Avenir Book"/>
            </a:rPr>
            <a:t>Acute haemorrhagic necrotizing encephalopathy</a:t>
          </a:r>
          <a:endParaRPr lang="en-IN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600" b="1" kern="1200" dirty="0">
              <a:solidFill>
                <a:srgbClr val="FFFFFF"/>
              </a:solidFill>
              <a:latin typeface="Avenir Book"/>
              <a:ea typeface="Avenir Book"/>
              <a:cs typeface="Avenir Book"/>
              <a:sym typeface="Avenir Book"/>
            </a:rPr>
            <a:t>Autoimmune encephalitis</a:t>
          </a:r>
          <a:endParaRPr lang="en-IN" sz="2600" kern="1200" dirty="0"/>
        </a:p>
      </dsp:txBody>
      <dsp:txXfrm>
        <a:off x="3590269" y="2675111"/>
        <a:ext cx="7617686" cy="3692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15932383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8128F6-9578-491A-8925-56FEDA033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A733B1-5C16-4B0F-98EE-F7D6FAD5F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2A6FE2-6C60-4687-AD24-F25139E3C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2C69-8E52-457A-B98A-F190D98B535E}" type="datetimeFigureOut">
              <a:rPr lang="en-IN" smtClean="0"/>
              <a:t>30-04-2021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DDD5AF-E925-4830-BE42-18BB25E4A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BE37E0-B92E-4ED3-A0C4-3D10B3B46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7B43-5625-4D57-A194-FA9042F40D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244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1pPr>
      <a:lvl2pPr indent="2286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2pPr>
      <a:lvl3pPr indent="4572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3pPr>
      <a:lvl4pPr indent="6858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4pPr>
      <a:lvl5pPr indent="9144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5pPr>
      <a:lvl6pPr indent="11430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6pPr>
      <a:lvl7pPr indent="13716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7pPr>
      <a:lvl8pPr indent="16002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8pPr>
      <a:lvl9pPr indent="18288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9pPr>
    </p:titleStyle>
    <p:bodyStyle>
      <a:lvl1pPr marL="4699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1pPr>
      <a:lvl2pPr marL="9398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2pPr>
      <a:lvl3pPr marL="14097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3pPr>
      <a:lvl4pPr marL="18796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4pPr>
      <a:lvl5pPr marL="23495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5pPr>
      <a:lvl6pPr marL="28194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6pPr>
      <a:lvl7pPr marL="32893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7pPr>
      <a:lvl8pPr marL="37592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8pPr>
      <a:lvl9pPr marL="42291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804779" y="1110665"/>
            <a:ext cx="11684000" cy="2222500"/>
          </a:xfrm>
          <a:prstGeom prst="rect">
            <a:avLst/>
          </a:prstGeom>
        </p:spPr>
        <p:txBody>
          <a:bodyPr/>
          <a:lstStyle>
            <a:lvl1pPr defTabSz="408940">
              <a:defRPr sz="4340" spc="694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340" cap="all" spc="694" dirty="0">
                <a:solidFill>
                  <a:srgbClr val="FFFFFF"/>
                </a:solidFill>
              </a:rPr>
              <a:t>Neurological Manifestations Of covid-19 infection</a:t>
            </a:r>
            <a:r>
              <a:rPr lang="en-IN" sz="4340" cap="all" spc="694" dirty="0">
                <a:solidFill>
                  <a:srgbClr val="FFFFFF"/>
                </a:solidFill>
              </a:rPr>
              <a:t> in children</a:t>
            </a:r>
            <a:endParaRPr sz="4340" cap="all" spc="694" dirty="0">
              <a:solidFill>
                <a:srgbClr val="FFFFFF"/>
              </a:solidFill>
            </a:endParaRPr>
          </a:p>
        </p:txBody>
      </p:sp>
      <p:sp>
        <p:nvSpPr>
          <p:cNvPr id="37" name="Shape 37"/>
          <p:cNvSpPr/>
          <p:nvPr/>
        </p:nvSpPr>
        <p:spPr>
          <a:xfrm>
            <a:off x="804779" y="5989325"/>
            <a:ext cx="4834021" cy="2434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i="1" dirty="0">
                <a:solidFill>
                  <a:srgbClr val="FFFFFF"/>
                </a:solidFill>
              </a:rPr>
              <a:t>Dr. Khushboo </a:t>
            </a:r>
            <a:r>
              <a:rPr sz="3000" i="1" dirty="0" err="1">
                <a:solidFill>
                  <a:srgbClr val="FFFFFF"/>
                </a:solidFill>
              </a:rPr>
              <a:t>Khubchandani</a:t>
            </a:r>
            <a:endParaRPr sz="3000" i="1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i="1" dirty="0">
                <a:solidFill>
                  <a:srgbClr val="FFFFFF"/>
                </a:solidFill>
              </a:rPr>
              <a:t>Fellow Pediatric </a:t>
            </a:r>
            <a:r>
              <a:rPr sz="3000" i="1" dirty="0" err="1">
                <a:solidFill>
                  <a:srgbClr val="FFFFFF"/>
                </a:solidFill>
              </a:rPr>
              <a:t>Neurolog</a:t>
            </a:r>
            <a:r>
              <a:rPr lang="en-IN" sz="3000" i="1" dirty="0">
                <a:solidFill>
                  <a:srgbClr val="FFFFFF"/>
                </a:solidFill>
              </a:rPr>
              <a:t>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IN" sz="3000" i="1" dirty="0">
                <a:solidFill>
                  <a:schemeClr val="tx1"/>
                </a:solidFill>
              </a:rPr>
              <a:t>Department of Pediatrics</a:t>
            </a:r>
            <a:endParaRPr sz="3000" i="1" dirty="0">
              <a:solidFill>
                <a:schemeClr val="tx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i="1" dirty="0">
                <a:solidFill>
                  <a:srgbClr val="FFFFFF"/>
                </a:solidFill>
              </a:rPr>
              <a:t>Dr. </a:t>
            </a:r>
            <a:r>
              <a:rPr sz="3000" i="1" dirty="0" err="1">
                <a:solidFill>
                  <a:srgbClr val="FFFFFF"/>
                </a:solidFill>
              </a:rPr>
              <a:t>D.Y.Patil</a:t>
            </a:r>
            <a:r>
              <a:rPr sz="3000" i="1" dirty="0">
                <a:solidFill>
                  <a:srgbClr val="FFFFFF"/>
                </a:solidFill>
              </a:rPr>
              <a:t> Medical College &amp; Hospital, Pune</a:t>
            </a:r>
          </a:p>
        </p:txBody>
      </p:sp>
      <p:sp>
        <p:nvSpPr>
          <p:cNvPr id="4" name="Shape 37">
            <a:extLst>
              <a:ext uri="{FF2B5EF4-FFF2-40B4-BE49-F238E27FC236}">
                <a16:creationId xmlns="" xmlns:a16="http://schemas.microsoft.com/office/drawing/2014/main" id="{76FD1193-7A17-4B3C-A49B-D241D862FF90}"/>
              </a:ext>
            </a:extLst>
          </p:cNvPr>
          <p:cNvSpPr/>
          <p:nvPr/>
        </p:nvSpPr>
        <p:spPr>
          <a:xfrm>
            <a:off x="7366002" y="5770354"/>
            <a:ext cx="4834021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i="1" dirty="0">
                <a:solidFill>
                  <a:schemeClr val="tx1"/>
                </a:solidFill>
              </a:rPr>
              <a:t>Dr. </a:t>
            </a:r>
            <a:r>
              <a:rPr lang="en-IN" sz="3000" i="1" dirty="0" err="1">
                <a:solidFill>
                  <a:schemeClr val="tx1"/>
                </a:solidFill>
              </a:rPr>
              <a:t>Shiji</a:t>
            </a:r>
            <a:r>
              <a:rPr lang="en-IN" sz="3000" i="1" dirty="0">
                <a:solidFill>
                  <a:schemeClr val="tx1"/>
                </a:solidFill>
              </a:rPr>
              <a:t> </a:t>
            </a:r>
            <a:r>
              <a:rPr lang="en-IN" sz="3000" i="1" dirty="0" err="1">
                <a:solidFill>
                  <a:schemeClr val="tx1"/>
                </a:solidFill>
              </a:rPr>
              <a:t>Chalipat</a:t>
            </a:r>
            <a:endParaRPr sz="3000" i="1" dirty="0">
              <a:solidFill>
                <a:schemeClr val="tx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IN" sz="3000" i="1" dirty="0">
                <a:solidFill>
                  <a:schemeClr val="tx1"/>
                </a:solidFill>
              </a:rPr>
              <a:t>Associate Professor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i="1" dirty="0">
                <a:solidFill>
                  <a:schemeClr val="tx1"/>
                </a:solidFill>
              </a:rPr>
              <a:t>Pediatric </a:t>
            </a:r>
            <a:r>
              <a:rPr sz="3000" i="1" dirty="0" err="1">
                <a:solidFill>
                  <a:schemeClr val="tx1"/>
                </a:solidFill>
              </a:rPr>
              <a:t>Neurolog</a:t>
            </a:r>
            <a:r>
              <a:rPr lang="en-IN" sz="3000" i="1" dirty="0" err="1">
                <a:solidFill>
                  <a:schemeClr val="tx1"/>
                </a:solidFill>
              </a:rPr>
              <a:t>ist</a:t>
            </a:r>
            <a:endParaRPr lang="en-IN" sz="3000" i="1" dirty="0">
              <a:solidFill>
                <a:schemeClr val="tx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IN" sz="3000" i="1" dirty="0">
                <a:solidFill>
                  <a:schemeClr val="tx1"/>
                </a:solidFill>
              </a:rPr>
              <a:t>Department of Pediatrics</a:t>
            </a:r>
            <a:endParaRPr sz="3000" i="1" dirty="0">
              <a:solidFill>
                <a:schemeClr val="tx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i="1" dirty="0">
                <a:solidFill>
                  <a:srgbClr val="FFFFFF"/>
                </a:solidFill>
              </a:rPr>
              <a:t>Dr. </a:t>
            </a:r>
            <a:r>
              <a:rPr sz="3000" i="1" dirty="0" err="1">
                <a:solidFill>
                  <a:srgbClr val="FFFFFF"/>
                </a:solidFill>
              </a:rPr>
              <a:t>D.Y.Patil</a:t>
            </a:r>
            <a:r>
              <a:rPr sz="3000" i="1" dirty="0">
                <a:solidFill>
                  <a:srgbClr val="FFFFFF"/>
                </a:solidFill>
              </a:rPr>
              <a:t> Medical College &amp; Hospital, Pune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470B7C-18F7-4F21-8597-5974F3778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298"/>
            <a:ext cx="13122442" cy="1058776"/>
          </a:xfrm>
        </p:spPr>
        <p:txBody>
          <a:bodyPr>
            <a:normAutofit fontScale="90000"/>
          </a:bodyPr>
          <a:lstStyle/>
          <a:p>
            <a:r>
              <a:rPr lang="en-IN" sz="4000" b="1" dirty="0"/>
              <a:t>DETAILS OF CASES WITH SEIZURES( 9 CASES)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FCD5619-035E-45D0-9D98-537800ADFB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83B0F808-1B70-4741-8F19-B19558554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319491"/>
              </p:ext>
            </p:extLst>
          </p:nvPr>
        </p:nvGraphicFramePr>
        <p:xfrm>
          <a:off x="48126" y="1187115"/>
          <a:ext cx="12817642" cy="8367002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925884">
                  <a:extLst>
                    <a:ext uri="{9D8B030D-6E8A-4147-A177-3AD203B41FA5}">
                      <a16:colId xmlns="" xmlns:a16="http://schemas.microsoft.com/office/drawing/2014/main" val="2242392314"/>
                    </a:ext>
                  </a:extLst>
                </a:gridCol>
                <a:gridCol w="2346662">
                  <a:extLst>
                    <a:ext uri="{9D8B030D-6E8A-4147-A177-3AD203B41FA5}">
                      <a16:colId xmlns="" xmlns:a16="http://schemas.microsoft.com/office/drawing/2014/main" val="3307399160"/>
                    </a:ext>
                  </a:extLst>
                </a:gridCol>
                <a:gridCol w="2136274">
                  <a:extLst>
                    <a:ext uri="{9D8B030D-6E8A-4147-A177-3AD203B41FA5}">
                      <a16:colId xmlns="" xmlns:a16="http://schemas.microsoft.com/office/drawing/2014/main" val="1432161120"/>
                    </a:ext>
                  </a:extLst>
                </a:gridCol>
                <a:gridCol w="2136274">
                  <a:extLst>
                    <a:ext uri="{9D8B030D-6E8A-4147-A177-3AD203B41FA5}">
                      <a16:colId xmlns="" xmlns:a16="http://schemas.microsoft.com/office/drawing/2014/main" val="1994013370"/>
                    </a:ext>
                  </a:extLst>
                </a:gridCol>
                <a:gridCol w="2136274">
                  <a:extLst>
                    <a:ext uri="{9D8B030D-6E8A-4147-A177-3AD203B41FA5}">
                      <a16:colId xmlns="" xmlns:a16="http://schemas.microsoft.com/office/drawing/2014/main" val="3697331255"/>
                    </a:ext>
                  </a:extLst>
                </a:gridCol>
                <a:gridCol w="2136274">
                  <a:extLst>
                    <a:ext uri="{9D8B030D-6E8A-4147-A177-3AD203B41FA5}">
                      <a16:colId xmlns="" xmlns:a16="http://schemas.microsoft.com/office/drawing/2014/main" val="3340348090"/>
                    </a:ext>
                  </a:extLst>
                </a:gridCol>
              </a:tblGrid>
              <a:tr h="926588">
                <a:tc>
                  <a:txBody>
                    <a:bodyPr/>
                    <a:lstStyle/>
                    <a:p>
                      <a:r>
                        <a:rPr lang="en-IN" dirty="0"/>
                        <a:t>PRESENTATION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CASE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AGE/GENDER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CONTACT WITH COVID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COMORBID CONDITIONS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EXAMINATION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954498136"/>
                  </a:ext>
                </a:extLst>
              </a:tr>
              <a:tr h="670768">
                <a:tc rowSpan="3">
                  <a:txBody>
                    <a:bodyPr/>
                    <a:lstStyle/>
                    <a:p>
                      <a:r>
                        <a:rPr lang="en-IN" b="1" dirty="0"/>
                        <a:t>SIMPLE FEBRILE SEIZURES 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CASE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2Y/M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886439815"/>
                  </a:ext>
                </a:extLst>
              </a:tr>
              <a:tr h="645396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CASE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1.5Y/M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4117753957"/>
                  </a:ext>
                </a:extLst>
              </a:tr>
              <a:tr h="56472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CASE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2Y/M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486340839"/>
                  </a:ext>
                </a:extLst>
              </a:tr>
              <a:tr h="926588">
                <a:tc rowSpan="4"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/>
                        <a:t>FEBRILE STATUS EPILEPTICUS – 4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CASE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2.5 M/ 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305177476"/>
                  </a:ext>
                </a:extLst>
              </a:tr>
              <a:tr h="926588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CASE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4Y/F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259775641"/>
                  </a:ext>
                </a:extLst>
              </a:tr>
              <a:tr h="926588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CASE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5Y/M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231000221"/>
                  </a:ext>
                </a:extLst>
              </a:tr>
              <a:tr h="926588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CASE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 Y /M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950192485"/>
                  </a:ext>
                </a:extLst>
              </a:tr>
              <a:tr h="926588">
                <a:tc rowSpan="2">
                  <a:txBody>
                    <a:bodyPr/>
                    <a:lstStyle/>
                    <a:p>
                      <a:r>
                        <a:rPr lang="en-IN" b="1" dirty="0"/>
                        <a:t>UNPROVOKED SEIZURES – 2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CASE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7Y/F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735458094"/>
                  </a:ext>
                </a:extLst>
              </a:tr>
              <a:tr h="926588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CASE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10Y/M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596242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6498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DD34B9-C800-4745-8FD1-6CD383864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0D0348A-299C-4E46-896F-DAFC2D1906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42CC5FEA-3761-449C-9B6E-84755C01C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929594"/>
              </p:ext>
            </p:extLst>
          </p:nvPr>
        </p:nvGraphicFramePr>
        <p:xfrm>
          <a:off x="0" y="48126"/>
          <a:ext cx="13004805" cy="970610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182255">
                  <a:extLst>
                    <a:ext uri="{9D8B030D-6E8A-4147-A177-3AD203B41FA5}">
                      <a16:colId xmlns="" xmlns:a16="http://schemas.microsoft.com/office/drawing/2014/main" val="3312943062"/>
                    </a:ext>
                  </a:extLst>
                </a:gridCol>
                <a:gridCol w="1182255">
                  <a:extLst>
                    <a:ext uri="{9D8B030D-6E8A-4147-A177-3AD203B41FA5}">
                      <a16:colId xmlns="" xmlns:a16="http://schemas.microsoft.com/office/drawing/2014/main" val="2939894122"/>
                    </a:ext>
                  </a:extLst>
                </a:gridCol>
                <a:gridCol w="1182255">
                  <a:extLst>
                    <a:ext uri="{9D8B030D-6E8A-4147-A177-3AD203B41FA5}">
                      <a16:colId xmlns="" xmlns:a16="http://schemas.microsoft.com/office/drawing/2014/main" val="1354802440"/>
                    </a:ext>
                  </a:extLst>
                </a:gridCol>
                <a:gridCol w="1182255">
                  <a:extLst>
                    <a:ext uri="{9D8B030D-6E8A-4147-A177-3AD203B41FA5}">
                      <a16:colId xmlns="" xmlns:a16="http://schemas.microsoft.com/office/drawing/2014/main" val="1861378153"/>
                    </a:ext>
                  </a:extLst>
                </a:gridCol>
                <a:gridCol w="1182255">
                  <a:extLst>
                    <a:ext uri="{9D8B030D-6E8A-4147-A177-3AD203B41FA5}">
                      <a16:colId xmlns="" xmlns:a16="http://schemas.microsoft.com/office/drawing/2014/main" val="3228040324"/>
                    </a:ext>
                  </a:extLst>
                </a:gridCol>
                <a:gridCol w="1182255">
                  <a:extLst>
                    <a:ext uri="{9D8B030D-6E8A-4147-A177-3AD203B41FA5}">
                      <a16:colId xmlns="" xmlns:a16="http://schemas.microsoft.com/office/drawing/2014/main" val="3710875694"/>
                    </a:ext>
                  </a:extLst>
                </a:gridCol>
                <a:gridCol w="1182255">
                  <a:extLst>
                    <a:ext uri="{9D8B030D-6E8A-4147-A177-3AD203B41FA5}">
                      <a16:colId xmlns="" xmlns:a16="http://schemas.microsoft.com/office/drawing/2014/main" val="1926300444"/>
                    </a:ext>
                  </a:extLst>
                </a:gridCol>
                <a:gridCol w="1182255">
                  <a:extLst>
                    <a:ext uri="{9D8B030D-6E8A-4147-A177-3AD203B41FA5}">
                      <a16:colId xmlns="" xmlns:a16="http://schemas.microsoft.com/office/drawing/2014/main" val="4274238622"/>
                    </a:ext>
                  </a:extLst>
                </a:gridCol>
                <a:gridCol w="1182255">
                  <a:extLst>
                    <a:ext uri="{9D8B030D-6E8A-4147-A177-3AD203B41FA5}">
                      <a16:colId xmlns="" xmlns:a16="http://schemas.microsoft.com/office/drawing/2014/main" val="1230252266"/>
                    </a:ext>
                  </a:extLst>
                </a:gridCol>
                <a:gridCol w="1182255">
                  <a:extLst>
                    <a:ext uri="{9D8B030D-6E8A-4147-A177-3AD203B41FA5}">
                      <a16:colId xmlns="" xmlns:a16="http://schemas.microsoft.com/office/drawing/2014/main" val="3780093752"/>
                    </a:ext>
                  </a:extLst>
                </a:gridCol>
                <a:gridCol w="1182255">
                  <a:extLst>
                    <a:ext uri="{9D8B030D-6E8A-4147-A177-3AD203B41FA5}">
                      <a16:colId xmlns="" xmlns:a16="http://schemas.microsoft.com/office/drawing/2014/main" val="2553276755"/>
                    </a:ext>
                  </a:extLst>
                </a:gridCol>
              </a:tblGrid>
              <a:tr h="996775"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bg2"/>
                          </a:solidFill>
                        </a:rPr>
                        <a:t>PRESENTATION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bg2"/>
                          </a:solidFill>
                        </a:rPr>
                        <a:t>CASE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cap="all" spc="256" dirty="0" err="1">
                          <a:solidFill>
                            <a:schemeClr val="bg2"/>
                          </a:solidFill>
                        </a:rPr>
                        <a:t>cbc</a:t>
                      </a:r>
                      <a:endParaRPr sz="1600" b="1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cap="all" spc="256" dirty="0">
                          <a:solidFill>
                            <a:schemeClr val="bg2"/>
                          </a:solidFill>
                        </a:rPr>
                        <a:t>CRP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cap="all" spc="256" dirty="0">
                          <a:solidFill>
                            <a:schemeClr val="bg2"/>
                          </a:solidFill>
                        </a:rPr>
                        <a:t>d-dimer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cap="all" spc="256" dirty="0">
                          <a:solidFill>
                            <a:schemeClr val="bg2"/>
                          </a:solidFill>
                        </a:rPr>
                        <a:t>ferritin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cap="all" spc="256" dirty="0" err="1">
                          <a:solidFill>
                            <a:schemeClr val="bg2"/>
                          </a:solidFill>
                        </a:rPr>
                        <a:t>csf</a:t>
                      </a:r>
                      <a:endParaRPr sz="1600" b="1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cap="all" spc="256" dirty="0" err="1">
                          <a:solidFill>
                            <a:schemeClr val="bg2"/>
                          </a:solidFill>
                        </a:rPr>
                        <a:t>eeg</a:t>
                      </a:r>
                      <a:endParaRPr sz="1600" b="1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600" b="1" cap="all" spc="256" dirty="0">
                          <a:solidFill>
                            <a:schemeClr val="bg2"/>
                          </a:solidFill>
                        </a:rPr>
                        <a:t>MRI BRAIN</a:t>
                      </a:r>
                      <a:endParaRPr sz="1600" b="1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bg2"/>
                          </a:solidFill>
                        </a:rPr>
                        <a:t>MANAGEMENT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bg2"/>
                          </a:solidFill>
                        </a:rPr>
                        <a:t>OUTCOME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918220164"/>
                  </a:ext>
                </a:extLst>
              </a:tr>
              <a:tr h="1521836">
                <a:tc rowSpan="3"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>
                          <a:solidFill>
                            <a:schemeClr val="bg2"/>
                          </a:solidFill>
                        </a:rPr>
                        <a:t>SIMPLE FEBRILE SEIZURES</a:t>
                      </a:r>
                    </a:p>
                    <a:p>
                      <a:endParaRPr lang="en-IN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bg2"/>
                          </a:solidFill>
                        </a:rPr>
                        <a:t>CASE 1</a:t>
                      </a:r>
                    </a:p>
                    <a:p>
                      <a:r>
                        <a:rPr lang="en-IN" b="1" dirty="0">
                          <a:solidFill>
                            <a:schemeClr val="bg2"/>
                          </a:solidFill>
                        </a:rPr>
                        <a:t>2Y/M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 b="1" cap="all" spc="239" dirty="0">
                          <a:solidFill>
                            <a:schemeClr val="bg2"/>
                          </a:solidFill>
                        </a:rPr>
                        <a:t>Hb-11, tlc-6500, 60%n, plat.-1.6 lac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cap="all" spc="256" dirty="0">
                          <a:solidFill>
                            <a:schemeClr val="bg2"/>
                          </a:solidFill>
                        </a:rPr>
                        <a:t>0.3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600" b="1" cap="all" spc="256" dirty="0" smtClean="0">
                          <a:solidFill>
                            <a:schemeClr val="bg2"/>
                          </a:solidFill>
                        </a:rPr>
                        <a:t>109</a:t>
                      </a:r>
                      <a:endParaRPr sz="1600" b="1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cap="all" spc="256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r>
                        <a:rPr lang="en-US" sz="1600" b="1" cap="all" spc="256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r>
                        <a:rPr sz="1600" b="1" cap="all" spc="256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sz="1600" b="1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cap="all" spc="256" dirty="0">
                          <a:solidFill>
                            <a:schemeClr val="bg2"/>
                          </a:solidFill>
                        </a:rPr>
                        <a:t>not done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cap="all" spc="256" dirty="0">
                          <a:solidFill>
                            <a:schemeClr val="bg2"/>
                          </a:solidFill>
                        </a:rPr>
                        <a:t>not done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cap="all" spc="256" dirty="0">
                          <a:solidFill>
                            <a:schemeClr val="bg2"/>
                          </a:solidFill>
                        </a:rPr>
                        <a:t>not done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cap="all" spc="256" dirty="0">
                          <a:solidFill>
                            <a:schemeClr val="bg2"/>
                          </a:solidFill>
                        </a:rPr>
                        <a:t>supportive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600" b="1" cap="all" spc="256" dirty="0">
                          <a:solidFill>
                            <a:schemeClr val="bg2"/>
                          </a:solidFill>
                        </a:rPr>
                        <a:t>Good</a:t>
                      </a:r>
                      <a:endParaRPr sz="1600" b="1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889691288"/>
                  </a:ext>
                </a:extLst>
              </a:tr>
              <a:tr h="1150539">
                <a:tc vMerge="1">
                  <a:txBody>
                    <a:bodyPr/>
                    <a:lstStyle/>
                    <a:p>
                      <a:endParaRPr lang="en-IN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bg2"/>
                          </a:solidFill>
                        </a:rPr>
                        <a:t>CASE 2</a:t>
                      </a:r>
                    </a:p>
                    <a:p>
                      <a:r>
                        <a:rPr lang="en-IN" b="1" dirty="0">
                          <a:solidFill>
                            <a:schemeClr val="bg2"/>
                          </a:solidFill>
                        </a:rPr>
                        <a:t>1/5Y/M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300" b="1" cap="all" spc="208">
                          <a:solidFill>
                            <a:schemeClr val="bg2"/>
                          </a:solidFill>
                        </a:rPr>
                        <a:t>Hb-9.6, tlc-12500, 68%n, plat.-2.8 lac</a:t>
                      </a:r>
                      <a:endParaRPr lang="pt-BR" sz="1300" b="1" cap="all" spc="208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600" b="1" cap="all" spc="256">
                          <a:solidFill>
                            <a:schemeClr val="bg2"/>
                          </a:solidFill>
                        </a:rPr>
                        <a:t>5.8</a:t>
                      </a:r>
                      <a:endParaRPr lang="en-IN" sz="1600" b="1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600" b="1" cap="all" spc="256" dirty="0" smtClean="0">
                          <a:solidFill>
                            <a:schemeClr val="bg2"/>
                          </a:solidFill>
                        </a:rPr>
                        <a:t>51</a:t>
                      </a:r>
                      <a:endParaRPr lang="en-IN" sz="1600" b="1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600" b="1" cap="all" spc="256" dirty="0" smtClean="0">
                          <a:solidFill>
                            <a:schemeClr val="bg2"/>
                          </a:solidFill>
                        </a:rPr>
                        <a:t>89</a:t>
                      </a:r>
                      <a:endParaRPr lang="en-IN" sz="1600" b="1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600" b="1" cap="all" spc="256" dirty="0">
                          <a:solidFill>
                            <a:schemeClr val="bg2"/>
                          </a:solidFill>
                        </a:rPr>
                        <a:t>not done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600" b="1" cap="all" spc="256" dirty="0">
                          <a:solidFill>
                            <a:schemeClr val="bg2"/>
                          </a:solidFill>
                        </a:rPr>
                        <a:t>not done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600" b="1" cap="all" spc="256">
                          <a:solidFill>
                            <a:schemeClr val="bg2"/>
                          </a:solidFill>
                        </a:rPr>
                        <a:t>not done</a:t>
                      </a:r>
                      <a:endParaRPr lang="en-IN" sz="1600" b="1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600" b="1" cap="all" spc="256" dirty="0">
                          <a:solidFill>
                            <a:schemeClr val="bg2"/>
                          </a:solidFill>
                        </a:rPr>
                        <a:t>supportive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600" b="1" cap="all" spc="256" dirty="0">
                          <a:solidFill>
                            <a:schemeClr val="bg2"/>
                          </a:solidFill>
                        </a:rPr>
                        <a:t>Good</a:t>
                      </a:r>
                      <a:endParaRPr sz="1600" b="1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389869723"/>
                  </a:ext>
                </a:extLst>
              </a:tr>
              <a:tr h="1271919">
                <a:tc vMerge="1">
                  <a:txBody>
                    <a:bodyPr/>
                    <a:lstStyle/>
                    <a:p>
                      <a:endParaRPr lang="en-IN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bg2"/>
                          </a:solidFill>
                        </a:rPr>
                        <a:t>CASE 3</a:t>
                      </a:r>
                    </a:p>
                    <a:p>
                      <a:r>
                        <a:rPr lang="en-IN" b="1" dirty="0">
                          <a:solidFill>
                            <a:schemeClr val="bg2"/>
                          </a:solidFill>
                        </a:rPr>
                        <a:t>2Y/M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300" b="1" cap="all" spc="208" dirty="0">
                          <a:solidFill>
                            <a:schemeClr val="bg2"/>
                          </a:solidFill>
                        </a:rPr>
                        <a:t>Hb-12.8, tlc-3500, 36%n, 
plat.-
96000 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cap="all" spc="256" dirty="0" smtClean="0">
                          <a:solidFill>
                            <a:schemeClr val="bg2"/>
                          </a:solidFill>
                        </a:rPr>
                        <a:t>4.5</a:t>
                      </a:r>
                      <a:endParaRPr sz="1600" b="1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600" b="1" cap="all" spc="256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r>
                        <a:rPr sz="1600" b="1" cap="all" spc="256" dirty="0" smtClean="0">
                          <a:solidFill>
                            <a:schemeClr val="bg2"/>
                          </a:solidFill>
                        </a:rPr>
                        <a:t>68</a:t>
                      </a:r>
                      <a:endParaRPr sz="1600" b="1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cap="all" spc="256" dirty="0" smtClean="0">
                          <a:solidFill>
                            <a:schemeClr val="bg2"/>
                          </a:solidFill>
                        </a:rPr>
                        <a:t>82</a:t>
                      </a:r>
                      <a:endParaRPr sz="1600" b="1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cap="all" spc="256">
                          <a:solidFill>
                            <a:schemeClr val="bg2"/>
                          </a:solidFill>
                        </a:rPr>
                        <a:t>not done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cap="all" spc="256" dirty="0">
                          <a:solidFill>
                            <a:schemeClr val="bg2"/>
                          </a:solidFill>
                        </a:rPr>
                        <a:t>not done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cap="all" spc="256" dirty="0">
                          <a:solidFill>
                            <a:schemeClr val="bg2"/>
                          </a:solidFill>
                        </a:rPr>
                        <a:t>not done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cap="all" spc="256" dirty="0">
                          <a:solidFill>
                            <a:schemeClr val="bg2"/>
                          </a:solidFill>
                        </a:rPr>
                        <a:t>supportive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600" b="1" cap="all" spc="256" dirty="0">
                          <a:solidFill>
                            <a:schemeClr val="bg2"/>
                          </a:solidFill>
                        </a:rPr>
                        <a:t>good</a:t>
                      </a:r>
                      <a:endParaRPr sz="1600" b="1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564748624"/>
                  </a:ext>
                </a:extLst>
              </a:tr>
              <a:tr h="1150539">
                <a:tc rowSpan="4"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bg2"/>
                          </a:solidFill>
                        </a:rPr>
                        <a:t>FEBRILE STATUS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bg2"/>
                          </a:solidFill>
                        </a:rPr>
                        <a:t>CASE 4</a:t>
                      </a:r>
                    </a:p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>
                          <a:solidFill>
                            <a:schemeClr val="bg2"/>
                          </a:solidFill>
                        </a:rPr>
                        <a:t>2.5 M/F</a:t>
                      </a:r>
                    </a:p>
                    <a:p>
                      <a:endParaRPr lang="en-IN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300" b="1" cap="all" spc="208" dirty="0">
                          <a:solidFill>
                            <a:schemeClr val="bg2"/>
                          </a:solidFill>
                        </a:rPr>
                        <a:t>Hb-9.6, tlc-12500, 68%n, plat.-2.8 lac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600" b="1" cap="all" spc="256">
                          <a:solidFill>
                            <a:schemeClr val="bg2"/>
                          </a:solidFill>
                        </a:rPr>
                        <a:t>5.8</a:t>
                      </a:r>
                      <a:endParaRPr lang="en-IN" sz="1600" b="1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600" b="1" cap="all" spc="256" dirty="0">
                          <a:solidFill>
                            <a:schemeClr val="bg2"/>
                          </a:solidFill>
                        </a:rPr>
                        <a:t>3</a:t>
                      </a:r>
                      <a:r>
                        <a:rPr lang="en-IN" sz="1600" b="1" cap="all" spc="256" dirty="0" smtClean="0">
                          <a:solidFill>
                            <a:schemeClr val="bg2"/>
                          </a:solidFill>
                        </a:rPr>
                        <a:t>51</a:t>
                      </a:r>
                      <a:endParaRPr lang="en-IN" sz="1600" b="1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600" b="1" cap="all" spc="256" dirty="0" smtClean="0">
                          <a:solidFill>
                            <a:schemeClr val="bg2"/>
                          </a:solidFill>
                        </a:rPr>
                        <a:t>90</a:t>
                      </a:r>
                      <a:endParaRPr lang="en-IN" sz="1600" b="1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600" b="1" cap="all" spc="256" dirty="0">
                          <a:solidFill>
                            <a:schemeClr val="bg2"/>
                          </a:solidFill>
                        </a:rPr>
                        <a:t>normal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600" b="1" cap="all" spc="256" dirty="0">
                          <a:solidFill>
                            <a:schemeClr val="bg2"/>
                          </a:solidFill>
                        </a:rPr>
                        <a:t>BACKGROUND SLOWING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600" b="1" cap="all" spc="256" dirty="0">
                          <a:solidFill>
                            <a:schemeClr val="bg2"/>
                          </a:solidFill>
                        </a:rPr>
                        <a:t>NORMAL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600" b="1" cap="all" spc="256" dirty="0" err="1">
                          <a:solidFill>
                            <a:schemeClr val="bg2"/>
                          </a:solidFill>
                        </a:rPr>
                        <a:t>Aeds</a:t>
                      </a:r>
                      <a:endParaRPr lang="en-IN" sz="1600" b="1" cap="all" spc="256" dirty="0">
                        <a:solidFill>
                          <a:schemeClr val="bg2"/>
                        </a:solidFill>
                      </a:endParaRPr>
                    </a:p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600" b="1" cap="all" spc="256" dirty="0">
                          <a:solidFill>
                            <a:schemeClr val="bg2"/>
                          </a:solidFill>
                        </a:rPr>
                        <a:t>symptomatic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600" b="1" cap="all" spc="256" dirty="0">
                          <a:solidFill>
                            <a:schemeClr val="bg2"/>
                          </a:solidFill>
                        </a:rPr>
                        <a:t>good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496321356"/>
                  </a:ext>
                </a:extLst>
              </a:tr>
              <a:tr h="941836">
                <a:tc vMerge="1">
                  <a:txBody>
                    <a:bodyPr/>
                    <a:lstStyle/>
                    <a:p>
                      <a:endParaRPr lang="en-IN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bg2"/>
                          </a:solidFill>
                        </a:rPr>
                        <a:t>CASE 5</a:t>
                      </a:r>
                    </a:p>
                    <a:p>
                      <a:r>
                        <a:rPr lang="en-IN" b="1" dirty="0">
                          <a:solidFill>
                            <a:schemeClr val="bg2"/>
                          </a:solidFill>
                        </a:rPr>
                        <a:t>4 Y/ F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300" b="1" cap="all" spc="208" dirty="0">
                          <a:solidFill>
                            <a:schemeClr val="bg2"/>
                          </a:solidFill>
                        </a:rPr>
                        <a:t>HB-10.4, TLC-12200 , 78%N
PLAT-1 lac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600" b="1" cap="all" spc="256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sz="1600" b="1" cap="all" spc="256" dirty="0" smtClean="0">
                          <a:solidFill>
                            <a:srgbClr val="FF0000"/>
                          </a:solidFill>
                        </a:rPr>
                        <a:t>.3</a:t>
                      </a:r>
                      <a:endParaRPr sz="1600" b="1" cap="all" spc="256" dirty="0">
                        <a:solidFill>
                          <a:srgbClr val="FF0000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cap="all" spc="256" dirty="0">
                          <a:solidFill>
                            <a:srgbClr val="FF0000"/>
                          </a:solidFill>
                        </a:rPr>
                        <a:t>676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cap="all" spc="256" dirty="0">
                          <a:solidFill>
                            <a:srgbClr val="FF0000"/>
                          </a:solidFill>
                        </a:rPr>
                        <a:t>1520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cap="all" spc="256" dirty="0">
                          <a:solidFill>
                            <a:schemeClr val="bg2"/>
                          </a:solidFill>
                        </a:rPr>
                        <a:t>not done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cap="all" spc="256" dirty="0">
                          <a:solidFill>
                            <a:schemeClr val="bg2"/>
                          </a:solidFill>
                        </a:rPr>
                        <a:t>normal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cap="all" spc="256" dirty="0">
                          <a:solidFill>
                            <a:schemeClr val="bg2"/>
                          </a:solidFill>
                        </a:rPr>
                        <a:t>normal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600" b="1" cap="all" spc="256" dirty="0" err="1">
                          <a:solidFill>
                            <a:schemeClr val="bg2"/>
                          </a:solidFill>
                        </a:rPr>
                        <a:t>Aeds</a:t>
                      </a:r>
                      <a:endParaRPr lang="en-IN" sz="1600" b="1" cap="all" spc="256" dirty="0">
                        <a:solidFill>
                          <a:schemeClr val="bg2"/>
                        </a:solidFill>
                      </a:endParaRPr>
                    </a:p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600" b="1" cap="all" spc="256" dirty="0">
                          <a:solidFill>
                            <a:schemeClr val="bg2"/>
                          </a:solidFill>
                        </a:rPr>
                        <a:t>symptomatic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600" b="1" cap="all" spc="256" dirty="0">
                          <a:solidFill>
                            <a:schemeClr val="bg2"/>
                          </a:solidFill>
                        </a:rPr>
                        <a:t>good</a:t>
                      </a:r>
                      <a:endParaRPr sz="1600" b="1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405264964"/>
                  </a:ext>
                </a:extLst>
              </a:tr>
              <a:tr h="1150539">
                <a:tc vMerge="1">
                  <a:txBody>
                    <a:bodyPr/>
                    <a:lstStyle/>
                    <a:p>
                      <a:endParaRPr lang="en-IN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bg2"/>
                          </a:solidFill>
                        </a:rPr>
                        <a:t>CASE 6</a:t>
                      </a:r>
                    </a:p>
                    <a:p>
                      <a:r>
                        <a:rPr lang="en-IN" b="1" dirty="0">
                          <a:solidFill>
                            <a:schemeClr val="bg2"/>
                          </a:solidFill>
                        </a:rPr>
                        <a:t>5Y/M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300" b="1" cap="all" spc="208" dirty="0">
                          <a:solidFill>
                            <a:schemeClr val="bg2"/>
                          </a:solidFill>
                        </a:rPr>
                        <a:t>HB-16, TLC-41000 , 60%N
PLAT-58,000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cap="all" spc="256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600" b="1" cap="all" spc="256" dirty="0" smtClean="0">
                          <a:solidFill>
                            <a:srgbClr val="FF0000"/>
                          </a:solidFill>
                        </a:rPr>
                        <a:t>9.6</a:t>
                      </a:r>
                      <a:endParaRPr sz="1600" b="1" cap="all" spc="256" dirty="0">
                        <a:solidFill>
                          <a:srgbClr val="FF0000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cap="all" spc="256" dirty="0">
                          <a:solidFill>
                            <a:srgbClr val="FF0000"/>
                          </a:solidFill>
                        </a:rPr>
                        <a:t>19,980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cap="all" spc="256" dirty="0">
                          <a:solidFill>
                            <a:srgbClr val="FF0000"/>
                          </a:solidFill>
                        </a:rPr>
                        <a:t>18,239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cap="all" spc="256">
                          <a:solidFill>
                            <a:schemeClr val="bg2"/>
                          </a:solidFill>
                        </a:rPr>
                        <a:t>NOT DONE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cap="all" spc="256">
                          <a:solidFill>
                            <a:schemeClr val="bg2"/>
                          </a:solidFill>
                        </a:rPr>
                        <a:t>NORMAL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cap="all" spc="256">
                          <a:solidFill>
                            <a:schemeClr val="bg2"/>
                          </a:solidFill>
                        </a:rPr>
                        <a:t>NORMAL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600" b="1" cap="all" spc="256" dirty="0" err="1">
                          <a:solidFill>
                            <a:schemeClr val="bg2"/>
                          </a:solidFill>
                        </a:rPr>
                        <a:t>Aeds</a:t>
                      </a:r>
                      <a:endParaRPr lang="en-IN" sz="1600" b="1" cap="all" spc="256" dirty="0">
                        <a:solidFill>
                          <a:schemeClr val="bg2"/>
                        </a:solidFill>
                      </a:endParaRPr>
                    </a:p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600" b="1" cap="all" spc="256" dirty="0">
                          <a:solidFill>
                            <a:schemeClr val="bg2"/>
                          </a:solidFill>
                        </a:rPr>
                        <a:t>symptomatic</a:t>
                      </a:r>
                    </a:p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endParaRPr sz="1600" b="1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600" b="1" cap="all" spc="256" dirty="0">
                          <a:solidFill>
                            <a:schemeClr val="bg2"/>
                          </a:solidFill>
                        </a:rPr>
                        <a:t>good</a:t>
                      </a:r>
                      <a:endParaRPr sz="1600" b="1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4294597887"/>
                  </a:ext>
                </a:extLst>
              </a:tr>
              <a:tr h="924196">
                <a:tc vMerge="1">
                  <a:txBody>
                    <a:bodyPr/>
                    <a:lstStyle/>
                    <a:p>
                      <a:endParaRPr lang="en-IN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bg2"/>
                          </a:solidFill>
                        </a:rPr>
                        <a:t>CASE 7</a:t>
                      </a:r>
                    </a:p>
                    <a:p>
                      <a:r>
                        <a:rPr lang="en-IN" b="1" dirty="0">
                          <a:solidFill>
                            <a:schemeClr val="bg2"/>
                          </a:solidFill>
                        </a:rPr>
                        <a:t>10Y/M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300" b="1" cap="all" spc="208" dirty="0">
                          <a:solidFill>
                            <a:schemeClr val="bg2"/>
                          </a:solidFill>
                        </a:rPr>
                        <a:t>HB-16, TLC-41000 , 60%N
PLAT-58,000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cap="all" spc="256">
                          <a:solidFill>
                            <a:srgbClr val="FF0000"/>
                          </a:solidFill>
                        </a:rPr>
                        <a:t>24.4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600" b="1" cap="all" spc="256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sz="1600" b="1" cap="all" spc="256" dirty="0" smtClean="0">
                          <a:solidFill>
                            <a:srgbClr val="FF0000"/>
                          </a:solidFill>
                        </a:rPr>
                        <a:t>,980</a:t>
                      </a:r>
                      <a:endParaRPr sz="1600" b="1" cap="all" spc="256" dirty="0">
                        <a:solidFill>
                          <a:srgbClr val="FF0000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600" b="1" cap="all" spc="256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sz="1600" b="1" cap="all" spc="256" dirty="0" smtClean="0">
                          <a:solidFill>
                            <a:srgbClr val="FF0000"/>
                          </a:solidFill>
                        </a:rPr>
                        <a:t>,9</a:t>
                      </a:r>
                      <a:r>
                        <a:rPr lang="en-US" sz="1600" b="1" cap="all" spc="256" dirty="0" smtClean="0">
                          <a:solidFill>
                            <a:srgbClr val="FF0000"/>
                          </a:solidFill>
                        </a:rPr>
                        <a:t>88</a:t>
                      </a:r>
                      <a:endParaRPr sz="1600" b="1" cap="all" spc="256" dirty="0">
                        <a:solidFill>
                          <a:srgbClr val="FF0000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cap="all" spc="256" dirty="0">
                          <a:solidFill>
                            <a:schemeClr val="bg2"/>
                          </a:solidFill>
                        </a:rPr>
                        <a:t>NORMAL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cap="all" spc="256" dirty="0">
                          <a:solidFill>
                            <a:schemeClr val="bg2"/>
                          </a:solidFill>
                        </a:rPr>
                        <a:t>NORMAL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cap="all" spc="256" dirty="0">
                          <a:solidFill>
                            <a:schemeClr val="bg2"/>
                          </a:solidFill>
                        </a:rPr>
                        <a:t>normal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600" b="1" cap="all" spc="256" dirty="0" err="1">
                          <a:solidFill>
                            <a:schemeClr val="bg2"/>
                          </a:solidFill>
                        </a:rPr>
                        <a:t>Aeds</a:t>
                      </a:r>
                      <a:endParaRPr lang="en-IN" sz="1600" b="1" cap="all" spc="256" dirty="0">
                        <a:solidFill>
                          <a:schemeClr val="bg2"/>
                        </a:solidFill>
                      </a:endParaRPr>
                    </a:p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600" b="1" cap="all" spc="256" dirty="0">
                          <a:solidFill>
                            <a:schemeClr val="bg2"/>
                          </a:solidFill>
                        </a:rPr>
                        <a:t>symptomatic</a:t>
                      </a:r>
                    </a:p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endParaRPr sz="1600" b="1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600" b="1" cap="all" spc="256" dirty="0">
                          <a:solidFill>
                            <a:schemeClr val="bg2"/>
                          </a:solidFill>
                        </a:rPr>
                        <a:t>GOOD</a:t>
                      </a:r>
                      <a:endParaRPr sz="1600" b="1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208640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9105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9205E643-9FD1-4D2E-B971-485BEB365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275053"/>
              </p:ext>
            </p:extLst>
          </p:nvPr>
        </p:nvGraphicFramePr>
        <p:xfrm>
          <a:off x="224589" y="1986844"/>
          <a:ext cx="12577015" cy="5181323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143365">
                  <a:extLst>
                    <a:ext uri="{9D8B030D-6E8A-4147-A177-3AD203B41FA5}">
                      <a16:colId xmlns="" xmlns:a16="http://schemas.microsoft.com/office/drawing/2014/main" val="2464704488"/>
                    </a:ext>
                  </a:extLst>
                </a:gridCol>
                <a:gridCol w="1143365">
                  <a:extLst>
                    <a:ext uri="{9D8B030D-6E8A-4147-A177-3AD203B41FA5}">
                      <a16:colId xmlns="" xmlns:a16="http://schemas.microsoft.com/office/drawing/2014/main" val="1266052979"/>
                    </a:ext>
                  </a:extLst>
                </a:gridCol>
                <a:gridCol w="1143365">
                  <a:extLst>
                    <a:ext uri="{9D8B030D-6E8A-4147-A177-3AD203B41FA5}">
                      <a16:colId xmlns="" xmlns:a16="http://schemas.microsoft.com/office/drawing/2014/main" val="737717684"/>
                    </a:ext>
                  </a:extLst>
                </a:gridCol>
                <a:gridCol w="1143365">
                  <a:extLst>
                    <a:ext uri="{9D8B030D-6E8A-4147-A177-3AD203B41FA5}">
                      <a16:colId xmlns="" xmlns:a16="http://schemas.microsoft.com/office/drawing/2014/main" val="1206519223"/>
                    </a:ext>
                  </a:extLst>
                </a:gridCol>
                <a:gridCol w="1143365">
                  <a:extLst>
                    <a:ext uri="{9D8B030D-6E8A-4147-A177-3AD203B41FA5}">
                      <a16:colId xmlns="" xmlns:a16="http://schemas.microsoft.com/office/drawing/2014/main" val="706067866"/>
                    </a:ext>
                  </a:extLst>
                </a:gridCol>
                <a:gridCol w="1143365">
                  <a:extLst>
                    <a:ext uri="{9D8B030D-6E8A-4147-A177-3AD203B41FA5}">
                      <a16:colId xmlns="" xmlns:a16="http://schemas.microsoft.com/office/drawing/2014/main" val="270344232"/>
                    </a:ext>
                  </a:extLst>
                </a:gridCol>
                <a:gridCol w="1143365">
                  <a:extLst>
                    <a:ext uri="{9D8B030D-6E8A-4147-A177-3AD203B41FA5}">
                      <a16:colId xmlns="" xmlns:a16="http://schemas.microsoft.com/office/drawing/2014/main" val="354166826"/>
                    </a:ext>
                  </a:extLst>
                </a:gridCol>
                <a:gridCol w="1143365">
                  <a:extLst>
                    <a:ext uri="{9D8B030D-6E8A-4147-A177-3AD203B41FA5}">
                      <a16:colId xmlns="" xmlns:a16="http://schemas.microsoft.com/office/drawing/2014/main" val="4080535586"/>
                    </a:ext>
                  </a:extLst>
                </a:gridCol>
                <a:gridCol w="1143365">
                  <a:extLst>
                    <a:ext uri="{9D8B030D-6E8A-4147-A177-3AD203B41FA5}">
                      <a16:colId xmlns="" xmlns:a16="http://schemas.microsoft.com/office/drawing/2014/main" val="329038874"/>
                    </a:ext>
                  </a:extLst>
                </a:gridCol>
                <a:gridCol w="1143365">
                  <a:extLst>
                    <a:ext uri="{9D8B030D-6E8A-4147-A177-3AD203B41FA5}">
                      <a16:colId xmlns="" xmlns:a16="http://schemas.microsoft.com/office/drawing/2014/main" val="2468203421"/>
                    </a:ext>
                  </a:extLst>
                </a:gridCol>
                <a:gridCol w="1143365">
                  <a:extLst>
                    <a:ext uri="{9D8B030D-6E8A-4147-A177-3AD203B41FA5}">
                      <a16:colId xmlns="" xmlns:a16="http://schemas.microsoft.com/office/drawing/2014/main" val="3722154688"/>
                    </a:ext>
                  </a:extLst>
                </a:gridCol>
              </a:tblGrid>
              <a:tr h="1706603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2"/>
                          </a:solidFill>
                        </a:rPr>
                        <a:t>PRESENTATION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2"/>
                          </a:solidFill>
                        </a:rPr>
                        <a:t>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cap="all" spc="256" dirty="0" err="1">
                          <a:solidFill>
                            <a:schemeClr val="bg2"/>
                          </a:solidFill>
                        </a:rPr>
                        <a:t>cbc</a:t>
                      </a:r>
                      <a:endParaRPr sz="1600" b="1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cap="all" spc="256" dirty="0">
                          <a:solidFill>
                            <a:schemeClr val="bg2"/>
                          </a:solidFill>
                        </a:rPr>
                        <a:t>CRP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cap="all" spc="256" dirty="0">
                          <a:solidFill>
                            <a:schemeClr val="bg2"/>
                          </a:solidFill>
                        </a:rPr>
                        <a:t>d-dimer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cap="all" spc="256" dirty="0">
                          <a:solidFill>
                            <a:schemeClr val="bg2"/>
                          </a:solidFill>
                        </a:rPr>
                        <a:t>ferritin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cap="all" spc="256" dirty="0" err="1">
                          <a:solidFill>
                            <a:schemeClr val="bg2"/>
                          </a:solidFill>
                        </a:rPr>
                        <a:t>csf</a:t>
                      </a:r>
                      <a:endParaRPr sz="1600" b="1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cap="all" spc="256" dirty="0" err="1">
                          <a:solidFill>
                            <a:schemeClr val="bg2"/>
                          </a:solidFill>
                        </a:rPr>
                        <a:t>eeg</a:t>
                      </a:r>
                      <a:endParaRPr sz="1600" b="1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600" b="1" cap="all" spc="256" dirty="0">
                          <a:solidFill>
                            <a:schemeClr val="bg2"/>
                          </a:solidFill>
                        </a:rPr>
                        <a:t>MRI BRAIN</a:t>
                      </a:r>
                      <a:endParaRPr sz="1600" b="1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bg2"/>
                          </a:solidFill>
                        </a:rPr>
                        <a:t>MANAGEMENT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bg2"/>
                          </a:solidFill>
                        </a:rPr>
                        <a:t>OUTCOME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935182138"/>
                  </a:ext>
                </a:extLst>
              </a:tr>
              <a:tr h="1706603">
                <a:tc rowSpan="2">
                  <a:txBody>
                    <a:bodyPr/>
                    <a:lstStyle/>
                    <a:p>
                      <a:r>
                        <a:rPr lang="en-IN" b="1" dirty="0"/>
                        <a:t>UNPROVOKED SEIZURES – 2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CASE 8</a:t>
                      </a:r>
                    </a:p>
                    <a:p>
                      <a:r>
                        <a:rPr lang="en-IN" b="1" dirty="0"/>
                        <a:t>7Y/F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Hb-9.8, tlc-4800, 58%n, plat.-1.5 lac</a:t>
                      </a:r>
                    </a:p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2.8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89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88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NOT DONE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AED, SYMPTOMATIC</a:t>
                      </a:r>
                    </a:p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GOOD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562607289"/>
                  </a:ext>
                </a:extLst>
              </a:tr>
              <a:tr h="1706603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CASE 9</a:t>
                      </a:r>
                    </a:p>
                    <a:p>
                      <a:r>
                        <a:rPr lang="en-IN" b="1" dirty="0"/>
                        <a:t>10Y/M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Hb-11, tlc-</a:t>
                      </a:r>
                      <a:r>
                        <a:rPr lang="pt-BR" baseline="0" dirty="0" smtClean="0"/>
                        <a:t> 36</a:t>
                      </a:r>
                      <a:r>
                        <a:rPr lang="pt-BR" dirty="0" smtClean="0"/>
                        <a:t>00, 46%n, plat.-1.8 lac</a:t>
                      </a:r>
                    </a:p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1.9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94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122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NOT DONE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ABNORMAL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CHANGES OF HIE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AED, SYMPTOMATIC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GOOD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557751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0810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AADCF3F0-244F-4D87-A21D-F66BE76D85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422592"/>
              </p:ext>
            </p:extLst>
          </p:nvPr>
        </p:nvGraphicFramePr>
        <p:xfrm>
          <a:off x="112295" y="898358"/>
          <a:ext cx="12769520" cy="885524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553904">
                  <a:extLst>
                    <a:ext uri="{9D8B030D-6E8A-4147-A177-3AD203B41FA5}">
                      <a16:colId xmlns="" xmlns:a16="http://schemas.microsoft.com/office/drawing/2014/main" val="1349939627"/>
                    </a:ext>
                  </a:extLst>
                </a:gridCol>
                <a:gridCol w="2553904">
                  <a:extLst>
                    <a:ext uri="{9D8B030D-6E8A-4147-A177-3AD203B41FA5}">
                      <a16:colId xmlns="" xmlns:a16="http://schemas.microsoft.com/office/drawing/2014/main" val="1982103517"/>
                    </a:ext>
                  </a:extLst>
                </a:gridCol>
                <a:gridCol w="2553904">
                  <a:extLst>
                    <a:ext uri="{9D8B030D-6E8A-4147-A177-3AD203B41FA5}">
                      <a16:colId xmlns="" xmlns:a16="http://schemas.microsoft.com/office/drawing/2014/main" val="3222870142"/>
                    </a:ext>
                  </a:extLst>
                </a:gridCol>
                <a:gridCol w="2553904">
                  <a:extLst>
                    <a:ext uri="{9D8B030D-6E8A-4147-A177-3AD203B41FA5}">
                      <a16:colId xmlns="" xmlns:a16="http://schemas.microsoft.com/office/drawing/2014/main" val="3026128371"/>
                    </a:ext>
                  </a:extLst>
                </a:gridCol>
                <a:gridCol w="2553904">
                  <a:extLst>
                    <a:ext uri="{9D8B030D-6E8A-4147-A177-3AD203B41FA5}">
                      <a16:colId xmlns="" xmlns:a16="http://schemas.microsoft.com/office/drawing/2014/main" val="4243628369"/>
                    </a:ext>
                  </a:extLst>
                </a:gridCol>
              </a:tblGrid>
              <a:tr h="1220544"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bg2"/>
                          </a:solidFill>
                        </a:rPr>
                        <a:t>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bg2"/>
                          </a:solidFill>
                        </a:rPr>
                        <a:t>AGE/GENDER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bg2"/>
                          </a:solidFill>
                        </a:rPr>
                        <a:t>CONTACT WITH COVID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bg2"/>
                          </a:solidFill>
                        </a:rPr>
                        <a:t>COMORBID CONDITIONS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bg2"/>
                          </a:solidFill>
                        </a:rPr>
                        <a:t>EXAMINATION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318409684"/>
                  </a:ext>
                </a:extLst>
              </a:tr>
              <a:tr h="1220544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bg2"/>
                          </a:solidFill>
                        </a:rPr>
                        <a:t>CASE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bg2"/>
                          </a:solidFill>
                        </a:rPr>
                        <a:t>5M/M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bg2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bg2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400" cap="all" spc="239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venir Light"/>
                        </a:rPr>
                        <a:t>E</a:t>
                      </a:r>
                      <a:r>
                        <a:rPr sz="1400" cap="all" spc="239" dirty="0" err="1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venir Light"/>
                        </a:rPr>
                        <a:t>ncephalopathic</a:t>
                      </a:r>
                      <a:r>
                        <a:rPr lang="en-IN" sz="1400" cap="all" spc="239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venir Light"/>
                        </a:rPr>
                        <a:t>, HYPOTONIA, BRISK DTR</a:t>
                      </a:r>
                      <a:r>
                        <a:rPr sz="1400" cap="all" spc="239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venir Light"/>
                        </a:rPr>
                        <a:t> 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441610006"/>
                  </a:ext>
                </a:extLst>
              </a:tr>
              <a:tr h="1220544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bg2"/>
                          </a:solidFill>
                        </a:rPr>
                        <a:t>CASE 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bg2"/>
                          </a:solidFill>
                        </a:rPr>
                        <a:t>5M/M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bg2"/>
                          </a:solidFill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bg2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cap="all" spc="239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venir Light"/>
                        </a:rPr>
                        <a:t>encephalopathic,</a:t>
                      </a:r>
                      <a:r>
                        <a:rPr lang="en-IN" sz="1400" cap="all" spc="239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venir Light"/>
                        </a:rPr>
                        <a:t>HYPOTONIA, </a:t>
                      </a:r>
                      <a:r>
                        <a:rPr sz="1400" cap="all" spc="239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venir Light"/>
                        </a:rPr>
                        <a:t>exaggerated </a:t>
                      </a:r>
                      <a:r>
                        <a:rPr sz="1400" cap="all" spc="239" dirty="0" err="1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venir Light"/>
                        </a:rPr>
                        <a:t>dtr</a:t>
                      </a:r>
                      <a:endParaRPr sz="1400" cap="all" spc="239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venir Light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40693493"/>
                  </a:ext>
                </a:extLst>
              </a:tr>
              <a:tr h="1220544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bg2"/>
                          </a:solidFill>
                        </a:rPr>
                        <a:t>CASE </a:t>
                      </a:r>
                      <a:r>
                        <a:rPr lang="en-IN" sz="1400" b="1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</a:p>
                    <a:p>
                      <a:r>
                        <a:rPr lang="en-IN" sz="1400" b="1" dirty="0" smtClean="0">
                          <a:solidFill>
                            <a:schemeClr val="bg2"/>
                          </a:solidFill>
                        </a:rPr>
                        <a:t>Dengue with Covid-19 infection</a:t>
                      </a:r>
                      <a:endParaRPr lang="en-IN" sz="14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bg2"/>
                          </a:solidFill>
                        </a:rPr>
                        <a:t>10 Y /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bg2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bg2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cap="all" spc="239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venir Light"/>
                        </a:rPr>
                        <a:t>encephalopathic, exaggerated </a:t>
                      </a:r>
                      <a:r>
                        <a:rPr sz="1400" cap="all" spc="239" dirty="0" err="1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venir Light"/>
                        </a:rPr>
                        <a:t>dtr</a:t>
                      </a:r>
                      <a:endParaRPr sz="1400" cap="all" spc="239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venir Light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711937521"/>
                  </a:ext>
                </a:extLst>
              </a:tr>
              <a:tr h="1531977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bg2"/>
                          </a:solidFill>
                        </a:rPr>
                        <a:t>CASE 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bg2"/>
                          </a:solidFill>
                        </a:rPr>
                        <a:t>3 Y /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bg2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all" spc="239" dirty="0">
                          <a:solidFill>
                            <a:schemeClr val="bg2"/>
                          </a:solidFill>
                        </a:rPr>
                        <a:t>developmental delay with dysmorphism with CONGENITAL HEART DISEASE</a:t>
                      </a:r>
                      <a:endParaRPr lang="en-IN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cap="all" spc="239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venir Light"/>
                        </a:rPr>
                        <a:t>prolonged post-ictal drowsiness (24 </a:t>
                      </a:r>
                      <a:r>
                        <a:rPr sz="1400" cap="all" spc="239" dirty="0" err="1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venir Light"/>
                        </a:rPr>
                        <a:t>hrs</a:t>
                      </a:r>
                      <a:r>
                        <a:rPr sz="1400" cap="all" spc="239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venir Light"/>
                        </a:rPr>
                        <a:t>) f/b excessive irritability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851572638"/>
                  </a:ext>
                </a:extLst>
              </a:tr>
              <a:tr h="1220544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bg2"/>
                          </a:solidFill>
                        </a:rPr>
                        <a:t>CASE 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bg2"/>
                          </a:solidFill>
                        </a:rPr>
                        <a:t>12 Y / 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bg2"/>
                          </a:solidFill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bg2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all" spc="239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venir Light"/>
                        </a:rPr>
                        <a:t> </a:t>
                      </a:r>
                      <a:r>
                        <a:rPr lang="en-US" sz="1400" cap="all" spc="239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venir Light"/>
                        </a:rPr>
                        <a:t>SE,</a:t>
                      </a:r>
                      <a:r>
                        <a:rPr sz="1400" cap="all" spc="239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venir Light"/>
                        </a:rPr>
                        <a:t>comatose</a:t>
                      </a:r>
                      <a:r>
                        <a:rPr sz="1400" cap="all" spc="239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venir Light"/>
                        </a:rPr>
                        <a:t>, with mods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995550974"/>
                  </a:ext>
                </a:extLst>
              </a:tr>
              <a:tr h="1220544"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solidFill>
                            <a:schemeClr val="bg2"/>
                          </a:solidFill>
                        </a:rPr>
                        <a:t>CASE </a:t>
                      </a:r>
                      <a:r>
                        <a:rPr lang="en-IN" sz="1400" b="1" dirty="0" smtClean="0">
                          <a:solidFill>
                            <a:schemeClr val="bg2"/>
                          </a:solidFill>
                        </a:rPr>
                        <a:t>15</a:t>
                      </a:r>
                    </a:p>
                    <a:p>
                      <a:r>
                        <a:rPr lang="en-IN" sz="1400" b="1" dirty="0" smtClean="0">
                          <a:solidFill>
                            <a:schemeClr val="bg2"/>
                          </a:solidFill>
                        </a:rPr>
                        <a:t>MIS-C with pancreatitis,</a:t>
                      </a:r>
                      <a:r>
                        <a:rPr lang="en-IN" sz="1400" b="1" baseline="0" dirty="0" smtClean="0">
                          <a:solidFill>
                            <a:schemeClr val="bg2"/>
                          </a:solidFill>
                        </a:rPr>
                        <a:t> in a k/c/o Epilepsy</a:t>
                      </a:r>
                      <a:endParaRPr lang="en-IN" sz="14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solidFill>
                            <a:schemeClr val="bg2"/>
                          </a:solidFill>
                        </a:rPr>
                        <a:t>10 Y/M</a:t>
                      </a:r>
                      <a:endParaRPr lang="en-IN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solidFill>
                            <a:schemeClr val="bg2"/>
                          </a:solidFill>
                        </a:rPr>
                        <a:t>NO</a:t>
                      </a:r>
                      <a:endParaRPr lang="en-IN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solidFill>
                            <a:schemeClr val="bg2"/>
                          </a:solidFill>
                        </a:rPr>
                        <a:t>KNOWN CASE OF EPILEPSY</a:t>
                      </a:r>
                      <a:endParaRPr lang="en-IN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all" spc="239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venir Light"/>
                        </a:rPr>
                        <a:t>Seizures with severe</a:t>
                      </a:r>
                      <a:r>
                        <a:rPr lang="en-US" sz="1400" cap="all" spc="239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venir Light"/>
                        </a:rPr>
                        <a:t> </a:t>
                      </a:r>
                      <a:r>
                        <a:rPr lang="en-US" sz="1400" cap="all" spc="239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venir Light"/>
                        </a:rPr>
                        <a:t>Tenderness</a:t>
                      </a:r>
                      <a:r>
                        <a:rPr lang="en-US" sz="1400" cap="all" spc="239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venir Light"/>
                        </a:rPr>
                        <a:t> of abdomen</a:t>
                      </a:r>
                      <a:endParaRPr sz="1400" cap="all" spc="239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venir Light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20C8669-0CF8-430F-A260-6E7E29B9D787}"/>
              </a:ext>
            </a:extLst>
          </p:cNvPr>
          <p:cNvSpPr txBox="1"/>
          <p:nvPr/>
        </p:nvSpPr>
        <p:spPr>
          <a:xfrm>
            <a:off x="176463" y="71451"/>
            <a:ext cx="1270535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N" sz="32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DETAILS OF CASES WITH FEBRILE ENCEPHALOPATHY - </a:t>
            </a:r>
            <a:r>
              <a:rPr kumimoji="0" lang="en-IN" sz="32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6</a:t>
            </a:r>
            <a:endParaRPr kumimoji="0" lang="en-IN" sz="3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37606388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="" xmlns:a16="http://schemas.microsoft.com/office/drawing/2014/main" id="{F2FEC1B7-281C-4496-A63E-C4C373B36D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124160"/>
              </p:ext>
            </p:extLst>
          </p:nvPr>
        </p:nvGraphicFramePr>
        <p:xfrm>
          <a:off x="0" y="0"/>
          <a:ext cx="13004800" cy="9685153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300480">
                  <a:extLst>
                    <a:ext uri="{9D8B030D-6E8A-4147-A177-3AD203B41FA5}">
                      <a16:colId xmlns="" xmlns:a16="http://schemas.microsoft.com/office/drawing/2014/main" val="2939894122"/>
                    </a:ext>
                  </a:extLst>
                </a:gridCol>
                <a:gridCol w="1300480">
                  <a:extLst>
                    <a:ext uri="{9D8B030D-6E8A-4147-A177-3AD203B41FA5}">
                      <a16:colId xmlns="" xmlns:a16="http://schemas.microsoft.com/office/drawing/2014/main" val="1354802440"/>
                    </a:ext>
                  </a:extLst>
                </a:gridCol>
                <a:gridCol w="1300480">
                  <a:extLst>
                    <a:ext uri="{9D8B030D-6E8A-4147-A177-3AD203B41FA5}">
                      <a16:colId xmlns="" xmlns:a16="http://schemas.microsoft.com/office/drawing/2014/main" val="1861378153"/>
                    </a:ext>
                  </a:extLst>
                </a:gridCol>
                <a:gridCol w="1300480">
                  <a:extLst>
                    <a:ext uri="{9D8B030D-6E8A-4147-A177-3AD203B41FA5}">
                      <a16:colId xmlns="" xmlns:a16="http://schemas.microsoft.com/office/drawing/2014/main" val="3228040324"/>
                    </a:ext>
                  </a:extLst>
                </a:gridCol>
                <a:gridCol w="1300480">
                  <a:extLst>
                    <a:ext uri="{9D8B030D-6E8A-4147-A177-3AD203B41FA5}">
                      <a16:colId xmlns="" xmlns:a16="http://schemas.microsoft.com/office/drawing/2014/main" val="3710875694"/>
                    </a:ext>
                  </a:extLst>
                </a:gridCol>
                <a:gridCol w="1300480">
                  <a:extLst>
                    <a:ext uri="{9D8B030D-6E8A-4147-A177-3AD203B41FA5}">
                      <a16:colId xmlns="" xmlns:a16="http://schemas.microsoft.com/office/drawing/2014/main" val="1926300444"/>
                    </a:ext>
                  </a:extLst>
                </a:gridCol>
                <a:gridCol w="1300480">
                  <a:extLst>
                    <a:ext uri="{9D8B030D-6E8A-4147-A177-3AD203B41FA5}">
                      <a16:colId xmlns="" xmlns:a16="http://schemas.microsoft.com/office/drawing/2014/main" val="4274238622"/>
                    </a:ext>
                  </a:extLst>
                </a:gridCol>
                <a:gridCol w="1300480">
                  <a:extLst>
                    <a:ext uri="{9D8B030D-6E8A-4147-A177-3AD203B41FA5}">
                      <a16:colId xmlns="" xmlns:a16="http://schemas.microsoft.com/office/drawing/2014/main" val="1230252266"/>
                    </a:ext>
                  </a:extLst>
                </a:gridCol>
                <a:gridCol w="1300480">
                  <a:extLst>
                    <a:ext uri="{9D8B030D-6E8A-4147-A177-3AD203B41FA5}">
                      <a16:colId xmlns="" xmlns:a16="http://schemas.microsoft.com/office/drawing/2014/main" val="3780093752"/>
                    </a:ext>
                  </a:extLst>
                </a:gridCol>
                <a:gridCol w="1300480">
                  <a:extLst>
                    <a:ext uri="{9D8B030D-6E8A-4147-A177-3AD203B41FA5}">
                      <a16:colId xmlns="" xmlns:a16="http://schemas.microsoft.com/office/drawing/2014/main" val="2553276755"/>
                    </a:ext>
                  </a:extLst>
                </a:gridCol>
              </a:tblGrid>
              <a:tr h="1210040">
                <a:tc>
                  <a:txBody>
                    <a:bodyPr/>
                    <a:lstStyle/>
                    <a:p>
                      <a:r>
                        <a:rPr lang="en-IN" sz="1200" b="1" dirty="0">
                          <a:solidFill>
                            <a:schemeClr val="bg2"/>
                          </a:solidFill>
                        </a:rPr>
                        <a:t>CASE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 cap="all" spc="256" dirty="0" err="1">
                          <a:solidFill>
                            <a:schemeClr val="bg2"/>
                          </a:solidFill>
                        </a:rPr>
                        <a:t>cbc</a:t>
                      </a:r>
                      <a:endParaRPr sz="1200" b="1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 cap="all" spc="256" dirty="0">
                          <a:solidFill>
                            <a:schemeClr val="bg2"/>
                          </a:solidFill>
                        </a:rPr>
                        <a:t>CRP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 cap="all" spc="256" dirty="0">
                          <a:solidFill>
                            <a:schemeClr val="bg2"/>
                          </a:solidFill>
                        </a:rPr>
                        <a:t>d-dimer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 cap="all" spc="256" dirty="0">
                          <a:solidFill>
                            <a:schemeClr val="bg2"/>
                          </a:solidFill>
                        </a:rPr>
                        <a:t>ferritin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 cap="all" spc="256" dirty="0" err="1">
                          <a:solidFill>
                            <a:schemeClr val="bg2"/>
                          </a:solidFill>
                        </a:rPr>
                        <a:t>csf</a:t>
                      </a:r>
                      <a:endParaRPr sz="1200" b="1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 cap="all" spc="256" dirty="0" err="1">
                          <a:solidFill>
                            <a:schemeClr val="bg2"/>
                          </a:solidFill>
                        </a:rPr>
                        <a:t>eeg</a:t>
                      </a:r>
                      <a:endParaRPr sz="1200" b="1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1" cap="all" spc="256" dirty="0">
                          <a:solidFill>
                            <a:schemeClr val="bg2"/>
                          </a:solidFill>
                        </a:rPr>
                        <a:t>MRI BRAIN</a:t>
                      </a:r>
                      <a:endParaRPr sz="1200" b="1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b="1" dirty="0">
                          <a:solidFill>
                            <a:schemeClr val="bg2"/>
                          </a:solidFill>
                        </a:rPr>
                        <a:t>MANAGEMENT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b="1" dirty="0">
                          <a:solidFill>
                            <a:schemeClr val="bg2"/>
                          </a:solidFill>
                        </a:rPr>
                        <a:t>OUTCOME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918220164"/>
                  </a:ext>
                </a:extLst>
              </a:tr>
              <a:tr h="1847440">
                <a:tc>
                  <a:txBody>
                    <a:bodyPr/>
                    <a:lstStyle/>
                    <a:p>
                      <a:r>
                        <a:rPr lang="en-IN" sz="1200" b="1" dirty="0">
                          <a:solidFill>
                            <a:schemeClr val="bg2"/>
                          </a:solidFill>
                        </a:rPr>
                        <a:t>CASE 10</a:t>
                      </a:r>
                    </a:p>
                    <a:p>
                      <a:r>
                        <a:rPr lang="en-IN" sz="1200" b="1" dirty="0">
                          <a:solidFill>
                            <a:schemeClr val="bg2"/>
                          </a:solidFill>
                        </a:rPr>
                        <a:t>5M/M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200" b="0" cap="all" spc="256" dirty="0" smtClean="0">
                          <a:solidFill>
                            <a:schemeClr val="bg2"/>
                          </a:solidFill>
                        </a:rPr>
                        <a:t>Hb-9.8, tlc- 3000, 40%n, plat.-1.4 lac</a:t>
                      </a:r>
                      <a:endParaRPr lang="pt-BR"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0" cap="all" spc="256" dirty="0" smtClean="0">
                          <a:solidFill>
                            <a:schemeClr val="bg2"/>
                          </a:solidFill>
                        </a:rPr>
                        <a:t>1.2</a:t>
                      </a: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cap="all" spc="256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r>
                        <a:rPr sz="1200" b="0" cap="all" spc="256" dirty="0" smtClean="0">
                          <a:solidFill>
                            <a:schemeClr val="bg2"/>
                          </a:solidFill>
                        </a:rPr>
                        <a:t>68</a:t>
                      </a: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0" cap="all" spc="256" dirty="0" smtClean="0">
                          <a:solidFill>
                            <a:schemeClr val="bg2"/>
                          </a:solidFill>
                        </a:rPr>
                        <a:t>89</a:t>
                      </a:r>
                      <a:r>
                        <a:rPr lang="en-US" sz="1200" b="0" cap="all" spc="256" dirty="0" smtClean="0">
                          <a:solidFill>
                            <a:schemeClr val="bg2"/>
                          </a:solidFill>
                        </a:rPr>
                        <a:t>.7</a:t>
                      </a: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cap="all" spc="256" dirty="0" smtClean="0">
                          <a:solidFill>
                            <a:schemeClr val="bg2"/>
                          </a:solidFill>
                        </a:rPr>
                        <a:t>NORMAL</a:t>
                      </a: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cap="all" spc="256" dirty="0" smtClean="0">
                          <a:solidFill>
                            <a:schemeClr val="bg2"/>
                          </a:solidFill>
                        </a:rPr>
                        <a:t>NORMAL</a:t>
                      </a: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cap="all" spc="256" dirty="0" smtClean="0">
                          <a:solidFill>
                            <a:schemeClr val="bg2"/>
                          </a:solidFill>
                        </a:rPr>
                        <a:t>NORMAL</a:t>
                      </a: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0" cap="all" spc="256" dirty="0">
                          <a:solidFill>
                            <a:schemeClr val="bg2"/>
                          </a:solidFill>
                        </a:rPr>
                        <a:t>supportive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 smtClean="0">
                          <a:solidFill>
                            <a:schemeClr val="bg2"/>
                          </a:solidFill>
                        </a:rPr>
                        <a:t>NORMAL</a:t>
                      </a: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889691288"/>
                  </a:ext>
                </a:extLst>
              </a:tr>
              <a:tr h="1344690">
                <a:tc>
                  <a:txBody>
                    <a:bodyPr/>
                    <a:lstStyle/>
                    <a:p>
                      <a:r>
                        <a:rPr lang="en-IN" sz="1200" b="1" dirty="0">
                          <a:solidFill>
                            <a:schemeClr val="bg2"/>
                          </a:solidFill>
                        </a:rPr>
                        <a:t>CASE 11</a:t>
                      </a:r>
                    </a:p>
                    <a:p>
                      <a:r>
                        <a:rPr lang="en-IN" sz="1200" b="1" dirty="0">
                          <a:solidFill>
                            <a:schemeClr val="bg2"/>
                          </a:solidFill>
                        </a:rPr>
                        <a:t>5 M/ M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200" b="0" cap="all" spc="256" dirty="0" smtClean="0">
                          <a:solidFill>
                            <a:schemeClr val="bg2"/>
                          </a:solidFill>
                        </a:rPr>
                        <a:t>Hb-12.4, tlc- 5400, 55%n, plat.-1.9 lac</a:t>
                      </a:r>
                    </a:p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0" cap="all" spc="256" dirty="0" smtClean="0">
                          <a:solidFill>
                            <a:schemeClr val="bg2"/>
                          </a:solidFill>
                        </a:rPr>
                        <a:t>1.7</a:t>
                      </a: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cap="all" spc="256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r>
                        <a:rPr sz="1200" b="0" cap="all" spc="256" dirty="0" smtClean="0">
                          <a:solidFill>
                            <a:schemeClr val="bg2"/>
                          </a:solidFill>
                        </a:rPr>
                        <a:t>65</a:t>
                      </a: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0" cap="all" spc="256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r>
                        <a:rPr lang="en-US" sz="1200" b="0" cap="all" spc="256" dirty="0" smtClean="0">
                          <a:solidFill>
                            <a:schemeClr val="bg2"/>
                          </a:solidFill>
                        </a:rPr>
                        <a:t>2.8</a:t>
                      </a: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 smtClean="0">
                          <a:solidFill>
                            <a:schemeClr val="bg2"/>
                          </a:solidFill>
                        </a:rPr>
                        <a:t>NORMAL</a:t>
                      </a:r>
                      <a:endParaRPr lang="en-IN"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 smtClean="0">
                          <a:solidFill>
                            <a:schemeClr val="bg2"/>
                          </a:solidFill>
                        </a:rPr>
                        <a:t>DIFFUSE SLOWING</a:t>
                      </a:r>
                      <a:endParaRPr lang="en-IN"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 smtClean="0">
                          <a:solidFill>
                            <a:schemeClr val="bg2"/>
                          </a:solidFill>
                        </a:rPr>
                        <a:t>NORMAL</a:t>
                      </a:r>
                      <a:endParaRPr lang="en-IN"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chemeClr val="bg2"/>
                          </a:solidFill>
                        </a:rPr>
                        <a:t>supportive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 smtClean="0">
                          <a:solidFill>
                            <a:schemeClr val="bg2"/>
                          </a:solidFill>
                        </a:rPr>
                        <a:t>NORMAL</a:t>
                      </a: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389869723"/>
                  </a:ext>
                </a:extLst>
              </a:tr>
              <a:tr h="1544053">
                <a:tc>
                  <a:txBody>
                    <a:bodyPr/>
                    <a:lstStyle/>
                    <a:p>
                      <a:r>
                        <a:rPr lang="en-IN" sz="1200" b="1" dirty="0">
                          <a:solidFill>
                            <a:schemeClr val="bg2"/>
                          </a:solidFill>
                        </a:rPr>
                        <a:t>CASE 12</a:t>
                      </a:r>
                    </a:p>
                    <a:p>
                      <a:r>
                        <a:rPr lang="en-IN" sz="1200" b="1" dirty="0">
                          <a:solidFill>
                            <a:schemeClr val="bg2"/>
                          </a:solidFill>
                        </a:rPr>
                        <a:t>10 Y/M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200" b="0" cap="all" spc="224" dirty="0" smtClean="0">
                          <a:solidFill>
                            <a:schemeClr val="bg2"/>
                          </a:solidFill>
                        </a:rPr>
                        <a:t>Hb-10.2, tlc- 3200, 76%n, </a:t>
                      </a:r>
                      <a:r>
                        <a:rPr lang="pt-BR" sz="1200" b="0" cap="all" spc="224" dirty="0" smtClean="0">
                          <a:solidFill>
                            <a:srgbClr val="FF0000"/>
                          </a:solidFill>
                        </a:rPr>
                        <a:t>plat.-1 lac</a:t>
                      </a:r>
                    </a:p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endParaRPr sz="1200" b="0" cap="all" spc="224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0" cap="all" spc="256" dirty="0">
                          <a:solidFill>
                            <a:srgbClr val="FF0000"/>
                          </a:solidFill>
                        </a:rPr>
                        <a:t>37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0" cap="all" spc="256" dirty="0">
                          <a:solidFill>
                            <a:srgbClr val="FF0000"/>
                          </a:solidFill>
                        </a:rPr>
                        <a:t>982.6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0" cap="all" spc="256">
                          <a:solidFill>
                            <a:srgbClr val="FF0000"/>
                          </a:solidFill>
                        </a:rPr>
                        <a:t>651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cap="all" spc="256" dirty="0" smtClean="0">
                          <a:solidFill>
                            <a:schemeClr val="bg2"/>
                          </a:solidFill>
                        </a:rPr>
                        <a:t>NORMAL</a:t>
                      </a: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cap="all" spc="256" dirty="0" smtClean="0">
                          <a:solidFill>
                            <a:schemeClr val="bg2"/>
                          </a:solidFill>
                        </a:rPr>
                        <a:t>DIFFUSE SLOWING</a:t>
                      </a: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cap="all" spc="256" dirty="0" smtClean="0">
                          <a:solidFill>
                            <a:schemeClr val="bg2"/>
                          </a:solidFill>
                        </a:rPr>
                        <a:t>NORMAL</a:t>
                      </a: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0" cap="all" spc="256" dirty="0">
                          <a:solidFill>
                            <a:schemeClr val="bg2"/>
                          </a:solidFill>
                        </a:rPr>
                        <a:t>supportive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 smtClean="0">
                          <a:solidFill>
                            <a:schemeClr val="bg2"/>
                          </a:solidFill>
                        </a:rPr>
                        <a:t>NORMAL</a:t>
                      </a: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564748624"/>
                  </a:ext>
                </a:extLst>
              </a:tr>
              <a:tr h="1396703">
                <a:tc>
                  <a:txBody>
                    <a:bodyPr/>
                    <a:lstStyle/>
                    <a:p>
                      <a:r>
                        <a:rPr lang="en-IN" sz="1200" b="1" dirty="0">
                          <a:solidFill>
                            <a:schemeClr val="bg2"/>
                          </a:solidFill>
                        </a:rPr>
                        <a:t>CASE 13</a:t>
                      </a:r>
                    </a:p>
                    <a:p>
                      <a:r>
                        <a:rPr lang="en-IN" sz="1200" b="1" dirty="0">
                          <a:solidFill>
                            <a:schemeClr val="bg2"/>
                          </a:solidFill>
                        </a:rPr>
                        <a:t>3Y/ M</a:t>
                      </a:r>
                    </a:p>
                    <a:p>
                      <a:endParaRPr lang="en-IN" sz="12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200" b="0" cap="all" spc="224" dirty="0" smtClean="0">
                          <a:solidFill>
                            <a:schemeClr val="bg2"/>
                          </a:solidFill>
                        </a:rPr>
                        <a:t>Hb-13, tlc- 4600, 64%n, plat.-2.2 lac</a:t>
                      </a:r>
                    </a:p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endParaRPr sz="1200" b="0" cap="all" spc="224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0" cap="all" spc="256" dirty="0">
                          <a:solidFill>
                            <a:srgbClr val="FF0000"/>
                          </a:solidFill>
                        </a:rPr>
                        <a:t>35.2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0" cap="all" spc="256" dirty="0">
                          <a:solidFill>
                            <a:srgbClr val="FF0000"/>
                          </a:solidFill>
                        </a:rPr>
                        <a:t>723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0" cap="all" spc="256" dirty="0">
                          <a:solidFill>
                            <a:srgbClr val="FF0000"/>
                          </a:solidFill>
                        </a:rPr>
                        <a:t>362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chemeClr val="bg2"/>
                          </a:solidFill>
                        </a:rPr>
                        <a:t>normal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 smtClean="0">
                          <a:solidFill>
                            <a:schemeClr val="bg2"/>
                          </a:solidFill>
                        </a:rPr>
                        <a:t>NORMAL</a:t>
                      </a:r>
                      <a:endParaRPr lang="en-IN"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chemeClr val="bg2"/>
                          </a:solidFill>
                        </a:rPr>
                        <a:t>NORMAL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 smtClean="0">
                          <a:solidFill>
                            <a:schemeClr val="bg2"/>
                          </a:solidFill>
                        </a:rPr>
                        <a:t>SUPPORTIVE</a:t>
                      </a:r>
                      <a:endParaRPr lang="en-IN"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 smtClean="0">
                          <a:solidFill>
                            <a:schemeClr val="bg2"/>
                          </a:solidFill>
                        </a:rPr>
                        <a:t>NORMAL</a:t>
                      </a:r>
                      <a:endParaRPr lang="en-IN"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496321356"/>
                  </a:ext>
                </a:extLst>
              </a:tr>
              <a:tr h="1143347">
                <a:tc>
                  <a:txBody>
                    <a:bodyPr/>
                    <a:lstStyle/>
                    <a:p>
                      <a:r>
                        <a:rPr lang="en-IN" sz="1200" b="1" dirty="0">
                          <a:solidFill>
                            <a:schemeClr val="bg2"/>
                          </a:solidFill>
                        </a:rPr>
                        <a:t>CASE 14</a:t>
                      </a:r>
                    </a:p>
                    <a:p>
                      <a:r>
                        <a:rPr lang="en-IN" sz="1200" b="1" dirty="0">
                          <a:solidFill>
                            <a:schemeClr val="bg2"/>
                          </a:solidFill>
                        </a:rPr>
                        <a:t>12 Y/ F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endParaRPr lang="pt-BR" sz="1200" b="0" cap="all" spc="224" dirty="0" smtClean="0">
                        <a:solidFill>
                          <a:schemeClr val="bg2"/>
                        </a:solidFill>
                      </a:endParaRPr>
                    </a:p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cap="all" spc="224" dirty="0" smtClean="0">
                          <a:solidFill>
                            <a:schemeClr val="bg2"/>
                          </a:solidFill>
                        </a:rPr>
                        <a:t>Hb-3.5, tlc-2800, plat.- 88,000</a:t>
                      </a:r>
                    </a:p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endParaRPr sz="1200" b="0" cap="all" spc="224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0" cap="all" spc="256" dirty="0">
                          <a:solidFill>
                            <a:srgbClr val="FF0000"/>
                          </a:solidFill>
                        </a:rPr>
                        <a:t>27.5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0" cap="all" spc="256" dirty="0">
                          <a:solidFill>
                            <a:srgbClr val="FF0000"/>
                          </a:solidFill>
                        </a:rPr>
                        <a:t>884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0" cap="all" spc="256" dirty="0">
                          <a:solidFill>
                            <a:srgbClr val="FF0000"/>
                          </a:solidFill>
                        </a:rPr>
                        <a:t>694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cap="all" spc="256" dirty="0" smtClean="0">
                          <a:solidFill>
                            <a:schemeClr val="bg2"/>
                          </a:solidFill>
                        </a:rPr>
                        <a:t>NOT</a:t>
                      </a:r>
                      <a:r>
                        <a:rPr lang="en-US" sz="1200" b="0" cap="all" spc="256" baseline="0" dirty="0" smtClean="0">
                          <a:solidFill>
                            <a:schemeClr val="bg2"/>
                          </a:solidFill>
                        </a:rPr>
                        <a:t> DONE</a:t>
                      </a: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cap="all" spc="256" dirty="0" smtClean="0">
                          <a:solidFill>
                            <a:schemeClr val="bg2"/>
                          </a:solidFill>
                        </a:rPr>
                        <a:t>NOT DONE</a:t>
                      </a: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cap="all" spc="256" dirty="0" err="1" smtClean="0">
                          <a:solidFill>
                            <a:schemeClr val="bg2"/>
                          </a:solidFill>
                        </a:rPr>
                        <a:t>ct</a:t>
                      </a:r>
                      <a:r>
                        <a:rPr lang="en-US" sz="1200" b="0" cap="all" spc="256" dirty="0" smtClean="0">
                          <a:solidFill>
                            <a:schemeClr val="bg2"/>
                          </a:solidFill>
                        </a:rPr>
                        <a:t>- diffuse cerebral edema</a:t>
                      </a:r>
                    </a:p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 smtClean="0">
                          <a:solidFill>
                            <a:schemeClr val="bg2"/>
                          </a:solidFill>
                        </a:rPr>
                        <a:t>SUPPORTIVE, STEROIDS</a:t>
                      </a:r>
                      <a:endParaRPr lang="en-IN"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 smtClean="0">
                          <a:solidFill>
                            <a:schemeClr val="bg2"/>
                          </a:solidFill>
                        </a:rPr>
                        <a:t>DIED</a:t>
                      </a: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405264964"/>
                  </a:ext>
                </a:extLst>
              </a:tr>
              <a:tr h="1143347">
                <a:tc>
                  <a:txBody>
                    <a:bodyPr/>
                    <a:lstStyle/>
                    <a:p>
                      <a:r>
                        <a:rPr lang="en-IN" sz="1200" b="1" dirty="0" smtClean="0">
                          <a:solidFill>
                            <a:schemeClr val="bg2"/>
                          </a:solidFill>
                        </a:rPr>
                        <a:t>CASE 15</a:t>
                      </a:r>
                      <a:endParaRPr lang="en-IN" sz="12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cap="all" spc="224" dirty="0" smtClean="0">
                          <a:solidFill>
                            <a:schemeClr val="bg2"/>
                          </a:solidFill>
                        </a:rPr>
                        <a:t>Hb-9.5, tlc-3500, plat.-1.1</a:t>
                      </a:r>
                      <a:r>
                        <a:rPr lang="en-US" sz="1200" b="0" cap="all" spc="224" baseline="0" dirty="0" smtClean="0">
                          <a:solidFill>
                            <a:schemeClr val="bg2"/>
                          </a:solidFill>
                        </a:rPr>
                        <a:t> LAC</a:t>
                      </a:r>
                      <a:endParaRPr lang="en-US" sz="1200" b="0" cap="all" spc="224" dirty="0" smtClean="0">
                        <a:solidFill>
                          <a:schemeClr val="bg2"/>
                        </a:solidFill>
                      </a:endParaRPr>
                    </a:p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endParaRPr sz="1200" b="0" cap="all" spc="224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cap="all" spc="256" dirty="0" smtClean="0">
                          <a:solidFill>
                            <a:srgbClr val="FF0000"/>
                          </a:solidFill>
                        </a:rPr>
                        <a:t>58</a:t>
                      </a:r>
                      <a:endParaRPr sz="1200" b="0" cap="all" spc="256" dirty="0">
                        <a:solidFill>
                          <a:srgbClr val="FF0000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cap="all" spc="256" dirty="0" smtClean="0">
                          <a:solidFill>
                            <a:srgbClr val="FF0000"/>
                          </a:solidFill>
                        </a:rPr>
                        <a:t>1058</a:t>
                      </a:r>
                      <a:endParaRPr sz="1200" b="0" cap="all" spc="256" dirty="0">
                        <a:solidFill>
                          <a:srgbClr val="FF0000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cap="all" spc="256" dirty="0" smtClean="0">
                          <a:solidFill>
                            <a:srgbClr val="FF0000"/>
                          </a:solidFill>
                        </a:rPr>
                        <a:t>1288</a:t>
                      </a:r>
                      <a:endParaRPr sz="1200" b="0" cap="all" spc="256" dirty="0">
                        <a:solidFill>
                          <a:srgbClr val="FF0000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cap="all" spc="256" dirty="0" smtClean="0">
                          <a:solidFill>
                            <a:schemeClr val="bg2"/>
                          </a:solidFill>
                        </a:rPr>
                        <a:t>NOTT DONE</a:t>
                      </a: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cap="all" spc="256" dirty="0" smtClean="0">
                          <a:solidFill>
                            <a:schemeClr val="bg2"/>
                          </a:solidFill>
                        </a:rPr>
                        <a:t>RT. FOCAL</a:t>
                      </a:r>
                      <a:r>
                        <a:rPr lang="en-US" sz="1200" b="0" cap="all" spc="256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200" b="0" cap="all" spc="256" baseline="0" dirty="0" err="1" smtClean="0">
                          <a:solidFill>
                            <a:schemeClr val="bg2"/>
                          </a:solidFill>
                        </a:rPr>
                        <a:t>ied</a:t>
                      </a: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cap="all" spc="256" dirty="0" smtClean="0">
                          <a:solidFill>
                            <a:schemeClr val="bg2"/>
                          </a:solidFill>
                        </a:rPr>
                        <a:t>normal</a:t>
                      </a: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 smtClean="0">
                          <a:solidFill>
                            <a:schemeClr val="bg2"/>
                          </a:solidFill>
                        </a:rPr>
                        <a:t>supportive</a:t>
                      </a:r>
                      <a:endParaRPr lang="en-IN"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cap="all" spc="256" dirty="0" smtClean="0">
                          <a:solidFill>
                            <a:schemeClr val="bg2"/>
                          </a:solidFill>
                        </a:rPr>
                        <a:t>normal</a:t>
                      </a: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1870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43FABFB7-2D3E-4A8C-B5DE-487A00775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87995"/>
              </p:ext>
            </p:extLst>
          </p:nvPr>
        </p:nvGraphicFramePr>
        <p:xfrm>
          <a:off x="140680" y="652168"/>
          <a:ext cx="12864117" cy="906905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837731">
                  <a:extLst>
                    <a:ext uri="{9D8B030D-6E8A-4147-A177-3AD203B41FA5}">
                      <a16:colId xmlns="" xmlns:a16="http://schemas.microsoft.com/office/drawing/2014/main" val="1349939627"/>
                    </a:ext>
                  </a:extLst>
                </a:gridCol>
                <a:gridCol w="1837731">
                  <a:extLst>
                    <a:ext uri="{9D8B030D-6E8A-4147-A177-3AD203B41FA5}">
                      <a16:colId xmlns="" xmlns:a16="http://schemas.microsoft.com/office/drawing/2014/main" val="1982103517"/>
                    </a:ext>
                  </a:extLst>
                </a:gridCol>
                <a:gridCol w="1837731">
                  <a:extLst>
                    <a:ext uri="{9D8B030D-6E8A-4147-A177-3AD203B41FA5}">
                      <a16:colId xmlns="" xmlns:a16="http://schemas.microsoft.com/office/drawing/2014/main" val="3222870142"/>
                    </a:ext>
                  </a:extLst>
                </a:gridCol>
                <a:gridCol w="1837731"/>
                <a:gridCol w="1837731">
                  <a:extLst>
                    <a:ext uri="{9D8B030D-6E8A-4147-A177-3AD203B41FA5}">
                      <a16:colId xmlns="" xmlns:a16="http://schemas.microsoft.com/office/drawing/2014/main" val="2289478727"/>
                    </a:ext>
                  </a:extLst>
                </a:gridCol>
                <a:gridCol w="1837731">
                  <a:extLst>
                    <a:ext uri="{9D8B030D-6E8A-4147-A177-3AD203B41FA5}">
                      <a16:colId xmlns="" xmlns:a16="http://schemas.microsoft.com/office/drawing/2014/main" val="3026128371"/>
                    </a:ext>
                  </a:extLst>
                </a:gridCol>
                <a:gridCol w="1837731">
                  <a:extLst>
                    <a:ext uri="{9D8B030D-6E8A-4147-A177-3AD203B41FA5}">
                      <a16:colId xmlns="" xmlns:a16="http://schemas.microsoft.com/office/drawing/2014/main" val="4243628369"/>
                    </a:ext>
                  </a:extLst>
                </a:gridCol>
              </a:tblGrid>
              <a:tr h="1141088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2"/>
                          </a:solidFill>
                        </a:rPr>
                        <a:t>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2"/>
                          </a:solidFill>
                        </a:rPr>
                        <a:t>AGE/GENDER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2"/>
                          </a:solidFill>
                        </a:rPr>
                        <a:t>CONTACT WITH COVID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bg2"/>
                          </a:solidFill>
                        </a:rPr>
                        <a:t>RECENT HISTORY OF INFECTIION</a:t>
                      </a:r>
                      <a:endParaRPr lang="en-IN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2"/>
                          </a:solidFill>
                        </a:rPr>
                        <a:t>CLINICAL PRESENTATION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2"/>
                          </a:solidFill>
                        </a:rPr>
                        <a:t>COMORBID CONDITIONS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2"/>
                          </a:solidFill>
                        </a:rPr>
                        <a:t>EXAMINATION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318409684"/>
                  </a:ext>
                </a:extLst>
              </a:tr>
              <a:tr h="1141088"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bg2"/>
                          </a:solidFill>
                        </a:rPr>
                        <a:t>CASE </a:t>
                      </a:r>
                      <a:r>
                        <a:rPr lang="en-IN" b="1" dirty="0" smtClean="0">
                          <a:solidFill>
                            <a:schemeClr val="bg2"/>
                          </a:solidFill>
                        </a:rPr>
                        <a:t>16</a:t>
                      </a:r>
                      <a:endParaRPr lang="en-IN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2"/>
                          </a:solidFill>
                        </a:rPr>
                        <a:t>8 Y/F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2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bg2"/>
                          </a:solidFill>
                        </a:rPr>
                        <a:t>YES</a:t>
                      </a:r>
                      <a:endParaRPr lang="en-IN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bg2"/>
                          </a:solidFill>
                        </a:rPr>
                        <a:t>Rt.</a:t>
                      </a:r>
                      <a:r>
                        <a:rPr lang="en-IN" baseline="0" dirty="0" smtClean="0">
                          <a:solidFill>
                            <a:schemeClr val="bg2"/>
                          </a:solidFill>
                        </a:rPr>
                        <a:t> Sided facial palsy</a:t>
                      </a:r>
                      <a:endParaRPr lang="en-IN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2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500" cap="all" spc="239" dirty="0" err="1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venir Light"/>
                        </a:rPr>
                        <a:t>lmn</a:t>
                      </a:r>
                      <a:r>
                        <a:rPr lang="en-US" sz="1500" cap="all" spc="239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venir Light"/>
                        </a:rPr>
                        <a:t> type rt. sided facial palsy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441610006"/>
                  </a:ext>
                </a:extLst>
              </a:tr>
              <a:tr h="1611204"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bg2"/>
                          </a:solidFill>
                        </a:rPr>
                        <a:t>CASE </a:t>
                      </a:r>
                      <a:r>
                        <a:rPr lang="en-IN" b="1" dirty="0" smtClean="0">
                          <a:solidFill>
                            <a:schemeClr val="bg2"/>
                          </a:solidFill>
                        </a:rPr>
                        <a:t>17</a:t>
                      </a:r>
                      <a:endParaRPr lang="en-IN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2"/>
                          </a:solidFill>
                        </a:rPr>
                        <a:t>13 Y/F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2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bg2"/>
                          </a:solidFill>
                        </a:rPr>
                        <a:t>YES</a:t>
                      </a:r>
                      <a:endParaRPr lang="en-IN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vomiting</a:t>
                      </a: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, loose stools, irritability, GTCS-1 episode</a:t>
                      </a:r>
                    </a:p>
                    <a:p>
                      <a:endParaRPr lang="en-IN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2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 cap="all" spc="239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venir Light"/>
                        </a:rPr>
                        <a:t>encephalopathic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40693493"/>
                  </a:ext>
                </a:extLst>
              </a:tr>
              <a:tr h="1141088"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bg2"/>
                          </a:solidFill>
                        </a:rPr>
                        <a:t>CASE </a:t>
                      </a:r>
                      <a:r>
                        <a:rPr lang="en-IN" b="1" dirty="0" smtClean="0">
                          <a:solidFill>
                            <a:schemeClr val="bg2"/>
                          </a:solidFill>
                        </a:rPr>
                        <a:t>18</a:t>
                      </a:r>
                      <a:endParaRPr lang="en-IN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2"/>
                          </a:solidFill>
                        </a:rPr>
                        <a:t>12 Y / 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2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bg2"/>
                          </a:solidFill>
                        </a:rPr>
                        <a:t>YES</a:t>
                      </a:r>
                      <a:endParaRPr lang="en-IN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cough, cold, altered sensorium</a:t>
                      </a:r>
                    </a:p>
                    <a:p>
                      <a:endParaRPr lang="en-IN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2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 cap="all" spc="239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venir Light"/>
                        </a:rPr>
                        <a:t>encephalopathic,</a:t>
                      </a:r>
                      <a:r>
                        <a:rPr lang="en-IN" sz="1500" cap="all" spc="239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venir Light"/>
                        </a:rPr>
                        <a:t> RT. SIDED 3</a:t>
                      </a:r>
                      <a:r>
                        <a:rPr lang="en-IN" sz="1500" cap="all" spc="239" baseline="300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venir Light"/>
                        </a:rPr>
                        <a:t>RD</a:t>
                      </a:r>
                      <a:r>
                        <a:rPr lang="en-IN" sz="1500" cap="all" spc="239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venir Light"/>
                        </a:rPr>
                        <a:t> NERVE PALSY</a:t>
                      </a:r>
                      <a:endParaRPr sz="1500" cap="all" spc="239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venir Light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711937521"/>
                  </a:ext>
                </a:extLst>
              </a:tr>
              <a:tr h="1790226"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bg2"/>
                          </a:solidFill>
                        </a:rPr>
                        <a:t>CASE </a:t>
                      </a:r>
                      <a:r>
                        <a:rPr lang="en-IN" b="1" dirty="0" smtClean="0">
                          <a:solidFill>
                            <a:schemeClr val="bg2"/>
                          </a:solidFill>
                        </a:rPr>
                        <a:t>19</a:t>
                      </a:r>
                      <a:endParaRPr lang="en-IN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2"/>
                          </a:solidFill>
                        </a:rPr>
                        <a:t>5.5 Y /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2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bg2"/>
                          </a:solidFill>
                        </a:rPr>
                        <a:t>YES</a:t>
                      </a:r>
                      <a:endParaRPr lang="en-IN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headache, acute painful loss of vision of rt. eye</a:t>
                      </a:r>
                    </a:p>
                    <a:p>
                      <a:endParaRPr lang="en-IN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2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500" cap="all" spc="239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venir Light"/>
                        </a:rPr>
                        <a:t>painful ocular movements, diminished </a:t>
                      </a:r>
                      <a:r>
                        <a:rPr lang="en-US" sz="1500" cap="all" spc="239" dirty="0" err="1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venir Light"/>
                        </a:rPr>
                        <a:t>collour</a:t>
                      </a:r>
                      <a:r>
                        <a:rPr lang="en-US" sz="1500" cap="all" spc="239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venir Light"/>
                        </a:rPr>
                        <a:t> vision, v/a- fc+, </a:t>
                      </a:r>
                      <a:r>
                        <a:rPr lang="en-US" sz="1500" cap="all" spc="239" dirty="0" err="1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venir Light"/>
                        </a:rPr>
                        <a:t>pappilitis</a:t>
                      </a:r>
                      <a:endParaRPr lang="en-US" sz="1500" cap="all" spc="239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venir Light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851572638"/>
                  </a:ext>
                </a:extLst>
              </a:tr>
              <a:tr h="1790226"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bg2"/>
                          </a:solidFill>
                        </a:rPr>
                        <a:t>CASE </a:t>
                      </a:r>
                      <a:r>
                        <a:rPr lang="en-IN" b="1" dirty="0" smtClean="0">
                          <a:solidFill>
                            <a:schemeClr val="bg2"/>
                          </a:solidFill>
                        </a:rPr>
                        <a:t>20</a:t>
                      </a:r>
                      <a:endParaRPr lang="en-IN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2"/>
                          </a:solidFill>
                        </a:rPr>
                        <a:t>8 Y / 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2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bg2"/>
                          </a:solidFill>
                        </a:rPr>
                        <a:t>NO</a:t>
                      </a:r>
                      <a:endParaRPr lang="en-IN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acute painful loss of vision of left eye</a:t>
                      </a:r>
                    </a:p>
                    <a:p>
                      <a:endParaRPr lang="en-IN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2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500" cap="all" spc="239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venir Light"/>
                        </a:rPr>
                        <a:t>painful ocular movements, diminished </a:t>
                      </a:r>
                      <a:r>
                        <a:rPr lang="en-US" sz="1500" cap="all" spc="239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venir Light"/>
                        </a:rPr>
                        <a:t>colour</a:t>
                      </a:r>
                      <a:r>
                        <a:rPr lang="en-US" sz="1500" cap="all" spc="239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venir Light"/>
                        </a:rPr>
                        <a:t> </a:t>
                      </a:r>
                      <a:r>
                        <a:rPr lang="en-US" sz="1500" cap="all" spc="239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venir Light"/>
                        </a:rPr>
                        <a:t>vision, v/a- fc+, </a:t>
                      </a:r>
                      <a:r>
                        <a:rPr lang="en-US" sz="1500" cap="all" spc="239" dirty="0" err="1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venir Light"/>
                        </a:rPr>
                        <a:t>pappilitis</a:t>
                      </a:r>
                      <a:endParaRPr lang="en-US" sz="1500" cap="all" spc="239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venir Light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99555097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0677" y="123111"/>
            <a:ext cx="1262575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400" b="1" dirty="0" smtClean="0"/>
              <a:t>DETAILS OF CASES WITH IMMUNE MEDIATED NEUROLOGICAL PRESENTATIONS- 5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42503675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="" xmlns:a16="http://schemas.microsoft.com/office/drawing/2014/main" id="{3234B27E-5B84-4FD9-B261-95B460A41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393289"/>
              </p:ext>
            </p:extLst>
          </p:nvPr>
        </p:nvGraphicFramePr>
        <p:xfrm>
          <a:off x="4" y="1"/>
          <a:ext cx="12876468" cy="975360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073039">
                  <a:extLst>
                    <a:ext uri="{9D8B030D-6E8A-4147-A177-3AD203B41FA5}">
                      <a16:colId xmlns="" xmlns:a16="http://schemas.microsoft.com/office/drawing/2014/main" val="2939894122"/>
                    </a:ext>
                  </a:extLst>
                </a:gridCol>
                <a:gridCol w="1073039">
                  <a:extLst>
                    <a:ext uri="{9D8B030D-6E8A-4147-A177-3AD203B41FA5}">
                      <a16:colId xmlns="" xmlns:a16="http://schemas.microsoft.com/office/drawing/2014/main" val="1354802440"/>
                    </a:ext>
                  </a:extLst>
                </a:gridCol>
                <a:gridCol w="1073039">
                  <a:extLst>
                    <a:ext uri="{9D8B030D-6E8A-4147-A177-3AD203B41FA5}">
                      <a16:colId xmlns="" xmlns:a16="http://schemas.microsoft.com/office/drawing/2014/main" val="1861378153"/>
                    </a:ext>
                  </a:extLst>
                </a:gridCol>
                <a:gridCol w="1073039">
                  <a:extLst>
                    <a:ext uri="{9D8B030D-6E8A-4147-A177-3AD203B41FA5}">
                      <a16:colId xmlns="" xmlns:a16="http://schemas.microsoft.com/office/drawing/2014/main" val="3228040324"/>
                    </a:ext>
                  </a:extLst>
                </a:gridCol>
                <a:gridCol w="1073039">
                  <a:extLst>
                    <a:ext uri="{9D8B030D-6E8A-4147-A177-3AD203B41FA5}">
                      <a16:colId xmlns="" xmlns:a16="http://schemas.microsoft.com/office/drawing/2014/main" val="3710875694"/>
                    </a:ext>
                  </a:extLst>
                </a:gridCol>
                <a:gridCol w="1073039">
                  <a:extLst>
                    <a:ext uri="{9D8B030D-6E8A-4147-A177-3AD203B41FA5}">
                      <a16:colId xmlns="" xmlns:a16="http://schemas.microsoft.com/office/drawing/2014/main" val="1345596544"/>
                    </a:ext>
                  </a:extLst>
                </a:gridCol>
                <a:gridCol w="1073039">
                  <a:extLst>
                    <a:ext uri="{9D8B030D-6E8A-4147-A177-3AD203B41FA5}">
                      <a16:colId xmlns="" xmlns:a16="http://schemas.microsoft.com/office/drawing/2014/main" val="1926300444"/>
                    </a:ext>
                  </a:extLst>
                </a:gridCol>
                <a:gridCol w="1073039">
                  <a:extLst>
                    <a:ext uri="{9D8B030D-6E8A-4147-A177-3AD203B41FA5}">
                      <a16:colId xmlns="" xmlns:a16="http://schemas.microsoft.com/office/drawing/2014/main" val="4274238622"/>
                    </a:ext>
                  </a:extLst>
                </a:gridCol>
                <a:gridCol w="1073039">
                  <a:extLst>
                    <a:ext uri="{9D8B030D-6E8A-4147-A177-3AD203B41FA5}">
                      <a16:colId xmlns="" xmlns:a16="http://schemas.microsoft.com/office/drawing/2014/main" val="1230252266"/>
                    </a:ext>
                  </a:extLst>
                </a:gridCol>
                <a:gridCol w="1073039">
                  <a:extLst>
                    <a:ext uri="{9D8B030D-6E8A-4147-A177-3AD203B41FA5}">
                      <a16:colId xmlns="" xmlns:a16="http://schemas.microsoft.com/office/drawing/2014/main" val="2141141425"/>
                    </a:ext>
                  </a:extLst>
                </a:gridCol>
                <a:gridCol w="1073039">
                  <a:extLst>
                    <a:ext uri="{9D8B030D-6E8A-4147-A177-3AD203B41FA5}">
                      <a16:colId xmlns="" xmlns:a16="http://schemas.microsoft.com/office/drawing/2014/main" val="3780093752"/>
                    </a:ext>
                  </a:extLst>
                </a:gridCol>
                <a:gridCol w="1073039">
                  <a:extLst>
                    <a:ext uri="{9D8B030D-6E8A-4147-A177-3AD203B41FA5}">
                      <a16:colId xmlns="" xmlns:a16="http://schemas.microsoft.com/office/drawing/2014/main" val="2553276755"/>
                    </a:ext>
                  </a:extLst>
                </a:gridCol>
              </a:tblGrid>
              <a:tr h="976066">
                <a:tc>
                  <a:txBody>
                    <a:bodyPr/>
                    <a:lstStyle/>
                    <a:p>
                      <a:r>
                        <a:rPr lang="en-IN" sz="1200" b="1" dirty="0">
                          <a:solidFill>
                            <a:schemeClr val="bg2"/>
                          </a:solidFill>
                        </a:rPr>
                        <a:t>CASE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 cap="all" spc="256" dirty="0" err="1">
                          <a:solidFill>
                            <a:schemeClr val="bg2"/>
                          </a:solidFill>
                        </a:rPr>
                        <a:t>cbc</a:t>
                      </a:r>
                      <a:endParaRPr sz="1200" b="1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 cap="all" spc="256" dirty="0">
                          <a:solidFill>
                            <a:schemeClr val="bg2"/>
                          </a:solidFill>
                        </a:rPr>
                        <a:t>CRP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 cap="all" spc="256" dirty="0">
                          <a:solidFill>
                            <a:schemeClr val="bg2"/>
                          </a:solidFill>
                        </a:rPr>
                        <a:t>d-dimer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 cap="all" spc="256" dirty="0">
                          <a:solidFill>
                            <a:schemeClr val="bg2"/>
                          </a:solidFill>
                        </a:rPr>
                        <a:t>ferritin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1" cap="all" spc="256" dirty="0">
                          <a:solidFill>
                            <a:schemeClr val="bg2"/>
                          </a:solidFill>
                        </a:rPr>
                        <a:t>VIT. D</a:t>
                      </a:r>
                      <a:endParaRPr sz="1200" b="1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 cap="all" spc="256" dirty="0" err="1">
                          <a:solidFill>
                            <a:schemeClr val="bg2"/>
                          </a:solidFill>
                        </a:rPr>
                        <a:t>csf</a:t>
                      </a:r>
                      <a:endParaRPr sz="1200" b="1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 cap="all" spc="256" dirty="0" err="1">
                          <a:solidFill>
                            <a:schemeClr val="bg2"/>
                          </a:solidFill>
                        </a:rPr>
                        <a:t>eeg</a:t>
                      </a:r>
                      <a:endParaRPr sz="1200" b="1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1" cap="all" spc="256" dirty="0">
                          <a:solidFill>
                            <a:schemeClr val="bg2"/>
                          </a:solidFill>
                        </a:rPr>
                        <a:t>MRI BRAIN</a:t>
                      </a:r>
                      <a:endParaRPr sz="1200" b="1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1" cap="all" spc="256" dirty="0">
                          <a:solidFill>
                            <a:schemeClr val="bg2"/>
                          </a:solidFill>
                        </a:rPr>
                        <a:t>DIAGNOSIS</a:t>
                      </a:r>
                      <a:endParaRPr sz="1200" b="1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b="1" dirty="0">
                          <a:solidFill>
                            <a:schemeClr val="bg2"/>
                          </a:solidFill>
                        </a:rPr>
                        <a:t>MANAGEMENT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b="1" dirty="0">
                          <a:solidFill>
                            <a:schemeClr val="bg2"/>
                          </a:solidFill>
                        </a:rPr>
                        <a:t>OUTCOME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918220164"/>
                  </a:ext>
                </a:extLst>
              </a:tr>
              <a:tr h="1744643">
                <a:tc>
                  <a:txBody>
                    <a:bodyPr/>
                    <a:lstStyle/>
                    <a:p>
                      <a:r>
                        <a:rPr lang="en-IN" sz="1200" b="1" dirty="0">
                          <a:solidFill>
                            <a:schemeClr val="bg2"/>
                          </a:solidFill>
                        </a:rPr>
                        <a:t>CASE </a:t>
                      </a:r>
                      <a:r>
                        <a:rPr lang="en-IN" sz="1200" b="1" dirty="0" smtClean="0">
                          <a:solidFill>
                            <a:schemeClr val="bg2"/>
                          </a:solidFill>
                        </a:rPr>
                        <a:t>16</a:t>
                      </a:r>
                      <a:endParaRPr lang="en-IN" sz="1200" b="1" dirty="0">
                        <a:solidFill>
                          <a:schemeClr val="bg2"/>
                        </a:solidFill>
                      </a:endParaRPr>
                    </a:p>
                    <a:p>
                      <a:r>
                        <a:rPr lang="en-IN" sz="1200" b="1" dirty="0">
                          <a:solidFill>
                            <a:schemeClr val="bg2"/>
                          </a:solidFill>
                        </a:rPr>
                        <a:t>8 Y/F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cap="all" spc="256" dirty="0">
                          <a:solidFill>
                            <a:schemeClr val="bg2"/>
                          </a:solidFill>
                        </a:rPr>
                        <a:t>HB-11.6, TLC-5200 , 56%N, PLAT-1.8 lac</a:t>
                      </a:r>
                    </a:p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rgbClr val="FF0000"/>
                          </a:solidFill>
                        </a:rPr>
                        <a:t>18.6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rgbClr val="FF0000"/>
                          </a:solidFill>
                        </a:rPr>
                        <a:t>562</a:t>
                      </a:r>
                      <a:endParaRPr sz="1200" b="0" cap="all" spc="256" dirty="0">
                        <a:solidFill>
                          <a:srgbClr val="FF0000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rgbClr val="FF0000"/>
                          </a:solidFill>
                        </a:rPr>
                        <a:t>478</a:t>
                      </a:r>
                      <a:endParaRPr sz="1200" b="0" cap="all" spc="256" dirty="0">
                        <a:solidFill>
                          <a:srgbClr val="FF0000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chemeClr val="bg2"/>
                          </a:solidFill>
                        </a:rPr>
                        <a:t>NOT DONE</a:t>
                      </a: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0" cap="all" spc="256" dirty="0">
                          <a:solidFill>
                            <a:schemeClr val="bg2"/>
                          </a:solidFill>
                        </a:rPr>
                        <a:t>not done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0" cap="all" spc="256" dirty="0">
                          <a:solidFill>
                            <a:schemeClr val="bg2"/>
                          </a:solidFill>
                        </a:rPr>
                        <a:t>not done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0" cap="all" spc="256" dirty="0">
                          <a:solidFill>
                            <a:schemeClr val="bg2"/>
                          </a:solidFill>
                        </a:rPr>
                        <a:t>not done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chemeClr val="bg2"/>
                          </a:solidFill>
                        </a:rPr>
                        <a:t>BELL’S PALSY</a:t>
                      </a: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chemeClr val="bg2"/>
                          </a:solidFill>
                        </a:rPr>
                        <a:t> oral </a:t>
                      </a:r>
                      <a:r>
                        <a:rPr lang="en-IN" sz="1200" b="0" cap="all" spc="256" dirty="0" err="1">
                          <a:solidFill>
                            <a:schemeClr val="bg2"/>
                          </a:solidFill>
                        </a:rPr>
                        <a:t>prednisolONE</a:t>
                      </a:r>
                      <a:endParaRPr lang="en-IN"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chemeClr val="bg2"/>
                          </a:solidFill>
                        </a:rPr>
                        <a:t>partial improvement on </a:t>
                      </a:r>
                      <a:r>
                        <a:rPr lang="en-IN" sz="1200" b="0" cap="all" spc="256" dirty="0" err="1">
                          <a:solidFill>
                            <a:schemeClr val="bg2"/>
                          </a:solidFill>
                        </a:rPr>
                        <a:t>discharg</a:t>
                      </a:r>
                      <a:endParaRPr lang="en-IN"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889691288"/>
                  </a:ext>
                </a:extLst>
              </a:tr>
              <a:tr h="2513803">
                <a:tc>
                  <a:txBody>
                    <a:bodyPr/>
                    <a:lstStyle/>
                    <a:p>
                      <a:r>
                        <a:rPr lang="en-IN" sz="1200" b="1" dirty="0">
                          <a:solidFill>
                            <a:schemeClr val="bg2"/>
                          </a:solidFill>
                        </a:rPr>
                        <a:t>CASE </a:t>
                      </a:r>
                      <a:r>
                        <a:rPr lang="en-IN" sz="1200" b="1" dirty="0" smtClean="0">
                          <a:solidFill>
                            <a:schemeClr val="bg2"/>
                          </a:solidFill>
                        </a:rPr>
                        <a:t>17</a:t>
                      </a:r>
                      <a:endParaRPr lang="en-IN" sz="1200" b="1" dirty="0">
                        <a:solidFill>
                          <a:schemeClr val="bg2"/>
                        </a:solidFill>
                      </a:endParaRPr>
                    </a:p>
                    <a:p>
                      <a:r>
                        <a:rPr lang="en-IN" sz="1200" b="1" dirty="0">
                          <a:solidFill>
                            <a:schemeClr val="bg2"/>
                          </a:solidFill>
                        </a:rPr>
                        <a:t>13 Y/ F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cap="all" spc="256" dirty="0">
                          <a:solidFill>
                            <a:schemeClr val="bg2"/>
                          </a:solidFill>
                        </a:rPr>
                        <a:t>HB-5.6, TLC-1200 ,78% N</a:t>
                      </a:r>
                    </a:p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cap="all" spc="256" dirty="0">
                          <a:solidFill>
                            <a:schemeClr val="bg2"/>
                          </a:solidFill>
                        </a:rPr>
                        <a:t>PLAT-60,000 lac</a:t>
                      </a:r>
                    </a:p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rgbClr val="FF0000"/>
                          </a:solidFill>
                        </a:rPr>
                        <a:t>30.7</a:t>
                      </a:r>
                      <a:endParaRPr sz="1200" b="0" cap="all" spc="256" dirty="0">
                        <a:solidFill>
                          <a:srgbClr val="FF0000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rgbClr val="FF0000"/>
                          </a:solidFill>
                        </a:rPr>
                        <a:t>1960</a:t>
                      </a:r>
                      <a:endParaRPr sz="1200" b="0" cap="all" spc="256" dirty="0">
                        <a:solidFill>
                          <a:srgbClr val="FF0000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rgbClr val="FF0000"/>
                          </a:solidFill>
                        </a:rPr>
                        <a:t>983</a:t>
                      </a:r>
                      <a:endParaRPr sz="1200" b="0" cap="all" spc="256" dirty="0">
                        <a:solidFill>
                          <a:srgbClr val="FF0000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chemeClr val="bg2"/>
                          </a:solidFill>
                        </a:rPr>
                        <a:t>LOW</a:t>
                      </a: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chemeClr val="bg2"/>
                          </a:solidFill>
                        </a:rPr>
                        <a:t>normal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chemeClr val="bg2"/>
                          </a:solidFill>
                        </a:rPr>
                        <a:t>DIFFUSE SLOWING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chemeClr val="bg2"/>
                          </a:solidFill>
                        </a:rPr>
                        <a:t>restricted diffusion in splenium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chemeClr val="bg2"/>
                          </a:solidFill>
                        </a:rPr>
                        <a:t>MERS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chemeClr val="bg2"/>
                          </a:solidFill>
                        </a:rPr>
                        <a:t>MPS, oral </a:t>
                      </a:r>
                      <a:r>
                        <a:rPr lang="en-IN" sz="1200" b="0" cap="all" spc="256" dirty="0" err="1">
                          <a:solidFill>
                            <a:schemeClr val="bg2"/>
                          </a:solidFill>
                        </a:rPr>
                        <a:t>prednisolONE</a:t>
                      </a:r>
                      <a:endParaRPr lang="en-IN" sz="1200" b="0" cap="all" spc="256" dirty="0">
                        <a:solidFill>
                          <a:schemeClr val="bg2"/>
                        </a:solidFill>
                      </a:endParaRPr>
                    </a:p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endParaRPr lang="en-IN"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cap="all" spc="256" dirty="0">
                          <a:solidFill>
                            <a:schemeClr val="bg2"/>
                          </a:solidFill>
                        </a:rPr>
                        <a:t>normal, blood counts were in improving trend on discharge</a:t>
                      </a:r>
                    </a:p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389869723"/>
                  </a:ext>
                </a:extLst>
              </a:tr>
              <a:tr h="1506363">
                <a:tc>
                  <a:txBody>
                    <a:bodyPr/>
                    <a:lstStyle/>
                    <a:p>
                      <a:r>
                        <a:rPr lang="en-IN" sz="1200" b="1" dirty="0">
                          <a:solidFill>
                            <a:schemeClr val="bg2"/>
                          </a:solidFill>
                        </a:rPr>
                        <a:t>CASE </a:t>
                      </a:r>
                      <a:r>
                        <a:rPr lang="en-IN" sz="1200" b="1" dirty="0" smtClean="0">
                          <a:solidFill>
                            <a:schemeClr val="bg2"/>
                          </a:solidFill>
                        </a:rPr>
                        <a:t>18</a:t>
                      </a:r>
                      <a:endParaRPr lang="en-IN" sz="1200" b="1" dirty="0">
                        <a:solidFill>
                          <a:schemeClr val="bg2"/>
                        </a:solidFill>
                      </a:endParaRPr>
                    </a:p>
                    <a:p>
                      <a:r>
                        <a:rPr lang="en-IN" sz="1200" b="1" dirty="0">
                          <a:solidFill>
                            <a:schemeClr val="bg2"/>
                          </a:solidFill>
                        </a:rPr>
                        <a:t>12 Y/F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cap="all" spc="224" dirty="0">
                          <a:solidFill>
                            <a:schemeClr val="bg2"/>
                          </a:solidFill>
                        </a:rPr>
                        <a:t>HB-13.2, TLC-8400 , 68%N</a:t>
                      </a:r>
                    </a:p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cap="all" spc="224" dirty="0">
                          <a:solidFill>
                            <a:schemeClr val="bg2"/>
                          </a:solidFill>
                        </a:rPr>
                        <a:t>PLAT-2.2 lac</a:t>
                      </a:r>
                    </a:p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endParaRPr sz="1200" b="0" cap="all" spc="224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rgbClr val="FF0000"/>
                          </a:solidFill>
                        </a:rPr>
                        <a:t>35.2</a:t>
                      </a:r>
                      <a:endParaRPr sz="1200" b="0" cap="all" spc="256" dirty="0">
                        <a:solidFill>
                          <a:srgbClr val="FF0000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rgbClr val="FF0000"/>
                          </a:solidFill>
                        </a:rPr>
                        <a:t>2400</a:t>
                      </a:r>
                      <a:endParaRPr sz="1200" b="0" cap="all" spc="256" dirty="0">
                        <a:solidFill>
                          <a:srgbClr val="FF0000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rgbClr val="FF0000"/>
                          </a:solidFill>
                        </a:rPr>
                        <a:t>1423</a:t>
                      </a:r>
                      <a:endParaRPr sz="1200" b="0" cap="all" spc="256" dirty="0">
                        <a:solidFill>
                          <a:srgbClr val="FF0000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chemeClr val="bg2"/>
                          </a:solidFill>
                        </a:rPr>
                        <a:t>LOW</a:t>
                      </a: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chemeClr val="bg2"/>
                          </a:solidFill>
                        </a:rPr>
                        <a:t>normal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0" cap="all" spc="256" dirty="0">
                          <a:solidFill>
                            <a:schemeClr val="bg2"/>
                          </a:solidFill>
                        </a:rPr>
                        <a:t>not done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chemeClr val="bg2"/>
                          </a:solidFill>
                        </a:rPr>
                        <a:t>restricted diffusion in splenium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chemeClr val="bg2"/>
                          </a:solidFill>
                        </a:rPr>
                        <a:t>MERS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chemeClr val="bg2"/>
                          </a:solidFill>
                        </a:rPr>
                        <a:t>MPS, oral </a:t>
                      </a:r>
                      <a:r>
                        <a:rPr lang="en-IN" sz="1200" b="0" cap="all" spc="256" dirty="0" err="1">
                          <a:solidFill>
                            <a:schemeClr val="bg2"/>
                          </a:solidFill>
                        </a:rPr>
                        <a:t>prednisolONE</a:t>
                      </a:r>
                      <a:endParaRPr lang="en-IN"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chemeClr val="bg2"/>
                          </a:solidFill>
                        </a:rPr>
                        <a:t>NORMAL</a:t>
                      </a: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564748624"/>
                  </a:ext>
                </a:extLst>
              </a:tr>
              <a:tr h="1506363">
                <a:tc>
                  <a:txBody>
                    <a:bodyPr/>
                    <a:lstStyle/>
                    <a:p>
                      <a:r>
                        <a:rPr lang="en-IN" sz="1200" b="1" dirty="0">
                          <a:solidFill>
                            <a:schemeClr val="bg2"/>
                          </a:solidFill>
                        </a:rPr>
                        <a:t>CASE </a:t>
                      </a:r>
                      <a:r>
                        <a:rPr lang="en-IN" sz="1200" b="1" dirty="0" smtClean="0">
                          <a:solidFill>
                            <a:schemeClr val="bg2"/>
                          </a:solidFill>
                        </a:rPr>
                        <a:t>19</a:t>
                      </a:r>
                      <a:endParaRPr lang="en-IN" sz="1200" b="1" dirty="0">
                        <a:solidFill>
                          <a:schemeClr val="bg2"/>
                        </a:solidFill>
                      </a:endParaRPr>
                    </a:p>
                    <a:p>
                      <a:r>
                        <a:rPr lang="en-IN" sz="1200" b="1" dirty="0">
                          <a:solidFill>
                            <a:schemeClr val="bg2"/>
                          </a:solidFill>
                        </a:rPr>
                        <a:t>5.5 Y/ M</a:t>
                      </a:r>
                    </a:p>
                    <a:p>
                      <a:endParaRPr lang="en-IN" sz="12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cap="all" spc="224" dirty="0">
                          <a:solidFill>
                            <a:schemeClr val="bg2"/>
                          </a:solidFill>
                        </a:rPr>
                        <a:t>HB-12.4, TLC-9200 , 56%N</a:t>
                      </a:r>
                    </a:p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cap="all" spc="224" dirty="0">
                          <a:solidFill>
                            <a:schemeClr val="bg2"/>
                          </a:solidFill>
                        </a:rPr>
                        <a:t>PLAT-1.5 lac</a:t>
                      </a:r>
                    </a:p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endParaRPr sz="1200" b="0" cap="all" spc="224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0" cap="all" spc="256" dirty="0">
                          <a:solidFill>
                            <a:schemeClr val="bg2"/>
                          </a:solidFill>
                        </a:rPr>
                        <a:t>3.</a:t>
                      </a:r>
                      <a:r>
                        <a:rPr lang="en-IN" sz="1200" b="0" cap="all" spc="256" dirty="0">
                          <a:solidFill>
                            <a:schemeClr val="bg2"/>
                          </a:solidFill>
                        </a:rPr>
                        <a:t>1</a:t>
                      </a: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chemeClr val="bg2"/>
                          </a:solidFill>
                        </a:rPr>
                        <a:t>4</a:t>
                      </a:r>
                      <a:r>
                        <a:rPr lang="en-IN" sz="1200" b="0" cap="all" spc="256" dirty="0" smtClean="0">
                          <a:solidFill>
                            <a:schemeClr val="bg2"/>
                          </a:solidFill>
                        </a:rPr>
                        <a:t>34</a:t>
                      </a: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chemeClr val="bg2"/>
                          </a:solidFill>
                        </a:rPr>
                        <a:t>96</a:t>
                      </a: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chemeClr val="bg2"/>
                          </a:solidFill>
                        </a:rPr>
                        <a:t>LOW</a:t>
                      </a: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chemeClr val="bg2"/>
                          </a:solidFill>
                        </a:rPr>
                        <a:t>normal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chemeClr val="bg2"/>
                          </a:solidFill>
                        </a:rPr>
                        <a:t>NOT DONE, VEP ABNORMAL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chemeClr val="bg2"/>
                          </a:solidFill>
                        </a:rPr>
                        <a:t>rt. on with LETM</a:t>
                      </a:r>
                    </a:p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endParaRPr lang="en-IN"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chemeClr val="bg2"/>
                          </a:solidFill>
                        </a:rPr>
                        <a:t>ANTI-MOG AB SYNDROME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chemeClr val="bg2"/>
                          </a:solidFill>
                        </a:rPr>
                        <a:t>MPS, oral </a:t>
                      </a:r>
                      <a:r>
                        <a:rPr lang="en-IN" sz="1200" b="0" cap="all" spc="256" dirty="0" err="1">
                          <a:solidFill>
                            <a:schemeClr val="bg2"/>
                          </a:solidFill>
                        </a:rPr>
                        <a:t>prednisolONE</a:t>
                      </a:r>
                      <a:endParaRPr lang="en-IN"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chemeClr val="bg2"/>
                          </a:solidFill>
                        </a:rPr>
                        <a:t>NORMAL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496321356"/>
                  </a:ext>
                </a:extLst>
              </a:tr>
              <a:tr h="1506363">
                <a:tc>
                  <a:txBody>
                    <a:bodyPr/>
                    <a:lstStyle/>
                    <a:p>
                      <a:r>
                        <a:rPr lang="en-IN" sz="1200" b="1" dirty="0">
                          <a:solidFill>
                            <a:schemeClr val="bg2"/>
                          </a:solidFill>
                        </a:rPr>
                        <a:t>CASE </a:t>
                      </a:r>
                      <a:r>
                        <a:rPr lang="en-IN" sz="1200" b="1" dirty="0" smtClean="0">
                          <a:solidFill>
                            <a:schemeClr val="bg2"/>
                          </a:solidFill>
                        </a:rPr>
                        <a:t>20</a:t>
                      </a:r>
                      <a:endParaRPr lang="en-IN" sz="1200" b="1" dirty="0">
                        <a:solidFill>
                          <a:schemeClr val="bg2"/>
                        </a:solidFill>
                      </a:endParaRPr>
                    </a:p>
                    <a:p>
                      <a:r>
                        <a:rPr lang="en-IN" sz="1200" b="1" dirty="0">
                          <a:solidFill>
                            <a:schemeClr val="bg2"/>
                          </a:solidFill>
                        </a:rPr>
                        <a:t>8 Y/ F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cap="all" spc="224" dirty="0">
                          <a:solidFill>
                            <a:schemeClr val="bg2"/>
                          </a:solidFill>
                        </a:rPr>
                        <a:t>HB-10.4, TLC-8900 , 68%N</a:t>
                      </a:r>
                    </a:p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cap="all" spc="224" dirty="0">
                          <a:solidFill>
                            <a:schemeClr val="bg2"/>
                          </a:solidFill>
                        </a:rPr>
                        <a:t>PLAT-2.8 lac</a:t>
                      </a:r>
                    </a:p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endParaRPr sz="1200" b="0" cap="all" spc="224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chemeClr val="bg2"/>
                          </a:solidFill>
                        </a:rPr>
                        <a:t>1.1</a:t>
                      </a: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chemeClr val="bg2"/>
                          </a:solidFill>
                        </a:rPr>
                        <a:t>128</a:t>
                      </a: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chemeClr val="bg2"/>
                          </a:solidFill>
                        </a:rPr>
                        <a:t>58</a:t>
                      </a: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 smtClean="0">
                          <a:solidFill>
                            <a:schemeClr val="bg2"/>
                          </a:solidFill>
                        </a:rPr>
                        <a:t>NORMAL</a:t>
                      </a: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chemeClr val="bg2"/>
                          </a:solidFill>
                        </a:rPr>
                        <a:t>normal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chemeClr val="bg2"/>
                          </a:solidFill>
                        </a:rPr>
                        <a:t>NOT DONE, VEP ABNORMAL</a:t>
                      </a: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chemeClr val="bg2"/>
                          </a:solidFill>
                        </a:rPr>
                        <a:t>BILATERAL ON</a:t>
                      </a: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chemeClr val="bg2"/>
                          </a:solidFill>
                        </a:rPr>
                        <a:t>ANTI-MOG AB SYNDROME</a:t>
                      </a: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chemeClr val="bg2"/>
                          </a:solidFill>
                        </a:rPr>
                        <a:t>MPS, oral prednisolone+ IVIG</a:t>
                      </a: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b="0" cap="all" spc="256" dirty="0">
                          <a:solidFill>
                            <a:schemeClr val="bg2"/>
                          </a:solidFill>
                        </a:rPr>
                        <a:t>NORMAL</a:t>
                      </a:r>
                      <a:endParaRPr sz="1200" b="0" cap="all" spc="256" dirty="0">
                        <a:solidFill>
                          <a:schemeClr val="bg2"/>
                        </a:solidFill>
                      </a:endParaRPr>
                    </a:p>
                  </a:txBody>
                  <a:tcPr marL="50800" marR="50800" marT="50800" marB="5080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405264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348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4D97D1-DC96-4558-B159-1BA70576C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32" y="320842"/>
            <a:ext cx="11798968" cy="1138991"/>
          </a:xfrm>
        </p:spPr>
        <p:txBody>
          <a:bodyPr/>
          <a:lstStyle/>
          <a:p>
            <a:r>
              <a:rPr lang="en-IN" dirty="0"/>
              <a:t>Clinical summary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53AA3CA0-9B44-4160-A036-1078557F9E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0632011"/>
              </p:ext>
            </p:extLst>
          </p:nvPr>
        </p:nvGraphicFramePr>
        <p:xfrm>
          <a:off x="379664" y="1892967"/>
          <a:ext cx="11683999" cy="7042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09889" y="5725222"/>
            <a:ext cx="919963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R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Commonest presentation- seizures, followed by encephalopathy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33809330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DCCFB283-5C28-4FA9-9184-B12A1CD929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1337634"/>
              </p:ext>
            </p:extLst>
          </p:nvPr>
        </p:nvGraphicFramePr>
        <p:xfrm>
          <a:off x="660400" y="1058780"/>
          <a:ext cx="11996821" cy="829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2DB6DE-BB64-4A62-B8F0-A1C0460004EC}"/>
              </a:ext>
            </a:extLst>
          </p:cNvPr>
          <p:cNvSpPr txBox="1"/>
          <p:nvPr/>
        </p:nvSpPr>
        <p:spPr>
          <a:xfrm>
            <a:off x="930441" y="7073654"/>
            <a:ext cx="184484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N" sz="2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Management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D5998B-17B5-44D4-AF3D-A7D2E3032887}"/>
              </a:ext>
            </a:extLst>
          </p:cNvPr>
          <p:cNvSpPr txBox="1"/>
          <p:nvPr/>
        </p:nvSpPr>
        <p:spPr>
          <a:xfrm>
            <a:off x="930441" y="8030659"/>
            <a:ext cx="184484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N" sz="2400" dirty="0"/>
              <a:t>Outcome</a:t>
            </a:r>
            <a:endParaRPr kumimoji="0" lang="en-IN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E33D485-8AAD-4EC9-AC8E-79BBFB1AA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32" y="320843"/>
            <a:ext cx="11798968" cy="561473"/>
          </a:xfrm>
        </p:spPr>
        <p:txBody>
          <a:bodyPr>
            <a:normAutofit fontScale="90000"/>
          </a:bodyPr>
          <a:lstStyle/>
          <a:p>
            <a:r>
              <a:rPr lang="en-IN" dirty="0"/>
              <a:t>Clinical summary</a:t>
            </a:r>
          </a:p>
        </p:txBody>
      </p:sp>
    </p:spTree>
    <p:extLst>
      <p:ext uri="{BB962C8B-B14F-4D97-AF65-F5344CB8AC3E}">
        <p14:creationId xmlns:p14="http://schemas.microsoft.com/office/powerpoint/2010/main" val="25807872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556A0D-A210-42EF-9042-93DBEAB7C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593432"/>
            <a:ext cx="11684000" cy="1491916"/>
          </a:xfrm>
        </p:spPr>
        <p:txBody>
          <a:bodyPr/>
          <a:lstStyle/>
          <a:p>
            <a:r>
              <a:rPr lang="en-IN" dirty="0"/>
              <a:t>                Discussion</a:t>
            </a:r>
          </a:p>
        </p:txBody>
      </p:sp>
    </p:spTree>
    <p:extLst>
      <p:ext uri="{BB962C8B-B14F-4D97-AF65-F5344CB8AC3E}">
        <p14:creationId xmlns:p14="http://schemas.microsoft.com/office/powerpoint/2010/main" val="39238934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 dirty="0">
                <a:solidFill>
                  <a:srgbClr val="FFFFFF"/>
                </a:solidFill>
              </a:rPr>
              <a:t>Introduction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7726" lvl="0" indent="-347726" defTabSz="432308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2664" dirty="0">
                <a:solidFill>
                  <a:srgbClr val="FFFFFF"/>
                </a:solidFill>
              </a:rPr>
              <a:t>Coronavirus disease 2019 (COVID-19) is a potentially serious condition caused by a novel coronavirus- the “severe acute respiratory syndrome coronavirus-2 (SARS-CoV-2)”.</a:t>
            </a:r>
            <a:endParaRPr lang="en-IN" sz="2664" dirty="0">
              <a:solidFill>
                <a:srgbClr val="FFFFFF"/>
              </a:solidFill>
            </a:endParaRPr>
          </a:p>
          <a:p>
            <a:pPr marL="347726" lvl="0" indent="-347726" defTabSz="432308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endParaRPr sz="2664" dirty="0">
              <a:solidFill>
                <a:srgbClr val="FFFFFF"/>
              </a:solidFill>
            </a:endParaRPr>
          </a:p>
          <a:p>
            <a:pPr marL="347726" lvl="0" indent="-347726" defTabSz="432308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2664" dirty="0">
                <a:solidFill>
                  <a:srgbClr val="FFFFFF"/>
                </a:solidFill>
              </a:rPr>
              <a:t> COVID-19 infection is most commonly characterized by respiratory system involvement.</a:t>
            </a:r>
            <a:endParaRPr lang="en-IN" sz="2664" dirty="0">
              <a:solidFill>
                <a:srgbClr val="FFFFFF"/>
              </a:solidFill>
            </a:endParaRPr>
          </a:p>
          <a:p>
            <a:pPr marL="347726" lvl="0" indent="-347726" defTabSz="432308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endParaRPr sz="2664" dirty="0">
              <a:solidFill>
                <a:srgbClr val="FFFFFF"/>
              </a:solidFill>
            </a:endParaRPr>
          </a:p>
          <a:p>
            <a:pPr marL="347726" lvl="0" indent="-347726" defTabSz="432308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2664" dirty="0">
                <a:solidFill>
                  <a:srgbClr val="FFFFFF"/>
                </a:solidFill>
              </a:rPr>
              <a:t>Subsequently, neurological manifestations have been reported in many cases, seen more often in adult patients than pediatric patients. The reported prevalence is 36.4% in adults and 1% in children.</a:t>
            </a:r>
          </a:p>
          <a:p>
            <a:pPr marL="0" lvl="0" indent="0" defTabSz="432308">
              <a:spcBef>
                <a:spcPts val="3100"/>
              </a:spcBef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endParaRPr lang="en-IN" sz="1776" i="1" dirty="0">
              <a:solidFill>
                <a:srgbClr val="FFFFFF"/>
              </a:solidFill>
            </a:endParaRPr>
          </a:p>
          <a:p>
            <a:pPr marL="0" lvl="0" indent="0" defTabSz="432308">
              <a:spcBef>
                <a:spcPts val="3100"/>
              </a:spcBef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endParaRPr lang="en-IN" sz="1776" i="1" dirty="0"/>
          </a:p>
          <a:p>
            <a:pPr marL="0" lvl="0" indent="0" defTabSz="432308">
              <a:spcBef>
                <a:spcPts val="3100"/>
              </a:spcBef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IN" sz="1776" i="1" dirty="0">
                <a:solidFill>
                  <a:srgbClr val="FFFFFF"/>
                </a:solidFill>
              </a:rPr>
              <a:t>                                        </a:t>
            </a:r>
            <a:r>
              <a:rPr sz="1776" i="1" dirty="0">
                <a:solidFill>
                  <a:srgbClr val="FFFFFF"/>
                </a:solidFill>
              </a:rPr>
              <a:t>Favas, T.T., Dev, P., </a:t>
            </a:r>
            <a:r>
              <a:rPr sz="1776" i="1" dirty="0" err="1">
                <a:solidFill>
                  <a:srgbClr val="FFFFFF"/>
                </a:solidFill>
              </a:rPr>
              <a:t>Chaurasia</a:t>
            </a:r>
            <a:r>
              <a:rPr sz="1776" i="1" dirty="0">
                <a:solidFill>
                  <a:srgbClr val="FFFFFF"/>
                </a:solidFill>
              </a:rPr>
              <a:t>, R.N. et al. Neurol Sci 41</a:t>
            </a:r>
            <a:r>
              <a:rPr sz="1776" b="1" i="1" dirty="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rPr>
              <a:t>, </a:t>
            </a:r>
            <a:r>
              <a:rPr sz="1776" i="1" dirty="0">
                <a:solidFill>
                  <a:srgbClr val="FFFFFF"/>
                </a:solidFill>
              </a:rPr>
              <a:t>3437–3470 (2020)</a:t>
            </a:r>
            <a:r>
              <a:rPr lang="en-IN" sz="1776" i="1" dirty="0">
                <a:solidFill>
                  <a:srgbClr val="FFFFFF"/>
                </a:solidFill>
              </a:rPr>
              <a:t> ; </a:t>
            </a:r>
            <a:r>
              <a:rPr sz="1776" i="1" dirty="0" err="1">
                <a:solidFill>
                  <a:srgbClr val="FFFFFF"/>
                </a:solidFill>
              </a:rPr>
              <a:t>Boronat</a:t>
            </a:r>
            <a:r>
              <a:rPr sz="1776" i="1" dirty="0">
                <a:solidFill>
                  <a:srgbClr val="FFFFFF"/>
                </a:solidFill>
              </a:rPr>
              <a:t> S (2021)  Front. Neurol. 11:6138</a:t>
            </a:r>
            <a:r>
              <a:rPr lang="en-IN" sz="1776" i="1" dirty="0">
                <a:solidFill>
                  <a:srgbClr val="FFFFFF"/>
                </a:solidFill>
              </a:rPr>
              <a:t>32.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176463" y="1572125"/>
            <a:ext cx="12828337" cy="77002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1800" cap="none" spc="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FFFFFF"/>
                </a:solidFill>
              </a:rPr>
              <a:t>Neurological involvement in children related to Covid-19 infection</a:t>
            </a:r>
            <a:endParaRPr sz="3600" cap="all" spc="720" dirty="0">
              <a:solidFill>
                <a:srgbClr val="FFFFFF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D15B0292-2349-4DCC-BAEF-C765E1B849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5691555"/>
              </p:ext>
            </p:extLst>
          </p:nvPr>
        </p:nvGraphicFramePr>
        <p:xfrm>
          <a:off x="1171074" y="2935704"/>
          <a:ext cx="11213431" cy="6384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="" xmlns:a16="http://schemas.microsoft.com/office/drawing/2014/main" id="{4E1A8A13-0530-48EA-A00C-CF60E4BFD8A1}"/>
              </a:ext>
            </a:extLst>
          </p:cNvPr>
          <p:cNvSpPr txBox="1">
            <a:spLocks/>
          </p:cNvSpPr>
          <p:nvPr/>
        </p:nvSpPr>
        <p:spPr>
          <a:xfrm>
            <a:off x="449179" y="561474"/>
            <a:ext cx="11895221" cy="898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584200">
              <a:defRPr sz="4500" cap="all" spc="720">
                <a:solidFill>
                  <a:srgbClr val="FFFFFF"/>
                </a:solidFill>
                <a:latin typeface="+mn-lt"/>
                <a:ea typeface="+mn-ea"/>
                <a:cs typeface="+mn-cs"/>
                <a:sym typeface="Avenir Light"/>
              </a:defRPr>
            </a:lvl1pPr>
            <a:lvl2pPr indent="228600" defTabSz="584200">
              <a:defRPr sz="4500" cap="all" spc="720">
                <a:solidFill>
                  <a:srgbClr val="FFFFFF"/>
                </a:solidFill>
                <a:latin typeface="+mn-lt"/>
                <a:ea typeface="+mn-ea"/>
                <a:cs typeface="+mn-cs"/>
                <a:sym typeface="Avenir Light"/>
              </a:defRPr>
            </a:lvl2pPr>
            <a:lvl3pPr indent="457200" defTabSz="584200">
              <a:defRPr sz="4500" cap="all" spc="720">
                <a:solidFill>
                  <a:srgbClr val="FFFFFF"/>
                </a:solidFill>
                <a:latin typeface="+mn-lt"/>
                <a:ea typeface="+mn-ea"/>
                <a:cs typeface="+mn-cs"/>
                <a:sym typeface="Avenir Light"/>
              </a:defRPr>
            </a:lvl3pPr>
            <a:lvl4pPr indent="685800" defTabSz="584200">
              <a:defRPr sz="4500" cap="all" spc="720">
                <a:solidFill>
                  <a:srgbClr val="FFFFFF"/>
                </a:solidFill>
                <a:latin typeface="+mn-lt"/>
                <a:ea typeface="+mn-ea"/>
                <a:cs typeface="+mn-cs"/>
                <a:sym typeface="Avenir Light"/>
              </a:defRPr>
            </a:lvl4pPr>
            <a:lvl5pPr indent="914400" defTabSz="584200">
              <a:defRPr sz="4500" cap="all" spc="720">
                <a:solidFill>
                  <a:srgbClr val="FFFFFF"/>
                </a:solidFill>
                <a:latin typeface="+mn-lt"/>
                <a:ea typeface="+mn-ea"/>
                <a:cs typeface="+mn-cs"/>
                <a:sym typeface="Avenir Light"/>
              </a:defRPr>
            </a:lvl5pPr>
            <a:lvl6pPr indent="1143000" defTabSz="584200">
              <a:defRPr sz="4500" cap="all" spc="720">
                <a:solidFill>
                  <a:srgbClr val="FFFFFF"/>
                </a:solidFill>
                <a:latin typeface="+mn-lt"/>
                <a:ea typeface="+mn-ea"/>
                <a:cs typeface="+mn-cs"/>
                <a:sym typeface="Avenir Light"/>
              </a:defRPr>
            </a:lvl6pPr>
            <a:lvl7pPr indent="1371600" defTabSz="584200">
              <a:defRPr sz="4500" cap="all" spc="720">
                <a:solidFill>
                  <a:srgbClr val="FFFFFF"/>
                </a:solidFill>
                <a:latin typeface="+mn-lt"/>
                <a:ea typeface="+mn-ea"/>
                <a:cs typeface="+mn-cs"/>
                <a:sym typeface="Avenir Light"/>
              </a:defRPr>
            </a:lvl7pPr>
            <a:lvl8pPr indent="1600200" defTabSz="584200">
              <a:defRPr sz="4500" cap="all" spc="720">
                <a:solidFill>
                  <a:srgbClr val="FFFFFF"/>
                </a:solidFill>
                <a:latin typeface="+mn-lt"/>
                <a:ea typeface="+mn-ea"/>
                <a:cs typeface="+mn-cs"/>
                <a:sym typeface="Avenir Light"/>
              </a:defRPr>
            </a:lvl8pPr>
            <a:lvl9pPr indent="1828800" defTabSz="584200">
              <a:defRPr sz="4500" cap="all" spc="720">
                <a:solidFill>
                  <a:srgbClr val="FFFFFF"/>
                </a:solidFill>
                <a:latin typeface="+mn-lt"/>
                <a:ea typeface="+mn-ea"/>
                <a:cs typeface="+mn-cs"/>
                <a:sym typeface="Avenir Light"/>
              </a:defRPr>
            </a:lvl9pPr>
          </a:lstStyle>
          <a:p>
            <a:r>
              <a:rPr lang="en-IN"/>
              <a:t>Discussion</a:t>
            </a:r>
            <a:endParaRPr lang="en-IN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240632" y="1524001"/>
            <a:ext cx="12609094" cy="80050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</a:rPr>
              <a:t>Clinical characteristics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FFFFFF"/>
                </a:solidFill>
              </a:rPr>
              <a:t>Youngest child in our cohort was 2.5 months. </a:t>
            </a:r>
            <a:r>
              <a:rPr lang="en-US" sz="2400" dirty="0" smtClean="0">
                <a:solidFill>
                  <a:srgbClr val="FFFFFF"/>
                </a:solidFill>
              </a:rPr>
              <a:t>A case series from U.K. by </a:t>
            </a:r>
            <a:r>
              <a:rPr lang="en-US" sz="2400" dirty="0" err="1" smtClean="0">
                <a:solidFill>
                  <a:srgbClr val="FFFFFF"/>
                </a:solidFill>
              </a:rPr>
              <a:t>Schupper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et al has reported neurological manifestation in a 2 month old baby with MCA stroke who presented with refractory status </a:t>
            </a:r>
            <a:r>
              <a:rPr lang="en-US" sz="2400" dirty="0" err="1" smtClean="0">
                <a:solidFill>
                  <a:srgbClr val="FFFFFF"/>
                </a:solidFill>
              </a:rPr>
              <a:t>epilepticus</a:t>
            </a:r>
            <a:r>
              <a:rPr lang="en-US" sz="2400" dirty="0" smtClean="0">
                <a:solidFill>
                  <a:srgbClr val="FFFFFF"/>
                </a:solidFill>
              </a:rPr>
              <a:t>.</a:t>
            </a:r>
            <a:endParaRPr lang="en-US" sz="2400" dirty="0">
              <a:solidFill>
                <a:srgbClr val="FFFFFF"/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FFFFFF"/>
                </a:solidFill>
              </a:rPr>
              <a:t>Males were more in our </a:t>
            </a:r>
            <a:r>
              <a:rPr lang="en-US" sz="2400" dirty="0" smtClean="0">
                <a:solidFill>
                  <a:srgbClr val="FFFFFF"/>
                </a:solidFill>
              </a:rPr>
              <a:t>cohort </a:t>
            </a:r>
            <a:r>
              <a:rPr lang="en-US" sz="2400" dirty="0" smtClean="0">
                <a:solidFill>
                  <a:schemeClr val="tx1"/>
                </a:solidFill>
              </a:rPr>
              <a:t>(70%), </a:t>
            </a:r>
            <a:r>
              <a:rPr lang="en-US" sz="2400" dirty="0">
                <a:solidFill>
                  <a:srgbClr val="FFFFFF"/>
                </a:solidFill>
              </a:rPr>
              <a:t>but there is </a:t>
            </a:r>
            <a:r>
              <a:rPr lang="en-US" sz="2400" dirty="0" smtClean="0">
                <a:solidFill>
                  <a:srgbClr val="FFFFFF"/>
                </a:solidFill>
              </a:rPr>
              <a:t>no </a:t>
            </a:r>
            <a:r>
              <a:rPr lang="en-US" sz="2400" dirty="0">
                <a:solidFill>
                  <a:srgbClr val="FFFFFF"/>
                </a:solidFill>
              </a:rPr>
              <a:t>specific age or gender predisposition seen as per </a:t>
            </a:r>
            <a:r>
              <a:rPr lang="en-US" sz="2400" dirty="0" smtClean="0">
                <a:solidFill>
                  <a:srgbClr val="FFFFFF"/>
                </a:solidFill>
              </a:rPr>
              <a:t>literature.</a:t>
            </a:r>
            <a:endParaRPr lang="en-US" sz="24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Most of the affected children did not have any comorbidities, or pre-existing conditions, except </a:t>
            </a:r>
            <a:r>
              <a:rPr lang="en-US" sz="2400" dirty="0" smtClean="0">
                <a:solidFill>
                  <a:srgbClr val="FFFFFF"/>
                </a:solidFill>
              </a:rPr>
              <a:t>three </a:t>
            </a:r>
            <a:r>
              <a:rPr sz="2400" dirty="0" smtClean="0">
                <a:solidFill>
                  <a:srgbClr val="FFFFFF"/>
                </a:solidFill>
              </a:rPr>
              <a:t>cases- </a:t>
            </a:r>
            <a:r>
              <a:rPr lang="en-US" sz="2400" dirty="0" smtClean="0">
                <a:solidFill>
                  <a:srgbClr val="FFFFFF"/>
                </a:solidFill>
              </a:rPr>
              <a:t>two </a:t>
            </a:r>
            <a:r>
              <a:rPr sz="2400" dirty="0" smtClean="0">
                <a:solidFill>
                  <a:srgbClr val="FFFFFF"/>
                </a:solidFill>
              </a:rPr>
              <a:t>w</a:t>
            </a:r>
            <a:r>
              <a:rPr lang="en-US" sz="2400" dirty="0" smtClean="0">
                <a:solidFill>
                  <a:srgbClr val="FFFFFF"/>
                </a:solidFill>
              </a:rPr>
              <a:t>ere</a:t>
            </a:r>
            <a:r>
              <a:rPr sz="2400" dirty="0" smtClean="0">
                <a:solidFill>
                  <a:srgbClr val="FFFFFF"/>
                </a:solidFill>
              </a:rPr>
              <a:t>  </a:t>
            </a:r>
            <a:r>
              <a:rPr sz="2400" dirty="0">
                <a:solidFill>
                  <a:srgbClr val="FFFFFF"/>
                </a:solidFill>
              </a:rPr>
              <a:t>known case of Epilepsy </a:t>
            </a:r>
            <a:r>
              <a:rPr sz="2400" dirty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chemeClr val="tx1"/>
                </a:solidFill>
              </a:rPr>
              <a:t>one </a:t>
            </a:r>
            <a:r>
              <a:rPr sz="2400" dirty="0" smtClean="0">
                <a:solidFill>
                  <a:schemeClr val="tx1"/>
                </a:solidFill>
              </a:rPr>
              <a:t>was </a:t>
            </a:r>
            <a:r>
              <a:rPr sz="2400" dirty="0">
                <a:solidFill>
                  <a:srgbClr val="FFFFFF"/>
                </a:solidFill>
              </a:rPr>
              <a:t>a case of developmental delay.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This is similar to the reported cases, where most of the cases occurred in previously healthy children.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F1B4A4A3-7CBC-47E0-B542-2351A9178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09600"/>
            <a:ext cx="11684000" cy="914400"/>
          </a:xfrm>
        </p:spPr>
        <p:txBody>
          <a:bodyPr/>
          <a:lstStyle/>
          <a:p>
            <a:r>
              <a:rPr lang="en-IN"/>
              <a:t>Discussion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C6AF02D-2CF6-4DAF-8ED0-FA12B87C9405}"/>
              </a:ext>
            </a:extLst>
          </p:cNvPr>
          <p:cNvSpPr txBox="1"/>
          <p:nvPr/>
        </p:nvSpPr>
        <p:spPr>
          <a:xfrm>
            <a:off x="4572000" y="9203576"/>
            <a:ext cx="819216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N" sz="2000" i="1" dirty="0" err="1">
                <a:solidFill>
                  <a:srgbClr val="FFFFFF"/>
                </a:solidFill>
              </a:rPr>
              <a:t>Lindan</a:t>
            </a:r>
            <a:r>
              <a:rPr lang="en-IN" sz="2000" i="1" dirty="0">
                <a:solidFill>
                  <a:srgbClr val="FFFFFF"/>
                </a:solidFill>
              </a:rPr>
              <a:t> C.E et al ,The Lancet Child and Adolescent Health,  5  (3) , pp. 167-177</a:t>
            </a:r>
            <a:endParaRPr kumimoji="0" lang="en-IN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</a:rPr>
              <a:t>Clinical characteristics</a:t>
            </a:r>
            <a:endParaRPr lang="en-IN" sz="3600" dirty="0">
              <a:solidFill>
                <a:srgbClr val="FFFFFF"/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IN" sz="2400" dirty="0">
                <a:solidFill>
                  <a:srgbClr val="FFFFFF"/>
                </a:solidFill>
              </a:rPr>
              <a:t>O</a:t>
            </a:r>
            <a:r>
              <a:rPr sz="2400" dirty="0" err="1">
                <a:solidFill>
                  <a:srgbClr val="FFFFFF"/>
                </a:solidFill>
              </a:rPr>
              <a:t>ur</a:t>
            </a:r>
            <a:r>
              <a:rPr sz="2400" dirty="0">
                <a:solidFill>
                  <a:srgbClr val="FFFFFF"/>
                </a:solidFill>
              </a:rPr>
              <a:t> cases showed both, the acute and delayed neurological manifestations of Covid-19.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Delayed presentation were the cases of post-Covid demyelination, who were rt-PCR negative and Covid- antibody positive.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This is in accordance with the reported cases, where both, early </a:t>
            </a:r>
            <a:r>
              <a:rPr sz="2400" dirty="0" smtClean="0">
                <a:solidFill>
                  <a:srgbClr val="FFFFFF"/>
                </a:solidFill>
              </a:rPr>
              <a:t>an</a:t>
            </a:r>
            <a:r>
              <a:rPr lang="en-US" sz="2400" dirty="0" smtClean="0">
                <a:solidFill>
                  <a:srgbClr val="FFFFFF"/>
                </a:solidFill>
              </a:rPr>
              <a:t>d</a:t>
            </a:r>
            <a:r>
              <a:rPr sz="2400" dirty="0" smtClean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delayed manifestations have been reported.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D72B055-1F90-4A71-9BCB-806CA1B32F4A}"/>
              </a:ext>
            </a:extLst>
          </p:cNvPr>
          <p:cNvSpPr txBox="1"/>
          <p:nvPr/>
        </p:nvSpPr>
        <p:spPr>
          <a:xfrm>
            <a:off x="4572000" y="9203576"/>
            <a:ext cx="819216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N" sz="2000" i="1" dirty="0" err="1">
                <a:solidFill>
                  <a:srgbClr val="FFFFFF"/>
                </a:solidFill>
              </a:rPr>
              <a:t>Lindan</a:t>
            </a:r>
            <a:r>
              <a:rPr lang="en-IN" sz="2000" i="1" dirty="0">
                <a:solidFill>
                  <a:srgbClr val="FFFFFF"/>
                </a:solidFill>
              </a:rPr>
              <a:t> C.E et al ,The Lancet Child and Adolescent Health,  5  (3) , pp. 167-177</a:t>
            </a:r>
            <a:endParaRPr kumimoji="0" lang="en-IN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6CC43495-770B-4A58-AF5C-6DF4CEAFE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09600"/>
            <a:ext cx="11684000" cy="914400"/>
          </a:xfrm>
        </p:spPr>
        <p:txBody>
          <a:bodyPr/>
          <a:lstStyle/>
          <a:p>
            <a:r>
              <a:rPr lang="en-IN" dirty="0"/>
              <a:t>  Discussion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572516">
              <a:spcBef>
                <a:spcPts val="410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IN" sz="3528" b="1" dirty="0">
                <a:solidFill>
                  <a:srgbClr val="FFFFFF"/>
                </a:solidFill>
              </a:rPr>
              <a:t>Investigations</a:t>
            </a:r>
          </a:p>
          <a:p>
            <a:pPr defTabSz="572516">
              <a:spcBef>
                <a:spcPts val="4100"/>
              </a:spcBef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FFFFFF"/>
                </a:solidFill>
              </a:rPr>
              <a:t>Blood investigations showed raised inflammatory markers</a:t>
            </a:r>
            <a:r>
              <a:rPr lang="en-IN" sz="2600" dirty="0">
                <a:solidFill>
                  <a:srgbClr val="FFFFFF"/>
                </a:solidFill>
              </a:rPr>
              <a:t> in </a:t>
            </a:r>
            <a:r>
              <a:rPr lang="en-IN" sz="2600" dirty="0" smtClean="0">
                <a:solidFill>
                  <a:srgbClr val="FFFFFF"/>
                </a:solidFill>
              </a:rPr>
              <a:t>10/20 </a:t>
            </a:r>
            <a:r>
              <a:rPr lang="en-IN" sz="2600" dirty="0">
                <a:solidFill>
                  <a:srgbClr val="FFFFFF"/>
                </a:solidFill>
              </a:rPr>
              <a:t>cases</a:t>
            </a:r>
            <a:r>
              <a:rPr sz="2600" dirty="0">
                <a:solidFill>
                  <a:srgbClr val="FFFFFF"/>
                </a:solidFill>
              </a:rPr>
              <a:t>, suggestive of cytokine storm</a:t>
            </a:r>
            <a:r>
              <a:rPr lang="en-IN" sz="2600" dirty="0"/>
              <a:t> </a:t>
            </a:r>
            <a:r>
              <a:rPr lang="en-IN" sz="2600" dirty="0" smtClean="0">
                <a:solidFill>
                  <a:schemeClr val="tx1"/>
                </a:solidFill>
              </a:rPr>
              <a:t>indicativ</a:t>
            </a:r>
            <a:r>
              <a:rPr lang="en-IN" sz="2600" dirty="0" smtClean="0">
                <a:solidFill>
                  <a:schemeClr val="tx1"/>
                </a:solidFill>
              </a:rPr>
              <a:t>e </a:t>
            </a:r>
            <a:r>
              <a:rPr lang="en-IN" sz="2600" dirty="0">
                <a:solidFill>
                  <a:schemeClr val="tx1"/>
                </a:solidFill>
              </a:rPr>
              <a:t>of MIS-C (Multisystem Inflammatory Syndrome in Children</a:t>
            </a:r>
            <a:r>
              <a:rPr lang="en-IN" sz="2600" dirty="0" smtClean="0">
                <a:solidFill>
                  <a:schemeClr val="tx1"/>
                </a:solidFill>
              </a:rPr>
              <a:t>).</a:t>
            </a:r>
          </a:p>
          <a:p>
            <a:pPr defTabSz="572516">
              <a:spcBef>
                <a:spcPts val="41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tx1"/>
                </a:solidFill>
              </a:rPr>
              <a:t>One child had co infection with Dengue </a:t>
            </a:r>
            <a:endParaRPr lang="en-US" sz="2400" dirty="0" smtClean="0">
              <a:solidFill>
                <a:schemeClr val="tx1"/>
              </a:solidFill>
            </a:endParaRPr>
          </a:p>
          <a:p>
            <a:pPr defTabSz="572516">
              <a:spcBef>
                <a:spcPts val="4100"/>
              </a:spcBef>
              <a:defRPr sz="1800">
                <a:solidFill>
                  <a:srgbClr val="000000"/>
                </a:solidFill>
              </a:defRPr>
            </a:pPr>
            <a:r>
              <a:rPr sz="2600" dirty="0" smtClean="0">
                <a:solidFill>
                  <a:srgbClr val="FFFFFF"/>
                </a:solidFill>
              </a:rPr>
              <a:t>Vitamin </a:t>
            </a:r>
            <a:r>
              <a:rPr sz="2600" dirty="0">
                <a:solidFill>
                  <a:srgbClr val="FFFFFF"/>
                </a:solidFill>
              </a:rPr>
              <a:t>D levels were done</a:t>
            </a:r>
            <a:r>
              <a:rPr lang="en-IN" sz="2600" dirty="0">
                <a:solidFill>
                  <a:srgbClr val="FFFFFF"/>
                </a:solidFill>
              </a:rPr>
              <a:t> in </a:t>
            </a:r>
            <a:r>
              <a:rPr lang="en-IN" sz="2600" dirty="0" smtClean="0">
                <a:solidFill>
                  <a:srgbClr val="FFFFFF"/>
                </a:solidFill>
              </a:rPr>
              <a:t>13/20 </a:t>
            </a:r>
            <a:r>
              <a:rPr lang="en-IN" sz="2600" dirty="0">
                <a:solidFill>
                  <a:srgbClr val="FFFFFF"/>
                </a:solidFill>
              </a:rPr>
              <a:t>cases; </a:t>
            </a:r>
            <a:r>
              <a:rPr sz="2600" dirty="0">
                <a:solidFill>
                  <a:srgbClr val="FFFFFF"/>
                </a:solidFill>
              </a:rPr>
              <a:t> were low in </a:t>
            </a:r>
            <a:r>
              <a:rPr lang="en-US" sz="2600" dirty="0" smtClean="0">
                <a:solidFill>
                  <a:srgbClr val="FFFFFF"/>
                </a:solidFill>
              </a:rPr>
              <a:t>4 </a:t>
            </a:r>
            <a:r>
              <a:rPr sz="2600" dirty="0" smtClean="0">
                <a:solidFill>
                  <a:srgbClr val="FFFFFF"/>
                </a:solidFill>
              </a:rPr>
              <a:t>patients-</a:t>
            </a:r>
            <a:r>
              <a:rPr lang="en-IN" sz="2600" dirty="0" smtClean="0">
                <a:solidFill>
                  <a:srgbClr val="FFFFFF"/>
                </a:solidFill>
              </a:rPr>
              <a:t> </a:t>
            </a:r>
            <a:r>
              <a:rPr lang="en-IN" sz="2600" dirty="0">
                <a:solidFill>
                  <a:schemeClr val="tx1"/>
                </a:solidFill>
              </a:rPr>
              <a:t>3</a:t>
            </a:r>
            <a:r>
              <a:rPr sz="2600" dirty="0" smtClean="0">
                <a:solidFill>
                  <a:schemeClr val="tx1"/>
                </a:solidFill>
              </a:rPr>
              <a:t> </a:t>
            </a:r>
            <a:r>
              <a:rPr sz="2600" dirty="0">
                <a:solidFill>
                  <a:srgbClr val="FFFFFF"/>
                </a:solidFill>
              </a:rPr>
              <a:t>cases of </a:t>
            </a:r>
            <a:r>
              <a:rPr lang="en-IN" sz="2600" dirty="0">
                <a:solidFill>
                  <a:srgbClr val="FFFFFF"/>
                </a:solidFill>
              </a:rPr>
              <a:t>delayed presentation</a:t>
            </a:r>
            <a:r>
              <a:rPr sz="2600" dirty="0">
                <a:solidFill>
                  <a:srgbClr val="FFFFFF"/>
                </a:solidFill>
              </a:rPr>
              <a:t> and one case </a:t>
            </a:r>
            <a:r>
              <a:rPr sz="2600" dirty="0">
                <a:solidFill>
                  <a:schemeClr val="tx1"/>
                </a:solidFill>
              </a:rPr>
              <a:t>of </a:t>
            </a:r>
            <a:r>
              <a:rPr lang="en-IN" sz="2600" dirty="0">
                <a:solidFill>
                  <a:schemeClr val="tx1"/>
                </a:solidFill>
              </a:rPr>
              <a:t>febrile </a:t>
            </a:r>
            <a:r>
              <a:rPr lang="en-IN" sz="2600" dirty="0" smtClean="0">
                <a:solidFill>
                  <a:schemeClr val="tx1"/>
                </a:solidFill>
              </a:rPr>
              <a:t>encephalopathy</a:t>
            </a:r>
            <a:r>
              <a:rPr sz="2600" dirty="0" smtClean="0">
                <a:solidFill>
                  <a:srgbClr val="FFFFFF"/>
                </a:solidFill>
              </a:rPr>
              <a:t>.</a:t>
            </a:r>
            <a:endParaRPr sz="2600" dirty="0">
              <a:solidFill>
                <a:srgbClr val="FFFFFF"/>
              </a:solidFill>
            </a:endParaRPr>
          </a:p>
          <a:p>
            <a:pPr marL="460502" lvl="0" indent="-460502" defTabSz="572516">
              <a:spcBef>
                <a:spcPts val="4100"/>
              </a:spcBef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FFFFFF"/>
                </a:solidFill>
              </a:rPr>
              <a:t>Low Vitamin D levels are itself risk factor for autoimmune neurological conditions, and could have been possible aggravating factor in these cases.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6711123-3EE9-45AE-A4A3-33DE5C3238FB}"/>
              </a:ext>
            </a:extLst>
          </p:cNvPr>
          <p:cNvSpPr txBox="1"/>
          <p:nvPr/>
        </p:nvSpPr>
        <p:spPr>
          <a:xfrm>
            <a:off x="6224337" y="9355257"/>
            <a:ext cx="678046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IN" sz="1800" i="1" dirty="0">
                <a:solidFill>
                  <a:srgbClr val="FFFFFF"/>
                </a:solidFill>
              </a:rPr>
              <a:t> Abdel-Mannan et al. JAMA Neurol. 2020;77(11):1440–1445.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2A559141-CADC-4D79-8B41-9E81AEB46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09600"/>
            <a:ext cx="11684000" cy="914400"/>
          </a:xfrm>
        </p:spPr>
        <p:txBody>
          <a:bodyPr/>
          <a:lstStyle/>
          <a:p>
            <a:r>
              <a:rPr lang="en-IN" dirty="0"/>
              <a:t>  Discussion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xfrm>
            <a:off x="481263" y="1636295"/>
            <a:ext cx="11863137" cy="771625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chemeClr val="tx1"/>
                </a:solidFill>
              </a:rPr>
              <a:t>CSF was </a:t>
            </a:r>
            <a:r>
              <a:rPr lang="en-US" sz="2400" dirty="0" smtClean="0">
                <a:solidFill>
                  <a:schemeClr val="tx1"/>
                </a:solidFill>
              </a:rPr>
              <a:t>done in 10/20 cases, and was </a:t>
            </a:r>
            <a:r>
              <a:rPr sz="2400" dirty="0" smtClean="0">
                <a:solidFill>
                  <a:schemeClr val="tx1"/>
                </a:solidFill>
              </a:rPr>
              <a:t>normal </a:t>
            </a:r>
            <a:r>
              <a:rPr sz="2400" dirty="0">
                <a:solidFill>
                  <a:srgbClr val="FFFFFF"/>
                </a:solidFill>
              </a:rPr>
              <a:t>in </a:t>
            </a:r>
            <a:r>
              <a:rPr lang="en-US" sz="2400" dirty="0" smtClean="0">
                <a:solidFill>
                  <a:srgbClr val="FFFFFF"/>
                </a:solidFill>
              </a:rPr>
              <a:t>all of them</a:t>
            </a:r>
            <a:r>
              <a:rPr sz="2400" dirty="0" smtClean="0">
                <a:solidFill>
                  <a:srgbClr val="FFFFFF"/>
                </a:solidFill>
              </a:rPr>
              <a:t>, </a:t>
            </a:r>
            <a:r>
              <a:rPr sz="2400" dirty="0">
                <a:solidFill>
                  <a:srgbClr val="FFFFFF"/>
                </a:solidFill>
              </a:rPr>
              <a:t>which is similar to the reported cases in literature.</a:t>
            </a:r>
            <a:endParaRPr lang="en-IN" sz="24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IN" sz="2400" dirty="0">
                <a:solidFill>
                  <a:schemeClr val="tx1"/>
                </a:solidFill>
              </a:rPr>
              <a:t>EEG was done in </a:t>
            </a:r>
            <a:r>
              <a:rPr lang="en-IN" sz="2400" dirty="0" smtClean="0">
                <a:solidFill>
                  <a:schemeClr val="tx1"/>
                </a:solidFill>
              </a:rPr>
              <a:t>13/20 </a:t>
            </a:r>
            <a:r>
              <a:rPr lang="en-IN" sz="2400" dirty="0">
                <a:solidFill>
                  <a:schemeClr val="tx1"/>
                </a:solidFill>
              </a:rPr>
              <a:t>patients </a:t>
            </a:r>
            <a:r>
              <a:rPr lang="en-IN" sz="2400" dirty="0" smtClean="0">
                <a:solidFill>
                  <a:schemeClr val="tx1"/>
                </a:solidFill>
              </a:rPr>
              <a:t>– 6 patients had </a:t>
            </a:r>
            <a:r>
              <a:rPr lang="en-IN" sz="2400" dirty="0">
                <a:solidFill>
                  <a:schemeClr val="tx1"/>
                </a:solidFill>
              </a:rPr>
              <a:t>abnormal EEG in the form of diffuse slowing of background activity especially in children with febrile encephalopathy. This is in accordance with the reported </a:t>
            </a:r>
            <a:r>
              <a:rPr lang="en-IN" sz="2400" dirty="0" smtClean="0">
                <a:solidFill>
                  <a:schemeClr val="tx1"/>
                </a:solidFill>
              </a:rPr>
              <a:t>literature.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A4C28E16-F56A-41D3-AB60-BDB2DF213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812" y="705852"/>
            <a:ext cx="11654588" cy="818147"/>
          </a:xfrm>
        </p:spPr>
        <p:txBody>
          <a:bodyPr/>
          <a:lstStyle/>
          <a:p>
            <a:r>
              <a:rPr lang="en-IN" dirty="0"/>
              <a:t>  Discussion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7812338-C6B3-4CA9-B959-46AA49A521F0}"/>
              </a:ext>
            </a:extLst>
          </p:cNvPr>
          <p:cNvSpPr txBox="1"/>
          <p:nvPr/>
        </p:nvSpPr>
        <p:spPr>
          <a:xfrm>
            <a:off x="6224337" y="9355257"/>
            <a:ext cx="678046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IN" sz="1800" i="1" dirty="0">
                <a:solidFill>
                  <a:srgbClr val="FFFFFF"/>
                </a:solidFill>
              </a:rPr>
              <a:t> Abdel-Mannan et al. JAMA Neurol. 2020;77(11):1440–1445.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E607A49-53A0-4C1C-8B98-CFB783FCA7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lang="en-IN" sz="3600" b="1" dirty="0">
                <a:solidFill>
                  <a:schemeClr val="tx1"/>
                </a:solidFill>
              </a:rPr>
              <a:t>Neuroimaging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IN" sz="2800" dirty="0">
                <a:solidFill>
                  <a:schemeClr val="tx1"/>
                </a:solidFill>
              </a:rPr>
              <a:t>Neuroimaging was </a:t>
            </a:r>
            <a:r>
              <a:rPr lang="en-IN" sz="2800" dirty="0" smtClean="0">
                <a:solidFill>
                  <a:schemeClr val="tx1"/>
                </a:solidFill>
              </a:rPr>
              <a:t>done in 16 cases, out of which 10 cases</a:t>
            </a:r>
            <a:r>
              <a:rPr lang="en-IN" sz="2800" dirty="0">
                <a:solidFill>
                  <a:schemeClr val="tx1"/>
                </a:solidFill>
              </a:rPr>
              <a:t> </a:t>
            </a:r>
            <a:r>
              <a:rPr lang="en-IN" sz="2800" dirty="0" smtClean="0">
                <a:solidFill>
                  <a:schemeClr val="tx1"/>
                </a:solidFill>
              </a:rPr>
              <a:t>had normal imaging, which included cases </a:t>
            </a:r>
            <a:r>
              <a:rPr lang="en-IN" sz="2800" dirty="0">
                <a:solidFill>
                  <a:schemeClr val="tx1"/>
                </a:solidFill>
              </a:rPr>
              <a:t>p</a:t>
            </a:r>
            <a:r>
              <a:rPr lang="en-IN" sz="2800" dirty="0">
                <a:solidFill>
                  <a:srgbClr val="FFFFFF"/>
                </a:solidFill>
              </a:rPr>
              <a:t>resenting with febrile seizures and acute encephalopathy (except one, who had severe diffuse cerebral </a:t>
            </a:r>
            <a:r>
              <a:rPr lang="en-IN" sz="2800" dirty="0" err="1">
                <a:solidFill>
                  <a:srgbClr val="FFFFFF"/>
                </a:solidFill>
              </a:rPr>
              <a:t>edema</a:t>
            </a:r>
            <a:r>
              <a:rPr lang="en-IN" sz="2800" dirty="0">
                <a:solidFill>
                  <a:srgbClr val="FFFFFF"/>
                </a:solidFill>
              </a:rPr>
              <a:t>), and in case of facial nerve palsy.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008210B8-3DEE-4A2E-8D87-43A9EC73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936" y="641684"/>
            <a:ext cx="11606463" cy="882316"/>
          </a:xfrm>
        </p:spPr>
        <p:txBody>
          <a:bodyPr/>
          <a:lstStyle/>
          <a:p>
            <a:r>
              <a:rPr lang="en-IN" dirty="0"/>
              <a:t>  Discussion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E3979B0-960B-4188-9441-67E28FEAC056}"/>
              </a:ext>
            </a:extLst>
          </p:cNvPr>
          <p:cNvSpPr txBox="1"/>
          <p:nvPr/>
        </p:nvSpPr>
        <p:spPr>
          <a:xfrm>
            <a:off x="4572000" y="9203576"/>
            <a:ext cx="819216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N" sz="2000" i="1" dirty="0" err="1">
                <a:solidFill>
                  <a:srgbClr val="FFFFFF"/>
                </a:solidFill>
              </a:rPr>
              <a:t>Lindan</a:t>
            </a:r>
            <a:r>
              <a:rPr lang="en-IN" sz="2000" i="1" dirty="0">
                <a:solidFill>
                  <a:srgbClr val="FFFFFF"/>
                </a:solidFill>
              </a:rPr>
              <a:t> C.E et al ,The Lancet Child and Adolescent Health,  5  (3) , pp. 167-177</a:t>
            </a:r>
            <a:endParaRPr kumimoji="0" lang="en-IN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7986707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creen Shot 2021-04-27 at 10.50.01 pm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7110182" y="831640"/>
            <a:ext cx="4509839" cy="5122826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437459" y="6818602"/>
            <a:ext cx="1193100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MRI brain DWI sequences showing hyperintensity in splenium of corpus callosum with diffusion restriction on ADC sequence.</a:t>
            </a:r>
          </a:p>
        </p:txBody>
      </p:sp>
      <p:pic>
        <p:nvPicPr>
          <p:cNvPr id="123" name="Screen Shot 2021-02-14 at 10.18.36 pm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37458" y="408126"/>
            <a:ext cx="5365791" cy="5705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creen Shot 2021-04-27 at 10.51.36 pm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16854" y="73883"/>
            <a:ext cx="5465524" cy="4880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Screen Shot 2021-04-27 at 10.54.39 pm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7676959" y="480018"/>
            <a:ext cx="4690744" cy="5681219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616478" y="6868454"/>
            <a:ext cx="384200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MRI brain T2 Flair showing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swollen right optic nerve</a:t>
            </a:r>
          </a:p>
        </p:txBody>
      </p:sp>
      <p:sp>
        <p:nvSpPr>
          <p:cNvPr id="128" name="Shape 128"/>
          <p:cNvSpPr/>
          <p:nvPr/>
        </p:nvSpPr>
        <p:spPr>
          <a:xfrm>
            <a:off x="6366180" y="6868454"/>
            <a:ext cx="5790286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MRI spine T2WI saggital section showing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longitudinal extensive transverse myelitis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creenshot (1) copy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29559" y="535778"/>
            <a:ext cx="4950869" cy="39171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Screenshot (2) copy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493452" y="295738"/>
            <a:ext cx="4249183" cy="4126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screenshot 3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8515012" y="304491"/>
            <a:ext cx="4565435" cy="4109398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/>
        </p:nvSpPr>
        <p:spPr>
          <a:xfrm>
            <a:off x="37942" y="5966781"/>
            <a:ext cx="12747615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FFFFFF"/>
                </a:solidFill>
              </a:rPr>
              <a:t>CT brain of patient with febrile encephalopathy showing </a:t>
            </a:r>
            <a:r>
              <a:rPr sz="3000" dirty="0" smtClean="0">
                <a:solidFill>
                  <a:srgbClr val="FFFFFF"/>
                </a:solidFill>
              </a:rPr>
              <a:t>loss </a:t>
            </a:r>
            <a:r>
              <a:rPr sz="3000" dirty="0">
                <a:solidFill>
                  <a:srgbClr val="FFFFFF"/>
                </a:solidFill>
              </a:rPr>
              <a:t>of grey-white differentiation, with chinking of </a:t>
            </a:r>
            <a:r>
              <a:rPr sz="3000" dirty="0" smtClean="0">
                <a:solidFill>
                  <a:srgbClr val="FFFFFF"/>
                </a:solidFill>
              </a:rPr>
              <a:t>ventricles,</a:t>
            </a:r>
            <a:r>
              <a:rPr lang="en-US" sz="3000" dirty="0" smtClean="0">
                <a:solidFill>
                  <a:srgbClr val="FFFFFF"/>
                </a:solidFill>
              </a:rPr>
              <a:t> </a:t>
            </a:r>
            <a:r>
              <a:rPr sz="3000" dirty="0" err="1" smtClean="0">
                <a:solidFill>
                  <a:srgbClr val="FFFFFF"/>
                </a:solidFill>
              </a:rPr>
              <a:t>sylvian</a:t>
            </a:r>
            <a:r>
              <a:rPr sz="3000" dirty="0" smtClean="0">
                <a:solidFill>
                  <a:srgbClr val="FFFFFF"/>
                </a:solidFill>
              </a:rPr>
              <a:t> </a:t>
            </a:r>
            <a:r>
              <a:rPr sz="3000" dirty="0">
                <a:solidFill>
                  <a:srgbClr val="FFFFFF"/>
                </a:solidFill>
              </a:rPr>
              <a:t>fissure and cisterns, suggestive of severe cerebral edema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00736" lvl="0" indent="-300736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04" dirty="0">
                <a:solidFill>
                  <a:srgbClr val="FFFFFF"/>
                </a:solidFill>
              </a:rPr>
              <a:t>Published in The Lancet Child Adolescent Health in Dec. 2020</a:t>
            </a:r>
          </a:p>
          <a:p>
            <a:pPr marL="300736" lvl="0" indent="-300736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04" dirty="0">
                <a:solidFill>
                  <a:srgbClr val="FFFFFF"/>
                </a:solidFill>
              </a:rPr>
              <a:t>It was </a:t>
            </a:r>
            <a:r>
              <a:rPr sz="2304" dirty="0" err="1">
                <a:solidFill>
                  <a:srgbClr val="FFFFFF"/>
                </a:solidFill>
              </a:rPr>
              <a:t>multicentre</a:t>
            </a:r>
            <a:r>
              <a:rPr sz="2304" dirty="0">
                <a:solidFill>
                  <a:srgbClr val="FFFFFF"/>
                </a:solidFill>
              </a:rPr>
              <a:t> international study, which included children with encephalopathy related to severe acute respiratory syndrome coronavirus 2 (SARS-CoV-2) infection and abnormal neuroimaging findings.</a:t>
            </a:r>
          </a:p>
          <a:p>
            <a:pPr marL="300736" lvl="0" indent="-300736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04" dirty="0">
                <a:solidFill>
                  <a:srgbClr val="FFFFFF"/>
                </a:solidFill>
              </a:rPr>
              <a:t>38 children were included. </a:t>
            </a:r>
          </a:p>
          <a:p>
            <a:pPr marL="300736" lvl="0" indent="-300736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04" dirty="0">
                <a:solidFill>
                  <a:srgbClr val="FFFFFF"/>
                </a:solidFill>
              </a:rPr>
              <a:t>The most common imaging patterns were </a:t>
            </a:r>
            <a:r>
              <a:rPr sz="2304" dirty="0" err="1">
                <a:solidFill>
                  <a:srgbClr val="FFFFFF"/>
                </a:solidFill>
              </a:rPr>
              <a:t>postinfectious</a:t>
            </a:r>
            <a:r>
              <a:rPr sz="2304" dirty="0">
                <a:solidFill>
                  <a:srgbClr val="FFFFFF"/>
                </a:solidFill>
              </a:rPr>
              <a:t> immune-mediated ADEM like changes (16 patients), </a:t>
            </a:r>
            <a:r>
              <a:rPr sz="2304" dirty="0">
                <a:solidFill>
                  <a:schemeClr val="tx1"/>
                </a:solidFill>
              </a:rPr>
              <a:t>myelitis </a:t>
            </a:r>
            <a:r>
              <a:rPr sz="2304" dirty="0" smtClean="0">
                <a:solidFill>
                  <a:schemeClr val="tx1"/>
                </a:solidFill>
              </a:rPr>
              <a:t>(</a:t>
            </a:r>
            <a:r>
              <a:rPr lang="en-US" sz="2304" dirty="0">
                <a:solidFill>
                  <a:schemeClr val="tx1"/>
                </a:solidFill>
              </a:rPr>
              <a:t>8</a:t>
            </a:r>
            <a:r>
              <a:rPr sz="2304" dirty="0" smtClean="0">
                <a:solidFill>
                  <a:schemeClr val="tx1"/>
                </a:solidFill>
              </a:rPr>
              <a:t> </a:t>
            </a:r>
            <a:r>
              <a:rPr sz="2304" dirty="0">
                <a:solidFill>
                  <a:schemeClr val="tx1"/>
                </a:solidFill>
              </a:rPr>
              <a:t>patients</a:t>
            </a:r>
            <a:r>
              <a:rPr sz="2304" dirty="0">
                <a:solidFill>
                  <a:srgbClr val="FFFFFF"/>
                </a:solidFill>
              </a:rPr>
              <a:t>), and neural enhancement (13 patients). </a:t>
            </a:r>
          </a:p>
          <a:p>
            <a:pPr marL="300736" lvl="0" indent="-300736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04" dirty="0" err="1">
                <a:solidFill>
                  <a:srgbClr val="FFFFFF"/>
                </a:solidFill>
              </a:rPr>
              <a:t>Splenial</a:t>
            </a:r>
            <a:r>
              <a:rPr sz="2304" dirty="0">
                <a:solidFill>
                  <a:srgbClr val="FFFFFF"/>
                </a:solidFill>
              </a:rPr>
              <a:t> lesions (7 patients) and myositis (4 patients) were predominantly observed in children with multisystem inflammatory syndrome.</a:t>
            </a:r>
          </a:p>
          <a:p>
            <a:pPr marL="300736" lvl="0" indent="-300736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04" dirty="0">
                <a:solidFill>
                  <a:srgbClr val="FFFFFF"/>
                </a:solidFill>
              </a:rPr>
              <a:t> Cerebrovascular complications in children were less common than in adults. Significant pre-existing conditions were absent and most children had </a:t>
            </a:r>
            <a:r>
              <a:rPr sz="2304" dirty="0" err="1">
                <a:solidFill>
                  <a:srgbClr val="FFFFFF"/>
                </a:solidFill>
              </a:rPr>
              <a:t>favourable</a:t>
            </a:r>
            <a:r>
              <a:rPr sz="2304" dirty="0">
                <a:solidFill>
                  <a:srgbClr val="FFFFFF"/>
                </a:solidFill>
              </a:rPr>
              <a:t> outcomes.</a:t>
            </a:r>
          </a:p>
        </p:txBody>
      </p:sp>
      <p:pic>
        <p:nvPicPr>
          <p:cNvPr id="137" name="Screen Shot 2021-04-26 at 11.04.40 pm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10195" y="-303790"/>
            <a:ext cx="11684001" cy="23240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011388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660400" y="1517650"/>
            <a:ext cx="11684000" cy="6718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We had </a:t>
            </a:r>
            <a:r>
              <a:rPr lang="en-US" sz="3600" dirty="0" smtClean="0">
                <a:solidFill>
                  <a:srgbClr val="FFFFFF"/>
                </a:solidFill>
              </a:rPr>
              <a:t>6</a:t>
            </a:r>
            <a:r>
              <a:rPr sz="3600" dirty="0" smtClean="0">
                <a:solidFill>
                  <a:srgbClr val="FFFFFF"/>
                </a:solidFill>
              </a:rPr>
              <a:t>0 </a:t>
            </a:r>
            <a:r>
              <a:rPr sz="3600" dirty="0">
                <a:solidFill>
                  <a:srgbClr val="FFFFFF"/>
                </a:solidFill>
              </a:rPr>
              <a:t>pediatric cases of Covid-19 infection, of </a:t>
            </a:r>
            <a:r>
              <a:rPr sz="3200" dirty="0" smtClean="0">
                <a:solidFill>
                  <a:schemeClr val="tx1"/>
                </a:solidFill>
              </a:rPr>
              <a:t>w</a:t>
            </a:r>
            <a:r>
              <a:rPr sz="3200" dirty="0">
                <a:solidFill>
                  <a:schemeClr val="tx1"/>
                </a:solidFill>
              </a:rPr>
              <a:t>hich </a:t>
            </a:r>
            <a:r>
              <a:rPr lang="en-US" sz="3200" dirty="0" smtClean="0">
                <a:solidFill>
                  <a:schemeClr val="tx1"/>
                </a:solidFill>
              </a:rPr>
              <a:t>20</a:t>
            </a:r>
            <a:r>
              <a:rPr sz="3200" dirty="0" smtClean="0">
                <a:solidFill>
                  <a:schemeClr val="tx1"/>
                </a:solidFill>
              </a:rPr>
              <a:t> </a:t>
            </a:r>
            <a:r>
              <a:rPr sz="3200" dirty="0">
                <a:solidFill>
                  <a:schemeClr val="tx1"/>
                </a:solidFill>
              </a:rPr>
              <a:t>patients </a:t>
            </a:r>
            <a:r>
              <a:rPr sz="3200" dirty="0">
                <a:solidFill>
                  <a:srgbClr val="FFFFFF"/>
                </a:solidFill>
              </a:rPr>
              <a:t>had </a:t>
            </a:r>
            <a:r>
              <a:rPr sz="3600" dirty="0">
                <a:solidFill>
                  <a:srgbClr val="FFFFFF"/>
                </a:solidFill>
              </a:rPr>
              <a:t>neurological manifestations.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The spectrum of neurological manifestations of Covid-19 infection is broad, and includes both, CNS &amp; PNS involvement.</a:t>
            </a:r>
          </a:p>
        </p:txBody>
      </p:sp>
      <p:sp>
        <p:nvSpPr>
          <p:cNvPr id="3" name="Shape 39">
            <a:extLst>
              <a:ext uri="{FF2B5EF4-FFF2-40B4-BE49-F238E27FC236}">
                <a16:creationId xmlns="" xmlns:a16="http://schemas.microsoft.com/office/drawing/2014/main" id="{17298066-257B-4013-AB20-44FC78D323E6}"/>
              </a:ext>
            </a:extLst>
          </p:cNvPr>
          <p:cNvSpPr txBox="1">
            <a:spLocks/>
          </p:cNvSpPr>
          <p:nvPr/>
        </p:nvSpPr>
        <p:spPr>
          <a:xfrm>
            <a:off x="660400" y="465221"/>
            <a:ext cx="11684000" cy="1422400"/>
          </a:xfrm>
          <a:prstGeom prst="rect">
            <a:avLst/>
          </a:prstGeom>
        </p:spPr>
        <p:txBody>
          <a:bodyPr/>
          <a:lstStyle>
            <a:lvl1pPr defTabSz="584200">
              <a:defRPr sz="4500" cap="all" spc="720">
                <a:solidFill>
                  <a:srgbClr val="FFFFFF"/>
                </a:solidFill>
                <a:latin typeface="+mn-lt"/>
                <a:ea typeface="+mn-ea"/>
                <a:cs typeface="+mn-cs"/>
                <a:sym typeface="Avenir Light"/>
              </a:defRPr>
            </a:lvl1pPr>
            <a:lvl2pPr indent="228600" defTabSz="584200">
              <a:defRPr sz="4500" cap="all" spc="720">
                <a:solidFill>
                  <a:srgbClr val="FFFFFF"/>
                </a:solidFill>
                <a:latin typeface="+mn-lt"/>
                <a:ea typeface="+mn-ea"/>
                <a:cs typeface="+mn-cs"/>
                <a:sym typeface="Avenir Light"/>
              </a:defRPr>
            </a:lvl2pPr>
            <a:lvl3pPr indent="457200" defTabSz="584200">
              <a:defRPr sz="4500" cap="all" spc="720">
                <a:solidFill>
                  <a:srgbClr val="FFFFFF"/>
                </a:solidFill>
                <a:latin typeface="+mn-lt"/>
                <a:ea typeface="+mn-ea"/>
                <a:cs typeface="+mn-cs"/>
                <a:sym typeface="Avenir Light"/>
              </a:defRPr>
            </a:lvl3pPr>
            <a:lvl4pPr indent="685800" defTabSz="584200">
              <a:defRPr sz="4500" cap="all" spc="720">
                <a:solidFill>
                  <a:srgbClr val="FFFFFF"/>
                </a:solidFill>
                <a:latin typeface="+mn-lt"/>
                <a:ea typeface="+mn-ea"/>
                <a:cs typeface="+mn-cs"/>
                <a:sym typeface="Avenir Light"/>
              </a:defRPr>
            </a:lvl4pPr>
            <a:lvl5pPr indent="914400" defTabSz="584200">
              <a:defRPr sz="4500" cap="all" spc="720">
                <a:solidFill>
                  <a:srgbClr val="FFFFFF"/>
                </a:solidFill>
                <a:latin typeface="+mn-lt"/>
                <a:ea typeface="+mn-ea"/>
                <a:cs typeface="+mn-cs"/>
                <a:sym typeface="Avenir Light"/>
              </a:defRPr>
            </a:lvl5pPr>
            <a:lvl6pPr indent="1143000" defTabSz="584200">
              <a:defRPr sz="4500" cap="all" spc="720">
                <a:solidFill>
                  <a:srgbClr val="FFFFFF"/>
                </a:solidFill>
                <a:latin typeface="+mn-lt"/>
                <a:ea typeface="+mn-ea"/>
                <a:cs typeface="+mn-cs"/>
                <a:sym typeface="Avenir Light"/>
              </a:defRPr>
            </a:lvl6pPr>
            <a:lvl7pPr indent="1371600" defTabSz="584200">
              <a:defRPr sz="4500" cap="all" spc="720">
                <a:solidFill>
                  <a:srgbClr val="FFFFFF"/>
                </a:solidFill>
                <a:latin typeface="+mn-lt"/>
                <a:ea typeface="+mn-ea"/>
                <a:cs typeface="+mn-cs"/>
                <a:sym typeface="Avenir Light"/>
              </a:defRPr>
            </a:lvl7pPr>
            <a:lvl8pPr indent="1600200" defTabSz="584200">
              <a:defRPr sz="4500" cap="all" spc="720">
                <a:solidFill>
                  <a:srgbClr val="FFFFFF"/>
                </a:solidFill>
                <a:latin typeface="+mn-lt"/>
                <a:ea typeface="+mn-ea"/>
                <a:cs typeface="+mn-cs"/>
                <a:sym typeface="Avenir Light"/>
              </a:defRPr>
            </a:lvl8pPr>
            <a:lvl9pPr indent="1828800" defTabSz="584200">
              <a:defRPr sz="4500" cap="all" spc="720">
                <a:solidFill>
                  <a:srgbClr val="FFFFFF"/>
                </a:solidFill>
                <a:latin typeface="+mn-lt"/>
                <a:ea typeface="+mn-ea"/>
                <a:cs typeface="+mn-cs"/>
                <a:sym typeface="Avenir Light"/>
              </a:defRPr>
            </a:lvl9pPr>
          </a:lstStyle>
          <a:p>
            <a:pPr>
              <a:defRPr sz="1800" cap="none" spc="0">
                <a:solidFill>
                  <a:srgbClr val="000000"/>
                </a:solidFill>
              </a:defRPr>
            </a:pPr>
            <a:r>
              <a:rPr lang="en-IN"/>
              <a:t>Introduction</a:t>
            </a:r>
            <a:endParaRPr lang="en-IN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97098-4288-4284-8C23-034F090B2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89" y="609600"/>
            <a:ext cx="12512843" cy="1251284"/>
          </a:xfrm>
        </p:spPr>
        <p:txBody>
          <a:bodyPr>
            <a:noAutofit/>
          </a:bodyPr>
          <a:lstStyle/>
          <a:p>
            <a:pPr algn="l"/>
            <a:r>
              <a:rPr lang="en-IN" sz="3200" dirty="0"/>
              <a:t>Anti MOG ( Myelin Oligo </a:t>
            </a:r>
            <a:r>
              <a:rPr lang="en-IN" sz="3200" dirty="0" err="1"/>
              <a:t>dendrocyte</a:t>
            </a:r>
            <a:r>
              <a:rPr lang="en-IN" sz="3200" dirty="0"/>
              <a:t> ) antibody syndrome and covid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5726E1-4335-44AD-B0E3-6BE9E1658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127" y="5855364"/>
            <a:ext cx="11915273" cy="3459747"/>
          </a:xfrm>
        </p:spPr>
        <p:txBody>
          <a:bodyPr>
            <a:normAutofit fontScale="85000" lnSpcReduction="20000"/>
          </a:bodyPr>
          <a:lstStyle/>
          <a:p>
            <a:r>
              <a:rPr lang="en-IN" dirty="0"/>
              <a:t>Only one </a:t>
            </a:r>
            <a:r>
              <a:rPr lang="en-IN" dirty="0" err="1"/>
              <a:t>pediatric</a:t>
            </a:r>
            <a:r>
              <a:rPr lang="en-IN" dirty="0"/>
              <a:t> case reported by Vraka et al from Manchester – UK – presented as ADEM</a:t>
            </a:r>
          </a:p>
          <a:p>
            <a:r>
              <a:rPr lang="en-IN" dirty="0"/>
              <a:t>Even though myelitis has been reported in children as post covid , they were not reported as part of anti MOG Antibody disease </a:t>
            </a:r>
          </a:p>
          <a:p>
            <a:r>
              <a:rPr lang="en-IN" dirty="0"/>
              <a:t>No </a:t>
            </a:r>
            <a:r>
              <a:rPr lang="en-IN" dirty="0" err="1"/>
              <a:t>pediatric</a:t>
            </a:r>
            <a:r>
              <a:rPr lang="en-IN" dirty="0"/>
              <a:t> reports of anti MOG associated optic neuritis and myelitis till 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B2CAD45-EE2B-44B2-AE1C-4D8395EFB5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1" t="54825" r="36719" b="19298"/>
          <a:stretch/>
        </p:blipFill>
        <p:spPr>
          <a:xfrm>
            <a:off x="497305" y="3325039"/>
            <a:ext cx="11915273" cy="18914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3AEF6EC-B418-40D8-BAFB-6F63C210D4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47" t="37061" r="23026" b="48027"/>
          <a:stretch/>
        </p:blipFill>
        <p:spPr>
          <a:xfrm>
            <a:off x="497305" y="2234180"/>
            <a:ext cx="11951367" cy="10908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EF84A19-2D50-4272-8E15-2C7381D59FCE}"/>
              </a:ext>
            </a:extLst>
          </p:cNvPr>
          <p:cNvSpPr txBox="1"/>
          <p:nvPr/>
        </p:nvSpPr>
        <p:spPr>
          <a:xfrm>
            <a:off x="3657605" y="1495869"/>
            <a:ext cx="497305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N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Adult case reports</a:t>
            </a:r>
          </a:p>
        </p:txBody>
      </p:sp>
    </p:spTree>
    <p:extLst>
      <p:ext uri="{BB962C8B-B14F-4D97-AF65-F5344CB8AC3E}">
        <p14:creationId xmlns:p14="http://schemas.microsoft.com/office/powerpoint/2010/main" val="14905682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Treatment included-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Symptomatic management- anti-seizure medications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chemeClr val="tx1"/>
                </a:solidFill>
              </a:rPr>
              <a:t>Immunosuppressive therapy- </a:t>
            </a:r>
            <a:r>
              <a:rPr lang="en-IN" sz="2800" dirty="0">
                <a:solidFill>
                  <a:schemeClr val="tx1"/>
                </a:solidFill>
              </a:rPr>
              <a:t>Methyl prednisolone</a:t>
            </a:r>
            <a:r>
              <a:rPr sz="2800" dirty="0">
                <a:solidFill>
                  <a:schemeClr val="tx1"/>
                </a:solidFill>
              </a:rPr>
              <a:t>, followed by oral prednisolone +/- IVIG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Vitamin D supplementation- in deficient cases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Antibiotics, analgesics, </a:t>
            </a:r>
            <a:r>
              <a:rPr sz="2800" dirty="0" smtClean="0">
                <a:solidFill>
                  <a:srgbClr val="FFFFFF"/>
                </a:solidFill>
              </a:rPr>
              <a:t>LMWH</a:t>
            </a:r>
            <a:r>
              <a:rPr lang="en-US" sz="2800" dirty="0" smtClean="0">
                <a:solidFill>
                  <a:srgbClr val="FFFFFF"/>
                </a:solidFill>
              </a:rPr>
              <a:t>, steroids</a:t>
            </a:r>
            <a:r>
              <a:rPr sz="2800" dirty="0" smtClean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(based on </a:t>
            </a:r>
            <a:r>
              <a:rPr sz="2800" dirty="0" smtClean="0">
                <a:solidFill>
                  <a:srgbClr val="FFFFFF"/>
                </a:solidFill>
              </a:rPr>
              <a:t>D-dimer</a:t>
            </a:r>
            <a:r>
              <a:rPr lang="en-US" sz="2800" dirty="0" smtClean="0">
                <a:solidFill>
                  <a:srgbClr val="FFFFFF"/>
                </a:solidFill>
              </a:rPr>
              <a:t> &amp; other inflammatory markers</a:t>
            </a:r>
            <a:r>
              <a:rPr sz="2800" dirty="0" smtClean="0">
                <a:solidFill>
                  <a:srgbClr val="FFFFFF"/>
                </a:solidFill>
              </a:rPr>
              <a:t>)</a:t>
            </a:r>
            <a:endParaRPr sz="2800" dirty="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0624A2E-0A18-49F0-A057-DF13E3F2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812" y="705852"/>
            <a:ext cx="11654588" cy="818147"/>
          </a:xfrm>
        </p:spPr>
        <p:txBody>
          <a:bodyPr/>
          <a:lstStyle/>
          <a:p>
            <a:r>
              <a:rPr lang="en-IN" dirty="0"/>
              <a:t>  Discussion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IN" sz="4000" b="1" dirty="0">
                <a:solidFill>
                  <a:srgbClr val="FFFFFF"/>
                </a:solidFill>
              </a:rPr>
              <a:t>Outcome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Short term outcome was good in all patients, except one</a:t>
            </a:r>
            <a:r>
              <a:rPr lang="en-IN" sz="2800" dirty="0">
                <a:solidFill>
                  <a:srgbClr val="FFFFFF"/>
                </a:solidFill>
              </a:rPr>
              <a:t> child</a:t>
            </a:r>
            <a:r>
              <a:rPr sz="2800" dirty="0">
                <a:solidFill>
                  <a:srgbClr val="FFFFFF"/>
                </a:solidFill>
              </a:rPr>
              <a:t> who died within 24 hours of presentation. Rest all cases showed symptomatic improvement, with improved sensorium and no residual weak</a:t>
            </a:r>
            <a:r>
              <a:rPr lang="en-IN" sz="2800" dirty="0">
                <a:solidFill>
                  <a:srgbClr val="FFFFFF"/>
                </a:solidFill>
              </a:rPr>
              <a:t>n</a:t>
            </a:r>
            <a:r>
              <a:rPr sz="2800" dirty="0" err="1">
                <a:solidFill>
                  <a:srgbClr val="FFFFFF"/>
                </a:solidFill>
              </a:rPr>
              <a:t>ess</a:t>
            </a:r>
            <a:r>
              <a:rPr sz="2800" dirty="0">
                <a:solidFill>
                  <a:srgbClr val="FFFFFF"/>
                </a:solidFill>
              </a:rPr>
              <a:t>/deficits at the time of discharge.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Long-term outcome are yet to be assessed.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7FB621E6-8AD2-425A-BED4-CAC8695FA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812" y="705852"/>
            <a:ext cx="11654588" cy="818147"/>
          </a:xfrm>
        </p:spPr>
        <p:txBody>
          <a:bodyPr/>
          <a:lstStyle/>
          <a:p>
            <a:r>
              <a:rPr lang="en-IN" dirty="0"/>
              <a:t>  Discussion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63DD8D5-693F-48F8-87D2-B6868158FF01}"/>
              </a:ext>
            </a:extLst>
          </p:cNvPr>
          <p:cNvSpPr txBox="1"/>
          <p:nvPr/>
        </p:nvSpPr>
        <p:spPr>
          <a:xfrm>
            <a:off x="4572000" y="9203576"/>
            <a:ext cx="819216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N" sz="2000" i="1" dirty="0" err="1">
                <a:solidFill>
                  <a:srgbClr val="FFFFFF"/>
                </a:solidFill>
              </a:rPr>
              <a:t>Lindan</a:t>
            </a:r>
            <a:r>
              <a:rPr lang="en-IN" sz="2000" i="1" dirty="0">
                <a:solidFill>
                  <a:srgbClr val="FFFFFF"/>
                </a:solidFill>
              </a:rPr>
              <a:t> C.E et al ,The Lancet Child and Adolescent Health,  5  (3) , pp. 167-177</a:t>
            </a:r>
            <a:endParaRPr kumimoji="0" lang="en-IN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A5DA34BC-159D-44C8-AD52-7816ABF24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442785"/>
              </p:ext>
            </p:extLst>
          </p:nvPr>
        </p:nvGraphicFramePr>
        <p:xfrm>
          <a:off x="371642" y="0"/>
          <a:ext cx="12478086" cy="97178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6454">
                  <a:extLst>
                    <a:ext uri="{9D8B030D-6E8A-4147-A177-3AD203B41FA5}">
                      <a16:colId xmlns="" xmlns:a16="http://schemas.microsoft.com/office/drawing/2014/main" val="205741418"/>
                    </a:ext>
                  </a:extLst>
                </a:gridCol>
                <a:gridCol w="1386454">
                  <a:extLst>
                    <a:ext uri="{9D8B030D-6E8A-4147-A177-3AD203B41FA5}">
                      <a16:colId xmlns="" xmlns:a16="http://schemas.microsoft.com/office/drawing/2014/main" val="1138888694"/>
                    </a:ext>
                  </a:extLst>
                </a:gridCol>
                <a:gridCol w="1386454">
                  <a:extLst>
                    <a:ext uri="{9D8B030D-6E8A-4147-A177-3AD203B41FA5}">
                      <a16:colId xmlns="" xmlns:a16="http://schemas.microsoft.com/office/drawing/2014/main" val="454586678"/>
                    </a:ext>
                  </a:extLst>
                </a:gridCol>
                <a:gridCol w="1386454">
                  <a:extLst>
                    <a:ext uri="{9D8B030D-6E8A-4147-A177-3AD203B41FA5}">
                      <a16:colId xmlns="" xmlns:a16="http://schemas.microsoft.com/office/drawing/2014/main" val="3947568710"/>
                    </a:ext>
                  </a:extLst>
                </a:gridCol>
                <a:gridCol w="1365529">
                  <a:extLst>
                    <a:ext uri="{9D8B030D-6E8A-4147-A177-3AD203B41FA5}">
                      <a16:colId xmlns="" xmlns:a16="http://schemas.microsoft.com/office/drawing/2014/main" val="3029724546"/>
                    </a:ext>
                  </a:extLst>
                </a:gridCol>
                <a:gridCol w="1407379">
                  <a:extLst>
                    <a:ext uri="{9D8B030D-6E8A-4147-A177-3AD203B41FA5}">
                      <a16:colId xmlns="" xmlns:a16="http://schemas.microsoft.com/office/drawing/2014/main" val="2805625233"/>
                    </a:ext>
                  </a:extLst>
                </a:gridCol>
                <a:gridCol w="1386454">
                  <a:extLst>
                    <a:ext uri="{9D8B030D-6E8A-4147-A177-3AD203B41FA5}">
                      <a16:colId xmlns="" xmlns:a16="http://schemas.microsoft.com/office/drawing/2014/main" val="2455961911"/>
                    </a:ext>
                  </a:extLst>
                </a:gridCol>
                <a:gridCol w="1386454">
                  <a:extLst>
                    <a:ext uri="{9D8B030D-6E8A-4147-A177-3AD203B41FA5}">
                      <a16:colId xmlns="" xmlns:a16="http://schemas.microsoft.com/office/drawing/2014/main" val="2065105943"/>
                    </a:ext>
                  </a:extLst>
                </a:gridCol>
                <a:gridCol w="1386454">
                  <a:extLst>
                    <a:ext uri="{9D8B030D-6E8A-4147-A177-3AD203B41FA5}">
                      <a16:colId xmlns="" xmlns:a16="http://schemas.microsoft.com/office/drawing/2014/main" val="4117198711"/>
                    </a:ext>
                  </a:extLst>
                </a:gridCol>
              </a:tblGrid>
              <a:tr h="1176228">
                <a:tc>
                  <a:txBody>
                    <a:bodyPr/>
                    <a:lstStyle/>
                    <a:p>
                      <a:r>
                        <a:rPr lang="en-IN" dirty="0" err="1"/>
                        <a:t>Sr.No</a:t>
                      </a:r>
                      <a:r>
                        <a:rPr lang="en-IN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No. of patients (age group)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Symptoms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rt-PCR/Antibody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Outcome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4812595"/>
                  </a:ext>
                </a:extLst>
              </a:tr>
              <a:tr h="2310257">
                <a:tc>
                  <a:txBody>
                    <a:bodyPr/>
                    <a:lstStyle/>
                    <a:p>
                      <a:r>
                        <a:rPr lang="en-IN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Mannan et a. July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 (8-15 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Encephalopathy, headache, brainstem signs, muscle weakness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-/+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Normal (2 pts.)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Mild slowing of 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Splenial hyperintensity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Complete recovery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97912634"/>
                  </a:ext>
                </a:extLst>
              </a:tr>
              <a:tr h="1386533">
                <a:tc>
                  <a:txBody>
                    <a:bodyPr/>
                    <a:lstStyle/>
                    <a:p>
                      <a:r>
                        <a:rPr lang="en-IN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Lakshman Raj et al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 (8 m-2 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SE, encephalopathy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Not 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Not 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Not 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53369360"/>
                  </a:ext>
                </a:extLst>
              </a:tr>
              <a:tr h="1386533">
                <a:tc>
                  <a:txBody>
                    <a:bodyPr/>
                    <a:lstStyle/>
                    <a:p>
                      <a:r>
                        <a:rPr lang="en-IN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Schupper</a:t>
                      </a:r>
                      <a:r>
                        <a:rPr lang="en-IN" dirty="0"/>
                        <a:t> et al June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 (2 mo-5 </a:t>
                      </a:r>
                      <a:r>
                        <a:rPr lang="en-IN" dirty="0" err="1"/>
                        <a:t>yr</a:t>
                      </a:r>
                      <a:r>
                        <a:rPr lang="en-IN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SE, encephalopathy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1 -/+</a:t>
                      </a:r>
                    </a:p>
                    <a:p>
                      <a:r>
                        <a:rPr lang="en-IN" dirty="0"/>
                        <a:t>2 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1- slowing</a:t>
                      </a:r>
                    </a:p>
                    <a:p>
                      <a:r>
                        <a:rPr lang="en-IN" dirty="0"/>
                        <a:t>2- NCSE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MCA infarction, cerebral </a:t>
                      </a:r>
                      <a:r>
                        <a:rPr lang="en-IN" dirty="0" err="1"/>
                        <a:t>edema</a:t>
                      </a:r>
                      <a:r>
                        <a:rPr lang="en-IN" dirty="0"/>
                        <a:t>, SAH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5305432"/>
                  </a:ext>
                </a:extLst>
              </a:tr>
              <a:tr h="1995222">
                <a:tc>
                  <a:txBody>
                    <a:bodyPr/>
                    <a:lstStyle/>
                    <a:p>
                      <a:r>
                        <a:rPr lang="en-IN" dirty="0"/>
                        <a:t>4.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Burr et al Oct.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 (2 </a:t>
                      </a:r>
                      <a:r>
                        <a:rPr lang="en-IN" dirty="0" err="1"/>
                        <a:t>yr</a:t>
                      </a:r>
                      <a:r>
                        <a:rPr lang="en-IN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Fever, altered sensorium, extrapyramidal movements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+/+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Anti-NMDR Ab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Not 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Not 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44143903"/>
                  </a:ext>
                </a:extLst>
              </a:tr>
              <a:tr h="1386533">
                <a:tc>
                  <a:txBody>
                    <a:bodyPr/>
                    <a:lstStyle/>
                    <a:p>
                      <a:r>
                        <a:rPr lang="en-IN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Decio</a:t>
                      </a:r>
                      <a:r>
                        <a:rPr lang="en-IN" dirty="0"/>
                        <a:t> et al Dec.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 (15 </a:t>
                      </a:r>
                      <a:r>
                        <a:rPr lang="en-IN" dirty="0" err="1"/>
                        <a:t>mo</a:t>
                      </a:r>
                      <a:r>
                        <a:rPr lang="en-IN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Rt. LMN Facial palsy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-/+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Not 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Not 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Facial nerve enhancement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66051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8091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307CC0-3819-4F4D-9345-2CA55E00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5097A4-CD7C-47CC-8E57-A35AFB1B01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To conclude, neurological manifestations are increasingly being observed in </a:t>
            </a:r>
            <a:r>
              <a:rPr lang="en-IN" dirty="0" err="1" smtClean="0"/>
              <a:t>Pediatric</a:t>
            </a:r>
            <a:r>
              <a:rPr lang="en-IN" dirty="0" smtClean="0"/>
              <a:t> Covid-19 cases, ranging from headache, seizures to encephalopathy and demyelination.</a:t>
            </a:r>
          </a:p>
          <a:p>
            <a:r>
              <a:rPr lang="en-IN" dirty="0" smtClean="0"/>
              <a:t> Further insights are needed into the predisposing risk factors &amp;  pathophysiology, to take potential preventive measures.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149887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91676F0-0460-4336-8830-5C7519ECC48C}"/>
              </a:ext>
            </a:extLst>
          </p:cNvPr>
          <p:cNvSpPr txBox="1"/>
          <p:nvPr/>
        </p:nvSpPr>
        <p:spPr>
          <a:xfrm flipH="1">
            <a:off x="4713972" y="4517727"/>
            <a:ext cx="399929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N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THANKYOU</a:t>
            </a:r>
          </a:p>
        </p:txBody>
      </p:sp>
    </p:spTree>
    <p:extLst>
      <p:ext uri="{BB962C8B-B14F-4D97-AF65-F5344CB8AC3E}">
        <p14:creationId xmlns:p14="http://schemas.microsoft.com/office/powerpoint/2010/main" val="6777837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22825A-7880-4683-9AC1-98A7ED5B5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75023A-04AA-45BB-8FA9-B1A72C5AA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C3A7BC-DD40-4B50-9AF2-EEA7A72376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90" t="33717" r="18879" b="27203"/>
          <a:stretch/>
        </p:blipFill>
        <p:spPr>
          <a:xfrm>
            <a:off x="304799" y="144379"/>
            <a:ext cx="12416589" cy="82777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AF09D53-A5C3-42E7-A5F1-5FCE4C85274C}"/>
              </a:ext>
            </a:extLst>
          </p:cNvPr>
          <p:cNvSpPr txBox="1"/>
          <p:nvPr/>
        </p:nvSpPr>
        <p:spPr>
          <a:xfrm>
            <a:off x="304800" y="8775031"/>
            <a:ext cx="12560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Tai-Heng Chen, </a:t>
            </a:r>
            <a:r>
              <a:rPr lang="en-US" sz="3200" dirty="0"/>
              <a:t>Journal of the Neurological Sciences 418 (2020) 117096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24744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00736" lvl="0" indent="-300736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FFFFFF"/>
                </a:solidFill>
              </a:rPr>
              <a:t>Published in The Lancet Child Adolescent Health in Dec. 2020</a:t>
            </a:r>
          </a:p>
          <a:p>
            <a:pPr marL="300736" lvl="0" indent="-300736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FFFFFF"/>
                </a:solidFill>
              </a:rPr>
              <a:t>It was multicentre international study, which included children with encephalopathy related to severe acute respiratory syndrome coronavirus 2 (SARS-CoV-2) infection and abnormal neuroimaging findings.</a:t>
            </a:r>
          </a:p>
          <a:p>
            <a:pPr marL="300736" lvl="0" indent="-300736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FFFFFF"/>
                </a:solidFill>
              </a:rPr>
              <a:t>38 children were included. </a:t>
            </a:r>
          </a:p>
          <a:p>
            <a:pPr marL="300736" lvl="0" indent="-300736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FFFFFF"/>
                </a:solidFill>
              </a:rPr>
              <a:t>The most common imaging patterns were postinfectious immune-mediated ADEM like changes (16 patients), myelitis (eight patients), and neural enhancement (13 patients). </a:t>
            </a:r>
          </a:p>
          <a:p>
            <a:pPr marL="300736" lvl="0" indent="-300736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FFFFFF"/>
                </a:solidFill>
              </a:rPr>
              <a:t>Splenial lesions (7 patients) and myositis (4 patients) were predominantly observed in children with multisystem inflammatory syndrome.</a:t>
            </a:r>
          </a:p>
          <a:p>
            <a:pPr marL="300736" lvl="0" indent="-300736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FFFFFF"/>
                </a:solidFill>
              </a:rPr>
              <a:t> Cerebrovascular complications in children were less common than in adults. Significant pre-existing conditions were absent and most children had favourable outcomes.</a:t>
            </a:r>
          </a:p>
        </p:txBody>
      </p:sp>
      <p:pic>
        <p:nvPicPr>
          <p:cNvPr id="137" name="Screen Shot 2021-04-26 at 11.04.40 pm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10195" y="-303790"/>
            <a:ext cx="11684001" cy="23240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A case report of 15 month old girl with rt. peripheral facial nerve palsy, without any other neurological signs.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Covid-19 antibody positive, rt-PCR negative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patient was given oral prednisolone @ 1mg per kg per day for 6 days followed by taper.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Complete clinical resolution was noted.</a:t>
            </a:r>
          </a:p>
        </p:txBody>
      </p:sp>
      <p:pic>
        <p:nvPicPr>
          <p:cNvPr id="141" name="Screen Shot 2021-04-26 at 11.05.36 pm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864487" y="100231"/>
            <a:ext cx="9275826" cy="30689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5802" lvl="0" indent="-455802" defTabSz="566674">
              <a:spcBef>
                <a:spcPts val="4000"/>
              </a:spcBef>
              <a:defRPr sz="1800">
                <a:solidFill>
                  <a:srgbClr val="000000"/>
                </a:solidFill>
              </a:defRPr>
            </a:pPr>
            <a:endParaRPr sz="3492">
              <a:solidFill>
                <a:srgbClr val="FFFFFF"/>
              </a:solidFill>
            </a:endParaRPr>
          </a:p>
          <a:p>
            <a:pPr marL="455802" lvl="0" indent="-455802" defTabSz="566674">
              <a:spcBef>
                <a:spcPts val="4000"/>
              </a:spcBef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FFFFFF"/>
                </a:solidFill>
              </a:rPr>
              <a:t>A systematic review- 21 studies</a:t>
            </a:r>
          </a:p>
          <a:p>
            <a:pPr marL="455802" lvl="0" indent="-455802" defTabSz="566674">
              <a:spcBef>
                <a:spcPts val="4000"/>
              </a:spcBef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FFFFFF"/>
                </a:solidFill>
              </a:rPr>
              <a:t>Neurological complications of SARS-CoV-2 infection in children are much less frequent than in adult population.</a:t>
            </a:r>
          </a:p>
          <a:p>
            <a:pPr marL="455802" lvl="0" indent="-455802" defTabSz="566674">
              <a:spcBef>
                <a:spcPts val="4000"/>
              </a:spcBef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FFFFFF"/>
                </a:solidFill>
              </a:rPr>
              <a:t> Around 16% of children show non-specific neurological symptoms as headache, while more severe and specific neurological complications occur only around 1% of cases.</a:t>
            </a:r>
          </a:p>
        </p:txBody>
      </p:sp>
      <p:pic>
        <p:nvPicPr>
          <p:cNvPr id="145" name="Screen Shot 2021-04-27 at 8.02.36 am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81855" y="-130470"/>
            <a:ext cx="8475989" cy="33769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pathophysiology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0502" lvl="0" indent="-460502" defTabSz="572516">
              <a:spcBef>
                <a:spcPts val="4100"/>
              </a:spcBef>
              <a:defRPr sz="1800">
                <a:solidFill>
                  <a:srgbClr val="000000"/>
                </a:solidFill>
              </a:defRPr>
            </a:pPr>
            <a:r>
              <a:rPr sz="3528" dirty="0">
                <a:solidFill>
                  <a:srgbClr val="FFFFFF"/>
                </a:solidFill>
              </a:rPr>
              <a:t>The main host-cell receptor of SARS-CoV-2 is angiotensin-converting enzyme 2 (ACE2).</a:t>
            </a:r>
          </a:p>
          <a:p>
            <a:pPr marL="460502" lvl="0" indent="-460502" defTabSz="572516">
              <a:spcBef>
                <a:spcPts val="4100"/>
              </a:spcBef>
              <a:defRPr sz="1800">
                <a:solidFill>
                  <a:srgbClr val="000000"/>
                </a:solidFill>
              </a:defRPr>
            </a:pPr>
            <a:r>
              <a:rPr sz="3528" dirty="0">
                <a:solidFill>
                  <a:srgbClr val="FFFFFF"/>
                </a:solidFill>
              </a:rPr>
              <a:t>Given that ACE</a:t>
            </a:r>
            <a:r>
              <a:rPr lang="en-IN" sz="3528" dirty="0">
                <a:solidFill>
                  <a:srgbClr val="FFFFFF"/>
                </a:solidFill>
              </a:rPr>
              <a:t> </a:t>
            </a:r>
            <a:r>
              <a:rPr sz="3528" dirty="0">
                <a:solidFill>
                  <a:srgbClr val="FFFFFF"/>
                </a:solidFill>
              </a:rPr>
              <a:t>2 is expressed in both neurons and glial cells, direct viral invasion of the central nervous system (CNS) is a possible mechanism for neurological manifestations of COVID-19. </a:t>
            </a:r>
          </a:p>
          <a:p>
            <a:pPr marL="460502" lvl="0" indent="-460502" defTabSz="572516">
              <a:spcBef>
                <a:spcPts val="4100"/>
              </a:spcBef>
              <a:defRPr sz="1800">
                <a:solidFill>
                  <a:srgbClr val="000000"/>
                </a:solidFill>
              </a:defRPr>
            </a:pPr>
            <a:r>
              <a:rPr sz="3528" dirty="0">
                <a:solidFill>
                  <a:srgbClr val="FFFFFF"/>
                </a:solidFill>
              </a:rPr>
              <a:t>More recently, an immune-mediated neurological syndrome has also been proposed, and many cases reported subsequently.</a:t>
            </a:r>
            <a:r>
              <a:rPr lang="en-IN" sz="3528" dirty="0">
                <a:solidFill>
                  <a:srgbClr val="FFFFFF"/>
                </a:solidFill>
              </a:rPr>
              <a:t> </a:t>
            </a:r>
            <a:endParaRPr sz="3528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Children with SARS-CoV-2 multisystem inflammatory syndrome are especially at risk for neurological complications.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Encephalopathy is the more frequent abnormality, sometimes with symptomatic seizures, and it is usually transitory, without long-term neurological sequelae.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 In some patients, EEG and brain MRI show transient abnormalities, which usually resolve with time.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67843" lvl="0" indent="-267843" defTabSz="332993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endParaRPr sz="2052">
              <a:solidFill>
                <a:srgbClr val="FFFFFF"/>
              </a:solidFill>
            </a:endParaRPr>
          </a:p>
          <a:p>
            <a:pPr marL="267843" lvl="0" indent="-267843" defTabSz="332993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A case-series study</a:t>
            </a:r>
          </a:p>
          <a:p>
            <a:pPr marL="267843" lvl="0" indent="-267843" defTabSz="332993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Patients younger than 18 years who presented with SARS-CoV-2 infection and neurological symptoms to Great Ormond Street Hospital for Children (London, UK) between March 1, 2020, and May 8, 2020, were included.</a:t>
            </a:r>
          </a:p>
          <a:p>
            <a:pPr marL="267843" lvl="0" indent="-267843" defTabSz="332993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Of the 27 children with COVID-19 pediatric multisystem inflammatory syndrome, 4 patients (14.8%) who were previously healthy had new-onset neurological symptoms. </a:t>
            </a:r>
          </a:p>
          <a:p>
            <a:pPr marL="267843" lvl="0" indent="-267843" defTabSz="332993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Symptoms included encephalopathy, headaches, brainstem and cerebellar signs, muscle weakness, and reduced reflexes. </a:t>
            </a:r>
          </a:p>
          <a:p>
            <a:pPr marL="267843" lvl="0" indent="-267843" defTabSz="332993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Splenium signal changes were seen in all 4 patients on magnetic resonance imaging of the brain. </a:t>
            </a:r>
          </a:p>
          <a:p>
            <a:pPr marL="267843" lvl="0" indent="-267843" defTabSz="332993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CSF studies was normal in all 4 cases. EEG showed miil slowing in 3 cases.Neurological improvement was seen in all patients, with 2 making a complete recovery by the end of the study. </a:t>
            </a:r>
          </a:p>
        </p:txBody>
      </p:sp>
      <p:pic>
        <p:nvPicPr>
          <p:cNvPr id="151" name="Screen Shot 2021-04-27 at 8.03.02 am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853294" y="185573"/>
            <a:ext cx="10901720" cy="2657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0502" lvl="0" indent="-460502" defTabSz="572516">
              <a:spcBef>
                <a:spcPts val="4100"/>
              </a:spcBef>
              <a:defRPr sz="1800">
                <a:solidFill>
                  <a:srgbClr val="000000"/>
                </a:solidFill>
              </a:defRPr>
            </a:pPr>
            <a:r>
              <a:rPr sz="3528">
                <a:solidFill>
                  <a:srgbClr val="FFFFFF"/>
                </a:solidFill>
              </a:rPr>
              <a:t>The spread to CNS- direct/hematogenous</a:t>
            </a:r>
          </a:p>
          <a:p>
            <a:pPr marL="460502" lvl="0" indent="-460502" defTabSz="572516">
              <a:spcBef>
                <a:spcPts val="4100"/>
              </a:spcBef>
              <a:defRPr sz="1800">
                <a:solidFill>
                  <a:srgbClr val="000000"/>
                </a:solidFill>
              </a:defRPr>
            </a:pPr>
            <a:r>
              <a:rPr sz="3528" b="1" u="sng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rPr>
              <a:t>Direct spread and damage</a:t>
            </a:r>
            <a:r>
              <a:rPr sz="3528">
                <a:solidFill>
                  <a:srgbClr val="FFFFFF"/>
                </a:solidFill>
              </a:rPr>
              <a:t>- via ACE2, NRP1 receptor, on olfactory nerves, neurons and glia</a:t>
            </a:r>
          </a:p>
          <a:p>
            <a:pPr marL="460502" lvl="0" indent="-460502" defTabSz="572516">
              <a:spcBef>
                <a:spcPts val="4100"/>
              </a:spcBef>
              <a:defRPr sz="1800">
                <a:solidFill>
                  <a:srgbClr val="000000"/>
                </a:solidFill>
              </a:defRPr>
            </a:pPr>
            <a:r>
              <a:rPr sz="3528" b="1" u="sng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rPr>
              <a:t>Hypoxic damage</a:t>
            </a:r>
            <a:r>
              <a:rPr sz="3528">
                <a:solidFill>
                  <a:srgbClr val="FFFFFF"/>
                </a:solidFill>
              </a:rPr>
              <a:t>- Hypoxia induces an </a:t>
            </a:r>
            <a:r>
              <a:rPr sz="3528" b="1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rPr>
              <a:t>excessive </a:t>
            </a:r>
            <a:r>
              <a:rPr sz="3528" b="1" u="sng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rPr>
              <a:t>accumulation of anaerobic metabolites in the mitochondria and acid metabolites in brain</a:t>
            </a:r>
            <a:r>
              <a:rPr sz="3528">
                <a:solidFill>
                  <a:srgbClr val="FFFFFF"/>
                </a:solidFill>
              </a:rPr>
              <a:t>, leading to edema of the brain cells and obstruction of the cerebral blood flow. This may predispose to </a:t>
            </a:r>
            <a:r>
              <a:rPr sz="3528" b="1" u="sng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rPr>
              <a:t>hypoxic encephalopathy and ischemic stroke. </a:t>
            </a:r>
          </a:p>
        </p:txBody>
      </p:sp>
    </p:spTree>
    <p:extLst>
      <p:ext uri="{BB962C8B-B14F-4D97-AF65-F5344CB8AC3E}">
        <p14:creationId xmlns:p14="http://schemas.microsoft.com/office/powerpoint/2010/main" val="933840141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5802" lvl="0" indent="-455802" defTabSz="566674">
              <a:spcBef>
                <a:spcPts val="4000"/>
              </a:spcBef>
              <a:defRPr sz="1800">
                <a:solidFill>
                  <a:srgbClr val="000000"/>
                </a:solidFill>
              </a:defRPr>
            </a:pPr>
            <a:r>
              <a:rPr sz="3492" b="1" u="sng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rPr>
              <a:t>Coagulopathy</a:t>
            </a:r>
            <a:r>
              <a:rPr sz="3492">
                <a:solidFill>
                  <a:srgbClr val="FFFFFF"/>
                </a:solidFill>
              </a:rPr>
              <a:t>- Elevated D-dimer, FDPs, PT, aPTT.</a:t>
            </a:r>
          </a:p>
          <a:p>
            <a:pPr marL="455802" lvl="0" indent="-455802" defTabSz="566674">
              <a:spcBef>
                <a:spcPts val="4000"/>
              </a:spcBef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FFFFFF"/>
                </a:solidFill>
              </a:rPr>
              <a:t>The hypercoagulability seen in patients with COVID-19 may predispose to a stroke. </a:t>
            </a:r>
          </a:p>
          <a:p>
            <a:pPr marL="455802" lvl="0" indent="-455802" defTabSz="566674">
              <a:spcBef>
                <a:spcPts val="4000"/>
              </a:spcBef>
              <a:defRPr sz="1800">
                <a:solidFill>
                  <a:srgbClr val="000000"/>
                </a:solidFill>
              </a:defRPr>
            </a:pPr>
            <a:r>
              <a:rPr sz="3492" b="1" u="sng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rPr>
              <a:t>Inflammatory Response-</a:t>
            </a:r>
            <a:r>
              <a:rPr sz="3492">
                <a:solidFill>
                  <a:srgbClr val="FFFFFF"/>
                </a:solidFill>
              </a:rPr>
              <a:t> coronavirus can induce proinflammatory cytokine signals from astrocytes and microglia cells, releasing a large amount of inflammatory factors such as IL-6, IL-12, IL-15, IL-1β, and TNF-α. This is one of the pathophysiological processes responsible for CNS damage caused by inflammatory factors. </a:t>
            </a:r>
          </a:p>
        </p:txBody>
      </p:sp>
    </p:spTree>
    <p:extLst>
      <p:ext uri="{BB962C8B-B14F-4D97-AF65-F5344CB8AC3E}">
        <p14:creationId xmlns:p14="http://schemas.microsoft.com/office/powerpoint/2010/main" val="2354878499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660400" y="832268"/>
            <a:ext cx="11684000" cy="8089064"/>
          </a:xfrm>
          <a:prstGeom prst="rect">
            <a:avLst/>
          </a:prstGeom>
        </p:spPr>
        <p:txBody>
          <a:bodyPr/>
          <a:lstStyle/>
          <a:p>
            <a:pPr marL="328929" lvl="0" indent="-328929" defTabSz="408940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2520" b="1" u="sng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rPr>
              <a:t>Immune Dysfunction</a:t>
            </a:r>
            <a:r>
              <a:rPr sz="2520">
                <a:solidFill>
                  <a:srgbClr val="FFFFFF"/>
                </a:solidFill>
              </a:rPr>
              <a:t>- Excessive unregulated cellular and humoral response.</a:t>
            </a:r>
          </a:p>
          <a:p>
            <a:pPr marL="328929" lvl="0" indent="-328929" defTabSz="408940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FFFFFF"/>
                </a:solidFill>
              </a:rPr>
              <a:t>Cellular Response- Peripheral CD4+ T and CD8+ T cell numbers are significantly reduced, although are in a hyperactivated state. </a:t>
            </a:r>
          </a:p>
          <a:p>
            <a:pPr marL="328929" lvl="0" indent="-328929" defTabSz="408940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FFFFFF"/>
                </a:solidFill>
              </a:rPr>
              <a:t>There are high concentrations of proinflammatory CCR6+ Th17 in CD4+ T cells and cytotoxic granules in CD8+ T cells, suggesting overactivation of T cells. </a:t>
            </a:r>
          </a:p>
          <a:p>
            <a:pPr marL="328929" lvl="0" indent="-328929" defTabSz="408940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FFFFFF"/>
                </a:solidFill>
              </a:rPr>
              <a:t>A significant and progressive decrease in the lymphocytes is considered a sign of severity. </a:t>
            </a:r>
          </a:p>
          <a:p>
            <a:pPr marL="328929" lvl="0" indent="-328929" defTabSz="408940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FFFFFF"/>
                </a:solidFill>
              </a:rPr>
              <a:t>Humoral Response- increased immunoglobulin G (IgG) response</a:t>
            </a:r>
          </a:p>
          <a:p>
            <a:pPr marL="328929" lvl="0" indent="-328929" defTabSz="408940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FFFFFF"/>
                </a:solidFill>
              </a:rPr>
              <a:t> This suggests that antibody-dependent enhancement (ADE) is present in SARS-CoV-2 infection, which can promote cellular uptake of virus–antibody complexes (virus- anti–S-IgG) , leading to enhanced invasion of the virus.</a:t>
            </a:r>
          </a:p>
          <a:p>
            <a:pPr marL="328929" lvl="0" indent="-328929" defTabSz="408940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FFFFFF"/>
                </a:solidFill>
              </a:rPr>
              <a:t>Activation of the immune cells in the brain may cause chronic inflammation and neurological damage- ADEM, ANE, ANM, and GBS and its variants. </a:t>
            </a:r>
          </a:p>
        </p:txBody>
      </p:sp>
    </p:spTree>
    <p:extLst>
      <p:ext uri="{BB962C8B-B14F-4D97-AF65-F5344CB8AC3E}">
        <p14:creationId xmlns:p14="http://schemas.microsoft.com/office/powerpoint/2010/main" val="163769834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creen Shot 2021-04-28 at 11.45.29 pm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3651" y="1278452"/>
            <a:ext cx="12627088" cy="6172425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288756" y="8411303"/>
            <a:ext cx="1236198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1800" i="1" dirty="0" err="1">
                <a:solidFill>
                  <a:srgbClr val="FFFFFF"/>
                </a:solidFill>
              </a:rPr>
              <a:t>Wenting</a:t>
            </a:r>
            <a:r>
              <a:rPr sz="1800" i="1" dirty="0">
                <a:solidFill>
                  <a:srgbClr val="FFFFFF"/>
                </a:solidFill>
              </a:rPr>
              <a:t> A, </a:t>
            </a:r>
            <a:r>
              <a:rPr sz="1800" i="1" dirty="0" err="1">
                <a:solidFill>
                  <a:srgbClr val="FFFFFF"/>
                </a:solidFill>
              </a:rPr>
              <a:t>Gruters</a:t>
            </a:r>
            <a:r>
              <a:rPr sz="1800" i="1" dirty="0">
                <a:solidFill>
                  <a:srgbClr val="FFFFFF"/>
                </a:solidFill>
              </a:rPr>
              <a:t> A, v and Neurological Manifestations and Underlying Mechanisms: A Scoping Review. Front. Psychiatry 11:860.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49" name="Screen Shot 2021-04-28 at 12.35.12 am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64222" y="148442"/>
            <a:ext cx="11879865" cy="8088419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364222" y="9131019"/>
            <a:ext cx="1250154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 i="1"/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1800" i="1" dirty="0">
                <a:solidFill>
                  <a:srgbClr val="FFFFFF"/>
                </a:solidFill>
              </a:rPr>
              <a:t>Yu H, Sun T and Feng J (2020) Complications and Pathophysiology of COVID-19 in the Nervous System. </a:t>
            </a:r>
            <a:r>
              <a:rPr lang="en-IN" sz="1600" dirty="0"/>
              <a:t> </a:t>
            </a:r>
            <a:r>
              <a:rPr sz="1800" i="1" dirty="0">
                <a:solidFill>
                  <a:srgbClr val="FFFFFF"/>
                </a:solidFill>
              </a:rPr>
              <a:t>Front. Neurol. 11:573421.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We describe a series of </a:t>
            </a:r>
            <a:r>
              <a:rPr lang="en-US" sz="3600" dirty="0" smtClean="0">
                <a:solidFill>
                  <a:srgbClr val="FFFFFF"/>
                </a:solidFill>
              </a:rPr>
              <a:t>twenty </a:t>
            </a:r>
            <a:r>
              <a:rPr sz="3600" dirty="0" smtClean="0">
                <a:solidFill>
                  <a:srgbClr val="FFFFFF"/>
                </a:solidFill>
              </a:rPr>
              <a:t>Covid-19 </a:t>
            </a:r>
            <a:r>
              <a:rPr sz="3600" dirty="0">
                <a:solidFill>
                  <a:srgbClr val="FFFFFF"/>
                </a:solidFill>
              </a:rPr>
              <a:t>patients who presented with neurological manifestations.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pattern of presentation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1221" lvl="0" indent="-371221" defTabSz="461518">
              <a:spcBef>
                <a:spcPts val="3300"/>
              </a:spcBef>
              <a:defRPr sz="1800">
                <a:solidFill>
                  <a:srgbClr val="000000"/>
                </a:solidFill>
              </a:defRPr>
            </a:pPr>
            <a:r>
              <a:rPr sz="2844" dirty="0">
                <a:solidFill>
                  <a:srgbClr val="FFFFFF"/>
                </a:solidFill>
              </a:rPr>
              <a:t>1</a:t>
            </a:r>
            <a:r>
              <a:rPr sz="2844" u="sng" dirty="0">
                <a:solidFill>
                  <a:srgbClr val="FFFFFF"/>
                </a:solidFill>
              </a:rPr>
              <a:t>. </a:t>
            </a:r>
            <a:r>
              <a:rPr sz="2844" b="1" u="sng" dirty="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rPr>
              <a:t>Acute Neurological Manifestations </a:t>
            </a:r>
            <a:endParaRPr sz="2844" dirty="0">
              <a:solidFill>
                <a:srgbClr val="FFFFFF"/>
              </a:solidFill>
            </a:endParaRPr>
          </a:p>
          <a:p>
            <a:pPr marL="371221" lvl="0" indent="-371221" defTabSz="461518">
              <a:spcBef>
                <a:spcPts val="3300"/>
              </a:spcBef>
              <a:buClrTx/>
              <a:defRPr sz="1800">
                <a:solidFill>
                  <a:srgbClr val="000000"/>
                </a:solidFill>
              </a:defRPr>
            </a:pPr>
            <a:r>
              <a:rPr sz="2844" dirty="0">
                <a:solidFill>
                  <a:srgbClr val="FFFFFF"/>
                </a:solidFill>
              </a:rPr>
              <a:t>Seizures</a:t>
            </a:r>
          </a:p>
          <a:p>
            <a:pPr marL="371221" lvl="0" indent="-371221" defTabSz="461518">
              <a:spcBef>
                <a:spcPts val="3300"/>
              </a:spcBef>
              <a:buClrTx/>
              <a:defRPr sz="1800">
                <a:solidFill>
                  <a:srgbClr val="000000"/>
                </a:solidFill>
              </a:defRPr>
            </a:pPr>
            <a:r>
              <a:rPr sz="2844" dirty="0">
                <a:solidFill>
                  <a:srgbClr val="FFFFFF"/>
                </a:solidFill>
              </a:rPr>
              <a:t>Febrile Encephalopathy</a:t>
            </a:r>
          </a:p>
          <a:p>
            <a:pPr marL="371221" lvl="0" indent="-371221" defTabSz="461518">
              <a:spcBef>
                <a:spcPts val="3300"/>
              </a:spcBef>
              <a:defRPr sz="1800">
                <a:solidFill>
                  <a:srgbClr val="000000"/>
                </a:solidFill>
              </a:defRPr>
            </a:pPr>
            <a:r>
              <a:rPr sz="2844" dirty="0">
                <a:solidFill>
                  <a:srgbClr val="FFFFFF"/>
                </a:solidFill>
              </a:rPr>
              <a:t>2</a:t>
            </a:r>
            <a:r>
              <a:rPr sz="2844" u="sng" dirty="0">
                <a:solidFill>
                  <a:srgbClr val="FFFFFF"/>
                </a:solidFill>
              </a:rPr>
              <a:t>. </a:t>
            </a:r>
            <a:r>
              <a:rPr sz="2844" b="1" u="sng" dirty="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rPr>
              <a:t>Immune mediated neurological presentations/ para-infectious complications </a:t>
            </a:r>
          </a:p>
          <a:p>
            <a:pPr marL="371221" lvl="0" indent="-371221" defTabSz="461518">
              <a:spcBef>
                <a:spcPts val="3300"/>
              </a:spcBef>
              <a:buClrTx/>
              <a:defRPr sz="1800">
                <a:solidFill>
                  <a:srgbClr val="000000"/>
                </a:solidFill>
              </a:defRPr>
            </a:pPr>
            <a:r>
              <a:rPr sz="2844" dirty="0">
                <a:solidFill>
                  <a:srgbClr val="FFFFFF"/>
                </a:solidFill>
              </a:rPr>
              <a:t>LMN</a:t>
            </a:r>
            <a:r>
              <a:rPr sz="2844" b="1" dirty="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844" dirty="0">
                <a:solidFill>
                  <a:srgbClr val="FFFFFF"/>
                </a:solidFill>
              </a:rPr>
              <a:t>Facial palsy- Bell’s palsy</a:t>
            </a:r>
          </a:p>
          <a:p>
            <a:pPr marL="371221" lvl="0" indent="-371221" defTabSz="461518">
              <a:spcBef>
                <a:spcPts val="3300"/>
              </a:spcBef>
              <a:buClrTx/>
              <a:defRPr sz="1800">
                <a:solidFill>
                  <a:srgbClr val="000000"/>
                </a:solidFill>
              </a:defRPr>
            </a:pPr>
            <a:r>
              <a:rPr sz="2844" dirty="0">
                <a:solidFill>
                  <a:srgbClr val="FFFFFF"/>
                </a:solidFill>
              </a:rPr>
              <a:t>Mild Encephalopathy with Reversible </a:t>
            </a:r>
            <a:r>
              <a:rPr sz="2844" dirty="0" err="1">
                <a:solidFill>
                  <a:srgbClr val="FFFFFF"/>
                </a:solidFill>
              </a:rPr>
              <a:t>Splenial</a:t>
            </a:r>
            <a:r>
              <a:rPr sz="2844" dirty="0">
                <a:solidFill>
                  <a:srgbClr val="FFFFFF"/>
                </a:solidFill>
              </a:rPr>
              <a:t> Lesion (MERS)</a:t>
            </a:r>
          </a:p>
          <a:p>
            <a:pPr marL="371221" lvl="0" indent="-371221" defTabSz="461518">
              <a:spcBef>
                <a:spcPts val="3300"/>
              </a:spcBef>
              <a:buClrTx/>
              <a:defRPr sz="1800">
                <a:solidFill>
                  <a:srgbClr val="000000"/>
                </a:solidFill>
              </a:defRPr>
            </a:pPr>
            <a:r>
              <a:rPr sz="2844" dirty="0">
                <a:solidFill>
                  <a:srgbClr val="FFFFFF"/>
                </a:solidFill>
              </a:rPr>
              <a:t>Anti-MOG antibody syndrome with optic neuritis &amp; transverse myelitis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E8FF80-E332-4490-B05F-827EA36E3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9" y="128341"/>
            <a:ext cx="12689305" cy="1058776"/>
          </a:xfrm>
        </p:spPr>
        <p:txBody>
          <a:bodyPr/>
          <a:lstStyle/>
          <a:p>
            <a:r>
              <a:rPr lang="en-IN" dirty="0"/>
              <a:t>        Distribution of cases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AFE94E-B89D-4A8E-9539-6628D4C41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968" y="946484"/>
            <a:ext cx="6682463" cy="8502316"/>
          </a:xfrm>
        </p:spPr>
        <p:txBody>
          <a:bodyPr>
            <a:normAutofit/>
          </a:bodyPr>
          <a:lstStyle/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r>
              <a:rPr lang="en-IN" b="1" dirty="0" smtClean="0">
                <a:solidFill>
                  <a:srgbClr val="FFC000"/>
                </a:solidFill>
              </a:rPr>
              <a:t>Seizures </a:t>
            </a:r>
            <a:r>
              <a:rPr lang="en-IN" b="1" dirty="0">
                <a:solidFill>
                  <a:srgbClr val="FFC000"/>
                </a:solidFill>
              </a:rPr>
              <a:t>– 9</a:t>
            </a:r>
          </a:p>
          <a:p>
            <a:pPr lvl="1"/>
            <a:r>
              <a:rPr lang="en-IN" sz="2000" dirty="0"/>
              <a:t>Simple febrile seizures - 3</a:t>
            </a:r>
          </a:p>
          <a:p>
            <a:pPr lvl="1"/>
            <a:r>
              <a:rPr lang="en-IN" sz="2000" dirty="0"/>
              <a:t>Febrile status epilepticus - 4</a:t>
            </a:r>
          </a:p>
          <a:p>
            <a:pPr lvl="1"/>
            <a:r>
              <a:rPr lang="en-IN" sz="2000" dirty="0"/>
              <a:t>Unprovoked seizures - 2</a:t>
            </a:r>
          </a:p>
          <a:p>
            <a:r>
              <a:rPr lang="en-IN" dirty="0">
                <a:solidFill>
                  <a:srgbClr val="FFC000"/>
                </a:solidFill>
              </a:rPr>
              <a:t>Febrile encephalopathy – </a:t>
            </a:r>
            <a:r>
              <a:rPr lang="en-IN" dirty="0" smtClean="0">
                <a:solidFill>
                  <a:srgbClr val="FFC000"/>
                </a:solidFill>
              </a:rPr>
              <a:t>6</a:t>
            </a:r>
            <a:endParaRPr lang="en-IN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>
              <a:solidFill>
                <a:srgbClr val="FFFFFF"/>
              </a:solidFill>
            </a:endParaRPr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B8F8288-2AFF-4C03-BEC5-3C7C6600B58C}"/>
              </a:ext>
            </a:extLst>
          </p:cNvPr>
          <p:cNvSpPr txBox="1"/>
          <p:nvPr/>
        </p:nvSpPr>
        <p:spPr>
          <a:xfrm>
            <a:off x="7309853" y="1718993"/>
            <a:ext cx="5325979" cy="66043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endParaRPr lang="en-IN" dirty="0" smtClean="0"/>
          </a:p>
          <a:p>
            <a:pPr algn="l"/>
            <a:endParaRPr lang="en-IN" dirty="0"/>
          </a:p>
          <a:p>
            <a:pPr algn="l"/>
            <a:r>
              <a:rPr lang="en-IN" dirty="0" err="1" smtClean="0">
                <a:solidFill>
                  <a:srgbClr val="FFC000"/>
                </a:solidFill>
              </a:rPr>
              <a:t>Postcovid</a:t>
            </a:r>
            <a:r>
              <a:rPr lang="en-IN" dirty="0" smtClean="0">
                <a:solidFill>
                  <a:srgbClr val="FFC000"/>
                </a:solidFill>
              </a:rPr>
              <a:t> demyelinating </a:t>
            </a:r>
            <a:r>
              <a:rPr lang="en-IN" dirty="0">
                <a:solidFill>
                  <a:srgbClr val="FFC000"/>
                </a:solidFill>
              </a:rPr>
              <a:t>syndromes – 5</a:t>
            </a:r>
          </a:p>
          <a:p>
            <a:pPr marL="1311021" lvl="2" indent="-371221" algn="l" defTabSz="461518">
              <a:spcBef>
                <a:spcPts val="3300"/>
              </a:spcBef>
              <a:buClrTx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IN" sz="2000" dirty="0">
                <a:solidFill>
                  <a:schemeClr val="tx1"/>
                </a:solidFill>
              </a:rPr>
              <a:t>LMN </a:t>
            </a:r>
            <a:r>
              <a:rPr lang="en-IN" sz="2000" dirty="0">
                <a:solidFill>
                  <a:srgbClr val="FFFFFF"/>
                </a:solidFill>
              </a:rPr>
              <a:t>Facial palsy – Bells palsy  - 1</a:t>
            </a:r>
          </a:p>
          <a:p>
            <a:pPr marL="1311021" lvl="2" indent="-371221" algn="l" defTabSz="461518">
              <a:spcBef>
                <a:spcPts val="3300"/>
              </a:spcBef>
              <a:buClrTx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IN" sz="2000" dirty="0">
                <a:solidFill>
                  <a:schemeClr val="tx1"/>
                </a:solidFill>
              </a:rPr>
              <a:t>Mild Encephalopathy with Reversible Splenial lesion </a:t>
            </a:r>
            <a:r>
              <a:rPr lang="en-IN" sz="2000" dirty="0">
                <a:solidFill>
                  <a:srgbClr val="FFFFFF"/>
                </a:solidFill>
              </a:rPr>
              <a:t>( MERS)  - 2</a:t>
            </a:r>
          </a:p>
          <a:p>
            <a:pPr marL="1311021" lvl="2" indent="-371221" algn="l" defTabSz="461518">
              <a:spcBef>
                <a:spcPts val="3300"/>
              </a:spcBef>
              <a:buClrTx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IN" sz="2000" dirty="0">
                <a:solidFill>
                  <a:srgbClr val="FFFFFF"/>
                </a:solidFill>
              </a:rPr>
              <a:t>Anti-MOG antibody syndrome with optic neuritis and transverse myelitis - 2</a:t>
            </a:r>
            <a:endParaRPr kumimoji="0" lang="en-IN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Avenir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8680" y="1187117"/>
            <a:ext cx="451726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TOTAL</a:t>
            </a:r>
            <a:r>
              <a:rPr kumimoji="0" lang="en-US" sz="40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 CASES</a:t>
            </a: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- </a:t>
            </a:r>
            <a:r>
              <a:rPr lang="en-US" dirty="0" smtClean="0"/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8428" y="2261034"/>
            <a:ext cx="2752357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sng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ACUTE-</a:t>
            </a:r>
            <a:r>
              <a:rPr kumimoji="0" lang="en-US" sz="4000" b="1" i="0" u="sng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 15</a:t>
            </a:r>
            <a:endParaRPr kumimoji="0" lang="en-US" sz="4000" b="1" i="0" u="sng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76020" y="2261034"/>
            <a:ext cx="300723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sng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DELAYED-5</a:t>
            </a:r>
            <a:endParaRPr kumimoji="0" lang="en-US" sz="4000" b="1" i="0" u="sng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33694459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1352</TotalTime>
  <Words>3325</Words>
  <Application>Microsoft Office PowerPoint</Application>
  <PresentationFormat>Custom</PresentationFormat>
  <Paragraphs>670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Avenir Book</vt:lpstr>
      <vt:lpstr>Avenir Light</vt:lpstr>
      <vt:lpstr>Helvetica Neue</vt:lpstr>
      <vt:lpstr>New_Template1</vt:lpstr>
      <vt:lpstr>Neurological Manifestations Of covid-19 infection in children</vt:lpstr>
      <vt:lpstr>Introduction</vt:lpstr>
      <vt:lpstr>PowerPoint Presentation</vt:lpstr>
      <vt:lpstr>pathophysiology</vt:lpstr>
      <vt:lpstr>PowerPoint Presentation</vt:lpstr>
      <vt:lpstr>PowerPoint Presentation</vt:lpstr>
      <vt:lpstr>PowerPoint Presentation</vt:lpstr>
      <vt:lpstr>pattern of presentation</vt:lpstr>
      <vt:lpstr>        Distribution of cases</vt:lpstr>
      <vt:lpstr>DETAILS OF CASES WITH SEIZURES( 9 CASES)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summary</vt:lpstr>
      <vt:lpstr>Clinical summary</vt:lpstr>
      <vt:lpstr>                Discussion</vt:lpstr>
      <vt:lpstr>Neurological involvement in children related to Covid-19 infection</vt:lpstr>
      <vt:lpstr>Discussion</vt:lpstr>
      <vt:lpstr>  Discussion</vt:lpstr>
      <vt:lpstr>  Discussion</vt:lpstr>
      <vt:lpstr>  Discussion</vt:lpstr>
      <vt:lpstr>  Discussion</vt:lpstr>
      <vt:lpstr>PowerPoint Presentation</vt:lpstr>
      <vt:lpstr>PowerPoint Presentation</vt:lpstr>
      <vt:lpstr>PowerPoint Presentation</vt:lpstr>
      <vt:lpstr>PowerPoint Presentation</vt:lpstr>
      <vt:lpstr>Anti MOG ( Myelin Oligo dendrocyte ) antibody syndrome and covid</vt:lpstr>
      <vt:lpstr>  Discussion</vt:lpstr>
      <vt:lpstr>  Discussion</vt:lpstr>
      <vt:lpstr>PowerPoint Presentation</vt:lpstr>
      <vt:lpstr>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Neurological Manifestations Of covid-19 infection in children</dc:title>
  <dc:creator>dr_sh</dc:creator>
  <cp:lastModifiedBy>admin</cp:lastModifiedBy>
  <cp:revision>62</cp:revision>
  <dcterms:modified xsi:type="dcterms:W3CDTF">2021-04-30T07:58:33Z</dcterms:modified>
</cp:coreProperties>
</file>