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76"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9A6C8A2-A3F4-4235-B014-AD9E725B5781}" type="datetimeFigureOut">
              <a:rPr lang="en-IN" smtClean="0"/>
              <a:t>30-04-2021</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22082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4392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2916850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AB900727-A40B-491B-8A44-82E667D8F34C}"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57364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3560749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A6C8A2-A3F4-4235-B014-AD9E725B5781}" type="datetimeFigureOut">
              <a:rPr lang="en-IN" smtClean="0"/>
              <a:t>30-04-2021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386726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A6C8A2-A3F4-4235-B014-AD9E725B5781}" type="datetimeFigureOut">
              <a:rPr lang="en-IN" smtClean="0"/>
              <a:t>30-04-2021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40425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6C8A2-A3F4-4235-B014-AD9E725B5781}"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202181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9A6C8A2-A3F4-4235-B014-AD9E725B5781}" type="datetimeFigureOut">
              <a:rPr lang="en-IN" smtClean="0"/>
              <a:t>30-04-2021</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127081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6C8A2-A3F4-4235-B014-AD9E725B5781}" type="datetimeFigureOut">
              <a:rPr lang="en-IN" smtClean="0"/>
              <a:t>30-04-2021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297221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9A6C8A2-A3F4-4235-B014-AD9E725B5781}" type="datetimeFigureOut">
              <a:rPr lang="en-IN" smtClean="0"/>
              <a:t>30-04-2021</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190038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141205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A6C8A2-A3F4-4235-B014-AD9E725B5781}" type="datetimeFigureOut">
              <a:rPr lang="en-IN" smtClean="0"/>
              <a:t>30-04-2021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325356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6C8A2-A3F4-4235-B014-AD9E725B5781}" type="datetimeFigureOut">
              <a:rPr lang="en-IN" smtClean="0"/>
              <a:t>30-04-2021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171848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6C8A2-A3F4-4235-B014-AD9E725B5781}" type="datetimeFigureOut">
              <a:rPr lang="en-IN" smtClean="0"/>
              <a:t>30-04-2021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6706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19659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6C8A2-A3F4-4235-B014-AD9E725B5781}" type="datetimeFigureOut">
              <a:rPr lang="en-IN" smtClean="0"/>
              <a:t>30-04-2021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B900727-A40B-491B-8A44-82E667D8F34C}" type="slidenum">
              <a:rPr lang="en-IN" smtClean="0"/>
              <a:t>‹#›</a:t>
            </a:fld>
            <a:endParaRPr lang="en-IN"/>
          </a:p>
        </p:txBody>
      </p:sp>
    </p:spTree>
    <p:extLst>
      <p:ext uri="{BB962C8B-B14F-4D97-AF65-F5344CB8AC3E}">
        <p14:creationId xmlns:p14="http://schemas.microsoft.com/office/powerpoint/2010/main" val="204557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A6C8A2-A3F4-4235-B014-AD9E725B5781}" type="datetimeFigureOut">
              <a:rPr lang="en-IN" smtClean="0"/>
              <a:t>30-04-2021</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B900727-A40B-491B-8A44-82E667D8F34C}" type="slidenum">
              <a:rPr lang="en-IN" smtClean="0"/>
              <a:t>‹#›</a:t>
            </a:fld>
            <a:endParaRPr lang="en-IN"/>
          </a:p>
        </p:txBody>
      </p:sp>
    </p:spTree>
    <p:extLst>
      <p:ext uri="{BB962C8B-B14F-4D97-AF65-F5344CB8AC3E}">
        <p14:creationId xmlns:p14="http://schemas.microsoft.com/office/powerpoint/2010/main" val="10923097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271B-4F95-4838-9EB8-61CD28BBFF7B}"/>
              </a:ext>
            </a:extLst>
          </p:cNvPr>
          <p:cNvSpPr>
            <a:spLocks noGrp="1"/>
          </p:cNvSpPr>
          <p:nvPr>
            <p:ph type="ctrTitle"/>
          </p:nvPr>
        </p:nvSpPr>
        <p:spPr/>
        <p:txBody>
          <a:bodyPr/>
          <a:lstStyle/>
          <a:p>
            <a:r>
              <a:rPr lang="en-IN" dirty="0"/>
              <a:t>A Case of Virilizing Adrenal </a:t>
            </a:r>
            <a:r>
              <a:rPr lang="en-IN" dirty="0" err="1"/>
              <a:t>tumor</a:t>
            </a:r>
            <a:r>
              <a:rPr lang="en-IN" dirty="0"/>
              <a:t> </a:t>
            </a:r>
          </a:p>
        </p:txBody>
      </p:sp>
      <p:sp>
        <p:nvSpPr>
          <p:cNvPr id="3" name="Subtitle 2">
            <a:extLst>
              <a:ext uri="{FF2B5EF4-FFF2-40B4-BE49-F238E27FC236}">
                <a16:creationId xmlns:a16="http://schemas.microsoft.com/office/drawing/2014/main" id="{44DA2AA2-B1F2-4D78-8C39-8C9A42051114}"/>
              </a:ext>
            </a:extLst>
          </p:cNvPr>
          <p:cNvSpPr>
            <a:spLocks noGrp="1"/>
          </p:cNvSpPr>
          <p:nvPr>
            <p:ph type="subTitle" idx="1"/>
          </p:nvPr>
        </p:nvSpPr>
        <p:spPr/>
        <p:txBody>
          <a:bodyPr>
            <a:normAutofit fontScale="92500" lnSpcReduction="10000"/>
          </a:bodyPr>
          <a:lstStyle/>
          <a:p>
            <a:r>
              <a:rPr lang="en-IN" dirty="0"/>
              <a:t>DR ASHLESHA (DEPT OF PEDIATRIC SURGERY)</a:t>
            </a:r>
          </a:p>
          <a:p>
            <a:r>
              <a:rPr lang="en-IN" dirty="0"/>
              <a:t>DR KABIR (JR 2 – Department of Paediatrics )</a:t>
            </a:r>
          </a:p>
        </p:txBody>
      </p:sp>
    </p:spTree>
    <p:extLst>
      <p:ext uri="{BB962C8B-B14F-4D97-AF65-F5344CB8AC3E}">
        <p14:creationId xmlns:p14="http://schemas.microsoft.com/office/powerpoint/2010/main" val="86581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6836-ED0B-4B92-9629-1E6A2F9EEB01}"/>
              </a:ext>
            </a:extLst>
          </p:cNvPr>
          <p:cNvSpPr>
            <a:spLocks noGrp="1"/>
          </p:cNvSpPr>
          <p:nvPr>
            <p:ph type="title"/>
          </p:nvPr>
        </p:nvSpPr>
        <p:spPr/>
        <p:txBody>
          <a:bodyPr/>
          <a:lstStyle/>
          <a:p>
            <a:r>
              <a:rPr lang="en-IN" dirty="0"/>
              <a:t>Social and adaptive :</a:t>
            </a:r>
            <a:br>
              <a:rPr lang="en-IN" dirty="0"/>
            </a:br>
            <a:endParaRPr lang="en-IN" dirty="0"/>
          </a:p>
        </p:txBody>
      </p:sp>
      <p:sp>
        <p:nvSpPr>
          <p:cNvPr id="3" name="Content Placeholder 2">
            <a:extLst>
              <a:ext uri="{FF2B5EF4-FFF2-40B4-BE49-F238E27FC236}">
                <a16:creationId xmlns:a16="http://schemas.microsoft.com/office/drawing/2014/main" id="{3DDB9DCA-6F63-4C8D-9FA0-33E290C38F44}"/>
              </a:ext>
            </a:extLst>
          </p:cNvPr>
          <p:cNvSpPr>
            <a:spLocks noGrp="1"/>
          </p:cNvSpPr>
          <p:nvPr>
            <p:ph idx="1"/>
          </p:nvPr>
        </p:nvSpPr>
        <p:spPr/>
        <p:txBody>
          <a:bodyPr/>
          <a:lstStyle/>
          <a:p>
            <a:r>
              <a:rPr lang="en-IN" dirty="0"/>
              <a:t>2 months – social smile </a:t>
            </a:r>
          </a:p>
          <a:p>
            <a:r>
              <a:rPr lang="en-IN" dirty="0"/>
              <a:t>3 months – recognizes mother</a:t>
            </a:r>
          </a:p>
          <a:p>
            <a:r>
              <a:rPr lang="en-IN" dirty="0"/>
              <a:t>6 months – stranger anxiety</a:t>
            </a:r>
          </a:p>
          <a:p>
            <a:r>
              <a:rPr lang="en-IN" dirty="0"/>
              <a:t>9 months – Waves bye </a:t>
            </a:r>
            <a:r>
              <a:rPr lang="en-IN" dirty="0" err="1"/>
              <a:t>bye</a:t>
            </a:r>
            <a:endParaRPr lang="en-IN" dirty="0"/>
          </a:p>
          <a:p>
            <a:r>
              <a:rPr lang="en-IN" dirty="0"/>
              <a:t>15 months - jargon</a:t>
            </a:r>
          </a:p>
          <a:p>
            <a:endParaRPr lang="en-IN" dirty="0"/>
          </a:p>
        </p:txBody>
      </p:sp>
    </p:spTree>
    <p:extLst>
      <p:ext uri="{BB962C8B-B14F-4D97-AF65-F5344CB8AC3E}">
        <p14:creationId xmlns:p14="http://schemas.microsoft.com/office/powerpoint/2010/main" val="2256429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2AF2-C90C-4800-BBA7-41BDB0E1A618}"/>
              </a:ext>
            </a:extLst>
          </p:cNvPr>
          <p:cNvSpPr>
            <a:spLocks noGrp="1"/>
          </p:cNvSpPr>
          <p:nvPr>
            <p:ph type="title"/>
          </p:nvPr>
        </p:nvSpPr>
        <p:spPr/>
        <p:txBody>
          <a:bodyPr/>
          <a:lstStyle/>
          <a:p>
            <a:r>
              <a:rPr lang="en-IN" dirty="0"/>
              <a:t>Family History :</a:t>
            </a:r>
          </a:p>
        </p:txBody>
      </p:sp>
      <p:sp>
        <p:nvSpPr>
          <p:cNvPr id="3" name="Content Placeholder 2">
            <a:extLst>
              <a:ext uri="{FF2B5EF4-FFF2-40B4-BE49-F238E27FC236}">
                <a16:creationId xmlns:a16="http://schemas.microsoft.com/office/drawing/2014/main" id="{8BBDD1B8-D292-48B1-B9B4-454F4D822425}"/>
              </a:ext>
            </a:extLst>
          </p:cNvPr>
          <p:cNvSpPr>
            <a:spLocks noGrp="1"/>
          </p:cNvSpPr>
          <p:nvPr>
            <p:ph idx="1"/>
          </p:nvPr>
        </p:nvSpPr>
        <p:spPr/>
        <p:txBody>
          <a:bodyPr/>
          <a:lstStyle/>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Born out of a non consanguineous marriage</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Child has 2 siblings – Both females of age 7 and 5 years respectively .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There are no similar complaints or any  other illness in the family members.</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18060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33FC-27B8-47F4-AAFC-FB426EF36D79}"/>
              </a:ext>
            </a:extLst>
          </p:cNvPr>
          <p:cNvSpPr>
            <a:spLocks noGrp="1"/>
          </p:cNvSpPr>
          <p:nvPr>
            <p:ph type="title"/>
          </p:nvPr>
        </p:nvSpPr>
        <p:spPr/>
        <p:txBody>
          <a:bodyPr/>
          <a:lstStyle/>
          <a:p>
            <a:r>
              <a:rPr lang="en-IN" dirty="0"/>
              <a:t>General examination :</a:t>
            </a:r>
          </a:p>
        </p:txBody>
      </p:sp>
      <p:sp>
        <p:nvSpPr>
          <p:cNvPr id="3" name="Content Placeholder 2">
            <a:extLst>
              <a:ext uri="{FF2B5EF4-FFF2-40B4-BE49-F238E27FC236}">
                <a16:creationId xmlns:a16="http://schemas.microsoft.com/office/drawing/2014/main" id="{FB596E19-C860-4D03-AEAF-775A05064D51}"/>
              </a:ext>
            </a:extLst>
          </p:cNvPr>
          <p:cNvSpPr>
            <a:spLocks noGrp="1"/>
          </p:cNvSpPr>
          <p:nvPr>
            <p:ph idx="1"/>
          </p:nvPr>
        </p:nvSpPr>
        <p:spPr>
          <a:xfrm>
            <a:off x="685800" y="1742289"/>
            <a:ext cx="10515600" cy="4351338"/>
          </a:xfrm>
        </p:spPr>
        <p:txBody>
          <a:bodyPr/>
          <a:lstStyle/>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his height was 82.5cm (+1 SD), weight was 13.5kgs (SDS + 2 to +3),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He had signs of virilization in the form of  deepening  of the voice, hypertrophy of the penis, increased pubic hair and skin changes with acne .</a:t>
            </a:r>
          </a:p>
          <a:p>
            <a:pPr algn="just">
              <a:lnSpc>
                <a:spcPct val="107000"/>
              </a:lnSpc>
              <a:spcAft>
                <a:spcPts val="800"/>
              </a:spcAft>
            </a:pP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81E136E9-D4C1-4CC3-8681-AA5E0EA1FF6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4848" y="3423920"/>
            <a:ext cx="1361988" cy="2753043"/>
          </a:xfrm>
          <a:prstGeom prst="rect">
            <a:avLst/>
          </a:prstGeom>
        </p:spPr>
      </p:pic>
      <p:pic>
        <p:nvPicPr>
          <p:cNvPr id="5" name="Picture 4">
            <a:extLst>
              <a:ext uri="{FF2B5EF4-FFF2-40B4-BE49-F238E27FC236}">
                <a16:creationId xmlns:a16="http://schemas.microsoft.com/office/drawing/2014/main" id="{AE1B757F-2C75-4920-8193-FA334D2CC12A}"/>
              </a:ext>
            </a:extLst>
          </p:cNvPr>
          <p:cNvPicPr/>
          <p:nvPr/>
        </p:nvPicPr>
        <p:blipFill rotWithShape="1">
          <a:blip r:embed="rId3" cstate="print">
            <a:extLst>
              <a:ext uri="{28A0092B-C50C-407E-A947-70E740481C1C}">
                <a14:useLocalDpi xmlns:a14="http://schemas.microsoft.com/office/drawing/2010/main" val="0"/>
              </a:ext>
            </a:extLst>
          </a:blip>
          <a:srcRect t="18995" r="-804" b="16594"/>
          <a:stretch/>
        </p:blipFill>
        <p:spPr bwMode="auto">
          <a:xfrm>
            <a:off x="2728161" y="3429000"/>
            <a:ext cx="1618702" cy="2753043"/>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1613DCE5-76CA-449A-9BDF-A60E6DEEFAAE}"/>
              </a:ext>
            </a:extLst>
          </p:cNvPr>
          <p:cNvPicPr/>
          <p:nvPr/>
        </p:nvPicPr>
        <p:blipFill rotWithShape="1">
          <a:blip r:embed="rId4" cstate="print">
            <a:extLst>
              <a:ext uri="{28A0092B-C50C-407E-A947-70E740481C1C}">
                <a14:useLocalDpi xmlns:a14="http://schemas.microsoft.com/office/drawing/2010/main" val="0"/>
              </a:ext>
            </a:extLst>
          </a:blip>
          <a:srcRect t="15348" b="11563"/>
          <a:stretch/>
        </p:blipFill>
        <p:spPr bwMode="auto">
          <a:xfrm flipH="1">
            <a:off x="4925895" y="3429001"/>
            <a:ext cx="1779703" cy="2751138"/>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DDEA22D-7ACC-40CB-8CF9-FDBBD42D7E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66862" y="3429000"/>
            <a:ext cx="1618702" cy="2747963"/>
          </a:xfrm>
          <a:prstGeom prst="rect">
            <a:avLst/>
          </a:prstGeom>
        </p:spPr>
      </p:pic>
    </p:spTree>
    <p:extLst>
      <p:ext uri="{BB962C8B-B14F-4D97-AF65-F5344CB8AC3E}">
        <p14:creationId xmlns:p14="http://schemas.microsoft.com/office/powerpoint/2010/main" val="78693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24D2-777A-4A19-90A3-9DD149ACE370}"/>
              </a:ext>
            </a:extLst>
          </p:cNvPr>
          <p:cNvSpPr>
            <a:spLocks noGrp="1"/>
          </p:cNvSpPr>
          <p:nvPr>
            <p:ph type="title"/>
          </p:nvPr>
        </p:nvSpPr>
        <p:spPr/>
        <p:txBody>
          <a:bodyPr/>
          <a:lstStyle/>
          <a:p>
            <a:r>
              <a:rPr lang="en-IN" dirty="0"/>
              <a:t>VITALS :</a:t>
            </a:r>
          </a:p>
        </p:txBody>
      </p:sp>
      <p:sp>
        <p:nvSpPr>
          <p:cNvPr id="3" name="Content Placeholder 2">
            <a:extLst>
              <a:ext uri="{FF2B5EF4-FFF2-40B4-BE49-F238E27FC236}">
                <a16:creationId xmlns:a16="http://schemas.microsoft.com/office/drawing/2014/main" id="{44C7CA0A-BB53-43D3-B861-C7361E68E78C}"/>
              </a:ext>
            </a:extLst>
          </p:cNvPr>
          <p:cNvSpPr>
            <a:spLocks noGrp="1"/>
          </p:cNvSpPr>
          <p:nvPr>
            <p:ph idx="1"/>
          </p:nvPr>
        </p:nvSpPr>
        <p:spPr/>
        <p:txBody>
          <a:bodyPr/>
          <a:lstStyle/>
          <a:p>
            <a:pPr marL="0" indent="0" algn="just">
              <a:lnSpc>
                <a:spcPct val="107000"/>
              </a:lnSpc>
              <a:spcAft>
                <a:spcPts val="800"/>
              </a:spcAft>
              <a:buNone/>
            </a:pPr>
            <a:endParaRPr lang="en-IN"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HR=134/min</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RR=32 </a:t>
            </a:r>
            <a:r>
              <a:rPr kumimoji="0" lang="en-IN" sz="2800" b="0" i="0" u="none" strike="noStrike" kern="1200" cap="none" spc="0" normalizeH="0" baseline="0" noProof="0" dirty="0" err="1">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cpm</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BP=126/74(&gt;99</a:t>
            </a:r>
            <a:r>
              <a:rPr kumimoji="0" lang="en-IN" sz="2800" b="0" i="0" u="none" strike="noStrike" kern="1200" cap="none" spc="0" normalizeH="0" baseline="3000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t>
            </a:r>
            <a:r>
              <a:rPr kumimoji="0" lang="en-IN" sz="2800" b="0" i="0" u="none" strike="noStrike" kern="1200" cap="none" spc="0" normalizeH="0" baseline="0" noProof="0" dirty="0">
                <a:ln>
                  <a:noFill/>
                </a:ln>
                <a:solidFill>
                  <a:srgbClr val="22222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centile)</a:t>
            </a: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IN" sz="2800" b="0" i="0" u="none" strike="noStrike" kern="1200" cap="none" spc="0" normalizeH="0" baseline="0" noProof="0" dirty="0">
                <a:ln>
                  <a:noFill/>
                </a:ln>
                <a:solidFill>
                  <a:srgbClr val="222222"/>
                </a:solidFill>
                <a:effectLst/>
                <a:uLnTx/>
                <a:uFillTx/>
                <a:latin typeface="Times New Roman" panose="02020603050405020304" pitchFamily="18" charset="0"/>
                <a:ea typeface="Calibri" panose="020F0502020204030204" pitchFamily="34" charset="0"/>
                <a:cs typeface="Times New Roman" panose="02020603050405020304" pitchFamily="18" charset="0"/>
              </a:rPr>
              <a:t>Temp – 98.6 F</a:t>
            </a:r>
          </a:p>
          <a:p>
            <a:pPr marL="228600" marR="0" lvl="0" indent="-2286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lang="en-IN"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Peipheral</a:t>
            </a:r>
            <a:r>
              <a:rPr lang="en-IN"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Pulses well felt</a:t>
            </a:r>
            <a:endParaRPr kumimoji="0" lang="en-I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65705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0BB2-FD48-41D6-89E8-944D9263AA0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DCDF7E1-5BA4-4620-8B67-22C9EA409033}"/>
              </a:ext>
            </a:extLst>
          </p:cNvPr>
          <p:cNvSpPr>
            <a:spLocks noGrp="1"/>
          </p:cNvSpPr>
          <p:nvPr>
            <p:ph idx="1"/>
          </p:nvPr>
        </p:nvSpPr>
        <p:spPr/>
        <p:txBody>
          <a:bodyPr/>
          <a:lstStyle/>
          <a:p>
            <a:r>
              <a:rPr lang="en-IN" dirty="0"/>
              <a:t>After the clinical examination and the initial workup the child was referred to Dr . </a:t>
            </a:r>
            <a:r>
              <a:rPr lang="en-IN" dirty="0" err="1"/>
              <a:t>Supriya</a:t>
            </a:r>
            <a:r>
              <a:rPr lang="en-IN" dirty="0"/>
              <a:t> Ma’am (Paediatric Endocrinologist ) and the department of </a:t>
            </a:r>
            <a:r>
              <a:rPr lang="en-IN" dirty="0" err="1"/>
              <a:t>pediaitric</a:t>
            </a:r>
            <a:r>
              <a:rPr lang="en-IN" dirty="0"/>
              <a:t> surgery.</a:t>
            </a:r>
          </a:p>
        </p:txBody>
      </p:sp>
    </p:spTree>
    <p:extLst>
      <p:ext uri="{BB962C8B-B14F-4D97-AF65-F5344CB8AC3E}">
        <p14:creationId xmlns:p14="http://schemas.microsoft.com/office/powerpoint/2010/main" val="289551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8348-690A-4970-BD27-7D5665AB7EC6}"/>
              </a:ext>
            </a:extLst>
          </p:cNvPr>
          <p:cNvSpPr>
            <a:spLocks noGrp="1"/>
          </p:cNvSpPr>
          <p:nvPr>
            <p:ph type="title"/>
          </p:nvPr>
        </p:nvSpPr>
        <p:spPr/>
        <p:txBody>
          <a:bodyPr/>
          <a:lstStyle/>
          <a:p>
            <a:r>
              <a:rPr lang="en-IN" dirty="0"/>
              <a:t>Lab parameters :</a:t>
            </a:r>
          </a:p>
        </p:txBody>
      </p:sp>
      <p:sp>
        <p:nvSpPr>
          <p:cNvPr id="3" name="Content Placeholder 2">
            <a:extLst>
              <a:ext uri="{FF2B5EF4-FFF2-40B4-BE49-F238E27FC236}">
                <a16:creationId xmlns:a16="http://schemas.microsoft.com/office/drawing/2014/main" id="{2011F8CC-30DD-4F07-8041-46233DBE1DB2}"/>
              </a:ext>
            </a:extLst>
          </p:cNvPr>
          <p:cNvSpPr>
            <a:spLocks noGrp="1"/>
          </p:cNvSpPr>
          <p:nvPr>
            <p:ph idx="1"/>
          </p:nvPr>
        </p:nvSpPr>
        <p:spPr/>
        <p:txBody>
          <a:bodyPr>
            <a:normAutofit/>
          </a:bodyPr>
          <a:lstStyle/>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Morning (0800 hours) serum cortisol was 12μg / dL ( 3.7 - 19.40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μg</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dL)</a:t>
            </a: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night serum cortisol was 13.60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μg</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dL ,both within normal limits . Other hormonal levels were as follows: </a:t>
            </a:r>
          </a:p>
          <a:p>
            <a:pPr algn="just">
              <a:lnSpc>
                <a:spcPct val="107000"/>
              </a:lnSpc>
              <a:spcAft>
                <a:spcPts val="800"/>
              </a:spcAft>
            </a:pP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dihyrdro-epiandrosterone</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sulfate</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1401.49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μg</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dL (32.7-276)</a:t>
            </a: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17-OH-progesterone 9.41ng / mL ( 1.0) </a:t>
            </a: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testosterone 2169.62ng / mL ( 7-20).</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N" dirty="0"/>
          </a:p>
        </p:txBody>
      </p:sp>
    </p:spTree>
    <p:extLst>
      <p:ext uri="{BB962C8B-B14F-4D97-AF65-F5344CB8AC3E}">
        <p14:creationId xmlns:p14="http://schemas.microsoft.com/office/powerpoint/2010/main" val="147427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0E1A-2662-44F7-89FF-9A174D73216F}"/>
              </a:ext>
            </a:extLst>
          </p:cNvPr>
          <p:cNvSpPr>
            <a:spLocks noGrp="1"/>
          </p:cNvSpPr>
          <p:nvPr>
            <p:ph type="title"/>
          </p:nvPr>
        </p:nvSpPr>
        <p:spPr/>
        <p:txBody>
          <a:bodyPr/>
          <a:lstStyle/>
          <a:p>
            <a:r>
              <a:rPr lang="en-IN" dirty="0"/>
              <a:t>USG ABDOMEN AND PELVIS</a:t>
            </a:r>
          </a:p>
        </p:txBody>
      </p:sp>
      <p:sp>
        <p:nvSpPr>
          <p:cNvPr id="3" name="Content Placeholder 2">
            <a:extLst>
              <a:ext uri="{FF2B5EF4-FFF2-40B4-BE49-F238E27FC236}">
                <a16:creationId xmlns:a16="http://schemas.microsoft.com/office/drawing/2014/main" id="{69636F8B-F0D0-4410-9984-5DA5AC51EB55}"/>
              </a:ext>
            </a:extLst>
          </p:cNvPr>
          <p:cNvSpPr>
            <a:spLocks noGrp="1"/>
          </p:cNvSpPr>
          <p:nvPr>
            <p:ph idx="1"/>
          </p:nvPr>
        </p:nvSpPr>
        <p:spPr/>
        <p:txBody>
          <a:bodyPr/>
          <a:lstStyle/>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Ultrasound of abdomen revealed a solid hypoechoic lesion of 49mm in size in the right suprarenal region without calcification or cystic components. Lesion is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hypovascular</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on Doppler mode . Computed tomography (CT) of the abdomen showed a mildly heterogenous enhancing lesion measuring 5.3 cm *3.7 cm in the right suprarenal fossa ,in close relation to the liver and the superior pole of the right kidney. The right adrenal is not seen separately from the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lesion.there</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is mild mass effect on the superior pole of the right kidney. No obvious calcification or necrosis is noted in this lesion .</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1791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9E13-E138-42C1-9D3E-03B69CAB84A7}"/>
              </a:ext>
            </a:extLst>
          </p:cNvPr>
          <p:cNvSpPr>
            <a:spLocks noGrp="1"/>
          </p:cNvSpPr>
          <p:nvPr>
            <p:ph type="title"/>
          </p:nvPr>
        </p:nvSpPr>
        <p:spPr/>
        <p:txBody>
          <a:bodyPr/>
          <a:lstStyle/>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CT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Abdmomen</a:t>
            </a: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IN" dirty="0"/>
          </a:p>
        </p:txBody>
      </p:sp>
      <p:sp>
        <p:nvSpPr>
          <p:cNvPr id="3" name="Content Placeholder 2">
            <a:extLst>
              <a:ext uri="{FF2B5EF4-FFF2-40B4-BE49-F238E27FC236}">
                <a16:creationId xmlns:a16="http://schemas.microsoft.com/office/drawing/2014/main" id="{B2D261A0-3FAD-4E42-84F9-52A0C4A95692}"/>
              </a:ext>
            </a:extLst>
          </p:cNvPr>
          <p:cNvSpPr>
            <a:spLocks noGrp="1"/>
          </p:cNvSpPr>
          <p:nvPr>
            <p:ph idx="1"/>
          </p:nvPr>
        </p:nvSpPr>
        <p:spPr/>
        <p:txBody>
          <a:bodyPr/>
          <a:lstStyle/>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large Heterogenous mass over the adrenal gland most likely s/o androgen secreting adrenal </a:t>
            </a:r>
            <a:r>
              <a:rPr lang="en-IN"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tumor</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57897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D8850-549A-4475-AC88-ADB7473A0709}"/>
              </a:ext>
            </a:extLst>
          </p:cNvPr>
          <p:cNvSpPr>
            <a:spLocks noGrp="1"/>
          </p:cNvSpPr>
          <p:nvPr>
            <p:ph type="title"/>
          </p:nvPr>
        </p:nvSpPr>
        <p:spPr/>
        <p:txBody>
          <a:bodyPr/>
          <a:lstStyle/>
          <a:p>
            <a:r>
              <a:rPr lang="en-IN" dirty="0"/>
              <a:t>Treatment given :</a:t>
            </a:r>
          </a:p>
        </p:txBody>
      </p:sp>
      <p:sp>
        <p:nvSpPr>
          <p:cNvPr id="3" name="Content Placeholder 2">
            <a:extLst>
              <a:ext uri="{FF2B5EF4-FFF2-40B4-BE49-F238E27FC236}">
                <a16:creationId xmlns:a16="http://schemas.microsoft.com/office/drawing/2014/main" id="{C84EB976-24AA-493F-909E-1C0DE419C00B}"/>
              </a:ext>
            </a:extLst>
          </p:cNvPr>
          <p:cNvSpPr>
            <a:spLocks noGrp="1"/>
          </p:cNvSpPr>
          <p:nvPr>
            <p:ph idx="1"/>
          </p:nvPr>
        </p:nvSpPr>
        <p:spPr/>
        <p:txBody>
          <a:bodyPr/>
          <a:lstStyle/>
          <a:p>
            <a:r>
              <a:rPr lang="en-IN" dirty="0">
                <a:solidFill>
                  <a:srgbClr val="222222"/>
                </a:solidFill>
                <a:latin typeface="Times New Roman" panose="02020603050405020304" pitchFamily="18" charset="0"/>
                <a:ea typeface="Times New Roman" panose="02020603050405020304" pitchFamily="18" charset="0"/>
              </a:rPr>
              <a:t>Adrenalectomy was done by giving a short dose of steroid </a:t>
            </a:r>
          </a:p>
          <a:p>
            <a:r>
              <a:rPr lang="en-IN" dirty="0">
                <a:solidFill>
                  <a:srgbClr val="222222"/>
                </a:solidFill>
                <a:latin typeface="Times New Roman" panose="02020603050405020304" pitchFamily="18" charset="0"/>
                <a:ea typeface="Times New Roman" panose="02020603050405020304" pitchFamily="18" charset="0"/>
              </a:rPr>
              <a:t>Before surgery – </a:t>
            </a:r>
            <a:r>
              <a:rPr lang="en-IN" dirty="0" err="1">
                <a:solidFill>
                  <a:srgbClr val="222222"/>
                </a:solidFill>
                <a:latin typeface="Times New Roman" panose="02020603050405020304" pitchFamily="18" charset="0"/>
                <a:ea typeface="Times New Roman" panose="02020603050405020304" pitchFamily="18" charset="0"/>
              </a:rPr>
              <a:t>inj</a:t>
            </a:r>
            <a:r>
              <a:rPr lang="en-IN" dirty="0">
                <a:solidFill>
                  <a:srgbClr val="222222"/>
                </a:solidFill>
                <a:latin typeface="Times New Roman" panose="02020603050405020304" pitchFamily="18" charset="0"/>
                <a:ea typeface="Times New Roman" panose="02020603050405020304" pitchFamily="18" charset="0"/>
              </a:rPr>
              <a:t> hydrocortisone 100mg/m2 BD</a:t>
            </a:r>
          </a:p>
          <a:p>
            <a:r>
              <a:rPr lang="en-IN" dirty="0">
                <a:solidFill>
                  <a:srgbClr val="222222"/>
                </a:solidFill>
                <a:latin typeface="Times New Roman" panose="02020603050405020304" pitchFamily="18" charset="0"/>
                <a:ea typeface="Times New Roman" panose="02020603050405020304" pitchFamily="18" charset="0"/>
              </a:rPr>
              <a:t> and after surgery – </a:t>
            </a:r>
            <a:r>
              <a:rPr lang="en-IN" dirty="0" err="1">
                <a:solidFill>
                  <a:srgbClr val="222222"/>
                </a:solidFill>
                <a:latin typeface="Times New Roman" panose="02020603050405020304" pitchFamily="18" charset="0"/>
                <a:ea typeface="Times New Roman" panose="02020603050405020304" pitchFamily="18" charset="0"/>
              </a:rPr>
              <a:t>inj</a:t>
            </a:r>
            <a:r>
              <a:rPr lang="en-IN" dirty="0">
                <a:solidFill>
                  <a:srgbClr val="222222"/>
                </a:solidFill>
                <a:latin typeface="Times New Roman" panose="02020603050405020304" pitchFamily="18" charset="0"/>
                <a:ea typeface="Times New Roman" panose="02020603050405020304" pitchFamily="18" charset="0"/>
              </a:rPr>
              <a:t> hydrocortisone 25 mg/m2 in 4 divided doses</a:t>
            </a:r>
          </a:p>
          <a:p>
            <a:r>
              <a:rPr lang="en-IN" dirty="0">
                <a:solidFill>
                  <a:srgbClr val="222222"/>
                </a:solidFill>
                <a:latin typeface="Times New Roman" panose="02020603050405020304" pitchFamily="18" charset="0"/>
              </a:rPr>
              <a:t>Amlodipine was given at 0.2mg/kg/dose in view of hypertension .</a:t>
            </a:r>
            <a:endParaRPr lang="en-IN" dirty="0"/>
          </a:p>
        </p:txBody>
      </p:sp>
    </p:spTree>
    <p:extLst>
      <p:ext uri="{BB962C8B-B14F-4D97-AF65-F5344CB8AC3E}">
        <p14:creationId xmlns:p14="http://schemas.microsoft.com/office/powerpoint/2010/main" val="93170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5696-1456-46B2-B472-BB006290A25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417CC93-5443-4724-B75C-EBCA9204FAD0}"/>
              </a:ext>
            </a:extLst>
          </p:cNvPr>
          <p:cNvPicPr>
            <a:picLocks noGrp="1" noChangeAspect="1"/>
          </p:cNvPicPr>
          <p:nvPr>
            <p:ph idx="1"/>
          </p:nvPr>
        </p:nvPicPr>
        <p:blipFill>
          <a:blip r:embed="rId2"/>
          <a:stretch>
            <a:fillRect/>
          </a:stretch>
        </p:blipFill>
        <p:spPr>
          <a:xfrm>
            <a:off x="391696" y="899160"/>
            <a:ext cx="4886252" cy="5775960"/>
          </a:xfrm>
          <a:prstGeom prst="rect">
            <a:avLst/>
          </a:prstGeom>
        </p:spPr>
      </p:pic>
      <p:pic>
        <p:nvPicPr>
          <p:cNvPr id="5" name="Google Shape;173;gd475147d9b_0_9">
            <a:extLst>
              <a:ext uri="{FF2B5EF4-FFF2-40B4-BE49-F238E27FC236}">
                <a16:creationId xmlns:a16="http://schemas.microsoft.com/office/drawing/2014/main" id="{716B6DB7-675B-49BF-8551-98616212A688}"/>
              </a:ext>
            </a:extLst>
          </p:cNvPr>
          <p:cNvPicPr preferRelativeResize="0"/>
          <p:nvPr/>
        </p:nvPicPr>
        <p:blipFill>
          <a:blip r:embed="rId3">
            <a:alphaModFix/>
          </a:blip>
          <a:stretch>
            <a:fillRect/>
          </a:stretch>
        </p:blipFill>
        <p:spPr>
          <a:xfrm>
            <a:off x="5577840" y="899160"/>
            <a:ext cx="5379720" cy="5623560"/>
          </a:xfrm>
          <a:prstGeom prst="rect">
            <a:avLst/>
          </a:prstGeom>
          <a:noFill/>
          <a:ln>
            <a:noFill/>
          </a:ln>
        </p:spPr>
      </p:pic>
    </p:spTree>
    <p:extLst>
      <p:ext uri="{BB962C8B-B14F-4D97-AF65-F5344CB8AC3E}">
        <p14:creationId xmlns:p14="http://schemas.microsoft.com/office/powerpoint/2010/main" val="428929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26D6-35FD-410F-8FAC-ABE73550BE0D}"/>
              </a:ext>
            </a:extLst>
          </p:cNvPr>
          <p:cNvSpPr>
            <a:spLocks noGrp="1"/>
          </p:cNvSpPr>
          <p:nvPr>
            <p:ph type="title"/>
          </p:nvPr>
        </p:nvSpPr>
        <p:spPr/>
        <p:txBody>
          <a:bodyPr/>
          <a:lstStyle/>
          <a:p>
            <a:r>
              <a:rPr lang="en-IN" dirty="0"/>
              <a:t>History of presenting illness :</a:t>
            </a:r>
          </a:p>
        </p:txBody>
      </p:sp>
      <p:sp>
        <p:nvSpPr>
          <p:cNvPr id="3" name="Content Placeholder 2">
            <a:extLst>
              <a:ext uri="{FF2B5EF4-FFF2-40B4-BE49-F238E27FC236}">
                <a16:creationId xmlns:a16="http://schemas.microsoft.com/office/drawing/2014/main" id="{328D3F5A-1A7E-446D-AA39-C521A64916D2}"/>
              </a:ext>
            </a:extLst>
          </p:cNvPr>
          <p:cNvSpPr>
            <a:spLocks noGrp="1"/>
          </p:cNvSpPr>
          <p:nvPr>
            <p:ph idx="1"/>
          </p:nvPr>
        </p:nvSpPr>
        <p:spPr/>
        <p:txBody>
          <a:bodyPr/>
          <a:lstStyle/>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one and a half year old male child presented to us with the complains of parents noticing excessive increase in the weight and the height of the child since 10 months ,deepening in the voice since 7months with increase in the growth of pubic hair ,genital organs and skin changes since 1 month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Child has no previous history of prolonged illness , No Previous history of admission . Received treatment from an ayurvedic practitioner(undocumented) regarding the above mentioned problems . </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427359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81963-DDC1-4F57-A728-05A67225F3D2}"/>
              </a:ext>
            </a:extLst>
          </p:cNvPr>
          <p:cNvSpPr>
            <a:spLocks noGrp="1"/>
          </p:cNvSpPr>
          <p:nvPr>
            <p:ph type="title"/>
          </p:nvPr>
        </p:nvSpPr>
        <p:spPr/>
        <p:txBody>
          <a:bodyPr/>
          <a:lstStyle/>
          <a:p>
            <a:r>
              <a:rPr lang="en-IN" dirty="0"/>
              <a:t>Antenatal History :</a:t>
            </a:r>
          </a:p>
        </p:txBody>
      </p:sp>
      <p:sp>
        <p:nvSpPr>
          <p:cNvPr id="3" name="Content Placeholder 2">
            <a:extLst>
              <a:ext uri="{FF2B5EF4-FFF2-40B4-BE49-F238E27FC236}">
                <a16:creationId xmlns:a16="http://schemas.microsoft.com/office/drawing/2014/main" id="{19F13807-E2F1-4E19-B662-4DF8A23E457C}"/>
              </a:ext>
            </a:extLst>
          </p:cNvPr>
          <p:cNvSpPr>
            <a:spLocks noGrp="1"/>
          </p:cNvSpPr>
          <p:nvPr>
            <p:ph idx="1"/>
          </p:nvPr>
        </p:nvSpPr>
        <p:spPr/>
        <p:txBody>
          <a:bodyPr/>
          <a:lstStyle/>
          <a:p>
            <a:pPr>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Mother received 2 doses of TT</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Had regular ANC follow up</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Had taken Iron and folic acid supplements</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 history of maternal illness /Fever / Rash during pregnancy</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USG Scans and anomaly scans were normal </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720512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23AD-EA10-427E-8FFD-C3F38474ED66}"/>
              </a:ext>
            </a:extLst>
          </p:cNvPr>
          <p:cNvSpPr>
            <a:spLocks noGrp="1"/>
          </p:cNvSpPr>
          <p:nvPr>
            <p:ph type="title"/>
          </p:nvPr>
        </p:nvSpPr>
        <p:spPr/>
        <p:txBody>
          <a:bodyPr/>
          <a:lstStyle/>
          <a:p>
            <a:r>
              <a:rPr lang="en-IN" dirty="0"/>
              <a:t>Birth history</a:t>
            </a:r>
          </a:p>
        </p:txBody>
      </p:sp>
      <p:sp>
        <p:nvSpPr>
          <p:cNvPr id="3" name="Content Placeholder 2">
            <a:extLst>
              <a:ext uri="{FF2B5EF4-FFF2-40B4-BE49-F238E27FC236}">
                <a16:creationId xmlns:a16="http://schemas.microsoft.com/office/drawing/2014/main" id="{D28E55D9-E033-4121-8E69-AB2E9E34C3A5}"/>
              </a:ext>
            </a:extLst>
          </p:cNvPr>
          <p:cNvSpPr>
            <a:spLocks noGrp="1"/>
          </p:cNvSpPr>
          <p:nvPr>
            <p:ph idx="1"/>
          </p:nvPr>
        </p:nvSpPr>
        <p:spPr/>
        <p:txBody>
          <a:bodyPr/>
          <a:lstStyle/>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FTNVD</a:t>
            </a:r>
          </a:p>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Institutional delivery</a:t>
            </a:r>
          </a:p>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BCIAB</a:t>
            </a:r>
          </a:p>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3.1KG</a:t>
            </a:r>
          </a:p>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 NICU ADMISSION</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748848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50B8-BC07-45A5-B18E-76C3A723F78D}"/>
              </a:ext>
            </a:extLst>
          </p:cNvPr>
          <p:cNvSpPr>
            <a:spLocks noGrp="1"/>
          </p:cNvSpPr>
          <p:nvPr>
            <p:ph type="title"/>
          </p:nvPr>
        </p:nvSpPr>
        <p:spPr/>
        <p:txBody>
          <a:bodyPr/>
          <a:lstStyle/>
          <a:p>
            <a:r>
              <a:rPr lang="en-IN" dirty="0"/>
              <a:t>Neonatal history </a:t>
            </a:r>
          </a:p>
        </p:txBody>
      </p:sp>
      <p:sp>
        <p:nvSpPr>
          <p:cNvPr id="3" name="Content Placeholder 2">
            <a:extLst>
              <a:ext uri="{FF2B5EF4-FFF2-40B4-BE49-F238E27FC236}">
                <a16:creationId xmlns:a16="http://schemas.microsoft.com/office/drawing/2014/main" id="{6A989FE6-9433-4B1E-A4CA-BD46B1DCD5F0}"/>
              </a:ext>
            </a:extLst>
          </p:cNvPr>
          <p:cNvSpPr>
            <a:spLocks noGrp="1"/>
          </p:cNvSpPr>
          <p:nvPr>
            <p:ph idx="1"/>
          </p:nvPr>
        </p:nvSpPr>
        <p:spPr/>
        <p:txBody>
          <a:bodyPr/>
          <a:lstStyle/>
          <a:p>
            <a:r>
              <a:rPr lang="en-IN"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No feeding problems / Jaundice / Respiratory distress / Convulsions during neonatal period . </a:t>
            </a:r>
          </a:p>
          <a:p>
            <a:r>
              <a:rPr lang="en-IN"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Uneventful neonatal period </a:t>
            </a:r>
          </a:p>
          <a:p>
            <a:r>
              <a:rPr lang="en-IN"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Started on breast feeds at 1</a:t>
            </a:r>
            <a:r>
              <a:rPr lang="en-IN" baseline="30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st</a:t>
            </a:r>
            <a:r>
              <a:rPr lang="en-IN"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day of life</a:t>
            </a:r>
          </a:p>
          <a:p>
            <a:r>
              <a:rPr lang="en-IN"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Immunisation – received BCG / OPV / HEP B at birth</a:t>
            </a:r>
          </a:p>
          <a:p>
            <a:r>
              <a:rPr lang="en-IN"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Vaccinated till 1.5 years of age –Last OPV/DPT Booster received</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403525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0A62-5D9E-4CE3-BCBB-95379FBA305B}"/>
              </a:ext>
            </a:extLst>
          </p:cNvPr>
          <p:cNvSpPr>
            <a:spLocks noGrp="1"/>
          </p:cNvSpPr>
          <p:nvPr>
            <p:ph type="title"/>
          </p:nvPr>
        </p:nvSpPr>
        <p:spPr/>
        <p:txBody>
          <a:bodyPr/>
          <a:lstStyle/>
          <a:p>
            <a:r>
              <a:rPr lang="en-IN" dirty="0"/>
              <a:t>Developmental history : gross motor</a:t>
            </a:r>
          </a:p>
        </p:txBody>
      </p:sp>
      <p:sp>
        <p:nvSpPr>
          <p:cNvPr id="3" name="Content Placeholder 2">
            <a:extLst>
              <a:ext uri="{FF2B5EF4-FFF2-40B4-BE49-F238E27FC236}">
                <a16:creationId xmlns:a16="http://schemas.microsoft.com/office/drawing/2014/main" id="{0BD5EA0D-1F61-4301-A43D-9547E411FE21}"/>
              </a:ext>
            </a:extLst>
          </p:cNvPr>
          <p:cNvSpPr>
            <a:spLocks noGrp="1"/>
          </p:cNvSpPr>
          <p:nvPr>
            <p:ph idx="1"/>
          </p:nvPr>
        </p:nvSpPr>
        <p:spPr/>
        <p:txBody>
          <a:bodyPr>
            <a:normAutofit/>
          </a:bodyPr>
          <a:lstStyle/>
          <a:p>
            <a:r>
              <a:rPr lang="en-IN" dirty="0"/>
              <a:t>3 months – Neck holding</a:t>
            </a:r>
          </a:p>
          <a:p>
            <a:r>
              <a:rPr lang="en-IN" dirty="0"/>
              <a:t>5 months – Rolls over</a:t>
            </a:r>
          </a:p>
          <a:p>
            <a:r>
              <a:rPr lang="en-IN" dirty="0"/>
              <a:t>6 months – sits with support</a:t>
            </a:r>
          </a:p>
          <a:p>
            <a:r>
              <a:rPr lang="en-IN" dirty="0"/>
              <a:t>8 months – sits without support</a:t>
            </a:r>
          </a:p>
          <a:p>
            <a:r>
              <a:rPr lang="en-IN" dirty="0"/>
              <a:t>9 months – stands with support</a:t>
            </a:r>
          </a:p>
          <a:p>
            <a:r>
              <a:rPr lang="en-IN" dirty="0"/>
              <a:t>12 months –stands without support</a:t>
            </a:r>
          </a:p>
          <a:p>
            <a:r>
              <a:rPr lang="en-IN" dirty="0"/>
              <a:t>15 months- started to walk alone</a:t>
            </a:r>
          </a:p>
          <a:p>
            <a:r>
              <a:rPr lang="en-IN" dirty="0"/>
              <a:t>DQ-100 </a:t>
            </a:r>
          </a:p>
        </p:txBody>
      </p:sp>
    </p:spTree>
    <p:extLst>
      <p:ext uri="{BB962C8B-B14F-4D97-AF65-F5344CB8AC3E}">
        <p14:creationId xmlns:p14="http://schemas.microsoft.com/office/powerpoint/2010/main" val="125187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6DAA-3791-43E6-91C2-1F33DA62C7C9}"/>
              </a:ext>
            </a:extLst>
          </p:cNvPr>
          <p:cNvSpPr>
            <a:spLocks noGrp="1"/>
          </p:cNvSpPr>
          <p:nvPr>
            <p:ph type="title"/>
          </p:nvPr>
        </p:nvSpPr>
        <p:spPr/>
        <p:txBody>
          <a:bodyPr/>
          <a:lstStyle/>
          <a:p>
            <a:r>
              <a:rPr lang="en-IN" dirty="0"/>
              <a:t>Fine motor :</a:t>
            </a:r>
          </a:p>
        </p:txBody>
      </p:sp>
      <p:sp>
        <p:nvSpPr>
          <p:cNvPr id="3" name="Content Placeholder 2">
            <a:extLst>
              <a:ext uri="{FF2B5EF4-FFF2-40B4-BE49-F238E27FC236}">
                <a16:creationId xmlns:a16="http://schemas.microsoft.com/office/drawing/2014/main" id="{90FDD869-12AA-4DE2-9C77-95931F2F9DBE}"/>
              </a:ext>
            </a:extLst>
          </p:cNvPr>
          <p:cNvSpPr>
            <a:spLocks noGrp="1"/>
          </p:cNvSpPr>
          <p:nvPr>
            <p:ph idx="1"/>
          </p:nvPr>
        </p:nvSpPr>
        <p:spPr/>
        <p:txBody>
          <a:bodyPr/>
          <a:lstStyle/>
          <a:p>
            <a:pPr marL="0" indent="0">
              <a:buNone/>
            </a:pPr>
            <a:endParaRPr lang="en-IN" dirty="0"/>
          </a:p>
          <a:p>
            <a:r>
              <a:rPr lang="en-IN" dirty="0"/>
              <a:t>4 months – </a:t>
            </a:r>
            <a:r>
              <a:rPr lang="en-IN" dirty="0" err="1"/>
              <a:t>Bidextrous</a:t>
            </a:r>
            <a:r>
              <a:rPr lang="en-IN" dirty="0"/>
              <a:t> reach</a:t>
            </a:r>
          </a:p>
          <a:p>
            <a:r>
              <a:rPr lang="en-IN" dirty="0"/>
              <a:t>6 months – </a:t>
            </a:r>
            <a:r>
              <a:rPr lang="en-IN" dirty="0" err="1"/>
              <a:t>unidextrous</a:t>
            </a:r>
            <a:r>
              <a:rPr lang="en-IN" dirty="0"/>
              <a:t> reach</a:t>
            </a:r>
          </a:p>
          <a:p>
            <a:r>
              <a:rPr lang="en-IN" dirty="0"/>
              <a:t>9 months – immature pincer</a:t>
            </a:r>
          </a:p>
          <a:p>
            <a:r>
              <a:rPr lang="en-IN" dirty="0"/>
              <a:t>12 months – mature pincer</a:t>
            </a:r>
          </a:p>
          <a:p>
            <a:r>
              <a:rPr lang="en-IN" dirty="0"/>
              <a:t>15 months – imitates scribbling</a:t>
            </a:r>
          </a:p>
        </p:txBody>
      </p:sp>
    </p:spTree>
    <p:extLst>
      <p:ext uri="{BB962C8B-B14F-4D97-AF65-F5344CB8AC3E}">
        <p14:creationId xmlns:p14="http://schemas.microsoft.com/office/powerpoint/2010/main" val="94815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58B5-ADA3-4635-AD77-CECEF37196CE}"/>
              </a:ext>
            </a:extLst>
          </p:cNvPr>
          <p:cNvSpPr>
            <a:spLocks noGrp="1"/>
          </p:cNvSpPr>
          <p:nvPr>
            <p:ph type="title"/>
          </p:nvPr>
        </p:nvSpPr>
        <p:spPr/>
        <p:txBody>
          <a:bodyPr/>
          <a:lstStyle/>
          <a:p>
            <a:r>
              <a:rPr lang="en-IN" dirty="0"/>
              <a:t>Language :</a:t>
            </a:r>
          </a:p>
        </p:txBody>
      </p:sp>
      <p:sp>
        <p:nvSpPr>
          <p:cNvPr id="3" name="Content Placeholder 2">
            <a:extLst>
              <a:ext uri="{FF2B5EF4-FFF2-40B4-BE49-F238E27FC236}">
                <a16:creationId xmlns:a16="http://schemas.microsoft.com/office/drawing/2014/main" id="{1814D449-368E-4992-9278-284D46D8431E}"/>
              </a:ext>
            </a:extLst>
          </p:cNvPr>
          <p:cNvSpPr>
            <a:spLocks noGrp="1"/>
          </p:cNvSpPr>
          <p:nvPr>
            <p:ph idx="1"/>
          </p:nvPr>
        </p:nvSpPr>
        <p:spPr/>
        <p:txBody>
          <a:bodyPr/>
          <a:lstStyle/>
          <a:p>
            <a:r>
              <a:rPr lang="en-IN" dirty="0"/>
              <a:t>1 month – alert to sound</a:t>
            </a:r>
          </a:p>
          <a:p>
            <a:r>
              <a:rPr lang="en-IN" dirty="0"/>
              <a:t>3 months – coos </a:t>
            </a:r>
          </a:p>
          <a:p>
            <a:r>
              <a:rPr lang="en-IN" dirty="0"/>
              <a:t>8 months – mono </a:t>
            </a:r>
            <a:r>
              <a:rPr lang="en-IN" dirty="0" err="1"/>
              <a:t>syllabal</a:t>
            </a:r>
            <a:r>
              <a:rPr lang="en-IN" dirty="0"/>
              <a:t>  </a:t>
            </a:r>
          </a:p>
          <a:p>
            <a:r>
              <a:rPr lang="en-IN" dirty="0"/>
              <a:t>10 months – bi </a:t>
            </a:r>
            <a:r>
              <a:rPr lang="en-IN" dirty="0" err="1"/>
              <a:t>syllabal</a:t>
            </a:r>
            <a:endParaRPr lang="en-IN" dirty="0"/>
          </a:p>
          <a:p>
            <a:r>
              <a:rPr lang="en-IN" dirty="0"/>
              <a:t>12 months – 1-2 words with meaning</a:t>
            </a:r>
          </a:p>
        </p:txBody>
      </p:sp>
    </p:spTree>
    <p:extLst>
      <p:ext uri="{BB962C8B-B14F-4D97-AF65-F5344CB8AC3E}">
        <p14:creationId xmlns:p14="http://schemas.microsoft.com/office/powerpoint/2010/main" val="367064091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105</TotalTime>
  <Words>745</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Times New Roman</vt:lpstr>
      <vt:lpstr>Vapor Trail</vt:lpstr>
      <vt:lpstr>A Case of Virilizing Adrenal tumor </vt:lpstr>
      <vt:lpstr>PowerPoint Presentation</vt:lpstr>
      <vt:lpstr>History of presenting illness :</vt:lpstr>
      <vt:lpstr>Antenatal History :</vt:lpstr>
      <vt:lpstr>Birth history</vt:lpstr>
      <vt:lpstr>Neonatal history </vt:lpstr>
      <vt:lpstr>Developmental history : gross motor</vt:lpstr>
      <vt:lpstr>Fine motor :</vt:lpstr>
      <vt:lpstr>Language :</vt:lpstr>
      <vt:lpstr>Social and adaptive : </vt:lpstr>
      <vt:lpstr>Family History :</vt:lpstr>
      <vt:lpstr>General examination :</vt:lpstr>
      <vt:lpstr>VITALS :</vt:lpstr>
      <vt:lpstr>PowerPoint Presentation</vt:lpstr>
      <vt:lpstr>Lab parameters :</vt:lpstr>
      <vt:lpstr>USG ABDOMEN AND PELVIS</vt:lpstr>
      <vt:lpstr>CT Abdmomen : </vt:lpstr>
      <vt:lpstr>Treatment given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of Virilizing Adrenal tumor </dc:title>
  <dc:creator>Anand Gangadharan</dc:creator>
  <cp:lastModifiedBy>Anand Gangadharan</cp:lastModifiedBy>
  <cp:revision>10</cp:revision>
  <dcterms:created xsi:type="dcterms:W3CDTF">2021-04-30T04:40:00Z</dcterms:created>
  <dcterms:modified xsi:type="dcterms:W3CDTF">2021-04-30T06:25:56Z</dcterms:modified>
</cp:coreProperties>
</file>