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6" r:id="rId3"/>
    <p:sldId id="257" r:id="rId4"/>
    <p:sldId id="258" r:id="rId5"/>
    <p:sldId id="259" r:id="rId6"/>
    <p:sldId id="260" r:id="rId7"/>
    <p:sldId id="271" r:id="rId8"/>
    <p:sldId id="261" r:id="rId9"/>
    <p:sldId id="262" r:id="rId10"/>
    <p:sldId id="263" r:id="rId11"/>
    <p:sldId id="270" r:id="rId12"/>
    <p:sldId id="268" r:id="rId13"/>
    <p:sldId id="272" r:id="rId14"/>
    <p:sldId id="274" r:id="rId15"/>
    <p:sldId id="264" r:id="rId16"/>
    <p:sldId id="285" r:id="rId17"/>
    <p:sldId id="266" r:id="rId18"/>
    <p:sldId id="277" r:id="rId19"/>
    <p:sldId id="278" r:id="rId20"/>
    <p:sldId id="279" r:id="rId21"/>
    <p:sldId id="280" r:id="rId22"/>
    <p:sldId id="267" r:id="rId23"/>
    <p:sldId id="284" r:id="rId24"/>
    <p:sldId id="27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94660"/>
  </p:normalViewPr>
  <p:slideViewPr>
    <p:cSldViewPr snapToGrid="0">
      <p:cViewPr varScale="1">
        <p:scale>
          <a:sx n="82" d="100"/>
          <a:sy n="82" d="100"/>
        </p:scale>
        <p:origin x="87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presProps" Target="presProp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0A6B4-97D8-4891-BAF6-D7E265F25F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0964F2-B708-4B7A-933B-BE34C89DB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FEADC-3F42-4020-A306-A1DDB6974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AAF7F-E9FB-4F3A-8382-7111273C42B4}" type="datetimeFigureOut">
              <a:rPr lang="en-IN" smtClean="0"/>
              <a:t>29-10-2021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2B7BE-63C8-41A3-A325-A46F24F92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D3181-71D0-4FC8-A82F-47B63761E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3A0E-7F1B-4F4C-90FF-6253AFA606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14961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3ADED-8878-43E2-80D4-9BE5DC884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62F7F2-3807-4BA5-ABAF-9AD43C714F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BA420-2B48-4D32-A971-E16C40AAC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AAF7F-E9FB-4F3A-8382-7111273C42B4}" type="datetimeFigureOut">
              <a:rPr lang="en-IN" smtClean="0"/>
              <a:t>29-10-2021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B8A55C-5121-41A8-B50D-F8B07C0A9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D8864-178D-4371-99E0-F23CBB045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3A0E-7F1B-4F4C-90FF-6253AFA606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21663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322A77-CC6C-4AB3-A7B5-6971E982FD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5BBA88-5E3A-48CF-96A7-54370E1158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E6CE3-95AC-4AAB-A74E-AF9EC42BC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AAF7F-E9FB-4F3A-8382-7111273C42B4}" type="datetimeFigureOut">
              <a:rPr lang="en-IN" smtClean="0"/>
              <a:t>29-10-2021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CC215B-A806-4CDD-B33F-E629CC528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84431-0E69-45BC-AFA8-0112EFFDF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3A0E-7F1B-4F4C-90FF-6253AFA606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04507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47ED7-13DE-44A8-AB2B-AEE3ACC0B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42273-6908-409B-90B3-32B20E7329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EBD3F-D66E-4695-898C-87EE8D4E7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AAF7F-E9FB-4F3A-8382-7111273C42B4}" type="datetimeFigureOut">
              <a:rPr lang="en-IN" smtClean="0"/>
              <a:t>29-10-2021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EC922-7DF7-45E5-AAC6-8FAD71F82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12755-1CC9-406C-88AC-1C1B90C99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3A0E-7F1B-4F4C-90FF-6253AFA606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33671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2C4DD-4D47-4A05-A4AE-F90A607E4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AC111E-6C45-48EE-8D61-EC83A3A6A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BD19E-6499-4986-8016-63DCC32E8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AAF7F-E9FB-4F3A-8382-7111273C42B4}" type="datetimeFigureOut">
              <a:rPr lang="en-IN" smtClean="0"/>
              <a:t>29-10-2021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336F7-1966-4C22-931C-6E73415BD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ECB9-24FF-4CCE-8996-2D292323A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3A0E-7F1B-4F4C-90FF-6253AFA606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54329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89091-B9BB-409F-8FA9-F4FDFC468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E8394-FE6E-4E38-BB0B-5F92A4964B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67F742-A677-46C1-AE1E-73B3F7F3D9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38D6C3-EA9C-4303-9ADB-14B67DA89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AAF7F-E9FB-4F3A-8382-7111273C42B4}" type="datetimeFigureOut">
              <a:rPr lang="en-IN" smtClean="0"/>
              <a:t>29-10-2021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C164E7-9953-4154-A4CE-3B3DF2849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F2C635-DAF3-410E-A90A-A507C4F02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3A0E-7F1B-4F4C-90FF-6253AFA606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38487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4F6B0-DE2A-41D1-B992-4E1373FD4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89D09-E013-4250-AC83-B44B2BEFD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48F258-F013-4228-A8BF-54FE21C248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737CEB-FAD2-4B09-B1BE-A0CFB05A1D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C3344A-4AC2-4908-A3E2-2FF4175595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F8C9B7-FFBF-4AD3-B31D-91C710AB8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AAF7F-E9FB-4F3A-8382-7111273C42B4}" type="datetimeFigureOut">
              <a:rPr lang="en-IN" smtClean="0"/>
              <a:t>29-10-2021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321618-5269-484F-8286-01C4A43A0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94B306-9E85-43C9-A517-D54B26050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3A0E-7F1B-4F4C-90FF-6253AFA606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8850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ECDFA-A1D0-42BE-8269-8079AC2B0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CC8E44-4A78-4E23-8903-090814956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AAF7F-E9FB-4F3A-8382-7111273C42B4}" type="datetimeFigureOut">
              <a:rPr lang="en-IN" smtClean="0"/>
              <a:t>29-10-2021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7B3D23-6D7E-4106-8537-2F560F42F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8F042D-78D3-40B5-BC92-AABDA5ADB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3A0E-7F1B-4F4C-90FF-6253AFA606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7926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21602-7B7C-4A2C-B768-E05510E28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AAF7F-E9FB-4F3A-8382-7111273C42B4}" type="datetimeFigureOut">
              <a:rPr lang="en-IN" smtClean="0"/>
              <a:t>29-10-2021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A4F7A2-019D-41AE-A9AA-8CEC59053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E5CE5B-7FDE-4B2B-8E7C-D7E22CD0E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3A0E-7F1B-4F4C-90FF-6253AFA606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74101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8F026-435A-4E96-A86C-34DF43474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DD2A7-4F65-4578-8F4D-584E02B71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6B87C6-DD03-43CB-A616-CA0ABEEF1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5940CB-653C-493D-A627-06F1F1C55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AAF7F-E9FB-4F3A-8382-7111273C42B4}" type="datetimeFigureOut">
              <a:rPr lang="en-IN" smtClean="0"/>
              <a:t>29-10-2021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6B5AB9-0C7F-4E25-BBE3-D18978D3C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ACF324-3C4F-4CF1-BD8C-2E7AE1A1D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3A0E-7F1B-4F4C-90FF-6253AFA606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59816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437DB-4B13-4095-9D5C-5B8B9C141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5E291B-869D-4DEE-801D-5A29130A0B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96CCC9-0FE0-42AB-AA36-1992F5BE3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B37FB-BDCE-47D7-ADE6-DB0FC27A1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AAF7F-E9FB-4F3A-8382-7111273C42B4}" type="datetimeFigureOut">
              <a:rPr lang="en-IN" smtClean="0"/>
              <a:t>29-10-2021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1D5C3-9FB6-4188-B24F-D15D11F38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ED7BA5-C349-4FC5-BBE2-57805603D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3A0E-7F1B-4F4C-90FF-6253AFA606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17418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74A6AA-FCCE-4BAD-A89B-19BDA96B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4C6F2E-D539-45B6-9669-C27D75723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38B42A-DB71-482D-982F-5B8F9F5F4B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AAF7F-E9FB-4F3A-8382-7111273C42B4}" type="datetimeFigureOut">
              <a:rPr lang="en-IN" smtClean="0"/>
              <a:t>29-10-2021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4EF3D-EC77-4165-B11B-2024BE237D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443D5-3E1C-4A42-B9BA-6B06FF0DD0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63A0E-7F1B-4F4C-90FF-6253AFA606C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8367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 /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4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 /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4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 /><Relationship Id="rId2" Type="http://schemas.openxmlformats.org/officeDocument/2006/relationships/image" Target="../media/image10.jpg" /><Relationship Id="rId1" Type="http://schemas.openxmlformats.org/officeDocument/2006/relationships/slideLayout" Target="../slideLayouts/slideLayout4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2.jpg" /><Relationship Id="rId1" Type="http://schemas.openxmlformats.org/officeDocument/2006/relationships/slideLayout" Target="../slideLayouts/slideLayout4.xml" /><Relationship Id="rId4" Type="http://schemas.microsoft.com/office/2007/relationships/hdphoto" Target="../media/hdphoto1.wdp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4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4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 /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4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4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5F9D46-2A16-431B-A053-72ECA684B4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7358"/>
            <a:ext cx="9144000" cy="2387600"/>
          </a:xfrm>
        </p:spPr>
        <p:txBody>
          <a:bodyPr/>
          <a:lstStyle/>
          <a:p>
            <a:r>
              <a:rPr lang="en-IN" dirty="0"/>
              <a:t>A rare case of thyroid swelling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270A0B0-1BDD-4C6E-B710-5D81563E65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IN" dirty="0"/>
              <a:t>Presenter: </a:t>
            </a:r>
            <a:r>
              <a:rPr lang="en-IN" dirty="0" err="1"/>
              <a:t>Dr.</a:t>
            </a:r>
            <a:r>
              <a:rPr lang="en-IN" dirty="0"/>
              <a:t> Sumayya M Patil</a:t>
            </a:r>
          </a:p>
          <a:p>
            <a:pPr algn="r"/>
            <a:r>
              <a:rPr lang="en-IN" dirty="0"/>
              <a:t>Department of pathology - JR III </a:t>
            </a:r>
          </a:p>
        </p:txBody>
      </p:sp>
    </p:spTree>
    <p:extLst>
      <p:ext uri="{BB962C8B-B14F-4D97-AF65-F5344CB8AC3E}">
        <p14:creationId xmlns:p14="http://schemas.microsoft.com/office/powerpoint/2010/main" val="1900465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DD5FE-AC2D-4002-B10E-749FB64FF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274" y="63286"/>
            <a:ext cx="10515600" cy="504885"/>
          </a:xfrm>
        </p:spPr>
        <p:txBody>
          <a:bodyPr>
            <a:normAutofit fontScale="90000"/>
          </a:bodyPr>
          <a:lstStyle/>
          <a:p>
            <a:r>
              <a:rPr lang="en-IN" dirty="0"/>
              <a:t>Microscopy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863E04-8B71-41D8-BFDB-E120A194DD49}"/>
              </a:ext>
            </a:extLst>
          </p:cNvPr>
          <p:cNvSpPr txBox="1"/>
          <p:nvPr/>
        </p:nvSpPr>
        <p:spPr>
          <a:xfrm>
            <a:off x="4988512" y="5038852"/>
            <a:ext cx="958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/>
              <a:t>4x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BF8B25-BB5B-4FFB-BA7A-89500B5B9914}"/>
              </a:ext>
            </a:extLst>
          </p:cNvPr>
          <p:cNvSpPr txBox="1"/>
          <p:nvPr/>
        </p:nvSpPr>
        <p:spPr>
          <a:xfrm>
            <a:off x="10662082" y="5109063"/>
            <a:ext cx="110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/>
              <a:t>10x</a:t>
            </a:r>
          </a:p>
        </p:txBody>
      </p:sp>
      <p:pic>
        <p:nvPicPr>
          <p:cNvPr id="26" name="Content Placeholder 17">
            <a:extLst>
              <a:ext uri="{FF2B5EF4-FFF2-40B4-BE49-F238E27FC236}">
                <a16:creationId xmlns:a16="http://schemas.microsoft.com/office/drawing/2014/main" id="{57F762C8-2EA2-4077-AF77-FAA166528E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87" y="887768"/>
            <a:ext cx="5285913" cy="4767304"/>
          </a:xfrm>
        </p:spPr>
      </p:pic>
      <p:pic>
        <p:nvPicPr>
          <p:cNvPr id="27" name="Content Placeholder 11">
            <a:extLst>
              <a:ext uri="{FF2B5EF4-FFF2-40B4-BE49-F238E27FC236}">
                <a16:creationId xmlns:a16="http://schemas.microsoft.com/office/drawing/2014/main" id="{D36E226C-5713-4E17-8947-542EE0DBDB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99" y="897100"/>
            <a:ext cx="5358413" cy="4785062"/>
          </a:xfr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CF44D34-0530-4D3B-8660-CE70B105674C}"/>
              </a:ext>
            </a:extLst>
          </p:cNvPr>
          <p:cNvSpPr txBox="1"/>
          <p:nvPr/>
        </p:nvSpPr>
        <p:spPr>
          <a:xfrm>
            <a:off x="10493406" y="4811697"/>
            <a:ext cx="905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/>
              <a:t>10X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10153F-601A-40E2-ACEC-8D8EA2F40319}"/>
              </a:ext>
            </a:extLst>
          </p:cNvPr>
          <p:cNvSpPr txBox="1"/>
          <p:nvPr/>
        </p:nvSpPr>
        <p:spPr>
          <a:xfrm>
            <a:off x="4988512" y="4811697"/>
            <a:ext cx="781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/>
              <a:t>10X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C290EE-3C92-41A0-8A04-8606BE0B6973}"/>
              </a:ext>
            </a:extLst>
          </p:cNvPr>
          <p:cNvSpPr txBox="1"/>
          <p:nvPr/>
        </p:nvSpPr>
        <p:spPr>
          <a:xfrm>
            <a:off x="661387" y="5655072"/>
            <a:ext cx="5285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Fig 1: Section of nodule from left thyroid lobe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D4771D-44F9-4D7F-9606-FA53E463200D}"/>
              </a:ext>
            </a:extLst>
          </p:cNvPr>
          <p:cNvSpPr txBox="1"/>
          <p:nvPr/>
        </p:nvSpPr>
        <p:spPr>
          <a:xfrm>
            <a:off x="6324599" y="5672831"/>
            <a:ext cx="5285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Fig 2: Section of nodule from right thyroid lobe </a:t>
            </a:r>
          </a:p>
        </p:txBody>
      </p:sp>
    </p:spTree>
    <p:extLst>
      <p:ext uri="{BB962C8B-B14F-4D97-AF65-F5344CB8AC3E}">
        <p14:creationId xmlns:p14="http://schemas.microsoft.com/office/powerpoint/2010/main" val="1391732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178D37A-BF71-475F-BB7D-026CBE12D9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16" y="887767"/>
            <a:ext cx="5316984" cy="4942327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40A6C51-EFC9-46A6-A5C1-F0E4649E05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2" y="887767"/>
            <a:ext cx="5234124" cy="494232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AD6AC8-BA18-4C0E-AB70-C8374F4D69C4}"/>
              </a:ext>
            </a:extLst>
          </p:cNvPr>
          <p:cNvSpPr txBox="1"/>
          <p:nvPr/>
        </p:nvSpPr>
        <p:spPr>
          <a:xfrm>
            <a:off x="5288133" y="5135913"/>
            <a:ext cx="807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/>
              <a:t>40x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2E7CD9-D372-41C5-AF27-32A34ABCEA9F}"/>
              </a:ext>
            </a:extLst>
          </p:cNvPr>
          <p:cNvSpPr txBox="1"/>
          <p:nvPr/>
        </p:nvSpPr>
        <p:spPr>
          <a:xfrm>
            <a:off x="10564427" y="5135913"/>
            <a:ext cx="781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/>
              <a:t>40x</a:t>
            </a:r>
          </a:p>
        </p:txBody>
      </p:sp>
    </p:spTree>
    <p:extLst>
      <p:ext uri="{BB962C8B-B14F-4D97-AF65-F5344CB8AC3E}">
        <p14:creationId xmlns:p14="http://schemas.microsoft.com/office/powerpoint/2010/main" val="2285043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5F7742-D22A-4C87-82B0-ABBEBC75B9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9" y="807867"/>
            <a:ext cx="5518212" cy="5069149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94F372F-C531-4C9C-B753-898EF336C7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807867"/>
            <a:ext cx="5518212" cy="5022227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EFD668-0011-424B-8E53-75244A677E01}"/>
              </a:ext>
            </a:extLst>
          </p:cNvPr>
          <p:cNvSpPr txBox="1"/>
          <p:nvPr/>
        </p:nvSpPr>
        <p:spPr>
          <a:xfrm>
            <a:off x="5015883" y="4856085"/>
            <a:ext cx="76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/>
              <a:t>4x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9C450A-E53B-4E5B-B4DD-50C2B3371E0F}"/>
              </a:ext>
            </a:extLst>
          </p:cNvPr>
          <p:cNvSpPr txBox="1"/>
          <p:nvPr/>
        </p:nvSpPr>
        <p:spPr>
          <a:xfrm>
            <a:off x="10609555" y="4818398"/>
            <a:ext cx="1157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/>
              <a:t>10x</a:t>
            </a:r>
          </a:p>
        </p:txBody>
      </p:sp>
    </p:spTree>
    <p:extLst>
      <p:ext uri="{BB962C8B-B14F-4D97-AF65-F5344CB8AC3E}">
        <p14:creationId xmlns:p14="http://schemas.microsoft.com/office/powerpoint/2010/main" val="757286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665F770F-DEB9-4583-838F-8628B64065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" y="358278"/>
            <a:ext cx="6259286" cy="6141444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55CB78-E6ED-4D35-90A3-48C5F5FF0D30}"/>
              </a:ext>
            </a:extLst>
          </p:cNvPr>
          <p:cNvSpPr txBox="1"/>
          <p:nvPr/>
        </p:nvSpPr>
        <p:spPr>
          <a:xfrm>
            <a:off x="5007006" y="4953740"/>
            <a:ext cx="612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/>
              <a:t>4X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DCFC02-0E30-4D31-9089-428AE454EA53}"/>
              </a:ext>
            </a:extLst>
          </p:cNvPr>
          <p:cNvSpPr txBox="1"/>
          <p:nvPr/>
        </p:nvSpPr>
        <p:spPr>
          <a:xfrm>
            <a:off x="10253709" y="4991578"/>
            <a:ext cx="656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/>
              <a:t>10X</a:t>
            </a:r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48E9A555-4990-4BF2-AEED-D0970495C3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69" y="348947"/>
            <a:ext cx="5802086" cy="6141444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12F022-A335-406E-A386-E8B2CE237381}"/>
              </a:ext>
            </a:extLst>
          </p:cNvPr>
          <p:cNvSpPr txBox="1"/>
          <p:nvPr/>
        </p:nvSpPr>
        <p:spPr>
          <a:xfrm>
            <a:off x="10674220" y="5057192"/>
            <a:ext cx="941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/>
              <a:t>10x</a:t>
            </a:r>
          </a:p>
        </p:txBody>
      </p:sp>
    </p:spTree>
    <p:extLst>
      <p:ext uri="{BB962C8B-B14F-4D97-AF65-F5344CB8AC3E}">
        <p14:creationId xmlns:p14="http://schemas.microsoft.com/office/powerpoint/2010/main" val="566073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36C8DE-B035-4247-8166-BF761CFAF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7767"/>
            <a:ext cx="10515600" cy="5289196"/>
          </a:xfrm>
        </p:spPr>
        <p:txBody>
          <a:bodyPr/>
          <a:lstStyle/>
          <a:p>
            <a:pPr marL="0" indent="0">
              <a:buNone/>
            </a:pPr>
            <a:r>
              <a:rPr lang="en-IN" dirty="0"/>
              <a:t>  </a:t>
            </a:r>
            <a:r>
              <a:rPr lang="en-IN" b="1" dirty="0"/>
              <a:t>Considering the following points</a:t>
            </a:r>
          </a:p>
          <a:p>
            <a:r>
              <a:rPr lang="en-IN" sz="2400" b="1" dirty="0"/>
              <a:t> </a:t>
            </a:r>
            <a:r>
              <a:rPr lang="en-IN" sz="2400" dirty="0"/>
              <a:t>Bilateral follicular lesions with extensive </a:t>
            </a:r>
            <a:r>
              <a:rPr lang="en-IN" sz="2400" dirty="0" err="1"/>
              <a:t>hurthle</a:t>
            </a:r>
            <a:r>
              <a:rPr lang="en-IN" sz="2400" dirty="0"/>
              <a:t> cell change,  capsular invasion and vascular invasion</a:t>
            </a:r>
          </a:p>
          <a:p>
            <a:r>
              <a:rPr lang="en-IN" sz="2400" dirty="0"/>
              <a:t>Pleomorphism</a:t>
            </a:r>
          </a:p>
          <a:p>
            <a:r>
              <a:rPr lang="en-IN" sz="2400" dirty="0"/>
              <a:t>Thick scanty colloid</a:t>
            </a:r>
          </a:p>
          <a:p>
            <a:pPr marL="0" indent="0">
              <a:buNone/>
            </a:pPr>
            <a:endParaRPr lang="en-IN" sz="2400" dirty="0"/>
          </a:p>
          <a:p>
            <a:pPr marL="0" indent="0">
              <a:buNone/>
            </a:pPr>
            <a:r>
              <a:rPr lang="en-IN" sz="2400" dirty="0"/>
              <a:t>   </a:t>
            </a:r>
            <a:r>
              <a:rPr lang="en-IN" sz="2400" b="1" dirty="0"/>
              <a:t>Final diagnosis</a:t>
            </a:r>
            <a:r>
              <a:rPr lang="en-IN" sz="2400" dirty="0"/>
              <a:t>: HURTHLE CELL CARCINOMA in the background of Hashimoto’s      </a:t>
            </a:r>
          </a:p>
          <a:p>
            <a:pPr marL="0" indent="0">
              <a:buNone/>
            </a:pPr>
            <a:r>
              <a:rPr lang="en-IN" sz="2400" dirty="0"/>
              <a:t>   thyroiditis and nodular colloid goitre.</a:t>
            </a:r>
          </a:p>
          <a:p>
            <a:pPr marL="0" indent="0">
              <a:buNone/>
            </a:pPr>
            <a:endParaRPr lang="en-IN" sz="2400" dirty="0"/>
          </a:p>
          <a:p>
            <a:pPr marL="0" indent="0">
              <a:buNone/>
            </a:pPr>
            <a:r>
              <a:rPr lang="en-IN" sz="2400" b="1" dirty="0"/>
              <a:t>   Staging: </a:t>
            </a:r>
            <a:r>
              <a:rPr lang="en-IN" sz="2400" dirty="0"/>
              <a:t>AJCC pT3a, pN0 Mx</a:t>
            </a:r>
            <a:endParaRPr lang="en-IN" sz="2400" b="1" dirty="0"/>
          </a:p>
        </p:txBody>
      </p:sp>
    </p:spTree>
    <p:extLst>
      <p:ext uri="{BB962C8B-B14F-4D97-AF65-F5344CB8AC3E}">
        <p14:creationId xmlns:p14="http://schemas.microsoft.com/office/powerpoint/2010/main" val="3843658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A0923FC-0E5E-4679-AA7C-60F45D939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2238"/>
          </a:xfrm>
        </p:spPr>
        <p:txBody>
          <a:bodyPr/>
          <a:lstStyle/>
          <a:p>
            <a:r>
              <a:rPr lang="en-IN" b="1" dirty="0"/>
              <a:t>DISCUSSION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88744A-90AD-4373-A3CB-FB1A24408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6241"/>
            <a:ext cx="10515600" cy="5388745"/>
          </a:xfrm>
        </p:spPr>
        <p:txBody>
          <a:bodyPr>
            <a:normAutofit/>
          </a:bodyPr>
          <a:lstStyle/>
          <a:p>
            <a:r>
              <a:rPr lang="en-IN" dirty="0" err="1"/>
              <a:t>Hurthle</a:t>
            </a:r>
            <a:r>
              <a:rPr lang="en-IN" dirty="0"/>
              <a:t> cell carcinoma is a rare disease.</a:t>
            </a:r>
          </a:p>
          <a:p>
            <a:pPr marL="0" indent="0">
              <a:buNone/>
            </a:pPr>
            <a:endParaRPr lang="en-IN" dirty="0"/>
          </a:p>
          <a:p>
            <a:r>
              <a:rPr lang="en-IN" dirty="0"/>
              <a:t>ETIOPATHOGENEIS: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Usually seen in older men.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Iodine deficiency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Overexpression of p53 oncogene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Activating mutations of genes encoding the thyrotropin  receptors &amp; alpha subunit of the G protein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Mutation / translocation of the RAS oncogene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Mitochondrial related alterations  </a:t>
            </a:r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11813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6AE48-C563-402E-BA98-67E9268E3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These are variants of follicular neoplasms with more than 75% </a:t>
            </a:r>
            <a:r>
              <a:rPr lang="en-IN" dirty="0" err="1"/>
              <a:t>oncocytic</a:t>
            </a:r>
            <a:r>
              <a:rPr lang="en-IN" dirty="0"/>
              <a:t> tumour cells.</a:t>
            </a:r>
          </a:p>
          <a:p>
            <a:pPr marL="0" indent="0">
              <a:buNone/>
            </a:pPr>
            <a:endParaRPr lang="en-IN" dirty="0"/>
          </a:p>
          <a:p>
            <a:r>
              <a:rPr lang="en-IN" dirty="0" err="1"/>
              <a:t>Oncocytic</a:t>
            </a:r>
            <a:r>
              <a:rPr lang="en-IN" dirty="0"/>
              <a:t> appearance is due to mitochondrial accumulation.</a:t>
            </a:r>
          </a:p>
          <a:p>
            <a:pPr marL="0" indent="0">
              <a:buNone/>
            </a:pPr>
            <a:endParaRPr lang="en-IN" dirty="0"/>
          </a:p>
          <a:p>
            <a:r>
              <a:rPr lang="en-IN" dirty="0"/>
              <a:t>Malignant if capsular and or vascular invasion is seen. (Tumour size, nuclear atypia, multinucleation, pleomorphism, mitosis or histological pattern of the lesions are not determinants of malignancy).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99462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903A5-B2E8-9845-93F9-4521D0120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/>
              <a:t>DISCUSSION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D5832-3BEC-46B2-932E-DB11B42C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It has high risk of invasion with haematogenous metastasis, 30% to lymph node (in contrast; rare in follicular neoplasm).</a:t>
            </a:r>
          </a:p>
          <a:p>
            <a:pPr marL="0" indent="0">
              <a:buNone/>
            </a:pPr>
            <a:endParaRPr lang="en-IN" dirty="0"/>
          </a:p>
          <a:p>
            <a:r>
              <a:rPr lang="en-IN" dirty="0"/>
              <a:t>These malignant tumours have more aggressive behaviour than conventional follicular carcinoma.  </a:t>
            </a:r>
          </a:p>
          <a:p>
            <a:endParaRPr lang="en-IN" dirty="0"/>
          </a:p>
          <a:p>
            <a:r>
              <a:rPr lang="en-IN" dirty="0"/>
              <a:t>These tumours have overall poor prognosis.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58683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E6CA-CD35-45FF-BA2A-C60ACC150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351" y="248575"/>
            <a:ext cx="11016449" cy="6116714"/>
          </a:xfrm>
        </p:spPr>
        <p:txBody>
          <a:bodyPr>
            <a:normAutofit fontScale="25000" lnSpcReduction="20000"/>
          </a:bodyPr>
          <a:lstStyle/>
          <a:p>
            <a:r>
              <a:rPr lang="en-IN" sz="11200" dirty="0"/>
              <a:t>American joint committee on cancer(AJCC)</a:t>
            </a:r>
          </a:p>
          <a:p>
            <a:pPr marL="0" indent="0">
              <a:buNone/>
            </a:pPr>
            <a:r>
              <a:rPr lang="en-IN" sz="11200" dirty="0"/>
              <a:t>   TNM staging for </a:t>
            </a:r>
            <a:r>
              <a:rPr lang="en-IN" sz="11200" dirty="0" err="1"/>
              <a:t>Hurthle</a:t>
            </a:r>
            <a:r>
              <a:rPr lang="en-IN" sz="11200" dirty="0"/>
              <a:t> cell carcinoma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sz="7400" dirty="0"/>
              <a:t>   T       Primary tumour</a:t>
            </a:r>
          </a:p>
          <a:p>
            <a:pPr marL="0" indent="0">
              <a:buNone/>
            </a:pPr>
            <a:endParaRPr lang="en-IN" sz="7400" dirty="0"/>
          </a:p>
          <a:p>
            <a:pPr marL="0" indent="0">
              <a:buNone/>
            </a:pPr>
            <a:r>
              <a:rPr lang="en-IN" sz="7400" dirty="0"/>
              <a:t>   TX     Primary tumour cannot be assessed</a:t>
            </a:r>
          </a:p>
          <a:p>
            <a:pPr marL="0" indent="0">
              <a:buNone/>
            </a:pPr>
            <a:endParaRPr lang="en-IN" sz="7400" dirty="0"/>
          </a:p>
          <a:p>
            <a:pPr marL="0" indent="0">
              <a:buNone/>
            </a:pPr>
            <a:r>
              <a:rPr lang="en-IN" sz="7400" dirty="0"/>
              <a:t>   T0     no evidence of primary tumour</a:t>
            </a:r>
          </a:p>
          <a:p>
            <a:pPr marL="0" indent="0">
              <a:buNone/>
            </a:pPr>
            <a:endParaRPr lang="en-IN" sz="7400" dirty="0"/>
          </a:p>
          <a:p>
            <a:pPr marL="0" indent="0">
              <a:buNone/>
            </a:pPr>
            <a:r>
              <a:rPr lang="en-IN" sz="7400" dirty="0"/>
              <a:t>   T1     </a:t>
            </a:r>
            <a:r>
              <a:rPr lang="en-IN" sz="7400" dirty="0" err="1"/>
              <a:t>Tumor</a:t>
            </a:r>
            <a:r>
              <a:rPr lang="en-IN" sz="7400" dirty="0"/>
              <a:t> is &lt;/= 2 cm or less in the greatest dimension limited  to the thyroid</a:t>
            </a:r>
          </a:p>
          <a:p>
            <a:pPr marL="0" indent="0">
              <a:buNone/>
            </a:pPr>
            <a:r>
              <a:rPr lang="en-IN" sz="7400" dirty="0"/>
              <a:t>          T1a  </a:t>
            </a:r>
            <a:r>
              <a:rPr lang="en-IN" sz="7400" dirty="0" err="1"/>
              <a:t>tumor</a:t>
            </a:r>
            <a:r>
              <a:rPr lang="en-IN" sz="7400" dirty="0"/>
              <a:t>&lt;/=1 cm in the greatest dimension limited to the thyroid</a:t>
            </a:r>
          </a:p>
          <a:p>
            <a:pPr marL="0" indent="0">
              <a:buNone/>
            </a:pPr>
            <a:r>
              <a:rPr lang="en-IN" sz="7400" dirty="0"/>
              <a:t>          T1b  </a:t>
            </a:r>
            <a:r>
              <a:rPr lang="en-IN" sz="7400" dirty="0" err="1"/>
              <a:t>tumor</a:t>
            </a:r>
            <a:r>
              <a:rPr lang="en-IN" sz="7400" dirty="0"/>
              <a:t> &gt;1 cm but &lt;/=2 cm in the greatest dimension limited to the thyroid</a:t>
            </a:r>
          </a:p>
          <a:p>
            <a:pPr marL="0" indent="0">
              <a:buNone/>
            </a:pPr>
            <a:endParaRPr lang="en-IN" sz="7400" dirty="0"/>
          </a:p>
          <a:p>
            <a:pPr marL="0" indent="0">
              <a:buNone/>
            </a:pPr>
            <a:r>
              <a:rPr lang="en-IN" sz="7400" dirty="0"/>
              <a:t>   T2      </a:t>
            </a:r>
            <a:r>
              <a:rPr lang="en-IN" sz="7400" dirty="0" err="1"/>
              <a:t>Tumor</a:t>
            </a:r>
            <a:r>
              <a:rPr lang="en-IN" sz="7400" dirty="0"/>
              <a:t> &gt;2 cm but &lt;/=4 cm in the greatest dimension limited to the thyroid</a:t>
            </a:r>
          </a:p>
          <a:p>
            <a:pPr marL="0" indent="0">
              <a:buNone/>
            </a:pPr>
            <a:endParaRPr lang="en-IN" sz="7400" dirty="0"/>
          </a:p>
          <a:p>
            <a:pPr marL="0" indent="0">
              <a:buNone/>
            </a:pPr>
            <a:r>
              <a:rPr lang="en-IN" sz="7400" dirty="0"/>
              <a:t>   T3     </a:t>
            </a:r>
            <a:r>
              <a:rPr lang="en-IN" sz="7400" dirty="0" err="1"/>
              <a:t>tumor</a:t>
            </a:r>
            <a:r>
              <a:rPr lang="en-IN" sz="7400" dirty="0"/>
              <a:t> &gt;4 cm limited to the thyroid  or </a:t>
            </a:r>
            <a:r>
              <a:rPr lang="en-IN" sz="7400" dirty="0" err="1"/>
              <a:t>grossextrrathyroidal</a:t>
            </a:r>
            <a:r>
              <a:rPr lang="en-IN" sz="7400" dirty="0"/>
              <a:t> extension invading only strap muscles    </a:t>
            </a:r>
          </a:p>
          <a:p>
            <a:pPr marL="0" indent="0">
              <a:buNone/>
            </a:pPr>
            <a:endParaRPr lang="en-IN" sz="7400" dirty="0"/>
          </a:p>
          <a:p>
            <a:pPr marL="0" indent="0">
              <a:buNone/>
            </a:pPr>
            <a:endParaRPr lang="en-IN" sz="2600" dirty="0"/>
          </a:p>
          <a:p>
            <a:pPr marL="0" indent="0">
              <a:buNone/>
            </a:pPr>
            <a:r>
              <a:rPr lang="en-IN" sz="2400" dirty="0"/>
              <a:t>             </a:t>
            </a:r>
          </a:p>
          <a:p>
            <a:pPr marL="0" indent="0">
              <a:buNone/>
            </a:pPr>
            <a:r>
              <a:rPr lang="en-IN" sz="2400" dirty="0"/>
              <a:t>            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73572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CA7B0-81A5-4BF2-9007-DA0889013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3581"/>
            <a:ext cx="10515600" cy="5493382"/>
          </a:xfrm>
        </p:spPr>
        <p:txBody>
          <a:bodyPr/>
          <a:lstStyle/>
          <a:p>
            <a:pPr marL="0" indent="0">
              <a:buNone/>
            </a:pPr>
            <a:r>
              <a:rPr lang="en-IN" dirty="0"/>
              <a:t>       </a:t>
            </a:r>
          </a:p>
          <a:p>
            <a:pPr marL="0" indent="0">
              <a:buNone/>
            </a:pPr>
            <a:r>
              <a:rPr lang="en-IN" dirty="0"/>
              <a:t>      </a:t>
            </a:r>
            <a:r>
              <a:rPr lang="en-IN" sz="2400" dirty="0">
                <a:solidFill>
                  <a:srgbClr val="FF0000"/>
                </a:solidFill>
              </a:rPr>
              <a:t>T3a     </a:t>
            </a:r>
            <a:r>
              <a:rPr lang="en-IN" sz="2400" dirty="0" err="1">
                <a:solidFill>
                  <a:srgbClr val="FF0000"/>
                </a:solidFill>
              </a:rPr>
              <a:t>Tumor</a:t>
            </a:r>
            <a:r>
              <a:rPr lang="en-IN" sz="2400" dirty="0">
                <a:solidFill>
                  <a:srgbClr val="FF0000"/>
                </a:solidFill>
              </a:rPr>
              <a:t> &gt; 4 cm limited to the thyroid</a:t>
            </a:r>
          </a:p>
          <a:p>
            <a:pPr marL="0" indent="0">
              <a:buNone/>
            </a:pPr>
            <a:r>
              <a:rPr lang="en-IN" sz="2400" dirty="0"/>
              <a:t>       T3b     Gross extrathyroidal extension invading only the strap muscles  from a </a:t>
            </a:r>
            <a:r>
              <a:rPr lang="en-IN" sz="2400" dirty="0" err="1"/>
              <a:t>tumor</a:t>
            </a:r>
            <a:r>
              <a:rPr lang="en-IN" sz="2400" dirty="0"/>
              <a:t> of any size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dirty="0"/>
              <a:t> T4    Includes gross extrathyroidal extension beyond the  strap </a:t>
            </a:r>
            <a:r>
              <a:rPr lang="en-IN" dirty="0" err="1"/>
              <a:t>miuscles</a:t>
            </a:r>
            <a:endParaRPr lang="en-IN" dirty="0"/>
          </a:p>
          <a:p>
            <a:pPr marL="0" indent="0">
              <a:buNone/>
            </a:pPr>
            <a:r>
              <a:rPr lang="en-IN" dirty="0"/>
              <a:t>      </a:t>
            </a:r>
            <a:r>
              <a:rPr lang="en-IN" sz="2400" dirty="0"/>
              <a:t>T4a      Gross extrathyroidal extension invading subcutaneous soft tissues, larynx, trachea, </a:t>
            </a:r>
            <a:r>
              <a:rPr lang="en-IN" sz="2400" dirty="0" err="1"/>
              <a:t>esophagus</a:t>
            </a:r>
            <a:r>
              <a:rPr lang="en-IN" sz="2400" dirty="0"/>
              <a:t>, or recurrent laryngeal nerve from a </a:t>
            </a:r>
            <a:r>
              <a:rPr lang="en-IN" sz="2400" dirty="0" err="1"/>
              <a:t>tumor</a:t>
            </a:r>
            <a:r>
              <a:rPr lang="en-IN" sz="2400" dirty="0"/>
              <a:t> of any size</a:t>
            </a:r>
          </a:p>
          <a:p>
            <a:pPr marL="0" indent="0">
              <a:buNone/>
            </a:pPr>
            <a:r>
              <a:rPr lang="en-IN" sz="2400" dirty="0"/>
              <a:t>       T4b      Gross extrathyroidal extension invading prevertebral fascia/ encasing the carotid artery or mediastinal vessels from the </a:t>
            </a:r>
            <a:r>
              <a:rPr lang="en-IN" sz="2400" dirty="0" err="1"/>
              <a:t>tumor</a:t>
            </a:r>
            <a:r>
              <a:rPr lang="en-IN" sz="2400" dirty="0"/>
              <a:t> of any size </a:t>
            </a:r>
          </a:p>
        </p:txBody>
      </p:sp>
    </p:spTree>
    <p:extLst>
      <p:ext uri="{BB962C8B-B14F-4D97-AF65-F5344CB8AC3E}">
        <p14:creationId xmlns:p14="http://schemas.microsoft.com/office/powerpoint/2010/main" val="3897804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68E7B0-1DBD-47C0-AB97-E3F26138C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IN" b="1" dirty="0"/>
              <a:t>History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AFF2B2-4DFC-4FA5-A252-5778FFF59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IN"/>
              <a:t>26 year </a:t>
            </a:r>
            <a:r>
              <a:rPr lang="en-IN" dirty="0"/>
              <a:t>old female </a:t>
            </a:r>
            <a:r>
              <a:rPr lang="en-IN"/>
              <a:t>presented in surgery OPD with swelling in anterior aspect of neck since 2 years which was gradually increasing in size.</a:t>
            </a:r>
          </a:p>
          <a:p>
            <a:r>
              <a:rPr lang="en-IN"/>
              <a:t>No other complaints.</a:t>
            </a:r>
          </a:p>
          <a:p>
            <a:r>
              <a:rPr lang="en-IN"/>
              <a:t>No known comorbidities.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66036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BF806-FEEE-461C-996D-8A263A3D3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91" y="523783"/>
            <a:ext cx="10515600" cy="5626547"/>
          </a:xfrm>
        </p:spPr>
        <p:txBody>
          <a:bodyPr/>
          <a:lstStyle/>
          <a:p>
            <a:pPr marL="0" indent="0">
              <a:buNone/>
            </a:pPr>
            <a:r>
              <a:rPr lang="en-IN" dirty="0"/>
              <a:t>N      Regional lymph nodes</a:t>
            </a:r>
          </a:p>
          <a:p>
            <a:pPr marL="0" indent="0">
              <a:buNone/>
            </a:pPr>
            <a:r>
              <a:rPr lang="en-IN" dirty="0" err="1"/>
              <a:t>Nx</a:t>
            </a:r>
            <a:r>
              <a:rPr lang="en-IN" dirty="0"/>
              <a:t>    Regional lymph nodes cannot be assessed</a:t>
            </a:r>
          </a:p>
          <a:p>
            <a:pPr marL="0" indent="0">
              <a:buNone/>
            </a:pPr>
            <a:r>
              <a:rPr lang="en-IN" dirty="0"/>
              <a:t>N0    No evidence of locoregional lymph node metastasis</a:t>
            </a:r>
          </a:p>
          <a:p>
            <a:pPr marL="0" indent="0">
              <a:buNone/>
            </a:pPr>
            <a:r>
              <a:rPr lang="en-IN" sz="2400" dirty="0"/>
              <a:t>     N0a  one or more  cytologically  or histologically confirmed benign  lymph node metastasis</a:t>
            </a:r>
          </a:p>
          <a:p>
            <a:pPr marL="0" indent="0">
              <a:buNone/>
            </a:pPr>
            <a:r>
              <a:rPr lang="en-IN" sz="2400" dirty="0"/>
              <a:t>     N0b  no radiologic or clinical evidence of locoregional lymph node metastasis</a:t>
            </a:r>
          </a:p>
          <a:p>
            <a:pPr marL="0" indent="0">
              <a:buNone/>
            </a:pPr>
            <a:r>
              <a:rPr lang="en-IN" dirty="0"/>
              <a:t>N1   metastasis to regional lymph nodes</a:t>
            </a:r>
          </a:p>
          <a:p>
            <a:pPr marL="0" indent="0">
              <a:buNone/>
            </a:pPr>
            <a:r>
              <a:rPr lang="en-IN" dirty="0"/>
              <a:t>    </a:t>
            </a:r>
            <a:r>
              <a:rPr lang="en-IN" sz="2400" dirty="0"/>
              <a:t>N1a   metastasis to level vi or vii(</a:t>
            </a:r>
            <a:r>
              <a:rPr lang="en-IN" sz="2400" dirty="0" err="1"/>
              <a:t>pretracheal</a:t>
            </a:r>
            <a:r>
              <a:rPr lang="en-IN" sz="2400" dirty="0"/>
              <a:t>, paratracheal or </a:t>
            </a:r>
            <a:r>
              <a:rPr lang="en-IN" sz="2400" dirty="0" err="1"/>
              <a:t>prelaryngeal</a:t>
            </a:r>
            <a:r>
              <a:rPr lang="en-IN" sz="2400" dirty="0"/>
              <a:t>/Delphian or upper mediastinal) lymph node, this can be </a:t>
            </a:r>
            <a:r>
              <a:rPr lang="en-IN" sz="2400" dirty="0" err="1"/>
              <a:t>unkilateral</a:t>
            </a:r>
            <a:r>
              <a:rPr lang="en-IN" sz="2400" dirty="0"/>
              <a:t> or bilateral  disease</a:t>
            </a:r>
          </a:p>
          <a:p>
            <a:pPr marL="0" indent="0">
              <a:buNone/>
            </a:pPr>
            <a:r>
              <a:rPr lang="en-IN" sz="2400" dirty="0"/>
              <a:t>    N1b   metastasis to unilateral, bilateral or contralateral lateral neck lymph nodes(</a:t>
            </a:r>
            <a:r>
              <a:rPr lang="en-IN" sz="2400" dirty="0" err="1"/>
              <a:t>levelsi</a:t>
            </a:r>
            <a:r>
              <a:rPr lang="en-IN" sz="2400" dirty="0"/>
              <a:t>, ii, iii, iv/ v) or retropharyngeal lymph nodes</a:t>
            </a:r>
          </a:p>
        </p:txBody>
      </p:sp>
    </p:spTree>
    <p:extLst>
      <p:ext uri="{BB962C8B-B14F-4D97-AF65-F5344CB8AC3E}">
        <p14:creationId xmlns:p14="http://schemas.microsoft.com/office/powerpoint/2010/main" val="3274568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0E167-687D-4700-98F5-45534A725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48070"/>
            <a:ext cx="10515600" cy="5528893"/>
          </a:xfrm>
        </p:spPr>
        <p:txBody>
          <a:bodyPr/>
          <a:lstStyle/>
          <a:p>
            <a:pPr marL="0" indent="0">
              <a:buNone/>
            </a:pPr>
            <a:r>
              <a:rPr lang="en-IN" dirty="0"/>
              <a:t> </a:t>
            </a:r>
            <a:r>
              <a:rPr lang="en-IN" sz="3600" dirty="0"/>
              <a:t>M      Distant metastasis</a:t>
            </a:r>
          </a:p>
          <a:p>
            <a:pPr marL="0" indent="0">
              <a:buNone/>
            </a:pPr>
            <a:r>
              <a:rPr lang="en-IN" sz="3600" dirty="0"/>
              <a:t> M0    No distant metastasis</a:t>
            </a:r>
          </a:p>
          <a:p>
            <a:pPr marL="0" indent="0">
              <a:buNone/>
            </a:pPr>
            <a:r>
              <a:rPr lang="en-IN" sz="3600" dirty="0"/>
              <a:t> M1    Distance </a:t>
            </a:r>
            <a:r>
              <a:rPr lang="en-IN" sz="3600" dirty="0" err="1"/>
              <a:t>metastsis</a:t>
            </a:r>
            <a:endParaRPr lang="en-IN" sz="3600" dirty="0"/>
          </a:p>
        </p:txBody>
      </p:sp>
    </p:spTree>
    <p:extLst>
      <p:ext uri="{BB962C8B-B14F-4D97-AF65-F5344CB8AC3E}">
        <p14:creationId xmlns:p14="http://schemas.microsoft.com/office/powerpoint/2010/main" val="402237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3EAA5-0BFC-4543-B2B9-DBA74E558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Treatment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FA977-ED39-4FA1-8585-619AEEBC5A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>
                <a:solidFill>
                  <a:srgbClr val="FF0000"/>
                </a:solidFill>
              </a:rPr>
              <a:t>Total thyroidectomy </a:t>
            </a:r>
            <a:r>
              <a:rPr lang="en-IN" dirty="0"/>
              <a:t>is the main treatment modality which is </a:t>
            </a:r>
            <a:r>
              <a:rPr lang="en-IN"/>
              <a:t>followed by </a:t>
            </a:r>
            <a:r>
              <a:rPr lang="en-IN">
                <a:solidFill>
                  <a:srgbClr val="FF0000"/>
                </a:solidFill>
              </a:rPr>
              <a:t>TSH </a:t>
            </a:r>
            <a:r>
              <a:rPr lang="en-IN" dirty="0"/>
              <a:t>suppression with high doses of </a:t>
            </a:r>
            <a:r>
              <a:rPr lang="en-IN" dirty="0">
                <a:solidFill>
                  <a:srgbClr val="FF0000"/>
                </a:solidFill>
              </a:rPr>
              <a:t>levothyroxine</a:t>
            </a:r>
            <a:r>
              <a:rPr lang="en-IN" dirty="0"/>
              <a:t> as indicated by radio iodine </a:t>
            </a:r>
            <a:r>
              <a:rPr lang="en-IN"/>
              <a:t>scan.</a:t>
            </a:r>
          </a:p>
          <a:p>
            <a:r>
              <a:rPr lang="en-IN">
                <a:solidFill>
                  <a:srgbClr val="FF0000"/>
                </a:solidFill>
              </a:rPr>
              <a:t>Radiotherapy </a:t>
            </a:r>
            <a:r>
              <a:rPr lang="en-IN"/>
              <a:t>is indicated if there is any</a:t>
            </a:r>
            <a:r>
              <a:rPr lang="en-IN">
                <a:solidFill>
                  <a:srgbClr val="FF0000"/>
                </a:solidFill>
              </a:rPr>
              <a:t> residual disease or unresectable disease</a:t>
            </a:r>
            <a:r>
              <a:rPr lang="en-IN"/>
              <a:t>.</a:t>
            </a:r>
            <a:r>
              <a:rPr lang="en-IN">
                <a:solidFill>
                  <a:srgbClr val="FF0000"/>
                </a:solidFill>
              </a:rPr>
              <a:t> </a:t>
            </a:r>
            <a:endParaRPr lang="en-I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2630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EC9F3-28E4-4ABE-A551-85EB6647F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Prognostic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058F7-0C81-47E5-BB8E-71EC15C877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N" b="1" dirty="0"/>
              <a:t>Good prognosis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 younger age,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 small </a:t>
            </a:r>
            <a:r>
              <a:rPr lang="en-IN" dirty="0" err="1"/>
              <a:t>tumor</a:t>
            </a:r>
            <a:r>
              <a:rPr lang="en-IN" dirty="0"/>
              <a:t> size </a:t>
            </a:r>
            <a:r>
              <a:rPr lang="en-IN" dirty="0" err="1"/>
              <a:t>i.e</a:t>
            </a:r>
            <a:r>
              <a:rPr lang="en-IN" dirty="0"/>
              <a:t> &lt; 4cm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 with no vascular invasion or &lt;4 foci of vascular invasion</a:t>
            </a:r>
          </a:p>
          <a:p>
            <a:endParaRPr lang="en-IN" dirty="0"/>
          </a:p>
          <a:p>
            <a:r>
              <a:rPr lang="en-IN" b="1" dirty="0"/>
              <a:t>Poor prognosis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older age,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increased size of the </a:t>
            </a:r>
            <a:r>
              <a:rPr lang="en-IN" dirty="0" err="1"/>
              <a:t>tumor</a:t>
            </a:r>
            <a:r>
              <a:rPr lang="en-IN" dirty="0"/>
              <a:t> </a:t>
            </a:r>
            <a:r>
              <a:rPr lang="en-IN" dirty="0" err="1"/>
              <a:t>i.e</a:t>
            </a:r>
            <a:r>
              <a:rPr lang="en-IN" dirty="0"/>
              <a:t> &gt; 4cm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 vascular invasion with &gt;4 foci of invasion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N" dirty="0"/>
              <a:t>Extrathyroidal spread</a:t>
            </a:r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15202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79643207-45A9-9949-A085-3132466A6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676399"/>
            <a:ext cx="60960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89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653EF-D69F-4D4D-A901-B639E8D89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Clinical examination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909AE-5133-410D-9D8F-1C739B28C3E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IN"/>
              <a:t>10x8 cm butterfly shaped lump filling almost entire anterior compartment of neck below thyroid notch.</a:t>
            </a:r>
          </a:p>
          <a:p>
            <a:r>
              <a:rPr lang="en-IN"/>
              <a:t>It was moving craniocaudally with deglutition.</a:t>
            </a:r>
            <a:endParaRPr lang="en-IN" dirty="0"/>
          </a:p>
          <a:p>
            <a:r>
              <a:rPr lang="en-IN" dirty="0"/>
              <a:t>It was firm, </a:t>
            </a:r>
            <a:r>
              <a:rPr lang="en-IN"/>
              <a:t>non tender.</a:t>
            </a:r>
            <a:endParaRPr lang="en-IN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11B13E4-B944-41DE-9CC7-6257D33A87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42" y="1825625"/>
            <a:ext cx="3663116" cy="4351338"/>
          </a:xfrm>
        </p:spPr>
      </p:pic>
    </p:spTree>
    <p:extLst>
      <p:ext uri="{BB962C8B-B14F-4D97-AF65-F5344CB8AC3E}">
        <p14:creationId xmlns:p14="http://schemas.microsoft.com/office/powerpoint/2010/main" val="491088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3E224-28CC-43B8-B961-67039134C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2238"/>
          </a:xfrm>
        </p:spPr>
        <p:txBody>
          <a:bodyPr/>
          <a:lstStyle/>
          <a:p>
            <a:r>
              <a:rPr lang="en-IN" b="1" dirty="0"/>
              <a:t>Lab investigations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C16FCE5-1C1B-4A91-B23D-D5D17A467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IN" dirty="0"/>
              <a:t>   Thyroid function tests</a:t>
            </a:r>
          </a:p>
          <a:p>
            <a:r>
              <a:rPr lang="en-IN" dirty="0"/>
              <a:t>T3- 1.14ng/ml</a:t>
            </a:r>
          </a:p>
          <a:p>
            <a:r>
              <a:rPr lang="en-IN" dirty="0"/>
              <a:t>T4- 7.47microg/dl</a:t>
            </a:r>
          </a:p>
          <a:p>
            <a:r>
              <a:rPr lang="en-IN" dirty="0"/>
              <a:t>TSH- 1.28microIU/ml</a:t>
            </a:r>
          </a:p>
          <a:p>
            <a:pPr marL="0" indent="0">
              <a:buNone/>
            </a:pPr>
            <a:endParaRPr lang="en-IN" sz="3200" b="1" dirty="0">
              <a:solidFill>
                <a:srgbClr val="FF0000"/>
              </a:solidFill>
            </a:endParaRPr>
          </a:p>
          <a:p>
            <a:pPr marL="3657600" lvl="8" indent="0">
              <a:buNone/>
            </a:pPr>
            <a:r>
              <a:rPr lang="en-IN" sz="3200" b="1" dirty="0">
                <a:solidFill>
                  <a:schemeClr val="accent6">
                    <a:lumMod val="50000"/>
                  </a:schemeClr>
                </a:solidFill>
              </a:rPr>
              <a:t>EUTHYROID STATUS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39381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261F1-DC2A-4282-8143-9DA2D2BCE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Radiological investigations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FAE47FA3-5D19-4C44-A57F-DDFD01ABCF9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N" dirty="0"/>
              <a:t>                 </a:t>
            </a:r>
            <a:r>
              <a:rPr lang="en-IN" dirty="0">
                <a:solidFill>
                  <a:srgbClr val="FF0000"/>
                </a:solidFill>
              </a:rPr>
              <a:t>USG NECK</a:t>
            </a:r>
          </a:p>
          <a:p>
            <a:r>
              <a:rPr lang="en-IN" dirty="0"/>
              <a:t>Both lobes of thyroid and isthmus appear bulky showing multiple colloid nodules, predominantly cystic with largest measuring  </a:t>
            </a:r>
            <a:r>
              <a:rPr lang="en-IN" dirty="0" err="1"/>
              <a:t>approx</a:t>
            </a:r>
            <a:r>
              <a:rPr lang="en-IN" dirty="0"/>
              <a:t> 30 x 23mm in left and 42 x 19 in right lobe, with significant peripheral and internal vascularity.</a:t>
            </a:r>
          </a:p>
          <a:p>
            <a:pPr marL="0" indent="0">
              <a:buNone/>
            </a:pPr>
            <a:endParaRPr lang="en-IN" dirty="0"/>
          </a:p>
          <a:p>
            <a:r>
              <a:rPr lang="en-IN" dirty="0"/>
              <a:t>Findings are likely suggestive of </a:t>
            </a:r>
            <a:r>
              <a:rPr lang="en-IN" b="1" dirty="0"/>
              <a:t>multinodular goitre with thyroiditis(TIRADS 2).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646F79F-90CD-4F20-BAFD-C49347A2ED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N" dirty="0"/>
              <a:t>                       </a:t>
            </a:r>
            <a:r>
              <a:rPr lang="en-IN" dirty="0">
                <a:solidFill>
                  <a:srgbClr val="FF0000"/>
                </a:solidFill>
              </a:rPr>
              <a:t>CECT</a:t>
            </a:r>
          </a:p>
          <a:p>
            <a:r>
              <a:rPr lang="en-IN" dirty="0"/>
              <a:t>Enlarged bilateral lobes and isthmus of the thyroid with heterogenous enhancement.</a:t>
            </a:r>
          </a:p>
          <a:p>
            <a:r>
              <a:rPr lang="en-IN" dirty="0"/>
              <a:t>Multiple ill-defined mixed density nodular lesions largest measuring 30x26mm with hypodense areas within - likely to be </a:t>
            </a:r>
            <a:r>
              <a:rPr lang="en-IN" b="1" dirty="0"/>
              <a:t>multinodular goitre.           </a:t>
            </a:r>
          </a:p>
        </p:txBody>
      </p:sp>
    </p:spTree>
    <p:extLst>
      <p:ext uri="{BB962C8B-B14F-4D97-AF65-F5344CB8AC3E}">
        <p14:creationId xmlns:p14="http://schemas.microsoft.com/office/powerpoint/2010/main" val="1423349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F5C6EC-78B7-4BEE-B261-4AD79740D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USG guided FNAC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25EB5D-001A-4CE7-82F7-0979F4F72E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62470"/>
            <a:ext cx="5181600" cy="4930405"/>
          </a:xfrm>
        </p:spPr>
        <p:txBody>
          <a:bodyPr>
            <a:normAutofit/>
          </a:bodyPr>
          <a:lstStyle/>
          <a:p>
            <a:r>
              <a:rPr lang="en-IN" dirty="0"/>
              <a:t>Smears from right and left lobe of the thyroid of which only few slides showed scanty cellularity, with clumps of overlapping cells due to inadequate spreading.</a:t>
            </a:r>
          </a:p>
          <a:p>
            <a:r>
              <a:rPr lang="en-IN" dirty="0"/>
              <a:t>On further scanning, few slides showed benign clusters of follicular cells.</a:t>
            </a:r>
          </a:p>
          <a:p>
            <a:r>
              <a:rPr lang="en-IN" dirty="0"/>
              <a:t>Background showed colloid admixed with blood and occasional macrophages.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73BB6CBC-3BC7-4E54-895C-90ECE4E4F9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491449"/>
            <a:ext cx="5500456" cy="4518734"/>
          </a:xfrm>
        </p:spPr>
      </p:pic>
    </p:spTree>
    <p:extLst>
      <p:ext uri="{BB962C8B-B14F-4D97-AF65-F5344CB8AC3E}">
        <p14:creationId xmlns:p14="http://schemas.microsoft.com/office/powerpoint/2010/main" val="102926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E114DE-B6A8-441E-A990-8ABC03AC24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59" y="994299"/>
            <a:ext cx="5483441" cy="4835795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D9F1B23-2A3C-4883-9483-1E4FF439B1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994299"/>
            <a:ext cx="4876800" cy="483579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E48F7F-31FD-45B5-864F-2243B582E5E1}"/>
              </a:ext>
            </a:extLst>
          </p:cNvPr>
          <p:cNvSpPr txBox="1"/>
          <p:nvPr/>
        </p:nvSpPr>
        <p:spPr>
          <a:xfrm>
            <a:off x="612559" y="6001305"/>
            <a:ext cx="6116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/>
              <a:t>Diagnosis: Colloid goitre</a:t>
            </a:r>
          </a:p>
        </p:txBody>
      </p:sp>
    </p:spTree>
    <p:extLst>
      <p:ext uri="{BB962C8B-B14F-4D97-AF65-F5344CB8AC3E}">
        <p14:creationId xmlns:p14="http://schemas.microsoft.com/office/powerpoint/2010/main" val="3258373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5C3E8-BC71-461F-AB38-16533FB0C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54" y="2323228"/>
            <a:ext cx="12094346" cy="1856887"/>
          </a:xfrm>
        </p:spPr>
        <p:txBody>
          <a:bodyPr anchor="b">
            <a:normAutofit fontScale="55000" lnSpcReduction="20000"/>
          </a:bodyPr>
          <a:lstStyle/>
          <a:p>
            <a:pPr marL="0" indent="0" algn="just">
              <a:buNone/>
            </a:pPr>
            <a:r>
              <a:rPr lang="en-IN" sz="2400" dirty="0">
                <a:solidFill>
                  <a:srgbClr val="FF0000"/>
                </a:solidFill>
              </a:rPr>
              <a:t>     </a:t>
            </a:r>
          </a:p>
          <a:p>
            <a:pPr marL="0" indent="0" algn="just">
              <a:buNone/>
            </a:pPr>
            <a:endParaRPr lang="en-IN" sz="240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en-IN" dirty="0"/>
          </a:p>
          <a:p>
            <a:pPr marL="0" indent="0" algn="just">
              <a:buNone/>
            </a:pPr>
            <a:r>
              <a:rPr lang="en-IN" sz="4200" dirty="0"/>
              <a:t>The patient underwent total thyroidectomy with regional lymph node dissection and the specimen was received</a:t>
            </a:r>
          </a:p>
          <a:p>
            <a:pPr marL="0" indent="0" algn="just">
              <a:buNone/>
            </a:pPr>
            <a:r>
              <a:rPr lang="en-IN" sz="4200" dirty="0"/>
              <a:t>on 23/09/2021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46079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476ED-10AA-449E-B3BE-6B9E21843D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719092"/>
            <a:ext cx="5181600" cy="60190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N" dirty="0">
                <a:solidFill>
                  <a:srgbClr val="FF0000"/>
                </a:solidFill>
              </a:rPr>
              <a:t>   GROSS EXAMINATION</a:t>
            </a:r>
            <a:r>
              <a:rPr lang="en-IN" dirty="0"/>
              <a:t>:</a:t>
            </a:r>
          </a:p>
          <a:p>
            <a:r>
              <a:rPr lang="en-IN" sz="2400" dirty="0"/>
              <a:t>Specimen of total thyroidectomy weighed 70 </a:t>
            </a:r>
            <a:r>
              <a:rPr lang="en-IN" sz="2400" dirty="0" err="1"/>
              <a:t>gms</a:t>
            </a:r>
            <a:r>
              <a:rPr lang="en-IN" sz="2400" dirty="0"/>
              <a:t> and measured 8.5x7x2.5 cm. </a:t>
            </a:r>
          </a:p>
          <a:p>
            <a:pPr marL="0" indent="0">
              <a:buNone/>
            </a:pPr>
            <a:endParaRPr lang="en-IN" sz="2400" dirty="0"/>
          </a:p>
          <a:p>
            <a:r>
              <a:rPr lang="en-IN" sz="2400" dirty="0"/>
              <a:t>Right lobe measured 4.5x7x2.5 cm. Left lobe measured 4x6x2 cm. Isthmus was 1 cm in length.</a:t>
            </a:r>
          </a:p>
          <a:p>
            <a:pPr marL="0" indent="0">
              <a:buNone/>
            </a:pPr>
            <a:endParaRPr lang="en-IN" sz="2400" dirty="0"/>
          </a:p>
          <a:p>
            <a:r>
              <a:rPr lang="en-IN" sz="2400" dirty="0"/>
              <a:t> Cut section of the right lobe showed two solid nodules 2 cm and 4.5x3x4 cm each with grey brown surface.</a:t>
            </a:r>
          </a:p>
          <a:p>
            <a:pPr marL="0" indent="0">
              <a:buNone/>
            </a:pPr>
            <a:endParaRPr lang="en-IN" sz="2400" dirty="0"/>
          </a:p>
          <a:p>
            <a:r>
              <a:rPr lang="en-IN" sz="2400" dirty="0"/>
              <a:t> The left lobe also showed  three nodules 1 to  4x2.5x2 cm with colloidal to  grey brown solid cut surface.</a:t>
            </a:r>
          </a:p>
          <a:p>
            <a:endParaRPr lang="en-I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833203-1A18-4CBD-BC30-951F0524E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728423"/>
            <a:ext cx="5622524" cy="537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323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7478</TotalTime>
  <Words>1001</Words>
  <Application>Microsoft Office PowerPoint</Application>
  <PresentationFormat>Widescreen</PresentationFormat>
  <Paragraphs>140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A rare case of thyroid swelling</vt:lpstr>
      <vt:lpstr>History</vt:lpstr>
      <vt:lpstr>Clinical examination</vt:lpstr>
      <vt:lpstr>Lab investigations</vt:lpstr>
      <vt:lpstr>Radiological investigations</vt:lpstr>
      <vt:lpstr>USG guided FNAC</vt:lpstr>
      <vt:lpstr>PowerPoint Presentation</vt:lpstr>
      <vt:lpstr>PowerPoint Presentation</vt:lpstr>
      <vt:lpstr>PowerPoint Presentation</vt:lpstr>
      <vt:lpstr>Microscopy </vt:lpstr>
      <vt:lpstr>PowerPoint Presentation</vt:lpstr>
      <vt:lpstr>PowerPoint Presentation</vt:lpstr>
      <vt:lpstr>PowerPoint Presentation</vt:lpstr>
      <vt:lpstr>PowerPoint Presentation</vt:lpstr>
      <vt:lpstr>DISCUSSION </vt:lpstr>
      <vt:lpstr>PowerPoint Presentation</vt:lpstr>
      <vt:lpstr>DISCUSSION</vt:lpstr>
      <vt:lpstr>PowerPoint Presentation</vt:lpstr>
      <vt:lpstr>PowerPoint Presentation</vt:lpstr>
      <vt:lpstr>PowerPoint Presentation</vt:lpstr>
      <vt:lpstr>PowerPoint Presentation</vt:lpstr>
      <vt:lpstr>Treatment </vt:lpstr>
      <vt:lpstr>Prognostic factors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</dc:title>
  <dc:creator>Zaki Bellary</dc:creator>
  <cp:lastModifiedBy>zakisumayya135@gmail.com</cp:lastModifiedBy>
  <cp:revision>56</cp:revision>
  <dcterms:created xsi:type="dcterms:W3CDTF">2021-10-21T04:32:44Z</dcterms:created>
  <dcterms:modified xsi:type="dcterms:W3CDTF">2021-10-29T08:11:48Z</dcterms:modified>
</cp:coreProperties>
</file>