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3" r:id="rId4"/>
    <p:sldId id="258" r:id="rId5"/>
    <p:sldId id="282" r:id="rId6"/>
    <p:sldId id="281" r:id="rId7"/>
    <p:sldId id="288" r:id="rId8"/>
    <p:sldId id="260" r:id="rId9"/>
    <p:sldId id="271" r:id="rId10"/>
    <p:sldId id="262" r:id="rId11"/>
    <p:sldId id="264" r:id="rId12"/>
    <p:sldId id="308" r:id="rId13"/>
    <p:sldId id="307" r:id="rId14"/>
    <p:sldId id="301" r:id="rId15"/>
    <p:sldId id="302" r:id="rId16"/>
    <p:sldId id="303" r:id="rId17"/>
    <p:sldId id="304" r:id="rId18"/>
    <p:sldId id="266" r:id="rId19"/>
    <p:sldId id="267" r:id="rId20"/>
    <p:sldId id="293" r:id="rId21"/>
    <p:sldId id="294" r:id="rId22"/>
    <p:sldId id="296" r:id="rId23"/>
    <p:sldId id="295" r:id="rId24"/>
    <p:sldId id="297" r:id="rId25"/>
    <p:sldId id="299" r:id="rId26"/>
    <p:sldId id="305" r:id="rId27"/>
    <p:sldId id="306" r:id="rId28"/>
    <p:sldId id="309" r:id="rId29"/>
    <p:sldId id="310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9T03:34:02.260"/>
    </inkml:context>
    <inkml:brush xml:id="br0">
      <inkml:brushProperty name="width" value="0.05" units="cm"/>
      <inkml:brushProperty name="height" value="0.05" units="cm"/>
      <inkml:brushProperty name="color" value="#DA0C07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9T03:34:04.860"/>
    </inkml:context>
    <inkml:brush xml:id="br0">
      <inkml:brushProperty name="width" value="0.05" units="cm"/>
      <inkml:brushProperty name="height" value="0.05" units="cm"/>
      <inkml:brushProperty name="color" value="#DA0C07"/>
      <inkml:brushProperty name="inkEffects" value="lava"/>
      <inkml:brushProperty name="anchorX" value="-9509.92383"/>
      <inkml:brushProperty name="anchorY" value="-10624.01758"/>
      <inkml:brushProperty name="scaleFactor" value="0.5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9T02:45:23.724"/>
    </inkml:context>
    <inkml:brush xml:id="br0">
      <inkml:brushProperty name="width" value="0.05" units="cm"/>
      <inkml:brushProperty name="height" value="0.05" units="cm"/>
      <inkml:brushProperty name="color" value="#DA0C07"/>
      <inkml:brushProperty name="inkEffects" value="lava"/>
      <inkml:brushProperty name="anchorX" value="-7940.5498"/>
      <inkml:brushProperty name="anchorY" value="-10887.2363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8FB68-1D2A-2C4B-A078-0E278A605BBE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7324-179C-B24C-9426-46F15CC1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6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27324-179C-B24C-9426-46F15CC1DC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7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4553-49A6-5B4A-82C0-6235B568E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1F983-FF59-0944-95D8-FCA23C0C1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6BD2-192A-884F-B1DA-C4BEE7F4B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2FF4-5A01-1C4E-882F-A805B6322AB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EDF6-C3C2-6144-A2EB-1885C260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995B-D6CE-D444-9947-9E3D4173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2B8-C0C3-7E46-8367-EC5F6181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C91B-ED0E-3841-AE12-411CFC57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9F895-5965-5D4B-858E-8E00726BF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0187E-CE96-E944-837B-EAC16B17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2FF4-5A01-1C4E-882F-A805B6322AB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376B3-B634-CA42-9373-E457AC36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0FF59-E4A7-404C-BE0E-6E329D1E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2B8-C0C3-7E46-8367-EC5F6181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B73A5-129F-CD48-ABB6-FD106D7FA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0D51F-5890-C54E-8CFF-9929F937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0483C-9325-5440-9C39-2498EBC9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2FF4-5A01-1C4E-882F-A805B6322AB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C96F0-8830-7B4F-9183-68F2CBDD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3C04-C7EC-2B4E-90B2-A9789157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2B8-C0C3-7E46-8367-EC5F6181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CFE8-3602-A34F-89F7-C37D1A7E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650B7-081C-044D-A9DE-B0E416437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09453-64FB-5D42-A268-CA5CAF33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2FF4-5A01-1C4E-882F-A805B6322AB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97E1-DA5D-8747-ABF3-000D21BE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84F93-F1DA-3543-9131-F54450AF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2B8-C0C3-7E46-8367-EC5F6181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C129-6BD6-9B4C-9017-9B16B1A3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93EC7-ACB5-2647-814D-64FC5DA45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65136-0C37-6D4B-BD4D-52F826B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2FF4-5A01-1C4E-882F-A805B6322AB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2AEF8-8C4F-744E-B068-E6162039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B0CB4-B3EC-3B4A-81A9-2EE74028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2B8-C0C3-7E46-8367-EC5F6181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2F81-CEBB-4145-B5CD-DEDDF827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4A73B-3CAB-5F46-80A0-C6BE3C8DE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7B5CA-CBDD-844C-83E4-E76EF75ED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16950-BB30-D341-ACD3-82D7ABAE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2FF4-5A01-1C4E-882F-A805B6322AB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8A89A-080C-E446-AFA8-8C596DA7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14226-DA38-E144-B45D-3C29822C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2B8-C0C3-7E46-8367-EC5F6181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DBCE-23D5-9542-ABA3-55BFAA3D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A561-D91A-5444-9F43-3AFA2432F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7FCB9-5870-E44C-8849-0D1107E4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B015E-FFD3-F646-8960-52AFEE585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E2C9B-D714-F640-8BD6-BCC50AED6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AB399-ED03-FA45-B448-9E2054C7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2FF4-5A01-1C4E-882F-A805B6322AB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5AD78-2F99-EA43-9508-A75856E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2AD43-E861-BB44-81F8-4E0567BA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2B8-C0C3-7E46-8367-EC5F6181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8DA15-080E-BF4A-8D8D-B9E65FB5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C06CE-0153-0149-92DA-A0FCDEB4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2FF4-5A01-1C4E-882F-A805B6322AB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044C6-0B97-7B4A-8E4B-5044A2F7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B8268-6E8B-5E47-84FE-BEE364AB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2B8-C0C3-7E46-8367-EC5F6181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68C13-C706-444C-8ED8-E485648D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2FF4-5A01-1C4E-882F-A805B6322AB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D0A24-0788-FA4D-8B9E-4F1B9CAD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128D5-F5EC-4142-81AF-7A5877D5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2B8-C0C3-7E46-8367-EC5F6181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7391-4067-A742-BE11-EB49BCF5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246B6-C2AD-8B49-B009-06B336A7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83F20-BF41-B643-872A-1DEDF072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C3702-3894-FB4C-AFF4-C5A570DB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2FF4-5A01-1C4E-882F-A805B6322AB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07300-E173-3041-B583-19E5144B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34800-8658-7749-A44A-8384452B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2B8-C0C3-7E46-8367-EC5F6181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13C4-81ED-E448-97EB-157D21D1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06FEE-8D97-EC43-9A51-03622C7E8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6C13F-7634-A545-AEC3-6613B044F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0FD2B-87EE-C944-B775-B69459F6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2FF4-5A01-1C4E-882F-A805B6322AB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4DBCC-7D0E-D94B-906F-57F45CA0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8A35A-0172-6244-8293-73A48662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2B8-C0C3-7E46-8367-EC5F6181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3E5A4-0143-E044-9F3F-6E69613A6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93872-7CBD-E240-B576-59C733BD9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23E91-C0F0-8D42-9F4B-16AFF1A65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2FF4-5A01-1C4E-882F-A805B6322AB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54109-BE55-C54A-8504-43A0F7887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7D9BD-D9CC-6B42-A147-F6ADD04DA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B2B8-C0C3-7E46-8367-EC5F6181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Yazicioglu+HF&amp;cauthor_id=16130856" TargetMode="External"/><Relationship Id="rId2" Type="http://schemas.openxmlformats.org/officeDocument/2006/relationships/hyperlink" Target="https://pubmed.ncbi.nlm.nih.gov/?term=Kelekci+S&amp;cauthor_id=1613085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7BC2-B190-3744-8F51-31962BF94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2061368"/>
            <a:ext cx="11557000" cy="27352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RARE CASE OF MULTIPLE INTRACARDIAC MASSES IN A NEONATE</a:t>
            </a:r>
          </a:p>
        </p:txBody>
      </p:sp>
    </p:spTree>
    <p:extLst>
      <p:ext uri="{BB962C8B-B14F-4D97-AF65-F5344CB8AC3E}">
        <p14:creationId xmlns:p14="http://schemas.microsoft.com/office/powerpoint/2010/main" val="29606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385D-3E2E-C344-8671-4F208A10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1343818"/>
            <a:ext cx="11516139" cy="549592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was taken up for Emergency Open Heart Surgery for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excision + ASD closure.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excised were sent to the Department of pathology for HPE.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91B6D7-9E8B-2B41-BA51-9872A520A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783" b="8915"/>
          <a:stretch/>
        </p:blipFill>
        <p:spPr>
          <a:xfrm rot="16200000">
            <a:off x="4299743" y="-188954"/>
            <a:ext cx="3592511" cy="100181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A4AF9C-E66C-CE45-8F91-4ACD0A61AD62}"/>
              </a:ext>
            </a:extLst>
          </p:cNvPr>
          <p:cNvSpPr txBox="1"/>
          <p:nvPr/>
        </p:nvSpPr>
        <p:spPr>
          <a:xfrm>
            <a:off x="828674" y="958513"/>
            <a:ext cx="10615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Five, well circumscribed, grey white soft tissue masses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Ranging from 0.4 to 1.4cm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C8865-59E4-7243-A265-06246C8B5826}"/>
              </a:ext>
            </a:extLst>
          </p:cNvPr>
          <p:cNvSpPr txBox="1"/>
          <p:nvPr/>
        </p:nvSpPr>
        <p:spPr>
          <a:xfrm>
            <a:off x="2721518" y="-57150"/>
            <a:ext cx="6748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FINDINGS</a:t>
            </a:r>
          </a:p>
        </p:txBody>
      </p:sp>
    </p:spTree>
    <p:extLst>
      <p:ext uri="{BB962C8B-B14F-4D97-AF65-F5344CB8AC3E}">
        <p14:creationId xmlns:p14="http://schemas.microsoft.com/office/powerpoint/2010/main" val="17796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F40B-D590-9D49-8545-B866E7C5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7D1F2F-5B52-994A-9162-D923F2DFD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939" y="-228602"/>
            <a:ext cx="11550122" cy="7833917"/>
          </a:xfr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4F714A85-8B74-4C4F-A4DA-31C1E4E50B50}"/>
              </a:ext>
            </a:extLst>
          </p:cNvPr>
          <p:cNvSpPr/>
          <p:nvPr/>
        </p:nvSpPr>
        <p:spPr>
          <a:xfrm rot="10800000">
            <a:off x="5205553" y="3263316"/>
            <a:ext cx="1409559" cy="4250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69947D-FEB0-8C4C-8C37-7C5BBEF96C7C}"/>
                  </a:ext>
                </a:extLst>
              </p14:cNvPr>
              <p14:cNvContentPartPr/>
              <p14:nvPr/>
            </p14:nvContentPartPr>
            <p14:xfrm>
              <a:off x="170302" y="404993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69947D-FEB0-8C4C-8C37-7C5BBEF96C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662" y="404129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9F991C0-1836-F142-96D9-0982C6A28DB2}"/>
              </a:ext>
            </a:extLst>
          </p:cNvPr>
          <p:cNvSpPr txBox="1"/>
          <p:nvPr/>
        </p:nvSpPr>
        <p:spPr>
          <a:xfrm>
            <a:off x="505416" y="134292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10X</a:t>
            </a:r>
          </a:p>
        </p:txBody>
      </p:sp>
    </p:spTree>
    <p:extLst>
      <p:ext uri="{BB962C8B-B14F-4D97-AF65-F5344CB8AC3E}">
        <p14:creationId xmlns:p14="http://schemas.microsoft.com/office/powerpoint/2010/main" val="25724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0E7D-6B6C-564F-9A40-E9AD9ABF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320D5F-DF11-4D47-BD21-51122E67C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" y="0"/>
            <a:ext cx="11830050" cy="6858000"/>
          </a:xfr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73DFD219-39FE-DD46-84A3-7FA73A21BFAD}"/>
              </a:ext>
            </a:extLst>
          </p:cNvPr>
          <p:cNvSpPr/>
          <p:nvPr/>
        </p:nvSpPr>
        <p:spPr>
          <a:xfrm rot="10800000">
            <a:off x="6364352" y="1690688"/>
            <a:ext cx="1409559" cy="4250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17D55B-A764-AE4E-A348-8C39BD604014}"/>
              </a:ext>
            </a:extLst>
          </p:cNvPr>
          <p:cNvSpPr/>
          <p:nvPr/>
        </p:nvSpPr>
        <p:spPr>
          <a:xfrm>
            <a:off x="385697" y="365125"/>
            <a:ext cx="66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10X</a:t>
            </a:r>
          </a:p>
        </p:txBody>
      </p:sp>
    </p:spTree>
    <p:extLst>
      <p:ext uri="{BB962C8B-B14F-4D97-AF65-F5344CB8AC3E}">
        <p14:creationId xmlns:p14="http://schemas.microsoft.com/office/powerpoint/2010/main" val="19300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74B4-80B1-C346-AFA6-E5C7753B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7FDE-19FF-5644-8A04-4908BF945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CB3F8F5-5403-764A-9E55-FEAC224A0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9456" r="-39" b="4164"/>
          <a:stretch/>
        </p:blipFill>
        <p:spPr>
          <a:xfrm>
            <a:off x="235267" y="-166687"/>
            <a:ext cx="11721465" cy="719613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8174267-EB45-7442-BF3F-1D0F6E8969BA}"/>
              </a:ext>
            </a:extLst>
          </p:cNvPr>
          <p:cNvSpPr/>
          <p:nvPr/>
        </p:nvSpPr>
        <p:spPr>
          <a:xfrm rot="10800000">
            <a:off x="7523301" y="1479370"/>
            <a:ext cx="1409559" cy="4250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B5EF7-13FE-3A4B-99DE-E503F6108035}"/>
              </a:ext>
            </a:extLst>
          </p:cNvPr>
          <p:cNvSpPr/>
          <p:nvPr/>
        </p:nvSpPr>
        <p:spPr>
          <a:xfrm>
            <a:off x="505416" y="134292"/>
            <a:ext cx="66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10X</a:t>
            </a:r>
          </a:p>
        </p:txBody>
      </p:sp>
    </p:spTree>
    <p:extLst>
      <p:ext uri="{BB962C8B-B14F-4D97-AF65-F5344CB8AC3E}">
        <p14:creationId xmlns:p14="http://schemas.microsoft.com/office/powerpoint/2010/main" val="32735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DDC2-3237-EA4F-99E8-3C6AE1E4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3A82-7918-FB41-B501-631F55AA1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EEDE0A-6C2B-6049-8BB2-8235829DB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59" b="11855"/>
          <a:stretch/>
        </p:blipFill>
        <p:spPr>
          <a:xfrm>
            <a:off x="229200" y="129540"/>
            <a:ext cx="11733600" cy="659892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C3D23CAB-6A3E-FE45-821C-D0A421A99F6C}"/>
              </a:ext>
            </a:extLst>
          </p:cNvPr>
          <p:cNvSpPr/>
          <p:nvPr/>
        </p:nvSpPr>
        <p:spPr>
          <a:xfrm rot="10800000">
            <a:off x="8320230" y="1622167"/>
            <a:ext cx="1219200" cy="271980"/>
          </a:xfrm>
          <a:prstGeom prst="rightArrow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1F23F9A-0C42-714C-89EC-1E8074BAEC1E}"/>
              </a:ext>
            </a:extLst>
          </p:cNvPr>
          <p:cNvSpPr/>
          <p:nvPr/>
        </p:nvSpPr>
        <p:spPr>
          <a:xfrm rot="5400000">
            <a:off x="4319730" y="4775610"/>
            <a:ext cx="1219200" cy="271980"/>
          </a:xfrm>
          <a:prstGeom prst="rightArrow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8B72FDC-759F-7146-ACC3-6BA677E746F2}"/>
              </a:ext>
            </a:extLst>
          </p:cNvPr>
          <p:cNvSpPr/>
          <p:nvPr/>
        </p:nvSpPr>
        <p:spPr>
          <a:xfrm rot="5400000">
            <a:off x="4224550" y="4603900"/>
            <a:ext cx="1409559" cy="4250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9D13CF1-7236-2D47-AD05-2DDF527756FC}"/>
              </a:ext>
            </a:extLst>
          </p:cNvPr>
          <p:cNvSpPr/>
          <p:nvPr/>
        </p:nvSpPr>
        <p:spPr>
          <a:xfrm rot="10800000">
            <a:off x="8225050" y="1523914"/>
            <a:ext cx="1409559" cy="4250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41B904-CBA8-7148-B1D4-06D816058463}"/>
              </a:ext>
            </a:extLst>
          </p:cNvPr>
          <p:cNvSpPr/>
          <p:nvPr/>
        </p:nvSpPr>
        <p:spPr>
          <a:xfrm>
            <a:off x="1031873" y="496371"/>
            <a:ext cx="66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40X</a:t>
            </a:r>
          </a:p>
        </p:txBody>
      </p:sp>
    </p:spTree>
    <p:extLst>
      <p:ext uri="{BB962C8B-B14F-4D97-AF65-F5344CB8AC3E}">
        <p14:creationId xmlns:p14="http://schemas.microsoft.com/office/powerpoint/2010/main" val="36548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BE96-D7CC-444F-B53F-F5D475F5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700C34D-15B5-984B-B387-00A4CB0C4A6F}"/>
              </a:ext>
            </a:extLst>
          </p:cNvPr>
          <p:cNvSpPr/>
          <p:nvPr/>
        </p:nvSpPr>
        <p:spPr>
          <a:xfrm rot="10800000">
            <a:off x="4048267" y="3675472"/>
            <a:ext cx="1219200" cy="271980"/>
          </a:xfrm>
          <a:prstGeom prst="rightArrow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A5188-CAE3-824E-9A51-6603F5DC1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0"/>
            <a:ext cx="11944350" cy="6858000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2D4C600F-4D07-0E49-BB25-36D5C17EE4B8}"/>
              </a:ext>
            </a:extLst>
          </p:cNvPr>
          <p:cNvSpPr/>
          <p:nvPr/>
        </p:nvSpPr>
        <p:spPr>
          <a:xfrm rot="5400000">
            <a:off x="5195787" y="1765779"/>
            <a:ext cx="1409559" cy="4250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E50E4FD-DD97-9049-93D5-7D6B6E9966E3}"/>
              </a:ext>
            </a:extLst>
          </p:cNvPr>
          <p:cNvSpPr/>
          <p:nvPr/>
        </p:nvSpPr>
        <p:spPr>
          <a:xfrm rot="10800000">
            <a:off x="8937432" y="1276280"/>
            <a:ext cx="1409559" cy="4250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41C05A-13FD-154F-89CE-3B7C0A5072F1}"/>
              </a:ext>
            </a:extLst>
          </p:cNvPr>
          <p:cNvSpPr/>
          <p:nvPr/>
        </p:nvSpPr>
        <p:spPr>
          <a:xfrm>
            <a:off x="385697" y="354491"/>
            <a:ext cx="66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40X</a:t>
            </a:r>
          </a:p>
        </p:txBody>
      </p:sp>
    </p:spTree>
    <p:extLst>
      <p:ext uri="{BB962C8B-B14F-4D97-AF65-F5344CB8AC3E}">
        <p14:creationId xmlns:p14="http://schemas.microsoft.com/office/powerpoint/2010/main" val="18040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FD9E6-51DC-3C47-906E-161EF8ED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CAE70-26DD-FC4C-9E96-37776951B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09B6FA-06FF-8D40-83D7-6D5A5704C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8" r="4700" b="-2"/>
          <a:stretch/>
        </p:blipFill>
        <p:spPr>
          <a:xfrm>
            <a:off x="295846" y="151"/>
            <a:ext cx="11600308" cy="6857849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E2E48F29-02DE-1243-9604-62541D66CCC5}"/>
              </a:ext>
            </a:extLst>
          </p:cNvPr>
          <p:cNvSpPr/>
          <p:nvPr/>
        </p:nvSpPr>
        <p:spPr>
          <a:xfrm rot="10800000" flipV="1">
            <a:off x="7048642" y="2371725"/>
            <a:ext cx="1219200" cy="300038"/>
          </a:xfrm>
          <a:prstGeom prst="rightArrow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FD9028A-6BE8-8C4B-83A2-24B61215807A}"/>
              </a:ext>
            </a:extLst>
          </p:cNvPr>
          <p:cNvSpPr/>
          <p:nvPr/>
        </p:nvSpPr>
        <p:spPr>
          <a:xfrm rot="10800000" flipV="1">
            <a:off x="7929704" y="4495800"/>
            <a:ext cx="1219200" cy="300038"/>
          </a:xfrm>
          <a:prstGeom prst="rightArrow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7FE0CA3-E144-EC42-9555-57ACADD63608}"/>
              </a:ext>
            </a:extLst>
          </p:cNvPr>
          <p:cNvSpPr/>
          <p:nvPr/>
        </p:nvSpPr>
        <p:spPr>
          <a:xfrm rot="10800000">
            <a:off x="7048642" y="2309223"/>
            <a:ext cx="1409559" cy="4250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D07E7AE-FA13-3943-B1B8-0096B9A952AD}"/>
              </a:ext>
            </a:extLst>
          </p:cNvPr>
          <p:cNvSpPr/>
          <p:nvPr/>
        </p:nvSpPr>
        <p:spPr>
          <a:xfrm rot="10800000">
            <a:off x="7929704" y="4433298"/>
            <a:ext cx="1409559" cy="4250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7757A8-AF31-AB48-8C51-D50132438098}"/>
              </a:ext>
            </a:extLst>
          </p:cNvPr>
          <p:cNvSpPr/>
          <p:nvPr/>
        </p:nvSpPr>
        <p:spPr>
          <a:xfrm>
            <a:off x="690497" y="311705"/>
            <a:ext cx="66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40X</a:t>
            </a:r>
          </a:p>
        </p:txBody>
      </p:sp>
    </p:spTree>
    <p:extLst>
      <p:ext uri="{BB962C8B-B14F-4D97-AF65-F5344CB8AC3E}">
        <p14:creationId xmlns:p14="http://schemas.microsoft.com/office/powerpoint/2010/main" val="24132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0F67E-8186-EF45-8414-74267C90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85CB-3840-B048-80E8-3D9E1A4C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64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INTRACARDIAC RHABDOMYOMAS</a:t>
            </a:r>
          </a:p>
        </p:txBody>
      </p:sp>
    </p:spTree>
    <p:extLst>
      <p:ext uri="{BB962C8B-B14F-4D97-AF65-F5344CB8AC3E}">
        <p14:creationId xmlns:p14="http://schemas.microsoft.com/office/powerpoint/2010/main" val="230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6610-03C3-0843-BDAC-1E65415C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33364"/>
            <a:ext cx="10464800" cy="965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E841-0591-814B-ABAC-FB93B6C0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0" y="1312862"/>
            <a:ext cx="10960100" cy="5816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Foetal cardiac tumours are rare, occurring in 0.08-0.2% of pregnancies.</a:t>
            </a: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them are diagnosed within the first year of life and can be diagnosed in the antenatal (Gestational age at diagnosis ranges from 21-38 weeks) as well as in the post natal period.</a:t>
            </a: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 90% are benign.</a:t>
            </a: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rhabdomyoma is the commonest cardiac tumour (60% of cardiac tumours), followed by fibromas (25-30%)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5B481-98EC-604E-9013-A22F6E18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34" y="0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HISTORY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8E6A7499-AC59-3C46-9138-DFF97387E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76" y="1255628"/>
            <a:ext cx="10668000" cy="5263514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HISTORY: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4 day old term female child was referred to our hospital for post natal mechanical ventilation and for further management.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admission, the baby was on: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Ventilation: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2" indent="0" fontAlgn="ctr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SIMV (PC+PS)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font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FiO2: 30%</a:t>
            </a:r>
          </a:p>
          <a:p>
            <a:pPr marL="914400" lvl="2" indent="0" fontAlgn="ctr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Pressures: 14/5</a:t>
            </a:r>
          </a:p>
          <a:p>
            <a:pPr marL="914400" lvl="2" indent="0" fontAlgn="ctr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Rate: 32/min</a:t>
            </a:r>
          </a:p>
          <a:p>
            <a:pPr marL="914400" lvl="2" indent="0" font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SPO2 96%</a:t>
            </a:r>
          </a:p>
        </p:txBody>
      </p:sp>
    </p:spTree>
    <p:extLst>
      <p:ext uri="{BB962C8B-B14F-4D97-AF65-F5344CB8AC3E}">
        <p14:creationId xmlns:p14="http://schemas.microsoft.com/office/powerpoint/2010/main" val="28641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102F7-4A26-BE41-9C0D-3A7BB7BDC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-215900"/>
            <a:ext cx="109093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RHADOMYOMA: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Rhabdomyoma is a benign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striated myocytes.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C/F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Depending upon the location (V&gt;A&gt;IVS&gt;IAS) and dimension of the tumor; symptomatic presentation is variable including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Hydrops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murmurs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Cyanosis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Arrythmias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Hemodyanamic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compromise</a:t>
            </a:r>
          </a:p>
        </p:txBody>
      </p:sp>
    </p:spTree>
    <p:extLst>
      <p:ext uri="{BB962C8B-B14F-4D97-AF65-F5344CB8AC3E}">
        <p14:creationId xmlns:p14="http://schemas.microsoft.com/office/powerpoint/2010/main" val="27250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1353-3683-754D-89B1-2B1D0BE9F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56" y="0"/>
            <a:ext cx="10987087" cy="6858000"/>
          </a:xfrm>
        </p:spPr>
        <p:txBody>
          <a:bodyPr>
            <a:norm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6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Echo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ardiac rhabdomyomas show a homogenous echogenicity different from that of other cardiac masses.</a:t>
            </a:r>
          </a:p>
          <a:p>
            <a:pPr>
              <a:lnSpc>
                <a:spcPct val="16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MRI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On T1 weighted images, signal characteristics are almost identical to those of the normal myocardium. On T2 weighted images, their signal intensity is increased.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98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A3DB9-0137-AB45-BECE-2D6EBAA8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-100012"/>
            <a:ext cx="11089481" cy="71437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Etiology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Reportedly, 70-90% cardiac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tumours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are found to have close association wit tuberous sclerosis.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TS is an autosomal dominant condition is associated with two genes – TSC1 (tuberin) and TSC2 (hamartin).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 smaller proportion occurs sporadically or 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 association with congenital heart disease.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Rhabdomyoma is a lesion of striated cardiac muscle without proliferative activity, and is as such considered to be hamartoma of the embryonic cardiac myoblasts.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823C-2425-A442-A123-42A732B48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32439"/>
            <a:ext cx="11163300" cy="62229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Macroscopic appearance 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circumscribed, typically multiple, white to yellow masses.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size (ranging from 1 to 10 cm)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appearance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delineated nodules.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are large, round to polygonal in shape with clear cytoplasm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Spider cell appearance- Pathognomonic feature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Mitotic activity is absent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Fibrosis and calcification are rare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8C6F1-5474-0943-823B-294593203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-104776"/>
            <a:ext cx="11480800" cy="64389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STAINS AND IMMUNOHISTOCEMISTRY: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stain highlights abundant glycogen in the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IHC markers include: Actin,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Desmin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Myoglobin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Tuberin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Hamartin </a:t>
            </a:r>
          </a:p>
        </p:txBody>
      </p:sp>
    </p:spTree>
    <p:extLst>
      <p:ext uri="{BB962C8B-B14F-4D97-AF65-F5344CB8AC3E}">
        <p14:creationId xmlns:p14="http://schemas.microsoft.com/office/powerpoint/2010/main" val="17945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597F5F-BEAB-A648-898E-E12ADA1C2AB7}"/>
              </a:ext>
            </a:extLst>
          </p:cNvPr>
          <p:cNvSpPr txBox="1">
            <a:spLocks/>
          </p:cNvSpPr>
          <p:nvPr/>
        </p:nvSpPr>
        <p:spPr>
          <a:xfrm>
            <a:off x="797719" y="135731"/>
            <a:ext cx="10596562" cy="658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TECHNIQUES FOR DIAGNOSIS: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MICROSCOPY: Intercalated disc like structures around the periphery, with abundant glycogen and a decreased number of mitochondria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Glycogen storage disease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Histocytoid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cardiomyopathy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128A5-4221-564A-8AE6-9ED336C0F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46" y="185737"/>
            <a:ext cx="10984707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and PROGNOSIS: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natural history of cardiac rhabdomyomas is of complete or partial regression with consequent resolution of symptoms.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 in size until 32weeks of gestation and then regress progressively.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patients can be managed conservatively, which includes: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monitoring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arrhythmics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Unresectable rhabdomyomas with TS may be treated with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Everolimus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mTOR pathway inhibitor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3ED04-9FFE-C247-96CE-8A090789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85750"/>
            <a:ext cx="11325225" cy="6572250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prognosis of the patients is chiefly determined by the size and location of the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Large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(&gt;20mm) may cause severe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haemodyanamic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compromise or persistent arrhythmias and thus necessitate surgical excision.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Orthotropic cardiac transplantation is indicated in infants of rhabdomyoma with severe myocardial ischemia.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7043-F91C-4A44-B2F8-3F299383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3D65-698C-F842-9740-8D8E0954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325562"/>
            <a:ext cx="10887738" cy="50539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rhabdomyomas are benign from the cardiovascular standpoint in most affected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foetuses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early prenatal diagnosis may help for an adequate planning of perinatal monitoring and treatment with involvement of a multi disciplinary team.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association of tuberous sclerosis with cardiac rhabdomyomas raises important questions on the quality of life for neonates surviving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resection. Termination of pregnancy should be considered when TS is detected during prenatal check-ups.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in our case, the baby died 4 hours post-op due to cardiac failure and thus could not be evaluated further.</a:t>
            </a:r>
          </a:p>
        </p:txBody>
      </p:sp>
    </p:spTree>
    <p:extLst>
      <p:ext uri="{BB962C8B-B14F-4D97-AF65-F5344CB8AC3E}">
        <p14:creationId xmlns:p14="http://schemas.microsoft.com/office/powerpoint/2010/main" val="149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E7D9-B547-1C42-A7AB-FA22DB88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45C71-8D60-1B4B-A14A-5CCD5396E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50082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Rosai</a:t>
            </a:r>
            <a:r>
              <a:rPr lang="en-US" sz="2600" dirty="0"/>
              <a:t> and Ackerman Surgical Pathhology-11</a:t>
            </a:r>
            <a:r>
              <a:rPr lang="en-US" sz="2600" baseline="30000" dirty="0"/>
              <a:t>th</a:t>
            </a:r>
            <a:r>
              <a:rPr lang="en-US" sz="2600" dirty="0"/>
              <a:t> edition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WHO Classification of Thoracic </a:t>
            </a:r>
            <a:r>
              <a:rPr lang="en-US" sz="2600" dirty="0" err="1"/>
              <a:t>Tumours</a:t>
            </a:r>
            <a:r>
              <a:rPr lang="en-US" sz="2600" dirty="0"/>
              <a:t>- 5</a:t>
            </a:r>
            <a:r>
              <a:rPr lang="en-US" sz="2600" baseline="30000" dirty="0"/>
              <a:t>th</a:t>
            </a:r>
            <a:r>
              <a:rPr lang="en-US" sz="2600" dirty="0"/>
              <a:t> edition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Enzinger</a:t>
            </a:r>
            <a:r>
              <a:rPr lang="en-US" sz="2600" dirty="0"/>
              <a:t> and Weiss’s Soft </a:t>
            </a:r>
            <a:r>
              <a:rPr lang="en-US" sz="2600" dirty="0" err="1"/>
              <a:t>Tisuue</a:t>
            </a:r>
            <a:r>
              <a:rPr lang="en-US" sz="2600" dirty="0"/>
              <a:t> </a:t>
            </a:r>
            <a:r>
              <a:rPr lang="en-US" sz="2600" dirty="0" err="1"/>
              <a:t>Tumours</a:t>
            </a:r>
            <a:r>
              <a:rPr lang="en-US" sz="2600" dirty="0"/>
              <a:t>- 7</a:t>
            </a:r>
            <a:r>
              <a:rPr lang="en-US" sz="2600" baseline="30000" dirty="0"/>
              <a:t>th</a:t>
            </a:r>
            <a:r>
              <a:rPr lang="en-US" sz="2600" dirty="0"/>
              <a:t> edition</a:t>
            </a: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rhabdomyoma with tuberous sclerosis: a case report by 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Sefa Kelekci</a:t>
            </a:r>
            <a:r>
              <a:rPr lang="en-I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 Fehmi Yazicioglu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Prenatal diagnosis of cardiac rhabdomyoma, a case report by Anaya-Reyes P, Rodríguez-</a:t>
            </a:r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Rábago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MJ</a:t>
            </a:r>
          </a:p>
          <a:p>
            <a:pPr>
              <a:lnSpc>
                <a:spcPct val="150000"/>
              </a:lnSpc>
            </a:pPr>
            <a:r>
              <a:rPr lang="en-IN" sz="2600" dirty="0"/>
              <a:t>Accelerated regression of cardiac rhabdomyoma by mTOR inhibitors in a neonate with heart failure: A case report by Krishna Prasad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2DF6E-3BD3-784B-B090-63BAB5D8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 fontAlgn="t">
              <a:buFont typeface="Wingdings" pitchFamily="2" charset="2"/>
              <a:buChar char="ü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VITALS AND OTHER PARAMETERS</a:t>
            </a: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lvl="2" indent="0" fontAlgn="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 150/min.   (120-160/min)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fontAlgn="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BP: 60/40 mm of Hg    (systolic: 60-90, diastolic: 20-60)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fontAlgn="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BSL: 75mg/dL   (45-126mg/dL)</a:t>
            </a:r>
          </a:p>
          <a:p>
            <a:pPr marL="914400" lvl="2" indent="0" fontAlgn="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passed</a:t>
            </a:r>
          </a:p>
          <a:p>
            <a:pPr marL="914400" lvl="2" indent="0" fontAlgn="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Stools passed</a:t>
            </a:r>
          </a:p>
          <a:p>
            <a:pPr marL="457200" lvl="1" indent="0" fontAlgn="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HISTORY: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24 year old female, G3P2L1A1 married since 8years, delivered a healthy female child 7 years ago and had 1 spontaneous abortion 5 years ago.</a:t>
            </a:r>
          </a:p>
        </p:txBody>
      </p:sp>
    </p:spTree>
    <p:extLst>
      <p:ext uri="{BB962C8B-B14F-4D97-AF65-F5344CB8AC3E}">
        <p14:creationId xmlns:p14="http://schemas.microsoft.com/office/powerpoint/2010/main" val="22716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CF0B-F742-634A-9BE2-0D8D14B19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0085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4A2EC-D28B-014B-ACFE-60CDA688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19456"/>
            <a:ext cx="10512552" cy="595750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present pregnancy (LMP: 20th august,2020) serial antenatal USG scans were done.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USG 1 (10weeks of gestation) – NAD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USG 2 (18weeks) – NAD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USG 3 (25weeks) – NAD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USG 4 (30weeks) - Multiple focal round homogenous echogenic masses, largest measuring 8X6.5mm in rt atrium were seen.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Provisional diagnosis: Multiple Cardiac Rhabdomyomas</a:t>
            </a:r>
          </a:p>
        </p:txBody>
      </p:sp>
    </p:spTree>
    <p:extLst>
      <p:ext uri="{BB962C8B-B14F-4D97-AF65-F5344CB8AC3E}">
        <p14:creationId xmlns:p14="http://schemas.microsoft.com/office/powerpoint/2010/main" val="23126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42A91-9982-584D-93E6-8305917A2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Foetal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2Decho (38weeks): revealed 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size of the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60000"/>
              </a:lnSpc>
              <a:buNone/>
            </a:pPr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delivered a term female child weighing 2400g at birth (LBW) by LSCS on 29/05/2021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0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8000-5EAA-6348-AEEB-0786B9FA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328613"/>
            <a:ext cx="10987087" cy="61150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PERINATAL EVENTS: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Baby had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signs of spontaneous ventilation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also developed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 cyanosis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respiration was assumed after 1minute of PPV.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Baby was shifted to NICU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/v/o Respiratory distress and taken on BIPAP.</a:t>
            </a:r>
          </a:p>
          <a:p>
            <a:pPr marL="457200" indent="-457200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was then shifted to our hospital and taken up for emergency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heart surgery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0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60B-9236-0146-B032-E36A7B1B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57889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INVESTIGATIONS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A63C-7DD1-ED4E-B5E1-B260DCDE0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75466"/>
            <a:ext cx="5740400" cy="5133182"/>
          </a:xfrm>
        </p:spPr>
        <p:txBody>
          <a:bodyPr>
            <a:normAutofit lnSpcReduction="10000"/>
          </a:bodyPr>
          <a:lstStyle/>
          <a:p>
            <a:pPr fontAlgn="t">
              <a:buFont typeface="Wingdings" pitchFamily="2" charset="2"/>
              <a:buChar char="ü"/>
            </a:pPr>
            <a:r>
              <a:rPr lang="en-US" sz="2600" dirty="0"/>
              <a:t>Hb: 12 g/dL (11-17.3g/dL)</a:t>
            </a:r>
            <a:endParaRPr lang="en-IN" sz="2600" dirty="0"/>
          </a:p>
          <a:p>
            <a:pPr fontAlgn="t">
              <a:buFont typeface="Wingdings" pitchFamily="2" charset="2"/>
              <a:buChar char="ü"/>
            </a:pPr>
            <a:r>
              <a:rPr lang="en-US" sz="2600" dirty="0"/>
              <a:t>TLC: 8500/µL (3.1-21.6/µL</a:t>
            </a:r>
            <a:endParaRPr lang="en-IN" sz="2600" dirty="0"/>
          </a:p>
          <a:p>
            <a:pPr fontAlgn="t">
              <a:buFont typeface="Wingdings" pitchFamily="2" charset="2"/>
              <a:buChar char="ü"/>
            </a:pPr>
            <a:r>
              <a:rPr lang="en-US" sz="2600" dirty="0">
                <a:solidFill>
                  <a:srgbClr val="C00000"/>
                </a:solidFill>
              </a:rPr>
              <a:t>Platelet Count: 42000/dL (1,50,000-4,50,000/dL)</a:t>
            </a:r>
          </a:p>
          <a:p>
            <a:pPr fontAlgn="t">
              <a:buFont typeface="Wingdings" pitchFamily="2" charset="2"/>
              <a:buChar char="ü"/>
            </a:pPr>
            <a:endParaRPr lang="en-US" sz="26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600" b="1" dirty="0"/>
              <a:t>Blood group: A negative</a:t>
            </a:r>
          </a:p>
          <a:p>
            <a:pPr>
              <a:buFont typeface="Wingdings" pitchFamily="2" charset="2"/>
              <a:buChar char="ü"/>
            </a:pPr>
            <a:endParaRPr lang="en-IN" sz="2600" dirty="0"/>
          </a:p>
          <a:p>
            <a:pPr fontAlgn="t">
              <a:buFont typeface="Wingdings" pitchFamily="2" charset="2"/>
              <a:buChar char="ü"/>
            </a:pPr>
            <a:r>
              <a:rPr lang="en-US" sz="2600" dirty="0" err="1"/>
              <a:t>T.Bilirubin</a:t>
            </a:r>
            <a:r>
              <a:rPr lang="en-US" sz="2600" dirty="0"/>
              <a:t>: 14.98µmol/L ( 5-17 µmol/L)</a:t>
            </a:r>
          </a:p>
          <a:p>
            <a:pPr fontAlgn="t">
              <a:buFont typeface="Wingdings" pitchFamily="2" charset="2"/>
              <a:buChar char="ü"/>
            </a:pPr>
            <a:r>
              <a:rPr lang="en-US" sz="2600" dirty="0"/>
              <a:t>SGOT: 38 IU/L (5-40 IU/L)</a:t>
            </a:r>
            <a:endParaRPr lang="en-IN" sz="2600" dirty="0"/>
          </a:p>
          <a:p>
            <a:pPr fontAlgn="t">
              <a:buFont typeface="Wingdings" pitchFamily="2" charset="2"/>
              <a:buChar char="ü"/>
            </a:pPr>
            <a:r>
              <a:rPr lang="en-US" sz="2600" dirty="0"/>
              <a:t>SGPT: 16 IU/L (5-40 IU/L)</a:t>
            </a:r>
            <a:endParaRPr lang="en-IN" sz="2600" dirty="0"/>
          </a:p>
          <a:p>
            <a:pPr fontAlgn="t">
              <a:buFont typeface="Wingdings" pitchFamily="2" charset="2"/>
              <a:buChar char="ü"/>
            </a:pPr>
            <a:r>
              <a:rPr lang="en-US" sz="2600" dirty="0"/>
              <a:t>ALP: 126 IU/L (35-130 IU/L)</a:t>
            </a:r>
            <a:endParaRPr lang="en-IN" sz="2600" dirty="0"/>
          </a:p>
          <a:p>
            <a:pPr fontAlgn="t"/>
            <a:endParaRPr lang="en-IN" sz="26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30226-8666-9748-AC91-EE4541989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5466"/>
            <a:ext cx="5588000" cy="5133182"/>
          </a:xfrm>
        </p:spPr>
        <p:txBody>
          <a:bodyPr>
            <a:normAutofit lnSpcReduction="10000"/>
          </a:bodyPr>
          <a:lstStyle/>
          <a:p>
            <a:pPr fontAlgn="t">
              <a:buFont typeface="Wingdings" pitchFamily="2" charset="2"/>
              <a:buChar char="ü"/>
            </a:pPr>
            <a:r>
              <a:rPr lang="en-US" sz="2600" dirty="0">
                <a:solidFill>
                  <a:srgbClr val="C00000"/>
                </a:solidFill>
              </a:rPr>
              <a:t>Na+: 134 (139-162 </a:t>
            </a:r>
            <a:r>
              <a:rPr lang="en-US" sz="2600" dirty="0" err="1">
                <a:solidFill>
                  <a:srgbClr val="C00000"/>
                </a:solidFill>
              </a:rPr>
              <a:t>mEq</a:t>
            </a:r>
            <a:r>
              <a:rPr lang="en-US" sz="2600" dirty="0">
                <a:solidFill>
                  <a:srgbClr val="C00000"/>
                </a:solidFill>
              </a:rPr>
              <a:t>/L)</a:t>
            </a:r>
          </a:p>
          <a:p>
            <a:pPr fontAlgn="t">
              <a:buFont typeface="Wingdings" pitchFamily="2" charset="2"/>
              <a:buChar char="ü"/>
            </a:pPr>
            <a:r>
              <a:rPr lang="en-US" sz="2600" dirty="0"/>
              <a:t>K+: 5 (5.0-7.7 </a:t>
            </a:r>
            <a:r>
              <a:rPr lang="en-US" sz="2600" dirty="0" err="1"/>
              <a:t>mEq</a:t>
            </a:r>
            <a:r>
              <a:rPr lang="en-US" sz="2600" dirty="0"/>
              <a:t>/L)</a:t>
            </a:r>
          </a:p>
          <a:p>
            <a:pPr fontAlgn="t">
              <a:buFont typeface="Wingdings" pitchFamily="2" charset="2"/>
              <a:buChar char="ü"/>
            </a:pPr>
            <a:r>
              <a:rPr lang="en-US" sz="2600" dirty="0"/>
              <a:t>Cl-: 94 (93-112 </a:t>
            </a:r>
            <a:r>
              <a:rPr lang="en-US" sz="2600" dirty="0" err="1"/>
              <a:t>mEq</a:t>
            </a:r>
            <a:r>
              <a:rPr lang="en-US" sz="2600" dirty="0"/>
              <a:t>/L)</a:t>
            </a:r>
          </a:p>
          <a:p>
            <a:pPr fontAlgn="t">
              <a:buFont typeface="Wingdings" pitchFamily="2" charset="2"/>
              <a:buChar char="ü"/>
            </a:pPr>
            <a:endParaRPr lang="en-IN" sz="2600" dirty="0"/>
          </a:p>
          <a:p>
            <a:pPr fontAlgn="t">
              <a:buFont typeface="Wingdings" pitchFamily="2" charset="2"/>
              <a:buChar char="ü"/>
            </a:pPr>
            <a:r>
              <a:rPr lang="en-US" sz="2600" dirty="0"/>
              <a:t>Serology (HIV/HBsAg/ HCV): Non-reactive</a:t>
            </a:r>
          </a:p>
          <a:p>
            <a:pPr fontAlgn="t">
              <a:buFont typeface="Wingdings" pitchFamily="2" charset="2"/>
              <a:buChar char="ü"/>
            </a:pPr>
            <a:endParaRPr lang="en-IN" sz="2600" dirty="0"/>
          </a:p>
          <a:p>
            <a:pPr>
              <a:buFont typeface="Wingdings" pitchFamily="2" charset="2"/>
              <a:buChar char="ü"/>
            </a:pPr>
            <a:r>
              <a:rPr lang="en-US" sz="2600" dirty="0"/>
              <a:t>PT: 14.10 (10.6-14.19)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/>
              <a:t>INR: 1.15 (0.89-1.16)</a:t>
            </a:r>
            <a:endParaRPr lang="en-IN" sz="2600" dirty="0"/>
          </a:p>
          <a:p>
            <a:pPr>
              <a:buFont typeface="Wingdings" pitchFamily="2" charset="2"/>
              <a:buChar char="ü"/>
            </a:pPr>
            <a:r>
              <a:rPr lang="en-US" sz="2600" dirty="0" err="1"/>
              <a:t>aPTT</a:t>
            </a:r>
            <a:r>
              <a:rPr lang="en-US" sz="2600" dirty="0"/>
              <a:t>: 30.50 (20.40-33.87)</a:t>
            </a:r>
            <a:endParaRPr lang="en-IN" sz="26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311ABE-14C9-9547-98CE-80CC6459DDE5}"/>
                  </a:ext>
                </a:extLst>
              </p14:cNvPr>
              <p14:cNvContentPartPr/>
              <p14:nvPr/>
            </p14:nvContentPartPr>
            <p14:xfrm>
              <a:off x="2551702" y="186725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311ABE-14C9-9547-98CE-80CC6459DD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3062" y="18582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F6E0508-43E3-F349-906F-8D9C879F274C}"/>
                  </a:ext>
                </a:extLst>
              </p14:cNvPr>
              <p14:cNvContentPartPr/>
              <p14:nvPr/>
            </p14:nvContentPartPr>
            <p14:xfrm>
              <a:off x="3120142" y="184781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F6E0508-43E3-F349-906F-8D9C879F27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1502" y="183917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96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B185F-A491-F64C-B21A-BBEE753F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52" y="-267843"/>
            <a:ext cx="11581296" cy="40800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ECHO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T1: Large left atrial mass 12X13mm attached to Posterior Mitral Leaflet, flopping between Left Atrium and Left Ventricle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T2: 6mm mass attached to lateral papillary muscles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T3: 9X7mm mass filling Right Ventricular apex, likely bigger and infiltrating the myocardium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T4: 4mm mass attached to the lower Intraventricular septum over the right ventricular surface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T5: 8mm mass attached to Intra-atrial septum over the right atrial surface</a:t>
            </a:r>
          </a:p>
        </p:txBody>
      </p:sp>
    </p:spTree>
    <p:extLst>
      <p:ext uri="{BB962C8B-B14F-4D97-AF65-F5344CB8AC3E}">
        <p14:creationId xmlns:p14="http://schemas.microsoft.com/office/powerpoint/2010/main" val="41161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662C7B-C25A-AA41-83E3-7953AC978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45" r="648" b="38197"/>
          <a:stretch/>
        </p:blipFill>
        <p:spPr>
          <a:xfrm>
            <a:off x="346792" y="393027"/>
            <a:ext cx="6746435" cy="6071945"/>
          </a:xfrm>
        </p:spPr>
      </p:pic>
      <p:sp>
        <p:nvSpPr>
          <p:cNvPr id="19" name="Left Arrow 18">
            <a:extLst>
              <a:ext uri="{FF2B5EF4-FFF2-40B4-BE49-F238E27FC236}">
                <a16:creationId xmlns:a16="http://schemas.microsoft.com/office/drawing/2014/main" id="{BC97B2C1-B809-B646-AFF9-E0FBC95F53B5}"/>
              </a:ext>
            </a:extLst>
          </p:cNvPr>
          <p:cNvSpPr/>
          <p:nvPr/>
        </p:nvSpPr>
        <p:spPr>
          <a:xfrm>
            <a:off x="4584700" y="3060700"/>
            <a:ext cx="762000" cy="292100"/>
          </a:xfrm>
          <a:prstGeom prst="left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 Arrow 19">
            <a:extLst>
              <a:ext uri="{FF2B5EF4-FFF2-40B4-BE49-F238E27FC236}">
                <a16:creationId xmlns:a16="http://schemas.microsoft.com/office/drawing/2014/main" id="{0E952000-B3C0-CB4A-918E-29272D4466D5}"/>
              </a:ext>
            </a:extLst>
          </p:cNvPr>
          <p:cNvSpPr/>
          <p:nvPr/>
        </p:nvSpPr>
        <p:spPr>
          <a:xfrm>
            <a:off x="4330700" y="5092700"/>
            <a:ext cx="762000" cy="2921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24AFA-4E80-904F-8DAD-AFFE84963653}"/>
              </a:ext>
            </a:extLst>
          </p:cNvPr>
          <p:cNvSpPr txBox="1"/>
          <p:nvPr/>
        </p:nvSpPr>
        <p:spPr>
          <a:xfrm>
            <a:off x="7231022" y="1250012"/>
            <a:ext cx="4707172" cy="3621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cardiac masses with largest obstructing the mitral valve.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ASD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Dilated pulmonary arteries, left atrium and left ventricles</a:t>
            </a:r>
          </a:p>
        </p:txBody>
      </p:sp>
    </p:spTree>
    <p:extLst>
      <p:ext uri="{BB962C8B-B14F-4D97-AF65-F5344CB8AC3E}">
        <p14:creationId xmlns:p14="http://schemas.microsoft.com/office/powerpoint/2010/main" val="37475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1258</Words>
  <Application>Microsoft Macintosh PowerPoint</Application>
  <PresentationFormat>Widescreen</PresentationFormat>
  <Paragraphs>150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A RARE CASE OF MULTIPLE INTRACARDIAC MASSES IN A NEONATE</vt:lpstr>
      <vt:lpstr>CLINICAL HISTORY</vt:lpstr>
      <vt:lpstr>PowerPoint Presentation</vt:lpstr>
      <vt:lpstr>PowerPoint Presentation</vt:lpstr>
      <vt:lpstr>PowerPoint Presentation</vt:lpstr>
      <vt:lpstr>PowerPoint Presentation</vt:lpstr>
      <vt:lpstr>LAB 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DIAGNOSIS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moonis19@icloud.com</dc:creator>
  <cp:lastModifiedBy>moonis19@icloud.com</cp:lastModifiedBy>
  <cp:revision>37</cp:revision>
  <dcterms:created xsi:type="dcterms:W3CDTF">2021-10-26T04:20:04Z</dcterms:created>
  <dcterms:modified xsi:type="dcterms:W3CDTF">2021-10-29T07:59:53Z</dcterms:modified>
</cp:coreProperties>
</file>