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8"/>
  </p:notesMasterIdLst>
  <p:sldIdLst>
    <p:sldId id="256" r:id="rId2"/>
    <p:sldId id="257" r:id="rId3"/>
    <p:sldId id="264" r:id="rId4"/>
    <p:sldId id="266" r:id="rId5"/>
    <p:sldId id="265" r:id="rId6"/>
    <p:sldId id="267" r:id="rId7"/>
    <p:sldId id="269" r:id="rId8"/>
    <p:sldId id="268" r:id="rId9"/>
    <p:sldId id="262" r:id="rId10"/>
    <p:sldId id="270" r:id="rId11"/>
    <p:sldId id="273" r:id="rId12"/>
    <p:sldId id="274" r:id="rId13"/>
    <p:sldId id="275" r:id="rId14"/>
    <p:sldId id="277" r:id="rId15"/>
    <p:sldId id="279" r:id="rId16"/>
    <p:sldId id="281" r:id="rId17"/>
    <p:sldId id="292" r:id="rId18"/>
    <p:sldId id="283" r:id="rId19"/>
    <p:sldId id="290" r:id="rId20"/>
    <p:sldId id="284" r:id="rId21"/>
    <p:sldId id="260" r:id="rId22"/>
    <p:sldId id="286" r:id="rId23"/>
    <p:sldId id="285" r:id="rId24"/>
    <p:sldId id="287" r:id="rId25"/>
    <p:sldId id="293" r:id="rId26"/>
    <p:sldId id="28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63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8A89-AB18-49FC-B7B7-676EF6473B3B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78497-CC9E-4A24-9829-2E8971F4A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Tumor-nest-.numerous vascular channels and no e/o necrosis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8497-CC9E-4A24-9829-2E8971F4A37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Nucles</a:t>
            </a:r>
            <a:r>
              <a:rPr lang="en-US" dirty="0" smtClean="0"/>
              <a:t>  , </a:t>
            </a:r>
            <a:r>
              <a:rPr lang="en-US" dirty="0" err="1" smtClean="0"/>
              <a:t>cytoplam</a:t>
            </a:r>
            <a:r>
              <a:rPr lang="en-US" dirty="0" smtClean="0"/>
              <a:t>,  mitosis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8497-CC9E-4A24-9829-2E8971F4A37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Dense </a:t>
            </a:r>
            <a:r>
              <a:rPr lang="en-US" dirty="0" err="1" smtClean="0"/>
              <a:t>fibrillary</a:t>
            </a:r>
            <a:r>
              <a:rPr lang="en-US" dirty="0" smtClean="0"/>
              <a:t> </a:t>
            </a:r>
            <a:r>
              <a:rPr lang="en-US" dirty="0" err="1" smtClean="0"/>
              <a:t>background+randomly</a:t>
            </a:r>
            <a:r>
              <a:rPr lang="en-US" dirty="0" smtClean="0"/>
              <a:t> oriented </a:t>
            </a:r>
            <a:r>
              <a:rPr lang="en-US" dirty="0" err="1" smtClean="0"/>
              <a:t>bizzare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</a:t>
            </a:r>
            <a:r>
              <a:rPr lang="en-US" baseline="0" dirty="0" smtClean="0"/>
              <a:t>/bi or </a:t>
            </a:r>
            <a:r>
              <a:rPr lang="en-US" baseline="0" dirty="0" err="1" smtClean="0"/>
              <a:t>multipolar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neoplastic</a:t>
            </a:r>
            <a:r>
              <a:rPr lang="en-US" baseline="0" dirty="0" smtClean="0"/>
              <a:t> ganglion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8497-CC9E-4A24-9829-2E8971F4A37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8497-CC9E-4A24-9829-2E8971F4A37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Cause of </a:t>
            </a:r>
            <a:r>
              <a:rPr lang="en-US" dirty="0" err="1" smtClean="0"/>
              <a:t>retic</a:t>
            </a:r>
            <a:r>
              <a:rPr lang="en-US" dirty="0" smtClean="0"/>
              <a:t> </a:t>
            </a:r>
            <a:r>
              <a:rPr lang="en-US" dirty="0" err="1" smtClean="0"/>
              <a:t>stain.Reticulin</a:t>
            </a:r>
            <a:r>
              <a:rPr lang="en-US" dirty="0" smtClean="0"/>
              <a:t> </a:t>
            </a:r>
            <a:r>
              <a:rPr lang="en-US" dirty="0" err="1" smtClean="0"/>
              <a:t>archi</a:t>
            </a:r>
            <a:r>
              <a:rPr lang="en-US" dirty="0" smtClean="0"/>
              <a:t> n </a:t>
            </a:r>
            <a:r>
              <a:rPr lang="en-US" dirty="0" err="1" smtClean="0"/>
              <a:t>acinar</a:t>
            </a:r>
            <a:r>
              <a:rPr lang="en-US" baseline="0" dirty="0" smtClean="0"/>
              <a:t> pattern of normal PG is largely effaced.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8497-CC9E-4A24-9829-2E8971F4A37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260985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interesting case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sellar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mass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8288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By: Dr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Agarwal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Guide: Dr C R Gore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0938" t="13542" r="10937" b="9375"/>
          <a:stretch>
            <a:fillRect/>
          </a:stretch>
        </p:blipFill>
        <p:spPr bwMode="auto">
          <a:xfrm>
            <a:off x="609600" y="304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2484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Adeno</a:t>
            </a:r>
            <a:r>
              <a:rPr lang="en-US" sz="1400" dirty="0" smtClean="0"/>
              <a:t> + </a:t>
            </a:r>
            <a:r>
              <a:rPr lang="en-US" sz="1400" dirty="0" err="1" smtClean="0"/>
              <a:t>Neurohypophysis</a:t>
            </a:r>
            <a:r>
              <a:rPr lang="en-US" sz="1400" dirty="0" smtClean="0"/>
              <a:t> 4X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AppData\Local\Temp\Rar$DIa0.792\neuro +adeno hypophysis 10X..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599"/>
            <a:ext cx="7543800" cy="59038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Adeno</a:t>
            </a:r>
            <a:r>
              <a:rPr lang="en-US" sz="1400" dirty="0" smtClean="0"/>
              <a:t> + </a:t>
            </a:r>
            <a:r>
              <a:rPr lang="en-US" sz="1400" dirty="0" err="1" smtClean="0"/>
              <a:t>Neurohypophysis</a:t>
            </a:r>
            <a:r>
              <a:rPr lang="en-US" sz="1400" dirty="0" smtClean="0"/>
              <a:t> 10X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AppData\Local\Temp\Rar$DIa0.132\adeno hypophysis 10X..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8077200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6248400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Adenohypophysis</a:t>
            </a:r>
            <a:r>
              <a:rPr lang="en-US" sz="1400" dirty="0" smtClean="0"/>
              <a:t> 10X showing pituitary adenoma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AppData\Local\Temp\Rar$DIa0.234\adeno hypophysis 40X..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"/>
            <a:ext cx="8001000" cy="5486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60960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Adenohypophysis</a:t>
            </a:r>
            <a:r>
              <a:rPr lang="en-US" sz="1400" dirty="0" smtClean="0"/>
              <a:t> 40X showing pituitary adenoma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ll\AppData\Local\Temp\Rar$DIa0.776\NEURO hypophysis 10X..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247650"/>
            <a:ext cx="7670800" cy="5753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61722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Neurohypophysis</a:t>
            </a:r>
            <a:r>
              <a:rPr lang="en-US" sz="1400" dirty="0" smtClean="0"/>
              <a:t> 10X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ll\AppData\Local\Temp\Rar$DIa0.119\NEURO hypophysis 40X...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"/>
            <a:ext cx="78486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6248400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Neurohypophysis</a:t>
            </a:r>
            <a:r>
              <a:rPr lang="en-US" sz="1400" dirty="0" smtClean="0"/>
              <a:t> 40X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15032" t="32367" r="40967" b="23809"/>
          <a:stretch>
            <a:fillRect/>
          </a:stretch>
        </p:blipFill>
        <p:spPr bwMode="auto">
          <a:xfrm>
            <a:off x="838200" y="228600"/>
            <a:ext cx="7049168" cy="57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DIAGNOSIS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Mixed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Gangliocytoma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- Pituitary adenoma.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DISCUSSION- GANGLIOCYTOMA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Well differentiated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neuroepithelial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tumors composed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neoplastic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ganglion cells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gangliocytoma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or combination of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neoplastic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ganglion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glial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cells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ganglioglioma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is a slow growing and non-metastasizing tumor.</a:t>
            </a:r>
          </a:p>
          <a:p>
            <a:pPr fontAlgn="base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These rare lesions may occur either alone or in association with functioning pituitary adenoma( majority GH tumors). These mixed pituitary tumors have been rarely reported worldwide.</a:t>
            </a:r>
          </a:p>
          <a:p>
            <a:pPr fontAlgn="base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rmAutofit fontScale="92500" lnSpcReduction="10000"/>
          </a:bodyPr>
          <a:lstStyle/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Epidemiology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&lt; 2% of all brain tumors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Ages 2 months to 70 years, with predilection for children and young adults</a:t>
            </a:r>
          </a:p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features-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Seizures and headache followed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bitemporal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hemianopia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Sites-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Throughout CNS but &gt; 70% involve the temporal lobe</a:t>
            </a:r>
          </a:p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Grading-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WHO grade 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neoplasms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Radiology 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Circumscribed solid mass or cyst with a mural nodule, Variable enhancement, variable calcification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Clinical presentation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43 year old male presented with chief complaints of visual disturbances in the right eye since 1 month.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Associated with occasional frontal headache.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 h/o HTN, Thyroid disorder.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 h/o chest pain,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dyspnoea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 exertion/palpitation.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 h/o limb weakness/slurring of speech/seizures/vertigo.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Newly diagnosed Type 2 Diabetes Mellitus.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rmAutofit/>
          </a:bodyPr>
          <a:lstStyle/>
          <a:p>
            <a:pPr fontAlgn="base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Positive stains</a:t>
            </a:r>
          </a:p>
          <a:p>
            <a:pPr fontAlgn="base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Ganglion cells: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synaptophysin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+, 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chromogranin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+, 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/ -,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Neurofilament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+,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CD34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(70 - 80%)</a:t>
            </a:r>
          </a:p>
          <a:p>
            <a:pPr fontAlgn="base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Glial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component: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GFAP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PITUITARY ADENOMA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Neuroendocrine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tumor of the anterior pituitary gland composed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secretory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cells with pituitary hormone production.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 tumor types include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somatotroph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lactotroph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thyrotroph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corticotroph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gonadotroph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plurihormonal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Epidemiology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common type of tumor found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sellar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region;10 - 15% of primary brain tumors.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Mainly fourth to seventh decade; women have slightly greater incidence.</a:t>
            </a:r>
          </a:p>
          <a:p>
            <a:pPr fontAlgn="base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92500" lnSpcReduction="20000"/>
          </a:bodyPr>
          <a:lstStyle/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Sites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Majority occur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sella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tursica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within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adenohypophysis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Rare examples occur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extrasellar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region on pituitary stalk</a:t>
            </a:r>
          </a:p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Clinical features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patients have clinical features of hormone excess (usually micro-adenoma)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Larger adenomas (macro-adenoma defined as &gt; 1 cm) have mass effects, such as headache and visual disturbance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Hemorrhagic necrosis of large adenoma may be a surgical emergency</a:t>
            </a:r>
          </a:p>
          <a:p>
            <a:pPr fontAlgn="base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Diagnosis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Classified according to pituitary cell lineage:</a:t>
            </a:r>
          </a:p>
          <a:p>
            <a:pPr lvl="1" fontAlgn="base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Somatotroph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fontAlgn="base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Lactotroph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fontAlgn="base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Thyrotroph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fontAlgn="base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Corticotroph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fontAlgn="base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Gonadotroph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Classification requires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immunohistochemical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staining for main pituitary hormones .</a:t>
            </a:r>
          </a:p>
          <a:p>
            <a:pPr fontAlgn="base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Positive stains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 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synaptophysin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positive</a:t>
            </a:r>
          </a:p>
          <a:p>
            <a:pPr fontAlgn="base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Routine hormone stains include 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prolactin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Reticulin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(useful in identifying normal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acinar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architecture versus distorted and fragmented staining pattern in adenomas)</a:t>
            </a:r>
          </a:p>
          <a:p>
            <a:pPr fontAlgn="base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Negative stains-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GFAP, CK7, CK20, TTF1</a:t>
            </a:r>
          </a:p>
          <a:p>
            <a:pPr fontAlgn="base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Mixed pituitary tumors have rarely been reported worldwide and diagnosis can only be made on histopathology sections.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Complete excision of the tumor is curative.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THANK YOU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O/E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Coarsening of facial features/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Acromegaly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(+)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Temporal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hemianopia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Right eye (+)</a:t>
            </a: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VITALS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BP - 132/84 mmHg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 -  88 b/min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SpO2 - 99%RA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Temp 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Afebrile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S/E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 - Soft, non tender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CVS - S1S2 heard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RS - NAD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CNS – conscious, oriented, power and tone was normal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Diagnostic Nasal Endoscopy(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)- Hypertrophied mucosa, B/L middle and inferior turbinate hypertrophy (+), and sphenoid sinus could not be visualized.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INVESTIGATIONS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CBC, LFT, RFT, Electrolytes- WNL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Glycated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hemoglobin (HbA1C) –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8.6 %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(4 to 5.6 %)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Hormonal assay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HGH-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/ml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(0.4 to 10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/ml)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LH- 5.4 IU/L  (1.4 to 15.4 IU/L)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Cortisol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- 7.20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/dl  (3 to10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/dl)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FSH- 10.6 IU/L  (1.5 to 12.4 IU/L)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ACTH- 44.6 pg/ml  (10 to 60 pg/ml)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Prolactin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- 15.61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/ml  (&lt;20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/ml)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T3- 110.54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/dl  (80 to 220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/ml)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T4- 7.6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/dl  (5 to 12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/dl)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TSH- 2.69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uIU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/ml  (0.5 to 4.15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uIU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/ml)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Radiology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2 D Echo/ Color Doppler- WNL</a:t>
            </a:r>
          </a:p>
          <a:p>
            <a:r>
              <a:rPr lang="en-US" sz="3000" dirty="0" smtClean="0"/>
              <a:t>CXR – No obvious abnormality detected</a:t>
            </a:r>
          </a:p>
          <a:p>
            <a:endParaRPr lang="en-US" sz="3000" dirty="0" smtClean="0"/>
          </a:p>
          <a:p>
            <a:r>
              <a:rPr lang="en-US" sz="3000" dirty="0" smtClean="0"/>
              <a:t>CECT Brain and PNS – A well defined mildly hyperdense heterogeneously enhancing lesion with few calcifications measuring 3.9x3.4x2.5 cm is noted in </a:t>
            </a:r>
            <a:r>
              <a:rPr lang="en-US" sz="3000" dirty="0" err="1" smtClean="0"/>
              <a:t>sellar</a:t>
            </a:r>
            <a:r>
              <a:rPr lang="en-US" sz="3000" dirty="0" smtClean="0"/>
              <a:t> and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supra</a:t>
            </a:r>
            <a:r>
              <a:rPr lang="en-US" sz="3000" dirty="0" smtClean="0"/>
              <a:t> </a:t>
            </a:r>
            <a:r>
              <a:rPr lang="en-US" sz="3000" dirty="0" err="1" smtClean="0"/>
              <a:t>sellar</a:t>
            </a:r>
            <a:r>
              <a:rPr lang="en-US" sz="3000" dirty="0" smtClean="0"/>
              <a:t> region causing widening of the </a:t>
            </a:r>
            <a:r>
              <a:rPr lang="en-US" sz="3000" dirty="0" err="1" smtClean="0"/>
              <a:t>sella</a:t>
            </a:r>
            <a:r>
              <a:rPr lang="en-US" sz="3000" dirty="0" smtClean="0"/>
              <a:t> with thinning and bulging of the floor of </a:t>
            </a:r>
            <a:r>
              <a:rPr lang="en-US" sz="3000" dirty="0" err="1" smtClean="0"/>
              <a:t>sella</a:t>
            </a:r>
            <a:r>
              <a:rPr lang="en-US" sz="3000" dirty="0" smtClean="0"/>
              <a:t> into the sphenoid sinus. There is extension into cavernous sinus. Findings are suggestive of Pituitary </a:t>
            </a:r>
            <a:r>
              <a:rPr lang="en-US" sz="3000" dirty="0" err="1" smtClean="0"/>
              <a:t>Macroadenoma</a:t>
            </a:r>
            <a:r>
              <a:rPr lang="en-US" sz="3000" dirty="0" smtClean="0"/>
              <a:t>.</a:t>
            </a:r>
          </a:p>
          <a:p>
            <a:endParaRPr lang="en-US" sz="3000" dirty="0" smtClean="0"/>
          </a:p>
          <a:p>
            <a:r>
              <a:rPr lang="en-US" sz="3000" dirty="0" smtClean="0"/>
              <a:t>MRI showed </a:t>
            </a:r>
            <a:r>
              <a:rPr lang="en-US" sz="3000" dirty="0" err="1" smtClean="0"/>
              <a:t>sellar</a:t>
            </a:r>
            <a:r>
              <a:rPr lang="en-US" sz="3000" dirty="0" smtClean="0"/>
              <a:t> mass measuring 3.2x2x1 cm causing compression of optic </a:t>
            </a:r>
            <a:r>
              <a:rPr lang="en-US" sz="3000" dirty="0" err="1" smtClean="0"/>
              <a:t>chiasma</a:t>
            </a:r>
            <a:r>
              <a:rPr lang="en-US" sz="3000" dirty="0" smtClean="0"/>
              <a:t> and optic nerve. Features suggestive of Pituitary </a:t>
            </a:r>
            <a:r>
              <a:rPr lang="en-US" sz="3000" dirty="0" err="1" smtClean="0"/>
              <a:t>Macroadenoma</a:t>
            </a:r>
            <a:r>
              <a:rPr lang="en-US" sz="3000" dirty="0" smtClean="0"/>
              <a:t>.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051" t="21887" r="5296" b="25921"/>
          <a:stretch>
            <a:fillRect/>
          </a:stretch>
        </p:blipFill>
        <p:spPr bwMode="auto">
          <a:xfrm>
            <a:off x="914400" y="152400"/>
            <a:ext cx="7239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4762" t="19792" r="6667" b="22917"/>
          <a:stretch>
            <a:fillRect/>
          </a:stretch>
        </p:blipFill>
        <p:spPr bwMode="auto">
          <a:xfrm>
            <a:off x="990600" y="3200400"/>
            <a:ext cx="7086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SURGERY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ENDOSCOPIC TRANSNASAL TRANS SPHENOIDAL  PITUITARY TUMOR EXCISION WAS DONE.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GROSS MORPHOLOGY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Received specimen in multiple tissue bits and pieces ranging from 0.3 to 1.2 cm, grayish white in color.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 tissue was processed.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763</Words>
  <Application>Microsoft Office PowerPoint</Application>
  <PresentationFormat>On-screen Show (4:3)</PresentationFormat>
  <Paragraphs>114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An interesting case of sellar mass</vt:lpstr>
      <vt:lpstr>Clinical presentation</vt:lpstr>
      <vt:lpstr>Slide 3</vt:lpstr>
      <vt:lpstr>Slide 4</vt:lpstr>
      <vt:lpstr>INVESTIGATIONS</vt:lpstr>
      <vt:lpstr>Radiology</vt:lpstr>
      <vt:lpstr>Slide 7</vt:lpstr>
      <vt:lpstr>SURGERY</vt:lpstr>
      <vt:lpstr>GROSS MORPHOLOGY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DIAGNOSIS</vt:lpstr>
      <vt:lpstr>DISCUSSION- GANGLIOCYTOMA</vt:lpstr>
      <vt:lpstr>Slide 19</vt:lpstr>
      <vt:lpstr>Slide 20</vt:lpstr>
      <vt:lpstr>PITUITARY ADENOMA</vt:lpstr>
      <vt:lpstr>Slide 22</vt:lpstr>
      <vt:lpstr>Slide 23</vt:lpstr>
      <vt:lpstr>Slide 24</vt:lpstr>
      <vt:lpstr>Slide 25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</cp:lastModifiedBy>
  <cp:revision>143</cp:revision>
  <dcterms:created xsi:type="dcterms:W3CDTF">2006-08-16T00:00:00Z</dcterms:created>
  <dcterms:modified xsi:type="dcterms:W3CDTF">2021-10-29T05:55:17Z</dcterms:modified>
</cp:coreProperties>
</file>