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8" roundtripDataSignature="AMtx7mgW8M3UgurOeZM+mPwwwYGXdEEj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B9F5653-B864-4878-846E-72FE04196571}">
  <a:tblStyle styleId="{7B9F5653-B864-4878-846E-72FE04196571}" styleName="Table_0">
    <a:wholeTbl>
      <a:tcTxStyle b="off" i="off">
        <a:font>
          <a:latin typeface="Times New Roman"/>
          <a:ea typeface="Times New Roman"/>
          <a:cs typeface="Times New Roman"/>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Times New Roman"/>
          <a:ea typeface="Times New Roman"/>
          <a:cs typeface="Times New Roman"/>
        </a:font>
        <a:schemeClr val="lt1"/>
      </a:tcTxStyle>
      <a:tcStyle>
        <a:fill>
          <a:solidFill>
            <a:schemeClr val="accent1"/>
          </a:solidFill>
        </a:fill>
      </a:tcStyle>
    </a:lastCol>
    <a:firstCol>
      <a:tcTxStyle b="on" i="off">
        <a:font>
          <a:latin typeface="Times New Roman"/>
          <a:ea typeface="Times New Roman"/>
          <a:cs typeface="Times New Roman"/>
        </a:font>
        <a:schemeClr val="lt1"/>
      </a:tcTxStyle>
      <a:tcStyle>
        <a:fill>
          <a:solidFill>
            <a:schemeClr val="accent1"/>
          </a:solidFill>
        </a:fill>
      </a:tcStyle>
    </a:firstCol>
    <a:lastRow>
      <a:tcTxStyle b="on" i="off">
        <a:font>
          <a:latin typeface="Times New Roman"/>
          <a:ea typeface="Times New Roman"/>
          <a:cs typeface="Times New Roman"/>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imes New Roman"/>
          <a:ea typeface="Times New Roman"/>
          <a:cs typeface="Times New Roman"/>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customschemas.google.com/relationships/presentationmetadata" Target="meta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ea459d77a459ff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ea459d77a459ff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g3ea459d77a459ff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I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fd1a3a2530b8434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fd1a3a2530b8434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gfd1a3a2530b8434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I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fd1a3a2530b8434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fd1a3a2530b8434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gfd1a3a2530b8434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I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5994616779296ebb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5994616779296ebb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g5994616779296ebb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I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5994616779296ebb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5994616779296ebb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g5994616779296ebb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I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3"/>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Times New Roman"/>
                <a:ea typeface="Times New Roman"/>
                <a:cs typeface="Times New Roman"/>
                <a:sym typeface="Times New Roman"/>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Times New Roman"/>
                <a:ea typeface="Times New Roman"/>
                <a:cs typeface="Times New Roman"/>
                <a:sym typeface="Times New Roman"/>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Times New Roman"/>
                <a:ea typeface="Times New Roman"/>
                <a:cs typeface="Times New Roman"/>
                <a:sym typeface="Times New Roman"/>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Times New Roman"/>
                <a:ea typeface="Times New Roman"/>
                <a:cs typeface="Times New Roman"/>
                <a:sym typeface="Times New Roman"/>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Times New Roman"/>
                <a:ea typeface="Times New Roman"/>
                <a:cs typeface="Times New Roman"/>
                <a:sym typeface="Times New Roman"/>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Times New Roman"/>
                <a:ea typeface="Times New Roman"/>
                <a:cs typeface="Times New Roman"/>
                <a:sym typeface="Times New Roman"/>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Times New Roman"/>
                <a:ea typeface="Times New Roman"/>
                <a:cs typeface="Times New Roman"/>
                <a:sym typeface="Times New Roman"/>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Times New Roman"/>
                <a:ea typeface="Times New Roman"/>
                <a:cs typeface="Times New Roman"/>
                <a:sym typeface="Times New Roman"/>
              </a:defRPr>
            </a:lvl9pPr>
          </a:lstStyle>
          <a:p/>
        </p:txBody>
      </p:sp>
      <p:sp>
        <p:nvSpPr>
          <p:cNvPr id="68" name="Google Shape;68;p3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Times New Roman"/>
              <a:buNone/>
              <a:defRPr b="0" i="0" sz="4400" u="none" cap="none" strike="noStrik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2" name="Google Shape;1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3" name="Google Shape;1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4" name="Google Shape;1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1pPr>
            <a:lvl2pPr indent="0" lvl="1"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2pPr>
            <a:lvl3pPr indent="0" lvl="2"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3pPr>
            <a:lvl4pPr indent="0" lvl="3"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4pPr>
            <a:lvl5pPr indent="0" lvl="4"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5pPr>
            <a:lvl6pPr indent="0" lvl="5"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6pPr>
            <a:lvl7pPr indent="0" lvl="6"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7pPr>
            <a:lvl8pPr indent="0" lvl="7"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8pPr>
            <a:lvl9pPr indent="0" lvl="8"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I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1486950" y="0"/>
            <a:ext cx="9218100" cy="25983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Times New Roman"/>
              <a:buNone/>
            </a:pPr>
            <a:r>
              <a:rPr b="1" lang="en-IN"/>
              <a:t>AN INTERESTING CASE OF HEMOTHORAX</a:t>
            </a:r>
            <a:endParaRPr/>
          </a:p>
        </p:txBody>
      </p:sp>
      <p:sp>
        <p:nvSpPr>
          <p:cNvPr id="89" name="Google Shape;89;p1"/>
          <p:cNvSpPr txBox="1"/>
          <p:nvPr>
            <p:ph idx="1" type="subTitle"/>
          </p:nvPr>
        </p:nvSpPr>
        <p:spPr>
          <a:xfrm>
            <a:off x="676437" y="4564654"/>
            <a:ext cx="4130400" cy="1655700"/>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2400"/>
              <a:buNone/>
            </a:pPr>
            <a:r>
              <a:rPr lang="en-IN"/>
              <a:t>PRESENTED BY </a:t>
            </a:r>
            <a:endParaRPr/>
          </a:p>
          <a:p>
            <a:pPr indent="0" lvl="0" marL="0" rtl="0" algn="ctr">
              <a:lnSpc>
                <a:spcPct val="90000"/>
              </a:lnSpc>
              <a:spcBef>
                <a:spcPts val="1000"/>
              </a:spcBef>
              <a:spcAft>
                <a:spcPts val="0"/>
              </a:spcAft>
              <a:buClr>
                <a:schemeClr val="dk1"/>
              </a:buClr>
              <a:buSzPts val="2400"/>
              <a:buNone/>
            </a:pPr>
            <a:r>
              <a:rPr lang="en-IN"/>
              <a:t>DR OMKAR GUTTA</a:t>
            </a:r>
            <a:endParaRPr/>
          </a:p>
          <a:p>
            <a:pPr indent="0" lvl="0" marL="0" rtl="0" algn="ctr">
              <a:lnSpc>
                <a:spcPct val="90000"/>
              </a:lnSpc>
              <a:spcBef>
                <a:spcPts val="1000"/>
              </a:spcBef>
              <a:spcAft>
                <a:spcPts val="0"/>
              </a:spcAft>
              <a:buClr>
                <a:schemeClr val="dk1"/>
              </a:buClr>
              <a:buSzPts val="2400"/>
              <a:buNone/>
            </a:pPr>
            <a:r>
              <a:rPr lang="en-IN"/>
              <a:t>RESIDENT</a:t>
            </a:r>
            <a:endParaRPr/>
          </a:p>
          <a:p>
            <a:pPr indent="0" lvl="0" marL="0" rtl="0" algn="ctr">
              <a:lnSpc>
                <a:spcPct val="90000"/>
              </a:lnSpc>
              <a:spcBef>
                <a:spcPts val="1000"/>
              </a:spcBef>
              <a:spcAft>
                <a:spcPts val="0"/>
              </a:spcAft>
              <a:buClr>
                <a:schemeClr val="dk1"/>
              </a:buClr>
              <a:buSzPts val="2400"/>
              <a:buNone/>
            </a:pPr>
            <a:r>
              <a:t/>
            </a:r>
            <a:endParaRPr/>
          </a:p>
        </p:txBody>
      </p:sp>
      <p:sp>
        <p:nvSpPr>
          <p:cNvPr id="90" name="Google Shape;90;p1"/>
          <p:cNvSpPr txBox="1"/>
          <p:nvPr/>
        </p:nvSpPr>
        <p:spPr>
          <a:xfrm>
            <a:off x="5966843" y="4564657"/>
            <a:ext cx="5584557" cy="1655762"/>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400"/>
              <a:buFont typeface="Arial"/>
              <a:buNone/>
            </a:pPr>
            <a:r>
              <a:rPr b="0" i="0" lang="en-IN" sz="2400" u="none" cap="none" strike="noStrike">
                <a:solidFill>
                  <a:schemeClr val="dk1"/>
                </a:solidFill>
                <a:latin typeface="Times New Roman"/>
                <a:ea typeface="Times New Roman"/>
                <a:cs typeface="Times New Roman"/>
                <a:sym typeface="Times New Roman"/>
              </a:rPr>
              <a:t>UNDER THE GUIDANCE OF </a:t>
            </a:r>
            <a:endParaRPr/>
          </a:p>
          <a:p>
            <a:pPr indent="0" lvl="0" marL="0" marR="0" rtl="0" algn="ctr">
              <a:lnSpc>
                <a:spcPct val="90000"/>
              </a:lnSpc>
              <a:spcBef>
                <a:spcPts val="1000"/>
              </a:spcBef>
              <a:spcAft>
                <a:spcPts val="0"/>
              </a:spcAft>
              <a:buClr>
                <a:schemeClr val="dk1"/>
              </a:buClr>
              <a:buSzPts val="2400"/>
              <a:buFont typeface="Arial"/>
              <a:buNone/>
            </a:pPr>
            <a:r>
              <a:rPr b="0" i="0" lang="en-IN" sz="2400" u="none" cap="none" strike="noStrike">
                <a:solidFill>
                  <a:schemeClr val="dk1"/>
                </a:solidFill>
                <a:latin typeface="Times New Roman"/>
                <a:ea typeface="Times New Roman"/>
                <a:cs typeface="Times New Roman"/>
                <a:sym typeface="Times New Roman"/>
              </a:rPr>
              <a:t>FACULTY OF UNIT 2 </a:t>
            </a:r>
            <a:endParaRPr/>
          </a:p>
          <a:p>
            <a:pPr indent="0" lvl="0" marL="0" marR="0" rtl="0" algn="ctr">
              <a:lnSpc>
                <a:spcPct val="90000"/>
              </a:lnSpc>
              <a:spcBef>
                <a:spcPts val="1000"/>
              </a:spcBef>
              <a:spcAft>
                <a:spcPts val="0"/>
              </a:spcAft>
              <a:buClr>
                <a:schemeClr val="dk1"/>
              </a:buClr>
              <a:buSzPts val="2400"/>
              <a:buFont typeface="Arial"/>
              <a:buNone/>
            </a:pPr>
            <a:r>
              <a:rPr b="0" i="0" lang="en-IN" sz="2400" u="none" cap="none" strike="noStrike">
                <a:solidFill>
                  <a:schemeClr val="dk1"/>
                </a:solidFill>
                <a:latin typeface="Times New Roman"/>
                <a:ea typeface="Times New Roman"/>
                <a:cs typeface="Times New Roman"/>
                <a:sym typeface="Times New Roman"/>
              </a:rPr>
              <a:t>GENERAL SURGERY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g3ea459d77a459ff_0"/>
          <p:cNvPicPr preferRelativeResize="0"/>
          <p:nvPr/>
        </p:nvPicPr>
        <p:blipFill>
          <a:blip r:embed="rId3">
            <a:alphaModFix/>
          </a:blip>
          <a:stretch>
            <a:fillRect/>
          </a:stretch>
        </p:blipFill>
        <p:spPr>
          <a:xfrm>
            <a:off x="0" y="0"/>
            <a:ext cx="6362700" cy="6858000"/>
          </a:xfrm>
          <a:prstGeom prst="rect">
            <a:avLst/>
          </a:prstGeom>
          <a:noFill/>
          <a:ln>
            <a:noFill/>
          </a:ln>
        </p:spPr>
      </p:pic>
      <p:pic>
        <p:nvPicPr>
          <p:cNvPr id="144" name="Google Shape;144;g3ea459d77a459ff_0"/>
          <p:cNvPicPr preferRelativeResize="0"/>
          <p:nvPr/>
        </p:nvPicPr>
        <p:blipFill>
          <a:blip r:embed="rId4">
            <a:alphaModFix/>
          </a:blip>
          <a:stretch>
            <a:fillRect/>
          </a:stretch>
        </p:blipFill>
        <p:spPr>
          <a:xfrm>
            <a:off x="6362700" y="0"/>
            <a:ext cx="5829300" cy="68580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gfd1a3a2530b8434_0"/>
          <p:cNvPicPr preferRelativeResize="0"/>
          <p:nvPr/>
        </p:nvPicPr>
        <p:blipFill>
          <a:blip r:embed="rId3">
            <a:alphaModFix/>
          </a:blip>
          <a:stretch>
            <a:fillRect/>
          </a:stretch>
        </p:blipFill>
        <p:spPr>
          <a:xfrm>
            <a:off x="0" y="0"/>
            <a:ext cx="12191999" cy="68580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gfd1a3a2530b8434_5"/>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15"/>
          <p:cNvPicPr preferRelativeResize="0"/>
          <p:nvPr>
            <p:ph idx="1" type="body"/>
          </p:nvPr>
        </p:nvPicPr>
        <p:blipFill rotWithShape="1">
          <a:blip r:embed="rId3">
            <a:alphaModFix/>
          </a:blip>
          <a:srcRect b="0" l="0" r="0" t="0"/>
          <a:stretch/>
        </p:blipFill>
        <p:spPr>
          <a:xfrm>
            <a:off x="487680" y="286748"/>
            <a:ext cx="5076638" cy="5351431"/>
          </a:xfrm>
          <a:prstGeom prst="rect">
            <a:avLst/>
          </a:prstGeom>
          <a:noFill/>
          <a:ln>
            <a:noFill/>
          </a:ln>
        </p:spPr>
      </p:pic>
      <p:pic>
        <p:nvPicPr>
          <p:cNvPr id="162" name="Google Shape;162;p15"/>
          <p:cNvPicPr preferRelativeResize="0"/>
          <p:nvPr/>
        </p:nvPicPr>
        <p:blipFill rotWithShape="1">
          <a:blip r:embed="rId4">
            <a:alphaModFix/>
          </a:blip>
          <a:srcRect b="0" l="0" r="0" t="0"/>
          <a:stretch/>
        </p:blipFill>
        <p:spPr>
          <a:xfrm>
            <a:off x="6013956" y="286747"/>
            <a:ext cx="5690364" cy="5351431"/>
          </a:xfrm>
          <a:prstGeom prst="rect">
            <a:avLst/>
          </a:prstGeom>
          <a:noFill/>
          <a:ln>
            <a:noFill/>
          </a:ln>
        </p:spPr>
      </p:pic>
      <p:sp>
        <p:nvSpPr>
          <p:cNvPr id="163" name="Google Shape;163;p15"/>
          <p:cNvSpPr txBox="1"/>
          <p:nvPr/>
        </p:nvSpPr>
        <p:spPr>
          <a:xfrm>
            <a:off x="357052" y="5716555"/>
            <a:ext cx="533331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IN" sz="1800" u="none" cap="none" strike="noStrike">
                <a:solidFill>
                  <a:schemeClr val="dk1"/>
                </a:solidFill>
                <a:latin typeface="Times New Roman"/>
                <a:ea typeface="Times New Roman"/>
                <a:cs typeface="Times New Roman"/>
                <a:sym typeface="Times New Roman"/>
              </a:rPr>
              <a:t>LACERATED DIAPHRAGM – INTRAOP PICTURE</a:t>
            </a:r>
            <a:endParaRPr/>
          </a:p>
        </p:txBody>
      </p:sp>
      <p:sp>
        <p:nvSpPr>
          <p:cNvPr id="164" name="Google Shape;164;p15"/>
          <p:cNvSpPr txBox="1"/>
          <p:nvPr/>
        </p:nvSpPr>
        <p:spPr>
          <a:xfrm>
            <a:off x="5883327" y="5716555"/>
            <a:ext cx="595162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IN" sz="1800" u="none" cap="none" strike="noStrike">
                <a:solidFill>
                  <a:schemeClr val="dk1"/>
                </a:solidFill>
                <a:latin typeface="Times New Roman"/>
                <a:ea typeface="Times New Roman"/>
                <a:cs typeface="Times New Roman"/>
                <a:sym typeface="Times New Roman"/>
              </a:rPr>
              <a:t>LACEARTED DIAPHRAGM</a:t>
            </a:r>
            <a:endParaRPr/>
          </a:p>
          <a:p>
            <a:pPr indent="0" lvl="0" marL="0" marR="0" rtl="0" algn="ctr">
              <a:spcBef>
                <a:spcPts val="0"/>
              </a:spcBef>
              <a:spcAft>
                <a:spcPts val="0"/>
              </a:spcAft>
              <a:buNone/>
            </a:pPr>
            <a:r>
              <a:rPr b="0" i="0" lang="en-IN" sz="1800" u="none" cap="none" strike="noStrike">
                <a:solidFill>
                  <a:schemeClr val="dk1"/>
                </a:solidFill>
                <a:latin typeface="Times New Roman"/>
                <a:ea typeface="Times New Roman"/>
                <a:cs typeface="Times New Roman"/>
                <a:sym typeface="Times New Roman"/>
              </a:rPr>
              <a:t> </a:t>
            </a:r>
            <a:r>
              <a:rPr b="1" i="0" lang="en-IN" sz="1800" u="sng" cap="none" strike="noStrike">
                <a:solidFill>
                  <a:schemeClr val="dk1"/>
                </a:solidFill>
                <a:latin typeface="Times New Roman"/>
                <a:ea typeface="Times New Roman"/>
                <a:cs typeface="Times New Roman"/>
                <a:sym typeface="Times New Roman"/>
              </a:rPr>
              <a:t>SUTURED</a:t>
            </a:r>
            <a:r>
              <a:rPr b="0" i="0" lang="en-IN" sz="1800" u="none" cap="none" strike="noStrike">
                <a:solidFill>
                  <a:schemeClr val="dk1"/>
                </a:solidFill>
                <a:latin typeface="Times New Roman"/>
                <a:ea typeface="Times New Roman"/>
                <a:cs typeface="Times New Roman"/>
                <a:sym typeface="Times New Roman"/>
              </a:rPr>
              <a:t> – INTRAOP PICTURE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17"/>
          <p:cNvPicPr preferRelativeResize="0"/>
          <p:nvPr>
            <p:ph idx="1" type="body"/>
          </p:nvPr>
        </p:nvPicPr>
        <p:blipFill rotWithShape="1">
          <a:blip r:embed="rId3">
            <a:alphaModFix/>
          </a:blip>
          <a:srcRect b="0" l="0" r="0" t="0"/>
          <a:stretch/>
        </p:blipFill>
        <p:spPr>
          <a:xfrm>
            <a:off x="838200" y="173537"/>
            <a:ext cx="4484261" cy="5991498"/>
          </a:xfrm>
          <a:prstGeom prst="rect">
            <a:avLst/>
          </a:prstGeom>
          <a:noFill/>
          <a:ln>
            <a:noFill/>
          </a:ln>
        </p:spPr>
      </p:pic>
      <p:pic>
        <p:nvPicPr>
          <p:cNvPr id="170" name="Google Shape;170;p17"/>
          <p:cNvPicPr preferRelativeResize="0"/>
          <p:nvPr/>
        </p:nvPicPr>
        <p:blipFill rotWithShape="1">
          <a:blip r:embed="rId4">
            <a:alphaModFix/>
          </a:blip>
          <a:srcRect b="0" l="0" r="0" t="0"/>
          <a:stretch/>
        </p:blipFill>
        <p:spPr>
          <a:xfrm>
            <a:off x="6503319" y="173538"/>
            <a:ext cx="4484261" cy="5991497"/>
          </a:xfrm>
          <a:prstGeom prst="rect">
            <a:avLst/>
          </a:prstGeom>
          <a:noFill/>
          <a:ln>
            <a:noFill/>
          </a:ln>
        </p:spPr>
      </p:pic>
      <p:sp>
        <p:nvSpPr>
          <p:cNvPr id="171" name="Google Shape;171;p17"/>
          <p:cNvSpPr txBox="1"/>
          <p:nvPr/>
        </p:nvSpPr>
        <p:spPr>
          <a:xfrm>
            <a:off x="838200" y="6211668"/>
            <a:ext cx="1022168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IN" sz="1800" u="none" cap="none" strike="noStrike">
                <a:solidFill>
                  <a:schemeClr val="dk1"/>
                </a:solidFill>
                <a:latin typeface="Times New Roman"/>
                <a:ea typeface="Times New Roman"/>
                <a:cs typeface="Times New Roman"/>
                <a:sym typeface="Times New Roman"/>
              </a:rPr>
              <a:t>SPLEEN SPECIMEN SENT FOR HISTOPATHOLOGICAL INVESTIGATIONS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8"/>
          <p:cNvSpPr txBox="1"/>
          <p:nvPr>
            <p:ph type="title"/>
          </p:nvPr>
        </p:nvSpPr>
        <p:spPr>
          <a:xfrm>
            <a:off x="838200" y="-162729"/>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Times New Roman"/>
              <a:buNone/>
            </a:pPr>
            <a:r>
              <a:rPr b="1" lang="en-IN" sz="4000"/>
              <a:t>MANAGEMENT</a:t>
            </a:r>
            <a:endParaRPr/>
          </a:p>
        </p:txBody>
      </p:sp>
      <p:sp>
        <p:nvSpPr>
          <p:cNvPr id="177" name="Google Shape;177;p18"/>
          <p:cNvSpPr txBox="1"/>
          <p:nvPr>
            <p:ph idx="1" type="body"/>
          </p:nvPr>
        </p:nvSpPr>
        <p:spPr>
          <a:xfrm>
            <a:off x="838200" y="844732"/>
            <a:ext cx="10515600" cy="5860868"/>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Clr>
                <a:schemeClr val="dk1"/>
              </a:buClr>
              <a:buSzPct val="100000"/>
              <a:buChar char="•"/>
            </a:pPr>
            <a:r>
              <a:rPr lang="en-IN"/>
              <a:t>As the patient was vitally stable and there was no evidence of acute abdominal injury, the patient underwent Diagnostic Laparoscopy to confirm the CT findings</a:t>
            </a:r>
            <a:endParaRPr/>
          </a:p>
          <a:p>
            <a:pPr indent="-77470" lvl="0" marL="228600" rtl="0" algn="l">
              <a:lnSpc>
                <a:spcPct val="90000"/>
              </a:lnSpc>
              <a:spcBef>
                <a:spcPts val="10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Char char="•"/>
            </a:pPr>
            <a:r>
              <a:rPr lang="en-IN"/>
              <a:t>There was evidence of pulled up mesentery, spleen, transverse colon and omentum towards left hemithorax with evidence of splenic laceration on upper pole with active bleeding on the same side</a:t>
            </a:r>
            <a:endParaRPr/>
          </a:p>
          <a:p>
            <a:pPr indent="-77470" lvl="0" marL="228600" rtl="0" algn="l">
              <a:lnSpc>
                <a:spcPct val="90000"/>
              </a:lnSpc>
              <a:spcBef>
                <a:spcPts val="10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Char char="•"/>
            </a:pPr>
            <a:r>
              <a:rPr lang="en-IN"/>
              <a:t>Patient further underwent exploratory Laparotomy. The intra-op findings were suggestive of splenic rupture at the upper pole with active bleeding, 15X10 cm rupture in left hemi-diaphragm with herniated transverse colon, omentum, spleen in the left hemithorax through it. There was evidence of 500 ml intrathoracic collection of blood and about 500 ml of blood collection in perihepatic and splenic fossa</a:t>
            </a:r>
            <a:endParaRPr/>
          </a:p>
          <a:p>
            <a:pPr indent="-77470" lvl="0" marL="228600" rtl="0" algn="l">
              <a:lnSpc>
                <a:spcPct val="90000"/>
              </a:lnSpc>
              <a:spcBef>
                <a:spcPts val="10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Char char="•"/>
            </a:pPr>
            <a:r>
              <a:rPr lang="en-IN"/>
              <a:t>Patient further underwent splenectomy with repair of diaphragmatic rupture</a:t>
            </a:r>
            <a:endParaRPr/>
          </a:p>
          <a:p>
            <a:pPr indent="-77470" lvl="0" marL="228600" rtl="0" algn="l">
              <a:lnSpc>
                <a:spcPct val="90000"/>
              </a:lnSpc>
              <a:spcBef>
                <a:spcPts val="10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Char char="•"/>
            </a:pPr>
            <a:r>
              <a:rPr lang="en-IN"/>
              <a:t>A 28 number abdominal drain was placed in situ</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9"/>
          <p:cNvSpPr txBox="1"/>
          <p:nvPr>
            <p:ph type="title"/>
          </p:nvPr>
        </p:nvSpPr>
        <p:spPr>
          <a:xfrm>
            <a:off x="838200" y="171400"/>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Times New Roman"/>
              <a:buNone/>
            </a:pPr>
            <a:r>
              <a:rPr b="1" lang="en-IN" sz="4000"/>
              <a:t>DISCUSSION</a:t>
            </a:r>
            <a:endParaRPr/>
          </a:p>
        </p:txBody>
      </p:sp>
      <p:sp>
        <p:nvSpPr>
          <p:cNvPr id="183" name="Google Shape;183;p19"/>
          <p:cNvSpPr txBox="1"/>
          <p:nvPr>
            <p:ph idx="1" type="body"/>
          </p:nvPr>
        </p:nvSpPr>
        <p:spPr>
          <a:xfrm>
            <a:off x="838200" y="1470991"/>
            <a:ext cx="10515600" cy="470597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IN"/>
              <a:t>This case is unique due to the rarity of such occurrence and is interesting as sometimes the emergency assessment points out to tension pneumothorax in such cases.</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IN"/>
              <a:t> In such cases of polytrauma, the diagnosis of diaphragmatic rupture can go undetected mainly because of other more apparent findings such as hemothorax become the point of initial focus. </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IN"/>
              <a:t>Spleen and liver injury were the commonly associated injury in blunt diaphragmatic rupture after bone fractures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0"/>
          <p:cNvSpPr txBox="1"/>
          <p:nvPr>
            <p:ph idx="1" type="body"/>
          </p:nvPr>
        </p:nvSpPr>
        <p:spPr>
          <a:xfrm>
            <a:off x="0" y="96076"/>
            <a:ext cx="12192000" cy="634116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IN"/>
              <a:t>The patient in this case presented with pain in the left hypochondrium and left upper back. The common clinical symptoms in diaphragmatic rupture are marked respiratory distress and diffuse abdominal pain.</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IN"/>
              <a:t> Rapid diagnosis can be done in bedside with ultrasound (eFAST) later supported with adjuvant imaging modalities like Xray and CT scan.</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IN"/>
              <a:t>Major features in plain radiographs (Chest X-ray) like loss of diaphragmatic contour, elevated left diaphragm than the right (more than 4 cm), small or large bowel in chest, gas bubbles in the chest, presence of nasogastric tube in the chest, and pleural collection with obliteration of the costophrenic angle, mediastinal shift, pneumothorax, hemopneumothorax, loss of gastric bubble under left cupola and/or pneumoperitoneum may suggest diaphragmatic rupture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1"/>
          <p:cNvSpPr txBox="1"/>
          <p:nvPr>
            <p:ph idx="1" type="body"/>
          </p:nvPr>
        </p:nvSpPr>
        <p:spPr>
          <a:xfrm>
            <a:off x="416322" y="433503"/>
            <a:ext cx="10929730" cy="613777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IN"/>
              <a:t>CT scan is a valuable tool in detecting diaphragmatic hernia with blunt abdominal trauma. The CT signs of diaphragmatic injury include direct visualization of injury with free edge of the disrupted diaphragm, intrathoracic herniation of visceral content, collar sign, dependent viscera sign, intramuscular hematoma and peridiaphragmatic active contrast extravasation.</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IN"/>
              <a:t> Overall, multi-detector CT scan has a sensitivity of 78% for left sided diaphragmatic injuries with specificity of 100%</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IN"/>
              <a:t>Treatment of traumatic diaphragmatic rupture is surgical with abdominal approach (laparotomy) for repair in acute cases. </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IN"/>
              <a:t>In chronic case, thoracic approach (thoracotomy) can also be used</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
          <p:cNvSpPr txBox="1"/>
          <p:nvPr>
            <p:ph idx="1" type="body"/>
          </p:nvPr>
        </p:nvSpPr>
        <p:spPr>
          <a:xfrm>
            <a:off x="838200" y="1585406"/>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IN"/>
              <a:t>Diaphragmatic rupture is a rare condition(0.46%) following injury mainly caused by penetrating trauma (2/3 cases) followed by blunt trauma in rest of the cases</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IN"/>
              <a:t>Prevalence of the rupture in young males in mid thirties with a majority of cases with left sided rupture (75% of cases) mainly because the right side of the diaphragm is protected by liver</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IN"/>
              <a:t>Left sided diaphragmatic injury is commonly associated with herniation of the spleen and stomach into the thorax.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4"/>
          <p:cNvSpPr txBox="1"/>
          <p:nvPr>
            <p:ph type="title"/>
          </p:nvPr>
        </p:nvSpPr>
        <p:spPr>
          <a:xfrm>
            <a:off x="838200" y="17425"/>
            <a:ext cx="10515600" cy="817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Times New Roman"/>
              <a:buNone/>
            </a:pPr>
            <a:r>
              <a:rPr b="1" lang="en-IN" sz="4000"/>
              <a:t>CASE SUMMARY</a:t>
            </a:r>
            <a:endParaRPr/>
          </a:p>
        </p:txBody>
      </p:sp>
      <p:sp>
        <p:nvSpPr>
          <p:cNvPr id="96" name="Google Shape;96;p4"/>
          <p:cNvSpPr txBox="1"/>
          <p:nvPr>
            <p:ph idx="1" type="body"/>
          </p:nvPr>
        </p:nvSpPr>
        <p:spPr>
          <a:xfrm>
            <a:off x="0" y="834700"/>
            <a:ext cx="12192000" cy="6023400"/>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100000"/>
              </a:lnSpc>
              <a:spcBef>
                <a:spcPts val="0"/>
              </a:spcBef>
              <a:spcAft>
                <a:spcPts val="0"/>
              </a:spcAft>
              <a:buClr>
                <a:schemeClr val="dk1"/>
              </a:buClr>
              <a:buSzPts val="2800"/>
              <a:buChar char="•"/>
            </a:pPr>
            <a:r>
              <a:rPr lang="en-IN"/>
              <a:t>A 25 year old male, a labourer by profession was referred to the casualty from private hospital on 10/3/2021 at 6am with the alleged history of fall from height (around 15-20 feet) on his back while working at a construction site near tathawade on 6/3/21 at 1pm.</a:t>
            </a:r>
            <a:endParaRPr/>
          </a:p>
          <a:p>
            <a:pPr indent="-228600" lvl="0" marL="228600" rtl="0" algn="l">
              <a:lnSpc>
                <a:spcPct val="100000"/>
              </a:lnSpc>
              <a:spcBef>
                <a:spcPts val="1000"/>
              </a:spcBef>
              <a:spcAft>
                <a:spcPts val="0"/>
              </a:spcAft>
              <a:buClr>
                <a:schemeClr val="dk1"/>
              </a:buClr>
              <a:buSzPts val="2800"/>
              <a:buChar char="•"/>
            </a:pPr>
            <a:r>
              <a:rPr lang="en-IN"/>
              <a:t>Patient C/O blunt trauma to back of chest and lower back</a:t>
            </a:r>
            <a:endParaRPr/>
          </a:p>
          <a:p>
            <a:pPr indent="-228600" lvl="0" marL="228600" rtl="0" algn="l">
              <a:lnSpc>
                <a:spcPct val="100000"/>
              </a:lnSpc>
              <a:spcBef>
                <a:spcPts val="1000"/>
              </a:spcBef>
              <a:spcAft>
                <a:spcPts val="0"/>
              </a:spcAft>
              <a:buClr>
                <a:schemeClr val="dk1"/>
              </a:buClr>
              <a:buSzPts val="2800"/>
              <a:buChar char="•"/>
            </a:pPr>
            <a:r>
              <a:rPr lang="en-IN"/>
              <a:t>Followed by which patient experienced localised pain </a:t>
            </a:r>
            <a:r>
              <a:rPr lang="en-IN"/>
              <a:t>in the </a:t>
            </a:r>
            <a:r>
              <a:rPr lang="en-IN"/>
              <a:t>back of chest and in the lower back with sudden weakness of right lower limb</a:t>
            </a:r>
            <a:endParaRPr/>
          </a:p>
          <a:p>
            <a:pPr indent="-228600" lvl="0" marL="228600" rtl="0" algn="l">
              <a:lnSpc>
                <a:spcPct val="100000"/>
              </a:lnSpc>
              <a:spcBef>
                <a:spcPts val="1000"/>
              </a:spcBef>
              <a:spcAft>
                <a:spcPts val="0"/>
              </a:spcAft>
              <a:buClr>
                <a:schemeClr val="dk1"/>
              </a:buClr>
              <a:buSzPts val="2800"/>
              <a:buChar char="•"/>
            </a:pPr>
            <a:r>
              <a:rPr lang="en-IN"/>
              <a:t>Patient also C/O breathlessness after the trauma </a:t>
            </a:r>
            <a:endParaRPr/>
          </a:p>
          <a:p>
            <a:pPr indent="-228600" lvl="0" marL="228600" rtl="0" algn="l">
              <a:lnSpc>
                <a:spcPct val="100000"/>
              </a:lnSpc>
              <a:spcBef>
                <a:spcPts val="1000"/>
              </a:spcBef>
              <a:spcAft>
                <a:spcPts val="0"/>
              </a:spcAft>
              <a:buClr>
                <a:schemeClr val="dk1"/>
              </a:buClr>
              <a:buSzPts val="2800"/>
              <a:buFont typeface="Times New Roman"/>
              <a:buChar char="‐"/>
            </a:pPr>
            <a:r>
              <a:rPr lang="en-IN"/>
              <a:t>No history of loss of consciousness, ENT bleed </a:t>
            </a:r>
            <a:endParaRPr/>
          </a:p>
          <a:p>
            <a:pPr indent="-228600" lvl="0" marL="228600" rtl="0" algn="l">
              <a:lnSpc>
                <a:spcPct val="100000"/>
              </a:lnSpc>
              <a:spcBef>
                <a:spcPts val="1000"/>
              </a:spcBef>
              <a:spcAft>
                <a:spcPts val="0"/>
              </a:spcAft>
              <a:buClr>
                <a:schemeClr val="dk1"/>
              </a:buClr>
              <a:buSzPts val="2800"/>
              <a:buFont typeface="Times New Roman"/>
              <a:buChar char="‐"/>
            </a:pPr>
            <a:r>
              <a:rPr lang="en-IN"/>
              <a:t>No history trauma to head, fever</a:t>
            </a:r>
            <a:endParaRPr/>
          </a:p>
          <a:p>
            <a:pPr indent="-228600" lvl="0" marL="228600" rtl="0" algn="l">
              <a:lnSpc>
                <a:spcPct val="100000"/>
              </a:lnSpc>
              <a:spcBef>
                <a:spcPts val="1000"/>
              </a:spcBef>
              <a:spcAft>
                <a:spcPts val="0"/>
              </a:spcAft>
              <a:buClr>
                <a:schemeClr val="dk1"/>
              </a:buClr>
              <a:buSzPts val="2800"/>
              <a:buFont typeface="Times New Roman"/>
              <a:buChar char="‐"/>
            </a:pPr>
            <a:r>
              <a:rPr lang="en-IN"/>
              <a:t>No history abdominal pain, nausea and vomiting</a:t>
            </a:r>
            <a:endParaRPr/>
          </a:p>
          <a:p>
            <a:pPr indent="0" lvl="0" marL="0" rtl="0" algn="l">
              <a:lnSpc>
                <a:spcPct val="100000"/>
              </a:lnSpc>
              <a:spcBef>
                <a:spcPts val="1000"/>
              </a:spcBef>
              <a:spcAft>
                <a:spcPts val="0"/>
              </a:spcAft>
              <a:buClr>
                <a:schemeClr val="dk1"/>
              </a:buClr>
              <a:buSzPts val="2800"/>
              <a:buNone/>
            </a:pPr>
            <a:r>
              <a:t/>
            </a:r>
            <a:endParaRPr/>
          </a:p>
          <a:p>
            <a:pPr indent="-50800" lvl="0" marL="228600" rtl="0" algn="l">
              <a:lnSpc>
                <a:spcPct val="10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
          <p:cNvSpPr txBox="1"/>
          <p:nvPr>
            <p:ph idx="1" type="body"/>
          </p:nvPr>
        </p:nvSpPr>
        <p:spPr>
          <a:xfrm>
            <a:off x="838200" y="299042"/>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IN"/>
              <a:t>The most concerning effects of diaphragmatic rupture are compromise of diaphragmatic function, intra-abdominal bleeding from viscera injury, herniation related strangulation with laceration and impairment of venous return to the heart</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IN"/>
              <a:t>These injuries need to be addressed quickly by surgical approach either from thoracotomy or laparotomy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Times New Roman"/>
              <a:buNone/>
            </a:pPr>
            <a:r>
              <a:rPr b="1" lang="en-IN" sz="4000"/>
              <a:t>TAKE HOME MESSAGE </a:t>
            </a:r>
            <a:endParaRPr/>
          </a:p>
        </p:txBody>
      </p:sp>
      <p:sp>
        <p:nvSpPr>
          <p:cNvPr id="209" name="Google Shape;209;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IN"/>
              <a:t>Although a rare entity, diaphragmatic rupture can occur in cases of blunt  abdominal trauma.</a:t>
            </a:r>
            <a:endParaRPr/>
          </a:p>
          <a:p>
            <a:pPr indent="-228600" lvl="0" marL="228600" rtl="0" algn="l">
              <a:spcBef>
                <a:spcPts val="1000"/>
              </a:spcBef>
              <a:spcAft>
                <a:spcPts val="0"/>
              </a:spcAft>
              <a:buSzPts val="1800"/>
              <a:buChar char="•"/>
            </a:pPr>
            <a:r>
              <a:rPr lang="en-IN"/>
              <a:t>It can be associated with herniation of abdominal contents into the thorax.</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IN"/>
              <a:t> High clinical suspicion with imaging helps in the diagnosis. </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IN"/>
              <a:t> Chest tube insertion should be done with caution in such cases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3"/>
          <p:cNvSpPr txBox="1"/>
          <p:nvPr>
            <p:ph type="title"/>
          </p:nvPr>
        </p:nvSpPr>
        <p:spPr>
          <a:xfrm>
            <a:off x="760708" y="2635630"/>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7200"/>
              <a:buFont typeface="Times New Roman"/>
              <a:buNone/>
            </a:pPr>
            <a:r>
              <a:rPr b="1" lang="en-IN" sz="7200"/>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5"/>
          <p:cNvSpPr txBox="1"/>
          <p:nvPr>
            <p:ph idx="1" type="body"/>
          </p:nvPr>
        </p:nvSpPr>
        <p:spPr>
          <a:xfrm>
            <a:off x="838200" y="435429"/>
            <a:ext cx="10515600" cy="632242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en-IN" u="sng"/>
              <a:t>Treatment History</a:t>
            </a:r>
            <a:endParaRPr/>
          </a:p>
          <a:p>
            <a:pPr indent="-228600" lvl="0" marL="228600" rtl="0" algn="l">
              <a:lnSpc>
                <a:spcPct val="90000"/>
              </a:lnSpc>
              <a:spcBef>
                <a:spcPts val="1000"/>
              </a:spcBef>
              <a:spcAft>
                <a:spcPts val="0"/>
              </a:spcAft>
              <a:buClr>
                <a:schemeClr val="dk1"/>
              </a:buClr>
              <a:buSzPts val="2800"/>
              <a:buFont typeface="Times New Roman"/>
              <a:buChar char="‐"/>
            </a:pPr>
            <a:r>
              <a:rPr lang="en-IN"/>
              <a:t>Patient was taken to private hospital and diagnosed as left hemothorax for which ICD was inserted which drained 3600ml in 3 days, following which 3 units PCV was transfused</a:t>
            </a:r>
            <a:endParaRPr/>
          </a:p>
          <a:p>
            <a:pPr indent="0" lvl="0" marL="0" rtl="0" algn="l">
              <a:lnSpc>
                <a:spcPct val="90000"/>
              </a:lnSpc>
              <a:spcBef>
                <a:spcPts val="1000"/>
              </a:spcBef>
              <a:spcAft>
                <a:spcPts val="0"/>
              </a:spcAft>
              <a:buClr>
                <a:schemeClr val="dk1"/>
              </a:buClr>
              <a:buSzPts val="2800"/>
              <a:buNone/>
            </a:pPr>
            <a:r>
              <a:t/>
            </a:r>
            <a:endParaRPr b="1" u="sng"/>
          </a:p>
          <a:p>
            <a:pPr indent="-228600" lvl="0" marL="228600" rtl="0" algn="l">
              <a:lnSpc>
                <a:spcPct val="90000"/>
              </a:lnSpc>
              <a:spcBef>
                <a:spcPts val="1000"/>
              </a:spcBef>
              <a:spcAft>
                <a:spcPts val="0"/>
              </a:spcAft>
              <a:buClr>
                <a:schemeClr val="dk1"/>
              </a:buClr>
              <a:buSzPts val="2800"/>
              <a:buChar char="•"/>
            </a:pPr>
            <a:r>
              <a:rPr b="1" lang="en-IN" u="sng"/>
              <a:t>Past History </a:t>
            </a:r>
            <a:r>
              <a:rPr lang="en-IN"/>
              <a:t>– Not significant</a:t>
            </a:r>
            <a:endParaRPr/>
          </a:p>
          <a:p>
            <a:pPr indent="-50800" lvl="0" marL="228600" rtl="0" algn="l">
              <a:lnSpc>
                <a:spcPct val="90000"/>
              </a:lnSpc>
              <a:spcBef>
                <a:spcPts val="1000"/>
              </a:spcBef>
              <a:spcAft>
                <a:spcPts val="0"/>
              </a:spcAft>
              <a:buClr>
                <a:schemeClr val="dk1"/>
              </a:buClr>
              <a:buSzPts val="2800"/>
              <a:buFont typeface="Times New Roman"/>
              <a:buNone/>
            </a:pPr>
            <a:r>
              <a:t/>
            </a:r>
            <a:endParaRPr/>
          </a:p>
          <a:p>
            <a:pPr indent="-228600" lvl="0" marL="228600" rtl="0" algn="l">
              <a:lnSpc>
                <a:spcPct val="90000"/>
              </a:lnSpc>
              <a:spcBef>
                <a:spcPts val="1000"/>
              </a:spcBef>
              <a:spcAft>
                <a:spcPts val="0"/>
              </a:spcAft>
              <a:buClr>
                <a:schemeClr val="dk1"/>
              </a:buClr>
              <a:buSzPts val="2800"/>
              <a:buChar char="•"/>
            </a:pPr>
            <a:r>
              <a:rPr b="1" lang="en-IN" u="sng"/>
              <a:t>Family History </a:t>
            </a:r>
            <a:r>
              <a:rPr lang="en-IN"/>
              <a:t>– Not significant</a:t>
            </a:r>
            <a:endParaRPr/>
          </a:p>
          <a:p>
            <a:pPr indent="-50800" lvl="0" marL="228600" rtl="0" algn="l">
              <a:lnSpc>
                <a:spcPct val="90000"/>
              </a:lnSpc>
              <a:spcBef>
                <a:spcPts val="1000"/>
              </a:spcBef>
              <a:spcAft>
                <a:spcPts val="0"/>
              </a:spcAft>
              <a:buClr>
                <a:schemeClr val="dk1"/>
              </a:buClr>
              <a:buSzPts val="2800"/>
              <a:buNone/>
            </a:pPr>
            <a:r>
              <a:t/>
            </a:r>
            <a:endParaRPr b="1" u="sng"/>
          </a:p>
          <a:p>
            <a:pPr indent="-228600" lvl="0" marL="228600" rtl="0" algn="l">
              <a:lnSpc>
                <a:spcPct val="90000"/>
              </a:lnSpc>
              <a:spcBef>
                <a:spcPts val="1000"/>
              </a:spcBef>
              <a:spcAft>
                <a:spcPts val="0"/>
              </a:spcAft>
              <a:buClr>
                <a:schemeClr val="dk1"/>
              </a:buClr>
              <a:buSzPts val="2800"/>
              <a:buChar char="•"/>
            </a:pPr>
            <a:r>
              <a:rPr b="1" lang="en-IN" u="sng"/>
              <a:t>Personal History </a:t>
            </a:r>
            <a:r>
              <a:rPr lang="en-IN"/>
              <a:t>– Not significant </a:t>
            </a:r>
            <a:endParaRPr b="1" u="sng"/>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6"/>
          <p:cNvSpPr txBox="1"/>
          <p:nvPr>
            <p:ph type="title"/>
          </p:nvPr>
        </p:nvSpPr>
        <p:spPr>
          <a:xfrm>
            <a:off x="838200" y="164828"/>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Times New Roman"/>
              <a:buNone/>
            </a:pPr>
            <a:r>
              <a:rPr b="1" lang="en-IN" sz="4000"/>
              <a:t>GENERAL EXAMINATION</a:t>
            </a:r>
            <a:endParaRPr/>
          </a:p>
        </p:txBody>
      </p:sp>
      <p:sp>
        <p:nvSpPr>
          <p:cNvPr id="107" name="Google Shape;107;p6"/>
          <p:cNvSpPr txBox="1"/>
          <p:nvPr>
            <p:ph idx="1" type="body"/>
          </p:nvPr>
        </p:nvSpPr>
        <p:spPr>
          <a:xfrm>
            <a:off x="838200" y="1461422"/>
            <a:ext cx="10515600" cy="466725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IN"/>
              <a:t>Conscious, cooperative and well oriented to time, place and person</a:t>
            </a:r>
            <a:endParaRPr/>
          </a:p>
          <a:p>
            <a:pPr indent="-228600" lvl="0" marL="228600" rtl="0" algn="l">
              <a:lnSpc>
                <a:spcPct val="90000"/>
              </a:lnSpc>
              <a:spcBef>
                <a:spcPts val="1000"/>
              </a:spcBef>
              <a:spcAft>
                <a:spcPts val="0"/>
              </a:spcAft>
              <a:buClr>
                <a:schemeClr val="dk1"/>
              </a:buClr>
              <a:buSzPts val="2800"/>
              <a:buChar char="•"/>
            </a:pPr>
            <a:r>
              <a:rPr lang="en-IN"/>
              <a:t>Averagely built and nourished</a:t>
            </a:r>
            <a:endParaRPr/>
          </a:p>
          <a:p>
            <a:pPr indent="-228600" lvl="0" marL="228600" rtl="0" algn="l">
              <a:lnSpc>
                <a:spcPct val="90000"/>
              </a:lnSpc>
              <a:spcBef>
                <a:spcPts val="1000"/>
              </a:spcBef>
              <a:spcAft>
                <a:spcPts val="0"/>
              </a:spcAft>
              <a:buClr>
                <a:schemeClr val="dk1"/>
              </a:buClr>
              <a:buSzPts val="2800"/>
              <a:buChar char="•"/>
            </a:pPr>
            <a:r>
              <a:rPr lang="en-IN"/>
              <a:t>Afebrile</a:t>
            </a:r>
            <a:endParaRPr/>
          </a:p>
          <a:p>
            <a:pPr indent="-228600" lvl="0" marL="228600" rtl="0" algn="l">
              <a:lnSpc>
                <a:spcPct val="90000"/>
              </a:lnSpc>
              <a:spcBef>
                <a:spcPts val="1000"/>
              </a:spcBef>
              <a:spcAft>
                <a:spcPts val="0"/>
              </a:spcAft>
              <a:buClr>
                <a:schemeClr val="dk1"/>
              </a:buClr>
              <a:buSzPts val="2800"/>
              <a:buChar char="•"/>
            </a:pPr>
            <a:r>
              <a:rPr lang="en-IN"/>
              <a:t>Pulse rate : 102 per minute</a:t>
            </a:r>
            <a:endParaRPr/>
          </a:p>
          <a:p>
            <a:pPr indent="-228600" lvl="0" marL="228600" rtl="0" algn="l">
              <a:lnSpc>
                <a:spcPct val="90000"/>
              </a:lnSpc>
              <a:spcBef>
                <a:spcPts val="1000"/>
              </a:spcBef>
              <a:spcAft>
                <a:spcPts val="0"/>
              </a:spcAft>
              <a:buClr>
                <a:schemeClr val="dk1"/>
              </a:buClr>
              <a:buSzPts val="2800"/>
              <a:buChar char="•"/>
            </a:pPr>
            <a:r>
              <a:rPr lang="en-IN"/>
              <a:t>Blood pressure : 120/80 mm of Hg</a:t>
            </a:r>
            <a:endParaRPr/>
          </a:p>
          <a:p>
            <a:pPr indent="-228600" lvl="0" marL="228600" rtl="0" algn="l">
              <a:lnSpc>
                <a:spcPct val="90000"/>
              </a:lnSpc>
              <a:spcBef>
                <a:spcPts val="1000"/>
              </a:spcBef>
              <a:spcAft>
                <a:spcPts val="0"/>
              </a:spcAft>
              <a:buClr>
                <a:schemeClr val="dk1"/>
              </a:buClr>
              <a:buSzPts val="2800"/>
              <a:buChar char="•"/>
            </a:pPr>
            <a:r>
              <a:rPr lang="en-IN"/>
              <a:t>Respiratory Rate : 19/minute</a:t>
            </a:r>
            <a:endParaRPr/>
          </a:p>
          <a:p>
            <a:pPr indent="-228600" lvl="0" marL="228600" rtl="0" algn="l">
              <a:lnSpc>
                <a:spcPct val="90000"/>
              </a:lnSpc>
              <a:spcBef>
                <a:spcPts val="1000"/>
              </a:spcBef>
              <a:spcAft>
                <a:spcPts val="0"/>
              </a:spcAft>
              <a:buClr>
                <a:schemeClr val="dk1"/>
              </a:buClr>
              <a:buSzPts val="2800"/>
              <a:buChar char="•"/>
            </a:pPr>
            <a:r>
              <a:rPr lang="en-IN"/>
              <a:t>SPO2 : 85% on room air</a:t>
            </a:r>
            <a:endParaRPr/>
          </a:p>
          <a:p>
            <a:pPr indent="-228600" lvl="0" marL="228600" rtl="0" algn="l">
              <a:lnSpc>
                <a:spcPct val="90000"/>
              </a:lnSpc>
              <a:spcBef>
                <a:spcPts val="1000"/>
              </a:spcBef>
              <a:spcAft>
                <a:spcPts val="0"/>
              </a:spcAft>
              <a:buClr>
                <a:schemeClr val="dk1"/>
              </a:buClr>
              <a:buSzPts val="2800"/>
              <a:buChar char="•"/>
            </a:pPr>
            <a:r>
              <a:rPr lang="en-IN"/>
              <a:t>GCS- 15/15</a:t>
            </a:r>
            <a:endParaRPr/>
          </a:p>
          <a:p>
            <a:pPr indent="-228600" lvl="0" marL="228600" rtl="0" algn="l">
              <a:lnSpc>
                <a:spcPct val="90000"/>
              </a:lnSpc>
              <a:spcBef>
                <a:spcPts val="1000"/>
              </a:spcBef>
              <a:spcAft>
                <a:spcPts val="0"/>
              </a:spcAft>
              <a:buClr>
                <a:schemeClr val="dk1"/>
              </a:buClr>
              <a:buSzPts val="2800"/>
              <a:buChar char="•"/>
            </a:pPr>
            <a:r>
              <a:rPr lang="en-IN"/>
              <a:t>No pallor, icterus, Cyanosis, Clubbing, Generalised Lymphadenopathy, Pedal oedema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7"/>
          <p:cNvSpPr txBox="1"/>
          <p:nvPr>
            <p:ph type="title"/>
          </p:nvPr>
        </p:nvSpPr>
        <p:spPr>
          <a:xfrm>
            <a:off x="838200" y="18256"/>
            <a:ext cx="10515600" cy="108773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Times New Roman"/>
              <a:buNone/>
            </a:pPr>
            <a:r>
              <a:rPr b="1" lang="en-IN" sz="4000"/>
              <a:t>SYSTEMIC EXAMINATION</a:t>
            </a:r>
            <a:endParaRPr/>
          </a:p>
        </p:txBody>
      </p:sp>
      <p:sp>
        <p:nvSpPr>
          <p:cNvPr id="113" name="Google Shape;113;p7"/>
          <p:cNvSpPr txBox="1"/>
          <p:nvPr>
            <p:ph idx="1" type="body"/>
          </p:nvPr>
        </p:nvSpPr>
        <p:spPr>
          <a:xfrm>
            <a:off x="838200" y="870856"/>
            <a:ext cx="10515600" cy="59688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IN" u="sng"/>
              <a:t>RESPIRATORY SYSTEM EXAMINATION</a:t>
            </a:r>
            <a:endParaRPr/>
          </a:p>
          <a:p>
            <a:pPr indent="-228600" lvl="0" marL="228600" rtl="0" algn="l">
              <a:lnSpc>
                <a:spcPct val="90000"/>
              </a:lnSpc>
              <a:spcBef>
                <a:spcPts val="1000"/>
              </a:spcBef>
              <a:spcAft>
                <a:spcPts val="0"/>
              </a:spcAft>
              <a:buClr>
                <a:schemeClr val="dk1"/>
              </a:buClr>
              <a:buSzPts val="2800"/>
              <a:buChar char="•"/>
            </a:pPr>
            <a:r>
              <a:rPr lang="en-IN"/>
              <a:t>INSPECTION – skin appears normal, ICD drain in the 5</a:t>
            </a:r>
            <a:r>
              <a:rPr baseline="30000" lang="en-IN"/>
              <a:t>th</a:t>
            </a:r>
            <a:r>
              <a:rPr lang="en-IN"/>
              <a:t> intercostal space, chest expansion decreased on the left side</a:t>
            </a:r>
            <a:endParaRPr/>
          </a:p>
          <a:p>
            <a:pPr indent="-228600" lvl="0" marL="228600" rtl="0" algn="l">
              <a:lnSpc>
                <a:spcPct val="90000"/>
              </a:lnSpc>
              <a:spcBef>
                <a:spcPts val="1000"/>
              </a:spcBef>
              <a:spcAft>
                <a:spcPts val="0"/>
              </a:spcAft>
              <a:buClr>
                <a:schemeClr val="dk1"/>
              </a:buClr>
              <a:buSzPts val="2800"/>
              <a:buChar char="•"/>
            </a:pPr>
            <a:r>
              <a:rPr lang="en-IN"/>
              <a:t>PALPATION – tenderness present at the left chest wall at the 5</a:t>
            </a:r>
            <a:r>
              <a:rPr baseline="30000" lang="en-IN"/>
              <a:t>th</a:t>
            </a:r>
            <a:r>
              <a:rPr lang="en-IN"/>
              <a:t>, 6</a:t>
            </a:r>
            <a:r>
              <a:rPr baseline="30000" lang="en-IN"/>
              <a:t>th</a:t>
            </a:r>
            <a:r>
              <a:rPr lang="en-IN"/>
              <a:t>, 7</a:t>
            </a:r>
            <a:r>
              <a:rPr baseline="30000" lang="en-IN"/>
              <a:t>th</a:t>
            </a:r>
            <a:r>
              <a:rPr lang="en-IN"/>
              <a:t> and 8</a:t>
            </a:r>
            <a:r>
              <a:rPr baseline="30000" lang="en-IN"/>
              <a:t>th</a:t>
            </a:r>
            <a:r>
              <a:rPr lang="en-IN"/>
              <a:t> ribs posterior aspect, no Crepitations </a:t>
            </a:r>
            <a:endParaRPr/>
          </a:p>
          <a:p>
            <a:pPr indent="-228600" lvl="0" marL="228600" rtl="0" algn="l">
              <a:lnSpc>
                <a:spcPct val="90000"/>
              </a:lnSpc>
              <a:spcBef>
                <a:spcPts val="1000"/>
              </a:spcBef>
              <a:spcAft>
                <a:spcPts val="0"/>
              </a:spcAft>
              <a:buClr>
                <a:schemeClr val="dk1"/>
              </a:buClr>
              <a:buSzPts val="2800"/>
              <a:buChar char="•"/>
            </a:pPr>
            <a:r>
              <a:rPr lang="en-IN"/>
              <a:t>PERCUSSION – dull note on left lower thorax</a:t>
            </a:r>
            <a:endParaRPr/>
          </a:p>
          <a:p>
            <a:pPr indent="-228600" lvl="0" marL="228600" rtl="0" algn="l">
              <a:lnSpc>
                <a:spcPct val="90000"/>
              </a:lnSpc>
              <a:spcBef>
                <a:spcPts val="1000"/>
              </a:spcBef>
              <a:spcAft>
                <a:spcPts val="0"/>
              </a:spcAft>
              <a:buClr>
                <a:schemeClr val="dk1"/>
              </a:buClr>
              <a:buSzPts val="2800"/>
              <a:buChar char="•"/>
            </a:pPr>
            <a:r>
              <a:rPr lang="en-IN"/>
              <a:t>AUSCULTATION – Decreased air entry on left lower side</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IN" u="sng"/>
              <a:t>PER ABDOMEN EXAMINATION</a:t>
            </a:r>
            <a:endParaRPr/>
          </a:p>
          <a:p>
            <a:pPr indent="-228600" lvl="0" marL="228600" rtl="0" algn="l">
              <a:lnSpc>
                <a:spcPct val="90000"/>
              </a:lnSpc>
              <a:spcBef>
                <a:spcPts val="1000"/>
              </a:spcBef>
              <a:spcAft>
                <a:spcPts val="0"/>
              </a:spcAft>
              <a:buClr>
                <a:schemeClr val="dk1"/>
              </a:buClr>
              <a:buSzPts val="2800"/>
              <a:buChar char="•"/>
            </a:pPr>
            <a:r>
              <a:rPr lang="en-IN"/>
              <a:t>Soft, non tender, other parameters within normal limits</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IN" u="sng"/>
              <a:t>OTHER SYSTEMIC EXAMINATION </a:t>
            </a:r>
            <a:r>
              <a:rPr lang="en-IN"/>
              <a:t>– Within Normal limits</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graphicFrame>
        <p:nvGraphicFramePr>
          <p:cNvPr id="118" name="Google Shape;118;p12"/>
          <p:cNvGraphicFramePr/>
          <p:nvPr/>
        </p:nvGraphicFramePr>
        <p:xfrm>
          <a:off x="341811" y="78378"/>
          <a:ext cx="3000000" cy="3000000"/>
        </p:xfrm>
        <a:graphic>
          <a:graphicData uri="http://schemas.openxmlformats.org/drawingml/2006/table">
            <a:tbl>
              <a:tblPr bandRow="1" firstRow="1">
                <a:noFill/>
                <a:tableStyleId>{7B9F5653-B864-4878-846E-72FE04196571}</a:tableStyleId>
              </a:tblPr>
              <a:tblGrid>
                <a:gridCol w="3143625"/>
                <a:gridCol w="2253500"/>
              </a:tblGrid>
              <a:tr h="487725">
                <a:tc>
                  <a:txBody>
                    <a:bodyPr/>
                    <a:lstStyle/>
                    <a:p>
                      <a:pPr indent="0" lvl="0" marL="0" marR="0" rtl="0" algn="l">
                        <a:spcBef>
                          <a:spcPts val="0"/>
                        </a:spcBef>
                        <a:spcAft>
                          <a:spcPts val="0"/>
                        </a:spcAft>
                        <a:buNone/>
                      </a:pPr>
                      <a:r>
                        <a:rPr lang="en-IN" sz="1800" u="none" cap="none" strike="noStrike"/>
                        <a:t>INVESTIGATION</a:t>
                      </a:r>
                      <a:endParaRPr/>
                    </a:p>
                  </a:txBody>
                  <a:tcPr marT="45725" marB="45725" marR="91450" marL="91450"/>
                </a:tc>
                <a:tc>
                  <a:txBody>
                    <a:bodyPr/>
                    <a:lstStyle/>
                    <a:p>
                      <a:pPr indent="0" lvl="0" marL="0" marR="0" rtl="0" algn="l">
                        <a:spcBef>
                          <a:spcPts val="0"/>
                        </a:spcBef>
                        <a:spcAft>
                          <a:spcPts val="0"/>
                        </a:spcAft>
                        <a:buNone/>
                      </a:pPr>
                      <a:r>
                        <a:rPr lang="en-IN" sz="1800"/>
                        <a:t>VALUE</a:t>
                      </a:r>
                      <a:endParaRPr/>
                    </a:p>
                  </a:txBody>
                  <a:tcPr marT="45725" marB="45725" marR="91450" marL="91450"/>
                </a:tc>
              </a:tr>
              <a:tr h="487725">
                <a:tc>
                  <a:txBody>
                    <a:bodyPr/>
                    <a:lstStyle/>
                    <a:p>
                      <a:pPr indent="0" lvl="0" marL="0" marR="0" rtl="0" algn="l">
                        <a:spcBef>
                          <a:spcPts val="0"/>
                        </a:spcBef>
                        <a:spcAft>
                          <a:spcPts val="0"/>
                        </a:spcAft>
                        <a:buNone/>
                      </a:pPr>
                      <a:r>
                        <a:rPr lang="en-IN" sz="1800"/>
                        <a:t>HB</a:t>
                      </a:r>
                      <a:endParaRPr/>
                    </a:p>
                  </a:txBody>
                  <a:tcPr marT="45725" marB="45725" marR="91450" marL="91450"/>
                </a:tc>
                <a:tc>
                  <a:txBody>
                    <a:bodyPr/>
                    <a:lstStyle/>
                    <a:p>
                      <a:pPr indent="0" lvl="0" marL="0" marR="0" rtl="0" algn="l">
                        <a:spcBef>
                          <a:spcPts val="0"/>
                        </a:spcBef>
                        <a:spcAft>
                          <a:spcPts val="0"/>
                        </a:spcAft>
                        <a:buNone/>
                      </a:pPr>
                      <a:r>
                        <a:rPr lang="en-IN" sz="1800"/>
                        <a:t>7.2</a:t>
                      </a:r>
                      <a:endParaRPr/>
                    </a:p>
                  </a:txBody>
                  <a:tcPr marT="45725" marB="45725" marR="91450" marL="91450"/>
                </a:tc>
              </a:tr>
              <a:tr h="487725">
                <a:tc>
                  <a:txBody>
                    <a:bodyPr/>
                    <a:lstStyle/>
                    <a:p>
                      <a:pPr indent="0" lvl="0" marL="0" marR="0" rtl="0" algn="l">
                        <a:spcBef>
                          <a:spcPts val="0"/>
                        </a:spcBef>
                        <a:spcAft>
                          <a:spcPts val="0"/>
                        </a:spcAft>
                        <a:buNone/>
                      </a:pPr>
                      <a:r>
                        <a:rPr lang="en-IN" sz="1800"/>
                        <a:t>TLC</a:t>
                      </a:r>
                      <a:endParaRPr/>
                    </a:p>
                  </a:txBody>
                  <a:tcPr marT="45725" marB="45725" marR="91450" marL="91450"/>
                </a:tc>
                <a:tc>
                  <a:txBody>
                    <a:bodyPr/>
                    <a:lstStyle/>
                    <a:p>
                      <a:pPr indent="0" lvl="0" marL="0" marR="0" rtl="0" algn="l">
                        <a:spcBef>
                          <a:spcPts val="0"/>
                        </a:spcBef>
                        <a:spcAft>
                          <a:spcPts val="0"/>
                        </a:spcAft>
                        <a:buNone/>
                      </a:pPr>
                      <a:r>
                        <a:rPr lang="en-IN" sz="1800"/>
                        <a:t>13300</a:t>
                      </a:r>
                      <a:endParaRPr/>
                    </a:p>
                  </a:txBody>
                  <a:tcPr marT="45725" marB="45725" marR="91450" marL="91450"/>
                </a:tc>
              </a:tr>
              <a:tr h="487725">
                <a:tc>
                  <a:txBody>
                    <a:bodyPr/>
                    <a:lstStyle/>
                    <a:p>
                      <a:pPr indent="0" lvl="0" marL="0" marR="0" rtl="0" algn="l">
                        <a:spcBef>
                          <a:spcPts val="0"/>
                        </a:spcBef>
                        <a:spcAft>
                          <a:spcPts val="0"/>
                        </a:spcAft>
                        <a:buNone/>
                      </a:pPr>
                      <a:r>
                        <a:rPr lang="en-IN" sz="1800"/>
                        <a:t>PLATELETS</a:t>
                      </a:r>
                      <a:endParaRPr/>
                    </a:p>
                  </a:txBody>
                  <a:tcPr marT="45725" marB="45725" marR="91450" marL="91450"/>
                </a:tc>
                <a:tc>
                  <a:txBody>
                    <a:bodyPr/>
                    <a:lstStyle/>
                    <a:p>
                      <a:pPr indent="0" lvl="0" marL="0" marR="0" rtl="0" algn="l">
                        <a:spcBef>
                          <a:spcPts val="0"/>
                        </a:spcBef>
                        <a:spcAft>
                          <a:spcPts val="0"/>
                        </a:spcAft>
                        <a:buNone/>
                      </a:pPr>
                      <a:r>
                        <a:rPr lang="en-IN" sz="1800"/>
                        <a:t>1,37,000</a:t>
                      </a:r>
                      <a:endParaRPr/>
                    </a:p>
                  </a:txBody>
                  <a:tcPr marT="45725" marB="45725" marR="91450" marL="91450"/>
                </a:tc>
              </a:tr>
              <a:tr h="487725">
                <a:tc>
                  <a:txBody>
                    <a:bodyPr/>
                    <a:lstStyle/>
                    <a:p>
                      <a:pPr indent="0" lvl="0" marL="0" marR="0" rtl="0" algn="l">
                        <a:spcBef>
                          <a:spcPts val="0"/>
                        </a:spcBef>
                        <a:spcAft>
                          <a:spcPts val="0"/>
                        </a:spcAft>
                        <a:buNone/>
                      </a:pPr>
                      <a:r>
                        <a:rPr lang="en-IN" sz="1800"/>
                        <a:t>P/L/M/E</a:t>
                      </a:r>
                      <a:endParaRPr/>
                    </a:p>
                  </a:txBody>
                  <a:tcPr marT="45725" marB="45725" marR="91450" marL="91450"/>
                </a:tc>
                <a:tc>
                  <a:txBody>
                    <a:bodyPr/>
                    <a:lstStyle/>
                    <a:p>
                      <a:pPr indent="0" lvl="0" marL="0" marR="0" rtl="0" algn="l">
                        <a:spcBef>
                          <a:spcPts val="0"/>
                        </a:spcBef>
                        <a:spcAft>
                          <a:spcPts val="0"/>
                        </a:spcAft>
                        <a:buNone/>
                      </a:pPr>
                      <a:r>
                        <a:rPr lang="en-IN" sz="1800"/>
                        <a:t>85/5/10/0</a:t>
                      </a:r>
                      <a:endParaRPr/>
                    </a:p>
                  </a:txBody>
                  <a:tcPr marT="45725" marB="45725" marR="91450" marL="91450"/>
                </a:tc>
              </a:tr>
              <a:tr h="487725">
                <a:tc>
                  <a:txBody>
                    <a:bodyPr/>
                    <a:lstStyle/>
                    <a:p>
                      <a:pPr indent="0" lvl="0" marL="0" marR="0" rtl="0" algn="l">
                        <a:spcBef>
                          <a:spcPts val="0"/>
                        </a:spcBef>
                        <a:spcAft>
                          <a:spcPts val="0"/>
                        </a:spcAft>
                        <a:buNone/>
                      </a:pPr>
                      <a:r>
                        <a:rPr lang="en-IN" sz="1800"/>
                        <a:t>ESR</a:t>
                      </a:r>
                      <a:endParaRPr/>
                    </a:p>
                  </a:txBody>
                  <a:tcPr marT="45725" marB="45725" marR="91450" marL="91450"/>
                </a:tc>
                <a:tc>
                  <a:txBody>
                    <a:bodyPr/>
                    <a:lstStyle/>
                    <a:p>
                      <a:pPr indent="0" lvl="0" marL="0" marR="0" rtl="0" algn="l">
                        <a:spcBef>
                          <a:spcPts val="0"/>
                        </a:spcBef>
                        <a:spcAft>
                          <a:spcPts val="0"/>
                        </a:spcAft>
                        <a:buNone/>
                      </a:pPr>
                      <a:r>
                        <a:rPr lang="en-IN" sz="1800"/>
                        <a:t>8</a:t>
                      </a:r>
                      <a:endParaRPr/>
                    </a:p>
                  </a:txBody>
                  <a:tcPr marT="45725" marB="45725" marR="91450" marL="91450"/>
                </a:tc>
              </a:tr>
              <a:tr h="487725">
                <a:tc>
                  <a:txBody>
                    <a:bodyPr/>
                    <a:lstStyle/>
                    <a:p>
                      <a:pPr indent="0" lvl="0" marL="0" marR="0" rtl="0" algn="l">
                        <a:spcBef>
                          <a:spcPts val="0"/>
                        </a:spcBef>
                        <a:spcAft>
                          <a:spcPts val="0"/>
                        </a:spcAft>
                        <a:buNone/>
                      </a:pPr>
                      <a:r>
                        <a:rPr lang="en-IN" sz="1800"/>
                        <a:t>BLOOD GROUP</a:t>
                      </a:r>
                      <a:endParaRPr/>
                    </a:p>
                  </a:txBody>
                  <a:tcPr marT="45725" marB="45725" marR="91450" marL="91450"/>
                </a:tc>
                <a:tc>
                  <a:txBody>
                    <a:bodyPr/>
                    <a:lstStyle/>
                    <a:p>
                      <a:pPr indent="0" lvl="0" marL="0" marR="0" rtl="0" algn="l">
                        <a:spcBef>
                          <a:spcPts val="0"/>
                        </a:spcBef>
                        <a:spcAft>
                          <a:spcPts val="0"/>
                        </a:spcAft>
                        <a:buNone/>
                      </a:pPr>
                      <a:r>
                        <a:rPr lang="en-IN" sz="1800"/>
                        <a:t>A POSITIVE</a:t>
                      </a:r>
                      <a:endParaRPr/>
                    </a:p>
                  </a:txBody>
                  <a:tcPr marT="45725" marB="45725" marR="91450" marL="91450"/>
                </a:tc>
              </a:tr>
              <a:tr h="487725">
                <a:tc>
                  <a:txBody>
                    <a:bodyPr/>
                    <a:lstStyle/>
                    <a:p>
                      <a:pPr indent="0" lvl="0" marL="0" marR="0" rtl="0" algn="l">
                        <a:spcBef>
                          <a:spcPts val="0"/>
                        </a:spcBef>
                        <a:spcAft>
                          <a:spcPts val="0"/>
                        </a:spcAft>
                        <a:buNone/>
                      </a:pPr>
                      <a:r>
                        <a:rPr lang="en-IN" sz="1800"/>
                        <a:t>TOTAL BILIRUBIN</a:t>
                      </a:r>
                      <a:endParaRPr/>
                    </a:p>
                  </a:txBody>
                  <a:tcPr marT="45725" marB="45725" marR="91450" marL="91450"/>
                </a:tc>
                <a:tc>
                  <a:txBody>
                    <a:bodyPr/>
                    <a:lstStyle/>
                    <a:p>
                      <a:pPr indent="0" lvl="0" marL="0" marR="0" rtl="0" algn="l">
                        <a:spcBef>
                          <a:spcPts val="0"/>
                        </a:spcBef>
                        <a:spcAft>
                          <a:spcPts val="0"/>
                        </a:spcAft>
                        <a:buNone/>
                      </a:pPr>
                      <a:r>
                        <a:rPr lang="en-IN" sz="1800"/>
                        <a:t>0.66</a:t>
                      </a:r>
                      <a:endParaRPr/>
                    </a:p>
                  </a:txBody>
                  <a:tcPr marT="45725" marB="45725" marR="91450" marL="91450"/>
                </a:tc>
              </a:tr>
              <a:tr h="833100">
                <a:tc>
                  <a:txBody>
                    <a:bodyPr/>
                    <a:lstStyle/>
                    <a:p>
                      <a:pPr indent="0" lvl="0" marL="0" marR="0" rtl="0" algn="l">
                        <a:spcBef>
                          <a:spcPts val="0"/>
                        </a:spcBef>
                        <a:spcAft>
                          <a:spcPts val="0"/>
                        </a:spcAft>
                        <a:buNone/>
                      </a:pPr>
                      <a:r>
                        <a:rPr lang="en-IN" sz="1800"/>
                        <a:t>CONJUGATED BILIRUBIN</a:t>
                      </a:r>
                      <a:endParaRPr/>
                    </a:p>
                  </a:txBody>
                  <a:tcPr marT="45725" marB="45725" marR="91450" marL="91450"/>
                </a:tc>
                <a:tc>
                  <a:txBody>
                    <a:bodyPr/>
                    <a:lstStyle/>
                    <a:p>
                      <a:pPr indent="0" lvl="0" marL="0" marR="0" rtl="0" algn="l">
                        <a:spcBef>
                          <a:spcPts val="0"/>
                        </a:spcBef>
                        <a:spcAft>
                          <a:spcPts val="0"/>
                        </a:spcAft>
                        <a:buNone/>
                      </a:pPr>
                      <a:r>
                        <a:rPr lang="en-IN" sz="1800"/>
                        <a:t>0.34</a:t>
                      </a:r>
                      <a:endParaRPr/>
                    </a:p>
                  </a:txBody>
                  <a:tcPr marT="45725" marB="45725" marR="91450" marL="91450"/>
                </a:tc>
              </a:tr>
              <a:tr h="680500">
                <a:tc>
                  <a:txBody>
                    <a:bodyPr/>
                    <a:lstStyle/>
                    <a:p>
                      <a:pPr indent="0" lvl="0" marL="0" marR="0" rtl="0" algn="l">
                        <a:spcBef>
                          <a:spcPts val="0"/>
                        </a:spcBef>
                        <a:spcAft>
                          <a:spcPts val="0"/>
                        </a:spcAft>
                        <a:buNone/>
                      </a:pPr>
                      <a:r>
                        <a:rPr lang="en-IN" sz="1800"/>
                        <a:t>UNCONJUGATED BILIRUBIN</a:t>
                      </a:r>
                      <a:endParaRPr/>
                    </a:p>
                  </a:txBody>
                  <a:tcPr marT="45725" marB="45725" marR="91450" marL="91450"/>
                </a:tc>
                <a:tc>
                  <a:txBody>
                    <a:bodyPr/>
                    <a:lstStyle/>
                    <a:p>
                      <a:pPr indent="0" lvl="0" marL="0" marR="0" rtl="0" algn="l">
                        <a:spcBef>
                          <a:spcPts val="0"/>
                        </a:spcBef>
                        <a:spcAft>
                          <a:spcPts val="0"/>
                        </a:spcAft>
                        <a:buNone/>
                      </a:pPr>
                      <a:r>
                        <a:rPr lang="en-IN" sz="1800"/>
                        <a:t>0.32</a:t>
                      </a:r>
                      <a:endParaRPr/>
                    </a:p>
                  </a:txBody>
                  <a:tcPr marT="45725" marB="45725" marR="91450" marL="91450"/>
                </a:tc>
              </a:tr>
              <a:tr h="487725">
                <a:tc>
                  <a:txBody>
                    <a:bodyPr/>
                    <a:lstStyle/>
                    <a:p>
                      <a:pPr indent="0" lvl="0" marL="0" marR="0" rtl="0" algn="l">
                        <a:spcBef>
                          <a:spcPts val="0"/>
                        </a:spcBef>
                        <a:spcAft>
                          <a:spcPts val="0"/>
                        </a:spcAft>
                        <a:buNone/>
                      </a:pPr>
                      <a:r>
                        <a:rPr lang="en-IN" sz="1800"/>
                        <a:t>SGOT/SGPT/ALP</a:t>
                      </a:r>
                      <a:endParaRPr/>
                    </a:p>
                  </a:txBody>
                  <a:tcPr marT="45725" marB="45725" marR="91450" marL="91450"/>
                </a:tc>
                <a:tc>
                  <a:txBody>
                    <a:bodyPr/>
                    <a:lstStyle/>
                    <a:p>
                      <a:pPr indent="0" lvl="0" marL="0" marR="0" rtl="0" algn="l">
                        <a:spcBef>
                          <a:spcPts val="0"/>
                        </a:spcBef>
                        <a:spcAft>
                          <a:spcPts val="0"/>
                        </a:spcAft>
                        <a:buNone/>
                      </a:pPr>
                      <a:r>
                        <a:rPr lang="en-IN" sz="1800"/>
                        <a:t>208/81/46</a:t>
                      </a:r>
                      <a:endParaRPr/>
                    </a:p>
                  </a:txBody>
                  <a:tcPr marT="45725" marB="45725" marR="91450" marL="91450"/>
                </a:tc>
              </a:tr>
              <a:tr h="680500">
                <a:tc>
                  <a:txBody>
                    <a:bodyPr/>
                    <a:lstStyle/>
                    <a:p>
                      <a:pPr indent="0" lvl="0" marL="0" marR="0" rtl="0" algn="l">
                        <a:spcBef>
                          <a:spcPts val="0"/>
                        </a:spcBef>
                        <a:spcAft>
                          <a:spcPts val="0"/>
                        </a:spcAft>
                        <a:buNone/>
                      </a:pPr>
                      <a:r>
                        <a:rPr lang="en-IN" sz="1800"/>
                        <a:t>TOTAL PROTEIN/S.ALBUMIN</a:t>
                      </a:r>
                      <a:endParaRPr/>
                    </a:p>
                  </a:txBody>
                  <a:tcPr marT="45725" marB="45725" marR="91450" marL="91450"/>
                </a:tc>
                <a:tc>
                  <a:txBody>
                    <a:bodyPr/>
                    <a:lstStyle/>
                    <a:p>
                      <a:pPr indent="0" lvl="0" marL="0" marR="0" rtl="0" algn="l">
                        <a:spcBef>
                          <a:spcPts val="0"/>
                        </a:spcBef>
                        <a:spcAft>
                          <a:spcPts val="0"/>
                        </a:spcAft>
                        <a:buNone/>
                      </a:pPr>
                      <a:r>
                        <a:rPr lang="en-IN" sz="1800"/>
                        <a:t>4.7/2.4</a:t>
                      </a:r>
                      <a:endParaRPr/>
                    </a:p>
                  </a:txBody>
                  <a:tcPr marT="45725" marB="45725" marR="91450" marL="91450"/>
                </a:tc>
              </a:tr>
            </a:tbl>
          </a:graphicData>
        </a:graphic>
      </p:graphicFrame>
      <p:graphicFrame>
        <p:nvGraphicFramePr>
          <p:cNvPr id="119" name="Google Shape;119;p12"/>
          <p:cNvGraphicFramePr/>
          <p:nvPr/>
        </p:nvGraphicFramePr>
        <p:xfrm>
          <a:off x="6453053" y="78378"/>
          <a:ext cx="3000000" cy="3000000"/>
        </p:xfrm>
        <a:graphic>
          <a:graphicData uri="http://schemas.openxmlformats.org/drawingml/2006/table">
            <a:tbl>
              <a:tblPr bandRow="1" firstRow="1">
                <a:noFill/>
                <a:tableStyleId>{7B9F5653-B864-4878-846E-72FE04196571}</a:tableStyleId>
              </a:tblPr>
              <a:tblGrid>
                <a:gridCol w="2899950"/>
                <a:gridCol w="2098775"/>
              </a:tblGrid>
              <a:tr h="674300">
                <a:tc>
                  <a:txBody>
                    <a:bodyPr/>
                    <a:lstStyle/>
                    <a:p>
                      <a:pPr indent="0" lvl="0" marL="0" marR="0" rtl="0" algn="l">
                        <a:spcBef>
                          <a:spcPts val="0"/>
                        </a:spcBef>
                        <a:spcAft>
                          <a:spcPts val="0"/>
                        </a:spcAft>
                        <a:buNone/>
                      </a:pPr>
                      <a:r>
                        <a:rPr lang="en-IN" sz="1800"/>
                        <a:t>INVESTIGATION</a:t>
                      </a:r>
                      <a:endParaRPr/>
                    </a:p>
                  </a:txBody>
                  <a:tcPr marT="45725" marB="45725" marR="91450" marL="91450"/>
                </a:tc>
                <a:tc>
                  <a:txBody>
                    <a:bodyPr/>
                    <a:lstStyle/>
                    <a:p>
                      <a:pPr indent="0" lvl="0" marL="0" marR="0" rtl="0" algn="l">
                        <a:spcBef>
                          <a:spcPts val="0"/>
                        </a:spcBef>
                        <a:spcAft>
                          <a:spcPts val="0"/>
                        </a:spcAft>
                        <a:buNone/>
                      </a:pPr>
                      <a:r>
                        <a:rPr lang="en-IN" sz="1800"/>
                        <a:t>VALUE</a:t>
                      </a:r>
                      <a:endParaRPr/>
                    </a:p>
                  </a:txBody>
                  <a:tcPr marT="45725" marB="45725" marR="91450" marL="91450"/>
                </a:tc>
              </a:tr>
              <a:tr h="674300">
                <a:tc>
                  <a:txBody>
                    <a:bodyPr/>
                    <a:lstStyle/>
                    <a:p>
                      <a:pPr indent="0" lvl="0" marL="0" marR="0" rtl="0" algn="l">
                        <a:spcBef>
                          <a:spcPts val="0"/>
                        </a:spcBef>
                        <a:spcAft>
                          <a:spcPts val="0"/>
                        </a:spcAft>
                        <a:buNone/>
                      </a:pPr>
                      <a:r>
                        <a:rPr lang="en-IN" sz="1800"/>
                        <a:t>UREA/S.CREATININE</a:t>
                      </a:r>
                      <a:endParaRPr/>
                    </a:p>
                  </a:txBody>
                  <a:tcPr marT="45725" marB="45725" marR="91450" marL="91450"/>
                </a:tc>
                <a:tc>
                  <a:txBody>
                    <a:bodyPr/>
                    <a:lstStyle/>
                    <a:p>
                      <a:pPr indent="0" lvl="0" marL="0" marR="0" rtl="0" algn="l">
                        <a:spcBef>
                          <a:spcPts val="0"/>
                        </a:spcBef>
                        <a:spcAft>
                          <a:spcPts val="0"/>
                        </a:spcAft>
                        <a:buNone/>
                      </a:pPr>
                      <a:r>
                        <a:rPr lang="en-IN" sz="1800"/>
                        <a:t>37/0.4</a:t>
                      </a:r>
                      <a:endParaRPr/>
                    </a:p>
                  </a:txBody>
                  <a:tcPr marT="45725" marB="45725" marR="91450" marL="91450"/>
                </a:tc>
              </a:tr>
              <a:tr h="674300">
                <a:tc>
                  <a:txBody>
                    <a:bodyPr/>
                    <a:lstStyle/>
                    <a:p>
                      <a:pPr indent="0" lvl="0" marL="0" marR="0" rtl="0" algn="l">
                        <a:spcBef>
                          <a:spcPts val="0"/>
                        </a:spcBef>
                        <a:spcAft>
                          <a:spcPts val="0"/>
                        </a:spcAft>
                        <a:buNone/>
                      </a:pPr>
                      <a:r>
                        <a:rPr lang="en-IN" sz="1800"/>
                        <a:t>Na+/K+</a:t>
                      </a:r>
                      <a:endParaRPr/>
                    </a:p>
                  </a:txBody>
                  <a:tcPr marT="45725" marB="45725" marR="91450" marL="91450"/>
                </a:tc>
                <a:tc>
                  <a:txBody>
                    <a:bodyPr/>
                    <a:lstStyle/>
                    <a:p>
                      <a:pPr indent="0" lvl="0" marL="0" marR="0" rtl="0" algn="l">
                        <a:spcBef>
                          <a:spcPts val="0"/>
                        </a:spcBef>
                        <a:spcAft>
                          <a:spcPts val="0"/>
                        </a:spcAft>
                        <a:buNone/>
                      </a:pPr>
                      <a:r>
                        <a:rPr lang="en-IN" sz="1800"/>
                        <a:t>142/4.3</a:t>
                      </a:r>
                      <a:endParaRPr/>
                    </a:p>
                  </a:txBody>
                  <a:tcPr marT="45725" marB="45725" marR="91450" marL="91450"/>
                </a:tc>
              </a:tr>
              <a:tr h="674300">
                <a:tc>
                  <a:txBody>
                    <a:bodyPr/>
                    <a:lstStyle/>
                    <a:p>
                      <a:pPr indent="0" lvl="0" marL="0" marR="0" rtl="0" algn="l">
                        <a:spcBef>
                          <a:spcPts val="0"/>
                        </a:spcBef>
                        <a:spcAft>
                          <a:spcPts val="0"/>
                        </a:spcAft>
                        <a:buNone/>
                      </a:pPr>
                      <a:r>
                        <a:rPr lang="en-IN" sz="1800"/>
                        <a:t>RBS</a:t>
                      </a:r>
                      <a:endParaRPr/>
                    </a:p>
                  </a:txBody>
                  <a:tcPr marT="45725" marB="45725" marR="91450" marL="91450"/>
                </a:tc>
                <a:tc>
                  <a:txBody>
                    <a:bodyPr/>
                    <a:lstStyle/>
                    <a:p>
                      <a:pPr indent="0" lvl="0" marL="0" marR="0" rtl="0" algn="l">
                        <a:spcBef>
                          <a:spcPts val="0"/>
                        </a:spcBef>
                        <a:spcAft>
                          <a:spcPts val="0"/>
                        </a:spcAft>
                        <a:buNone/>
                      </a:pPr>
                      <a:r>
                        <a:rPr lang="en-IN" sz="1800"/>
                        <a:t>142</a:t>
                      </a:r>
                      <a:endParaRPr/>
                    </a:p>
                  </a:txBody>
                  <a:tcPr marT="45725" marB="45725" marR="91450" marL="91450"/>
                </a:tc>
              </a:tr>
              <a:tr h="674300">
                <a:tc>
                  <a:txBody>
                    <a:bodyPr/>
                    <a:lstStyle/>
                    <a:p>
                      <a:pPr indent="0" lvl="0" marL="0" marR="0" rtl="0" algn="l">
                        <a:spcBef>
                          <a:spcPts val="0"/>
                        </a:spcBef>
                        <a:spcAft>
                          <a:spcPts val="0"/>
                        </a:spcAft>
                        <a:buNone/>
                      </a:pPr>
                      <a:r>
                        <a:rPr lang="en-IN" sz="1800"/>
                        <a:t>PT/INR</a:t>
                      </a:r>
                      <a:endParaRPr/>
                    </a:p>
                  </a:txBody>
                  <a:tcPr marT="45725" marB="45725" marR="91450" marL="91450"/>
                </a:tc>
                <a:tc>
                  <a:txBody>
                    <a:bodyPr/>
                    <a:lstStyle/>
                    <a:p>
                      <a:pPr indent="0" lvl="0" marL="0" marR="0" rtl="0" algn="l">
                        <a:spcBef>
                          <a:spcPts val="0"/>
                        </a:spcBef>
                        <a:spcAft>
                          <a:spcPts val="0"/>
                        </a:spcAft>
                        <a:buNone/>
                      </a:pPr>
                      <a:r>
                        <a:rPr lang="en-IN" sz="1800"/>
                        <a:t>12.7/1.15</a:t>
                      </a:r>
                      <a:endParaRPr/>
                    </a:p>
                  </a:txBody>
                  <a:tcPr marT="45725" marB="45725" marR="91450" marL="91450"/>
                </a:tc>
              </a:tr>
              <a:tr h="674300">
                <a:tc>
                  <a:txBody>
                    <a:bodyPr/>
                    <a:lstStyle/>
                    <a:p>
                      <a:pPr indent="0" lvl="0" marL="0" marR="0" rtl="0" algn="l">
                        <a:spcBef>
                          <a:spcPts val="0"/>
                        </a:spcBef>
                        <a:spcAft>
                          <a:spcPts val="0"/>
                        </a:spcAft>
                        <a:buNone/>
                      </a:pPr>
                      <a:r>
                        <a:rPr lang="en-IN" sz="1800"/>
                        <a:t>HIV/HbsAg/HCV</a:t>
                      </a:r>
                      <a:endParaRPr/>
                    </a:p>
                  </a:txBody>
                  <a:tcPr marT="45725" marB="45725" marR="91450" marL="91450"/>
                </a:tc>
                <a:tc>
                  <a:txBody>
                    <a:bodyPr/>
                    <a:lstStyle/>
                    <a:p>
                      <a:pPr indent="0" lvl="0" marL="0" marR="0" rtl="0" algn="l">
                        <a:spcBef>
                          <a:spcPts val="0"/>
                        </a:spcBef>
                        <a:spcAft>
                          <a:spcPts val="0"/>
                        </a:spcAft>
                        <a:buNone/>
                      </a:pPr>
                      <a:r>
                        <a:rPr lang="en-IN" sz="1800"/>
                        <a:t>Non-reactive</a:t>
                      </a:r>
                      <a:endParaRPr/>
                    </a:p>
                  </a:txBody>
                  <a:tcPr marT="45725" marB="45725" marR="91450" marL="91450"/>
                </a:tc>
              </a:tr>
              <a:tr h="674300">
                <a:tc>
                  <a:txBody>
                    <a:bodyPr/>
                    <a:lstStyle/>
                    <a:p>
                      <a:pPr indent="0" lvl="0" marL="0" marR="0" rtl="0" algn="l">
                        <a:spcBef>
                          <a:spcPts val="0"/>
                        </a:spcBef>
                        <a:spcAft>
                          <a:spcPts val="0"/>
                        </a:spcAft>
                        <a:buNone/>
                      </a:pPr>
                      <a:r>
                        <a:rPr lang="en-IN" sz="1800"/>
                        <a:t>COVID RTPCR</a:t>
                      </a:r>
                      <a:endParaRPr/>
                    </a:p>
                  </a:txBody>
                  <a:tcPr marT="45725" marB="45725" marR="91450" marL="91450"/>
                </a:tc>
                <a:tc>
                  <a:txBody>
                    <a:bodyPr/>
                    <a:lstStyle/>
                    <a:p>
                      <a:pPr indent="0" lvl="0" marL="0" marR="0" rtl="0" algn="l">
                        <a:spcBef>
                          <a:spcPts val="0"/>
                        </a:spcBef>
                        <a:spcAft>
                          <a:spcPts val="0"/>
                        </a:spcAft>
                        <a:buNone/>
                      </a:pPr>
                      <a:r>
                        <a:rPr lang="en-IN" sz="1800"/>
                        <a:t>Negative</a:t>
                      </a:r>
                      <a:endParaRPr/>
                    </a:p>
                  </a:txBody>
                  <a:tcPr marT="45725" marB="45725" marR="91450" marL="91450"/>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g5994616779296ebb_0"/>
          <p:cNvPicPr preferRelativeResize="0"/>
          <p:nvPr/>
        </p:nvPicPr>
        <p:blipFill rotWithShape="1">
          <a:blip r:embed="rId3">
            <a:alphaModFix/>
          </a:blip>
          <a:srcRect b="5678" l="0" r="0" t="0"/>
          <a:stretch/>
        </p:blipFill>
        <p:spPr>
          <a:xfrm>
            <a:off x="2621500" y="152400"/>
            <a:ext cx="5390076" cy="6705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g5994616779296ebb_5"/>
          <p:cNvPicPr preferRelativeResize="0"/>
          <p:nvPr/>
        </p:nvPicPr>
        <p:blipFill>
          <a:blip r:embed="rId3">
            <a:alphaModFix/>
          </a:blip>
          <a:stretch>
            <a:fillRect/>
          </a:stretch>
        </p:blipFill>
        <p:spPr>
          <a:xfrm>
            <a:off x="3693863" y="152400"/>
            <a:ext cx="4804277" cy="65532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8"/>
          <p:cNvSpPr txBox="1"/>
          <p:nvPr>
            <p:ph type="title"/>
          </p:nvPr>
        </p:nvSpPr>
        <p:spPr>
          <a:xfrm>
            <a:off x="838200" y="-70304"/>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Times New Roman"/>
              <a:buNone/>
            </a:pPr>
            <a:r>
              <a:rPr b="1" lang="en-IN" sz="4000"/>
              <a:t>IMAGING</a:t>
            </a:r>
            <a:endParaRPr/>
          </a:p>
        </p:txBody>
      </p:sp>
      <p:sp>
        <p:nvSpPr>
          <p:cNvPr id="137" name="Google Shape;137;p8"/>
          <p:cNvSpPr txBox="1"/>
          <p:nvPr>
            <p:ph idx="1" type="body"/>
          </p:nvPr>
        </p:nvSpPr>
        <p:spPr>
          <a:xfrm>
            <a:off x="838200" y="815134"/>
            <a:ext cx="10515600" cy="52278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b="1" lang="en-IN" u="sng"/>
              <a:t>CECT (Abdo+Pelvis)</a:t>
            </a:r>
            <a:endParaRPr/>
          </a:p>
          <a:p>
            <a:pPr indent="0" lvl="0" marL="0" rtl="0" algn="l">
              <a:lnSpc>
                <a:spcPct val="90000"/>
              </a:lnSpc>
              <a:spcBef>
                <a:spcPts val="1000"/>
              </a:spcBef>
              <a:spcAft>
                <a:spcPts val="0"/>
              </a:spcAft>
              <a:buClr>
                <a:schemeClr val="dk1"/>
              </a:buClr>
              <a:buSzPts val="2800"/>
              <a:buNone/>
            </a:pPr>
            <a:r>
              <a:rPr lang="en-IN"/>
              <a:t>Laceration of Left hemidiaphragm (14X7cm) with intrathoracic herniation of spleen, pancreatic tail, mesentery and colon with splenic lacerations and arterial bleed with devascularisation (&gt;50%) graded as </a:t>
            </a:r>
            <a:r>
              <a:rPr b="1" lang="en-IN" u="sng"/>
              <a:t>AAST GRADE IV INJURY</a:t>
            </a:r>
            <a:r>
              <a:rPr lang="en-IN"/>
              <a:t>. A subcapsular hematoma measuring 6 mm in thickness, along posterior aspect of spleen also noted</a:t>
            </a:r>
            <a:endParaRPr/>
          </a:p>
          <a:p>
            <a:pPr indent="0" lvl="0" marL="0" rtl="0" algn="l">
              <a:lnSpc>
                <a:spcPct val="90000"/>
              </a:lnSpc>
              <a:spcBef>
                <a:spcPts val="1000"/>
              </a:spcBef>
              <a:spcAft>
                <a:spcPts val="0"/>
              </a:spcAft>
              <a:buClr>
                <a:schemeClr val="dk1"/>
              </a:buClr>
              <a:buSzPts val="2800"/>
              <a:buNone/>
            </a:pPr>
            <a:r>
              <a:rPr lang="en-IN"/>
              <a:t>Moderate left hemopneumothorax (volume 275 cc) in the left lower lobe of lung with ICD in situ in the 5</a:t>
            </a:r>
            <a:r>
              <a:rPr baseline="30000" lang="en-IN"/>
              <a:t>th</a:t>
            </a:r>
            <a:r>
              <a:rPr lang="en-IN"/>
              <a:t> intercostal space whereas mild right haemothorax in the right lower lobe of lung</a:t>
            </a:r>
            <a:endParaRPr/>
          </a:p>
          <a:p>
            <a:pPr indent="0" lvl="0" marL="0" rtl="0" algn="l">
              <a:lnSpc>
                <a:spcPct val="90000"/>
              </a:lnSpc>
              <a:spcBef>
                <a:spcPts val="1000"/>
              </a:spcBef>
              <a:spcAft>
                <a:spcPts val="0"/>
              </a:spcAft>
              <a:buClr>
                <a:schemeClr val="dk1"/>
              </a:buClr>
              <a:buSzPts val="2800"/>
              <a:buNone/>
            </a:pPr>
            <a:r>
              <a:rPr lang="en-IN"/>
              <a:t>Fractures of the 9</a:t>
            </a:r>
            <a:r>
              <a:rPr baseline="30000" lang="en-IN"/>
              <a:t>th</a:t>
            </a:r>
            <a:r>
              <a:rPr lang="en-IN"/>
              <a:t> 10</a:t>
            </a:r>
            <a:r>
              <a:rPr baseline="30000" lang="en-IN"/>
              <a:t>th</a:t>
            </a:r>
            <a:r>
              <a:rPr lang="en-IN"/>
              <a:t> and 11</a:t>
            </a:r>
            <a:r>
              <a:rPr baseline="30000" lang="en-IN"/>
              <a:t>th</a:t>
            </a:r>
            <a:r>
              <a:rPr lang="en-IN"/>
              <a:t> ribs with linear fractures of transverse processes of T10, T11, L1 and L2 vertebrae and comminuted displaced right scapular fracture</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2021-03-14T12:08:14Z</dcterms:created>
  <dc:creator>Lenovo</dc:creator>
</cp:coreProperties>
</file>