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2" r:id="rId2"/>
    <p:sldId id="257" r:id="rId3"/>
    <p:sldId id="258" r:id="rId4"/>
    <p:sldId id="259" r:id="rId5"/>
    <p:sldId id="277" r:id="rId6"/>
    <p:sldId id="283" r:id="rId7"/>
    <p:sldId id="284" r:id="rId8"/>
    <p:sldId id="285" r:id="rId9"/>
    <p:sldId id="286" r:id="rId10"/>
    <p:sldId id="260" r:id="rId11"/>
    <p:sldId id="279" r:id="rId12"/>
    <p:sldId id="280" r:id="rId13"/>
    <p:sldId id="281" r:id="rId14"/>
    <p:sldId id="262" r:id="rId15"/>
    <p:sldId id="265" r:id="rId16"/>
    <p:sldId id="266" r:id="rId17"/>
    <p:sldId id="269" r:id="rId18"/>
    <p:sldId id="268" r:id="rId19"/>
    <p:sldId id="264" r:id="rId20"/>
    <p:sldId id="270" r:id="rId21"/>
    <p:sldId id="272" r:id="rId22"/>
    <p:sldId id="273" r:id="rId23"/>
    <p:sldId id="276"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25" autoAdjust="0"/>
    <p:restoredTop sz="83170" autoAdjust="0"/>
  </p:normalViewPr>
  <p:slideViewPr>
    <p:cSldViewPr snapToGrid="0">
      <p:cViewPr varScale="1">
        <p:scale>
          <a:sx n="92" d="100"/>
          <a:sy n="92" d="100"/>
        </p:scale>
        <p:origin x="-1056" y="-108"/>
      </p:cViewPr>
      <p:guideLst>
        <p:guide orient="horz" pos="2160"/>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C08E0-5953-4347-A3D5-3EF2B9E23B0E}" type="datetimeFigureOut">
              <a:rPr lang="zh-CN" altLang="en-US" smtClean="0"/>
              <a:pPr/>
              <a:t>2021/1/29</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E18E4-1864-426E-AAF6-2A1CE428D406}" type="slidenum">
              <a:rPr lang="zh-CN" altLang="en-US" smtClean="0"/>
              <a:pPr/>
              <a:t>‹#›</a:t>
            </a:fld>
            <a:endParaRPr lang="zh-CN" altLang="en-US"/>
          </a:p>
        </p:txBody>
      </p:sp>
    </p:spTree>
    <p:extLst>
      <p:ext uri="{BB962C8B-B14F-4D97-AF65-F5344CB8AC3E}">
        <p14:creationId xmlns:p14="http://schemas.microsoft.com/office/powerpoint/2010/main" xmlns="" val="336152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 afternoon everyone. I am</a:t>
            </a:r>
            <a:r>
              <a:rPr lang="en-US" altLang="zh-CN" baseline="0" dirty="0" smtClean="0"/>
              <a:t> Dr. </a:t>
            </a:r>
            <a:r>
              <a:rPr lang="en-US" altLang="zh-CN" baseline="0" dirty="0" err="1" smtClean="0"/>
              <a:t>Sahjid</a:t>
            </a:r>
            <a:r>
              <a:rPr lang="en-US" altLang="zh-CN" baseline="0" dirty="0" smtClean="0"/>
              <a:t> </a:t>
            </a:r>
            <a:r>
              <a:rPr lang="en-US" altLang="zh-CN" baseline="0" dirty="0" err="1" smtClean="0"/>
              <a:t>Mukhida</a:t>
            </a:r>
            <a:r>
              <a:rPr lang="en-US" altLang="zh-CN" baseline="0" dirty="0" smtClean="0"/>
              <a:t> Post graduate student from Department of Microbiology.  I am presenting a case of Wound infection due to a rare </a:t>
            </a:r>
            <a:r>
              <a:rPr lang="en-US" altLang="zh-CN" baseline="0" dirty="0" err="1" smtClean="0"/>
              <a:t>proteus</a:t>
            </a:r>
            <a:r>
              <a:rPr lang="en-US" altLang="zh-CN" baseline="0" dirty="0" smtClean="0"/>
              <a:t> species.</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a:t>
            </a:fld>
            <a:endParaRPr lang="zh-CN" altLang="en-US"/>
          </a:p>
        </p:txBody>
      </p:sp>
    </p:spTree>
    <p:extLst>
      <p:ext uri="{BB962C8B-B14F-4D97-AF65-F5344CB8AC3E}">
        <p14:creationId xmlns:p14="http://schemas.microsoft.com/office/powerpoint/2010/main" xmlns="" val="83318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All pus</a:t>
            </a:r>
            <a:r>
              <a:rPr lang="en-US" altLang="zh-CN" baseline="0" dirty="0" smtClean="0"/>
              <a:t>-swab samples are regularly processed for gram staining, Z-N staining, culture and sensitivity test. Swarming was observed on blood agar and smooth non lactose fermenting colonies with distinct odor. </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13</a:t>
            </a:fld>
            <a:endParaRPr lang="zh-CN" altLang="en-US"/>
          </a:p>
        </p:txBody>
      </p:sp>
    </p:spTree>
    <p:extLst>
      <p:ext uri="{BB962C8B-B14F-4D97-AF65-F5344CB8AC3E}">
        <p14:creationId xmlns:p14="http://schemas.microsoft.com/office/powerpoint/2010/main" xmlns="" val="163954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During identification bio—chemical reactions did not match with the common </a:t>
            </a:r>
            <a:r>
              <a:rPr lang="en-US" altLang="zh-CN" baseline="0" dirty="0" err="1" smtClean="0"/>
              <a:t>proteus</a:t>
            </a:r>
            <a:r>
              <a:rPr lang="en-US" altLang="zh-CN" baseline="0" dirty="0" smtClean="0"/>
              <a:t> species. Proteus species was reported and isolate was tested on automation (Vitek-2C) for species identification. </a:t>
            </a:r>
            <a:r>
              <a:rPr lang="en-US" altLang="zh-CN" baseline="0" dirty="0" err="1" smtClean="0"/>
              <a:t>Vitek</a:t>
            </a:r>
            <a:r>
              <a:rPr lang="en-US" altLang="zh-CN" baseline="0" dirty="0" smtClean="0"/>
              <a:t> reported </a:t>
            </a:r>
            <a:r>
              <a:rPr lang="en-US" altLang="zh-CN" i="1" baseline="0" dirty="0" smtClean="0"/>
              <a:t>Proteus </a:t>
            </a:r>
            <a:r>
              <a:rPr lang="en-US" altLang="zh-CN" i="1" baseline="0" dirty="0" err="1" smtClean="0"/>
              <a:t>penneri</a:t>
            </a:r>
            <a:r>
              <a:rPr lang="en-US" altLang="zh-CN" i="1" baseline="0" dirty="0" smtClean="0"/>
              <a:t> with multi drug resistance including </a:t>
            </a:r>
            <a:r>
              <a:rPr lang="en-US" altLang="zh-CN" i="0" baseline="0" dirty="0" err="1" smtClean="0"/>
              <a:t>tigecycline</a:t>
            </a:r>
            <a:r>
              <a:rPr lang="en-US" altLang="zh-CN" i="0" baseline="0" dirty="0" smtClean="0"/>
              <a:t> and </a:t>
            </a:r>
            <a:r>
              <a:rPr lang="en-US" altLang="zh-CN" i="0" baseline="0" dirty="0" err="1" smtClean="0"/>
              <a:t>Colistin</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14</a:t>
            </a:fld>
            <a:endParaRPr lang="zh-CN" altLang="en-US"/>
          </a:p>
        </p:txBody>
      </p:sp>
    </p:spTree>
    <p:extLst>
      <p:ext uri="{BB962C8B-B14F-4D97-AF65-F5344CB8AC3E}">
        <p14:creationId xmlns:p14="http://schemas.microsoft.com/office/powerpoint/2010/main" xmlns="" val="73503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Isolate was again tested</a:t>
            </a:r>
            <a:r>
              <a:rPr lang="en-US" altLang="zh-CN" baseline="0" dirty="0" smtClean="0"/>
              <a:t> for all routine bio-chemical reactions and special test like </a:t>
            </a:r>
            <a:r>
              <a:rPr lang="en-US" altLang="zh-CN" baseline="0" dirty="0" err="1" smtClean="0"/>
              <a:t>Ornithin</a:t>
            </a:r>
            <a:r>
              <a:rPr lang="en-US" altLang="zh-CN" baseline="0" dirty="0" smtClean="0"/>
              <a:t> decarboxylase test. Isolate’s Bio-Chemical reaction were matching with </a:t>
            </a:r>
            <a:r>
              <a:rPr lang="en-US" altLang="zh-CN" i="1" baseline="0" dirty="0" smtClean="0"/>
              <a:t>Proteus</a:t>
            </a:r>
            <a:r>
              <a:rPr lang="en-US" altLang="zh-CN" baseline="0" dirty="0" smtClean="0"/>
              <a:t> </a:t>
            </a:r>
            <a:r>
              <a:rPr lang="en-US" altLang="zh-CN" baseline="0" dirty="0" err="1" smtClean="0"/>
              <a:t>penneri</a:t>
            </a:r>
            <a:r>
              <a:rPr lang="en-US" altLang="zh-CN" baseline="0" dirty="0" smtClean="0"/>
              <a:t>  which was reported by automation. Production of hydrogen sulfide in Triple Sugar Ion agar test is a characteristic of </a:t>
            </a:r>
            <a:r>
              <a:rPr lang="en-US" altLang="zh-CN" i="1" baseline="0" dirty="0" smtClean="0"/>
              <a:t>Proteus</a:t>
            </a:r>
            <a:r>
              <a:rPr lang="en-US" altLang="zh-CN" baseline="0" dirty="0" smtClean="0"/>
              <a:t> species but </a:t>
            </a:r>
            <a:r>
              <a:rPr lang="en-US" altLang="zh-CN" i="1" baseline="0" dirty="0" smtClean="0"/>
              <a:t>P </a:t>
            </a:r>
            <a:r>
              <a:rPr lang="en-US" altLang="zh-CN" i="1" baseline="0" dirty="0" err="1" smtClean="0"/>
              <a:t>penneri</a:t>
            </a:r>
            <a:r>
              <a:rPr lang="en-US" altLang="zh-CN" i="1" baseline="0" dirty="0" smtClean="0"/>
              <a:t> </a:t>
            </a:r>
            <a:r>
              <a:rPr lang="en-US" altLang="zh-CN" baseline="0" dirty="0" smtClean="0"/>
              <a:t>is an exception.</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15</a:t>
            </a:fld>
            <a:endParaRPr lang="zh-CN" altLang="en-US"/>
          </a:p>
        </p:txBody>
      </p:sp>
    </p:spTree>
    <p:extLst>
      <p:ext uri="{BB962C8B-B14F-4D97-AF65-F5344CB8AC3E}">
        <p14:creationId xmlns:p14="http://schemas.microsoft.com/office/powerpoint/2010/main" xmlns="" val="210148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Bio-chemical</a:t>
            </a:r>
            <a:r>
              <a:rPr lang="en-US" altLang="zh-CN" baseline="0" dirty="0" smtClean="0"/>
              <a:t> reactions comparison among </a:t>
            </a:r>
            <a:r>
              <a:rPr lang="en-US" altLang="zh-CN" i="1" baseline="0" dirty="0" smtClean="0"/>
              <a:t>Proteus species</a:t>
            </a:r>
            <a:r>
              <a:rPr lang="en-US" altLang="zh-CN" baseline="0" dirty="0" smtClean="0"/>
              <a:t>. </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16</a:t>
            </a:fld>
            <a:endParaRPr lang="zh-CN" altLang="en-US"/>
          </a:p>
        </p:txBody>
      </p:sp>
    </p:spTree>
    <p:extLst>
      <p:ext uri="{BB962C8B-B14F-4D97-AF65-F5344CB8AC3E}">
        <p14:creationId xmlns:p14="http://schemas.microsoft.com/office/powerpoint/2010/main" xmlns="" val="129297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To rule out the contamination, repeated samples were collected</a:t>
            </a:r>
            <a:r>
              <a:rPr lang="en-US" altLang="zh-CN" baseline="0" dirty="0" smtClean="0"/>
              <a:t> pre and post Cleaning of wound. </a:t>
            </a:r>
            <a:r>
              <a:rPr lang="en-US" altLang="zh-CN" i="1" baseline="0" dirty="0" smtClean="0"/>
              <a:t>Proteus </a:t>
            </a:r>
            <a:r>
              <a:rPr lang="en-US" altLang="zh-CN" i="1" baseline="0" dirty="0" err="1" smtClean="0"/>
              <a:t>penneri</a:t>
            </a:r>
            <a:r>
              <a:rPr lang="en-US" altLang="zh-CN" baseline="0" dirty="0" smtClean="0"/>
              <a:t> was isolated in all the samples. </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17</a:t>
            </a:fld>
            <a:endParaRPr lang="zh-CN" altLang="en-US"/>
          </a:p>
        </p:txBody>
      </p:sp>
    </p:spTree>
    <p:extLst>
      <p:ext uri="{BB962C8B-B14F-4D97-AF65-F5344CB8AC3E}">
        <p14:creationId xmlns:p14="http://schemas.microsoft.com/office/powerpoint/2010/main" xmlns="" val="62776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19</a:t>
            </a:fld>
            <a:endParaRPr lang="zh-CN" altLang="en-US"/>
          </a:p>
        </p:txBody>
      </p:sp>
    </p:spTree>
    <p:extLst>
      <p:ext uri="{BB962C8B-B14F-4D97-AF65-F5344CB8AC3E}">
        <p14:creationId xmlns:p14="http://schemas.microsoft.com/office/powerpoint/2010/main" xmlns="" val="201985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Other </a:t>
            </a:r>
            <a:r>
              <a:rPr lang="en-US" altLang="zh-CN" i="1" dirty="0" smtClean="0"/>
              <a:t>Proteus species</a:t>
            </a:r>
            <a:r>
              <a:rPr lang="en-US" altLang="zh-CN" dirty="0" smtClean="0"/>
              <a:t> like </a:t>
            </a:r>
            <a:r>
              <a:rPr lang="en-US" altLang="zh-CN" i="1" dirty="0" smtClean="0"/>
              <a:t>P.</a:t>
            </a:r>
            <a:r>
              <a:rPr lang="en-US" altLang="zh-CN" i="1" baseline="0" dirty="0" smtClean="0"/>
              <a:t> mirabilis</a:t>
            </a:r>
            <a:r>
              <a:rPr lang="en-US" altLang="zh-CN" baseline="0" dirty="0" smtClean="0"/>
              <a:t> is naturally sensitive to all beta lactams and chloramphenicol while </a:t>
            </a:r>
            <a:r>
              <a:rPr lang="en-US" altLang="zh-CN" i="1" baseline="0" dirty="0" smtClean="0"/>
              <a:t>P. </a:t>
            </a:r>
            <a:r>
              <a:rPr lang="en-US" altLang="zh-CN" i="1" baseline="0" dirty="0" err="1" smtClean="0"/>
              <a:t>penneri</a:t>
            </a:r>
            <a:r>
              <a:rPr lang="en-US" altLang="zh-CN" baseline="0" dirty="0" smtClean="0"/>
              <a:t> is resistant to beta lactams and chloramphenicol too. </a:t>
            </a:r>
            <a:endParaRPr lang="zh-CN" altLang="en-US" dirty="0" smtClean="0"/>
          </a:p>
          <a:p>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20</a:t>
            </a:fld>
            <a:endParaRPr lang="zh-CN" altLang="en-US"/>
          </a:p>
        </p:txBody>
      </p:sp>
    </p:spTree>
    <p:extLst>
      <p:ext uri="{BB962C8B-B14F-4D97-AF65-F5344CB8AC3E}">
        <p14:creationId xmlns:p14="http://schemas.microsoft.com/office/powerpoint/2010/main" xmlns="" val="400861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23</a:t>
            </a:fld>
            <a:endParaRPr lang="zh-CN" altLang="en-US"/>
          </a:p>
        </p:txBody>
      </p:sp>
    </p:spTree>
    <p:extLst>
      <p:ext uri="{BB962C8B-B14F-4D97-AF65-F5344CB8AC3E}">
        <p14:creationId xmlns:p14="http://schemas.microsoft.com/office/powerpoint/2010/main" xmlns="" val="39936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a:t>
            </a:r>
            <a:r>
              <a:rPr lang="en-US" altLang="zh-CN" baseline="0" dirty="0" smtClean="0"/>
              <a:t> </a:t>
            </a:r>
            <a:r>
              <a:rPr lang="en-US" altLang="zh-CN" dirty="0" smtClean="0"/>
              <a:t>65yrs ol</a:t>
            </a:r>
            <a:r>
              <a:rPr lang="en-US" altLang="zh-CN" baseline="0" dirty="0" smtClean="0"/>
              <a:t>d male presented to the surgery OPD with punched out ulcer over left second toe.  Ulcer Size was 2X1 cm with irregular margins and purulent foul smelling blood stained discharge. The skin was thickened around the ulcer site and appeared blackish in color.  The ulcer base was at meta tarsal bone.</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2</a:t>
            </a:fld>
            <a:endParaRPr lang="zh-CN" altLang="en-US"/>
          </a:p>
        </p:txBody>
      </p:sp>
    </p:spTree>
    <p:extLst>
      <p:ext uri="{BB962C8B-B14F-4D97-AF65-F5344CB8AC3E}">
        <p14:creationId xmlns:p14="http://schemas.microsoft.com/office/powerpoint/2010/main" xmlns="" val="48867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Patient</a:t>
            </a:r>
            <a:r>
              <a:rPr lang="en-US" altLang="zh-CN" baseline="0" dirty="0" smtClean="0"/>
              <a:t> was a known case of type II diabetes from past 6 years with medication. He underwent angioplasty for Coronary Artery Disease 2 years back. A bleb like swelling was seen on left second toe which burst and formed an ulcer. The ulcer was ever increasing which had foul smelling yellowish discharge. Another ulcer developed beside the existing wound</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3</a:t>
            </a:fld>
            <a:endParaRPr lang="zh-CN" altLang="en-US"/>
          </a:p>
        </p:txBody>
      </p:sp>
    </p:spTree>
    <p:extLst>
      <p:ext uri="{BB962C8B-B14F-4D97-AF65-F5344CB8AC3E}">
        <p14:creationId xmlns:p14="http://schemas.microsoft.com/office/powerpoint/2010/main" xmlns="" val="10211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Patient did</a:t>
            </a:r>
            <a:r>
              <a:rPr lang="en-US" altLang="zh-CN" baseline="0" dirty="0" smtClean="0"/>
              <a:t> not have any complaints like numbness or movement restriction. There was no rise in local temperature or complaint related to fever or edema and Comorbidity like BA, Epilepsy, blurred vision were not present.</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4</a:t>
            </a:fld>
            <a:endParaRPr lang="zh-CN" altLang="en-US"/>
          </a:p>
        </p:txBody>
      </p:sp>
    </p:spTree>
    <p:extLst>
      <p:ext uri="{BB962C8B-B14F-4D97-AF65-F5344CB8AC3E}">
        <p14:creationId xmlns:p14="http://schemas.microsoft.com/office/powerpoint/2010/main" xmlns="" val="308951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the time</a:t>
            </a:r>
            <a:r>
              <a:rPr lang="en-US" altLang="zh-CN" baseline="0" dirty="0" smtClean="0"/>
              <a:t> of the admission, systemic evaluations were </a:t>
            </a:r>
            <a:r>
              <a:rPr lang="en-US" altLang="zh-CN" dirty="0" smtClean="0"/>
              <a:t>done </a:t>
            </a:r>
            <a:r>
              <a:rPr lang="en-US" altLang="zh-CN" baseline="0" dirty="0" smtClean="0"/>
              <a:t>and found to be within normal limit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Laboratory parameters : CK-Mb, BSL, HbA1C were found to be deranged due to CAD and Type II DM.</a:t>
            </a:r>
            <a:endParaRPr lang="zh-CN" altLang="en-US" dirty="0" smtClean="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5</a:t>
            </a:fld>
            <a:endParaRPr lang="zh-CN" altLang="en-US"/>
          </a:p>
        </p:txBody>
      </p:sp>
    </p:spTree>
    <p:extLst>
      <p:ext uri="{BB962C8B-B14F-4D97-AF65-F5344CB8AC3E}">
        <p14:creationId xmlns:p14="http://schemas.microsoft.com/office/powerpoint/2010/main" xmlns="" val="379715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6</a:t>
            </a:fld>
            <a:endParaRPr lang="zh-CN" altLang="en-US"/>
          </a:p>
        </p:txBody>
      </p:sp>
    </p:spTree>
    <p:extLst>
      <p:ext uri="{BB962C8B-B14F-4D97-AF65-F5344CB8AC3E}">
        <p14:creationId xmlns:p14="http://schemas.microsoft.com/office/powerpoint/2010/main" xmlns="" val="49875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After 10 days of amputation, surgical site was not healing,</a:t>
            </a:r>
            <a:r>
              <a:rPr lang="en-US" altLang="zh-CN" baseline="0" dirty="0" smtClean="0"/>
              <a:t> Repeated swab was sent for c/s which isolated Pseudomonas aeruginosa but with different sensitivity. </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8</a:t>
            </a:fld>
            <a:endParaRPr lang="zh-CN" altLang="en-US"/>
          </a:p>
        </p:txBody>
      </p:sp>
    </p:spTree>
    <p:extLst>
      <p:ext uri="{BB962C8B-B14F-4D97-AF65-F5344CB8AC3E}">
        <p14:creationId xmlns:p14="http://schemas.microsoft.com/office/powerpoint/2010/main" xmlns="" val="332507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Start with </a:t>
            </a:r>
            <a:r>
              <a:rPr lang="en-US" altLang="zh-CN" dirty="0" err="1" smtClean="0">
                <a:solidFill>
                  <a:schemeClr val="tx1"/>
                </a:solidFill>
                <a:latin typeface="Arial" panose="020B0604020202020204" pitchFamily="34" charset="0"/>
                <a:cs typeface="Arial" panose="020B0604020202020204" pitchFamily="34" charset="0"/>
              </a:rPr>
              <a:t>Amoxycillin</a:t>
            </a:r>
            <a:r>
              <a:rPr lang="en-US" altLang="zh-CN" dirty="0" smtClean="0">
                <a:solidFill>
                  <a:schemeClr val="tx1"/>
                </a:solidFill>
                <a:latin typeface="Arial" panose="020B0604020202020204" pitchFamily="34" charset="0"/>
                <a:cs typeface="Arial" panose="020B0604020202020204" pitchFamily="34" charset="0"/>
              </a:rPr>
              <a:t>-Clavulanic acid but after 1</a:t>
            </a:r>
            <a:r>
              <a:rPr lang="en-US" altLang="zh-CN" baseline="30000" dirty="0" smtClean="0">
                <a:solidFill>
                  <a:schemeClr val="tx1"/>
                </a:solidFill>
                <a:latin typeface="Arial" panose="020B0604020202020204" pitchFamily="34" charset="0"/>
                <a:cs typeface="Arial" panose="020B0604020202020204" pitchFamily="34" charset="0"/>
              </a:rPr>
              <a:t>st</a:t>
            </a:r>
            <a:r>
              <a:rPr lang="en-US" altLang="zh-CN" dirty="0" smtClean="0">
                <a:solidFill>
                  <a:schemeClr val="tx1"/>
                </a:solidFill>
                <a:latin typeface="Arial" panose="020B0604020202020204" pitchFamily="34" charset="0"/>
                <a:cs typeface="Arial" panose="020B0604020202020204" pitchFamily="34" charset="0"/>
              </a:rPr>
              <a:t> amputation and C/S report, Piperacillin + </a:t>
            </a:r>
            <a:r>
              <a:rPr lang="en-US" altLang="zh-CN" dirty="0" err="1" smtClean="0">
                <a:solidFill>
                  <a:schemeClr val="tx1"/>
                </a:solidFill>
                <a:latin typeface="Arial" panose="020B0604020202020204" pitchFamily="34" charset="0"/>
                <a:cs typeface="Arial" panose="020B0604020202020204" pitchFamily="34" charset="0"/>
              </a:rPr>
              <a:t>Tazabactum</a:t>
            </a:r>
            <a:r>
              <a:rPr lang="en-US" altLang="zh-CN" dirty="0" smtClean="0">
                <a:solidFill>
                  <a:schemeClr val="tx1"/>
                </a:solidFill>
                <a:latin typeface="Arial" panose="020B0604020202020204" pitchFamily="34" charset="0"/>
                <a:cs typeface="Arial" panose="020B0604020202020204" pitchFamily="34" charset="0"/>
              </a:rPr>
              <a:t> and Metronidazole</a:t>
            </a:r>
            <a:r>
              <a:rPr lang="en-US" altLang="zh-CN" baseline="0" dirty="0" smtClean="0">
                <a:solidFill>
                  <a:schemeClr val="tx1"/>
                </a:solidFill>
                <a:latin typeface="Arial" panose="020B0604020202020204" pitchFamily="34" charset="0"/>
                <a:cs typeface="Arial" panose="020B0604020202020204" pitchFamily="34" charset="0"/>
              </a:rPr>
              <a:t> </a:t>
            </a:r>
            <a:r>
              <a:rPr lang="en-US" altLang="zh-CN" dirty="0" smtClean="0">
                <a:solidFill>
                  <a:schemeClr val="tx1"/>
                </a:solidFill>
                <a:latin typeface="Arial" panose="020B0604020202020204" pitchFamily="34" charset="0"/>
                <a:cs typeface="Arial" panose="020B0604020202020204" pitchFamily="34" charset="0"/>
              </a:rPr>
              <a:t>were given.</a:t>
            </a:r>
            <a:r>
              <a:rPr lang="en-US" altLang="zh-CN" baseline="0" dirty="0" smtClean="0">
                <a:solidFill>
                  <a:schemeClr val="tx1"/>
                </a:solidFill>
                <a:latin typeface="Arial" panose="020B0604020202020204" pitchFamily="34" charset="0"/>
                <a:cs typeface="Arial" panose="020B0604020202020204" pitchFamily="34" charset="0"/>
              </a:rPr>
              <a:t> </a:t>
            </a:r>
            <a:r>
              <a:rPr lang="en-US" altLang="zh-CN" dirty="0" smtClean="0">
                <a:solidFill>
                  <a:schemeClr val="tx1"/>
                </a:solidFill>
                <a:latin typeface="Arial" panose="020B0604020202020204" pitchFamily="34" charset="0"/>
                <a:cs typeface="Arial" panose="020B0604020202020204" pitchFamily="34" charset="0"/>
              </a:rPr>
              <a:t>After Below Knee amputation B L</a:t>
            </a:r>
            <a:r>
              <a:rPr lang="en-US" altLang="zh-CN" baseline="0" dirty="0" smtClean="0">
                <a:solidFill>
                  <a:schemeClr val="tx1"/>
                </a:solidFill>
                <a:latin typeface="Arial" panose="020B0604020202020204" pitchFamily="34" charset="0"/>
                <a:cs typeface="Arial" panose="020B0604020202020204" pitchFamily="34" charset="0"/>
              </a:rPr>
              <a:t>+ </a:t>
            </a:r>
            <a:r>
              <a:rPr lang="en-US" altLang="zh-CN" dirty="0" smtClean="0">
                <a:solidFill>
                  <a:schemeClr val="tx1"/>
                </a:solidFill>
                <a:latin typeface="Arial" panose="020B0604020202020204" pitchFamily="34" charset="0"/>
                <a:cs typeface="Arial" panose="020B0604020202020204" pitchFamily="34" charset="0"/>
              </a:rPr>
              <a:t>BLI and </a:t>
            </a:r>
            <a:r>
              <a:rPr lang="en-US" altLang="zh-CN" dirty="0" err="1" smtClean="0">
                <a:solidFill>
                  <a:schemeClr val="tx1"/>
                </a:solidFill>
                <a:latin typeface="Arial" panose="020B0604020202020204" pitchFamily="34" charset="0"/>
                <a:cs typeface="Arial" panose="020B0604020202020204" pitchFamily="34" charset="0"/>
              </a:rPr>
              <a:t>Linezolid</a:t>
            </a:r>
            <a:r>
              <a:rPr lang="en-US" altLang="zh-CN" baseline="0" dirty="0" smtClean="0">
                <a:solidFill>
                  <a:schemeClr val="tx1"/>
                </a:solidFill>
                <a:latin typeface="Arial" panose="020B0604020202020204" pitchFamily="34" charset="0"/>
                <a:cs typeface="Arial" panose="020B0604020202020204" pitchFamily="34" charset="0"/>
              </a:rPr>
              <a:t> </a:t>
            </a:r>
            <a:r>
              <a:rPr lang="en-US" altLang="zh-CN" dirty="0" smtClean="0">
                <a:solidFill>
                  <a:schemeClr val="tx1"/>
                </a:solidFill>
                <a:latin typeface="Arial" panose="020B0604020202020204" pitchFamily="34" charset="0"/>
                <a:cs typeface="Arial" panose="020B0604020202020204" pitchFamily="34" charset="0"/>
              </a:rPr>
              <a:t> were added.</a:t>
            </a:r>
          </a:p>
          <a:p>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11</a:t>
            </a:fld>
            <a:endParaRPr lang="zh-CN" altLang="en-US"/>
          </a:p>
        </p:txBody>
      </p:sp>
    </p:spTree>
    <p:extLst>
      <p:ext uri="{BB962C8B-B14F-4D97-AF65-F5344CB8AC3E}">
        <p14:creationId xmlns:p14="http://schemas.microsoft.com/office/powerpoint/2010/main" xmlns="" val="699878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These</a:t>
            </a:r>
            <a:r>
              <a:rPr lang="en-US" altLang="zh-CN" baseline="0" dirty="0" smtClean="0"/>
              <a:t> is the samples summary received to microbiology lab for culture and sensitivity test. Urinary system infection probability is rule out by urine culture. Blood culture not done because systemic infection symptoms not observed. After more then 20 days of below knee amputation, culture and sensitivity report showed multi drug resistance. </a:t>
            </a:r>
            <a:endParaRPr lang="zh-CN" altLang="en-US" dirty="0"/>
          </a:p>
        </p:txBody>
      </p:sp>
      <p:sp>
        <p:nvSpPr>
          <p:cNvPr id="4" name="Slide Number Placeholder 3"/>
          <p:cNvSpPr>
            <a:spLocks noGrp="1"/>
          </p:cNvSpPr>
          <p:nvPr>
            <p:ph type="sldNum" sz="quarter" idx="10"/>
          </p:nvPr>
        </p:nvSpPr>
        <p:spPr/>
        <p:txBody>
          <a:bodyPr/>
          <a:lstStyle/>
          <a:p>
            <a:fld id="{D0BE18E4-1864-426E-AAF6-2A1CE428D406}" type="slidenum">
              <a:rPr lang="zh-CN" altLang="en-US" smtClean="0"/>
              <a:pPr/>
              <a:t>12</a:t>
            </a:fld>
            <a:endParaRPr lang="zh-CN" altLang="en-US"/>
          </a:p>
        </p:txBody>
      </p:sp>
    </p:spTree>
    <p:extLst>
      <p:ext uri="{BB962C8B-B14F-4D97-AF65-F5344CB8AC3E}">
        <p14:creationId xmlns:p14="http://schemas.microsoft.com/office/powerpoint/2010/main" xmlns="" val="2945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ltLang="zh-CN"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ltLang="zh-CN"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D5A3776-4A4B-4764-A690-2EF440D398A6}" type="slidenum">
              <a:rPr lang="zh-CN" altLang="en-US" smtClean="0"/>
              <a:pPr/>
              <a:t>‹#›</a:t>
            </a:fld>
            <a:endParaRPr lang="zh-CN"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2600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46315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ltLang="zh-CN"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395337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idx="1"/>
          </p:nvPr>
        </p:nvSpPr>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428501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Edit Master text styles</a:t>
            </a:r>
          </a:p>
        </p:txBody>
      </p:sp>
      <p:sp>
        <p:nvSpPr>
          <p:cNvPr id="4" name="Date Placeholder 3"/>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D5A3776-4A4B-4764-A690-2EF440D398A6}" type="slidenum">
              <a:rPr lang="zh-CN" altLang="en-US" smtClean="0"/>
              <a:pPr/>
              <a:t>‹#›</a:t>
            </a:fld>
            <a:endParaRPr lang="zh-CN"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302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zh-CN"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Date Placeholder 4"/>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177467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7" name="Date Placeholder 6"/>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52844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4715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128268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ltLang="zh-CN"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17336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ltLang="zh-CN"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
        <p:nvSpPr>
          <p:cNvPr id="5" name="Date Placeholder 4"/>
          <p:cNvSpPr>
            <a:spLocks noGrp="1"/>
          </p:cNvSpPr>
          <p:nvPr>
            <p:ph type="dt" sz="half" idx="10"/>
          </p:nvPr>
        </p:nvSpPr>
        <p:spPr/>
        <p:txBody>
          <a:bodyPr/>
          <a:lstStyle/>
          <a:p>
            <a:fld id="{B56B7E57-A2DE-4BF1-9A6B-09052599A282}" type="datetimeFigureOut">
              <a:rPr lang="zh-CN" altLang="en-US" smtClean="0"/>
              <a:pPr/>
              <a:t>2021/1/29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168578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56B7E57-A2DE-4BF1-9A6B-09052599A282}" type="datetimeFigureOut">
              <a:rPr lang="zh-CN" altLang="en-US" smtClean="0"/>
              <a:pPr/>
              <a:t>2021/1/29</a:t>
            </a:fld>
            <a:endParaRPr lang="zh-CN"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zh-CN"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D5A3776-4A4B-4764-A690-2EF440D398A6}" type="slidenum">
              <a:rPr lang="zh-CN" altLang="en-US" smtClean="0"/>
              <a:pPr/>
              <a:t>‹#›</a:t>
            </a:fld>
            <a:endParaRPr lang="zh-CN" altLang="en-US"/>
          </a:p>
        </p:txBody>
      </p:sp>
    </p:spTree>
    <p:extLst>
      <p:ext uri="{BB962C8B-B14F-4D97-AF65-F5344CB8AC3E}">
        <p14:creationId xmlns:p14="http://schemas.microsoft.com/office/powerpoint/2010/main" xmlns="" val="1122099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881743"/>
            <a:ext cx="9927771" cy="26963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800" b="1" i="0" u="sng"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Wound Infection</a:t>
            </a:r>
            <a:br>
              <a:rPr kumimoji="0" lang="en-US" altLang="zh-CN" sz="4800" b="1" i="0" u="sng"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br>
            <a:r>
              <a:rPr kumimoji="0" lang="en-US" altLang="zh-CN" sz="4800" b="1" i="0" u="sng"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due to</a:t>
            </a:r>
            <a:r>
              <a:rPr kumimoji="0" lang="en-US" altLang="zh-CN" sz="4800" b="1" i="0" u="sng" strike="noStrike" kern="1200" cap="none" spc="0" normalizeH="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a:t>
            </a:r>
            <a:r>
              <a:rPr lang="en-US" altLang="zh-CN" sz="4800" b="1" u="sng" dirty="0" smtClean="0">
                <a:latin typeface="Tahoma" panose="020B0604030504040204" pitchFamily="34" charset="0"/>
                <a:ea typeface="Tahoma" panose="020B0604030504040204" pitchFamily="34" charset="0"/>
                <a:cs typeface="Tahoma" panose="020B0604030504040204" pitchFamily="34" charset="0"/>
              </a:rPr>
              <a:t>a</a:t>
            </a:r>
            <a:r>
              <a:rPr kumimoji="0" lang="en-US" altLang="zh-CN" sz="4800" b="1" i="0" u="sng"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rare</a:t>
            </a:r>
            <a:r>
              <a:rPr kumimoji="0" lang="en-US" altLang="zh-CN" sz="4800" b="1" i="0" u="sng" strike="noStrike" kern="1200" cap="none" spc="0" normalizeH="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4800" b="1" i="1" u="sng" strike="noStrike" kern="1200" cap="none" spc="0" normalizeH="0" baseline="0" noProof="0" dirty="0" smtClean="0">
                <a:ln>
                  <a:noFill/>
                </a:ln>
                <a:effectLst/>
                <a:uLnTx/>
                <a:uFillTx/>
                <a:latin typeface="Tahoma" panose="020B0604030504040204" pitchFamily="34" charset="0"/>
                <a:ea typeface="Tahoma" panose="020B0604030504040204" pitchFamily="34" charset="0"/>
                <a:cs typeface="Tahoma" panose="020B0604030504040204" pitchFamily="34" charset="0"/>
              </a:rPr>
              <a:t>Proteus species</a:t>
            </a:r>
            <a:endParaRPr kumimoji="0" lang="zh-CN" altLang="en-US" sz="4800" b="1" i="1" u="sng" strike="noStrike" kern="1200" cap="none" spc="0" normalizeH="0" baseline="0" noProof="0" dirty="0">
              <a:ln>
                <a:noFill/>
              </a:ln>
              <a:effectLst/>
              <a:uLnTx/>
              <a:uFillTx/>
              <a:latin typeface="Tahoma" panose="020B0604030504040204" pitchFamily="34" charset="0"/>
              <a:ea typeface="ＤＦ明朝体W5" panose="02010609010101010101" pitchFamily="49" charset="-128"/>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94326" y="3264441"/>
            <a:ext cx="2405537" cy="2882801"/>
          </a:xfrm>
          <a:prstGeom prst="rect">
            <a:avLst/>
          </a:prstGeom>
        </p:spPr>
      </p:pic>
      <p:sp>
        <p:nvSpPr>
          <p:cNvPr id="6" name="Content Placeholder 2"/>
          <p:cNvSpPr txBox="1">
            <a:spLocks/>
          </p:cNvSpPr>
          <p:nvPr/>
        </p:nvSpPr>
        <p:spPr>
          <a:xfrm>
            <a:off x="1143000" y="4264298"/>
            <a:ext cx="9474200" cy="2143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n-US" altLang="zh-CN" sz="2600" b="1" u="sng" dirty="0" smtClean="0">
                <a:solidFill>
                  <a:schemeClr val="tx1"/>
                </a:solidFill>
                <a:latin typeface="Arial" panose="020B0604020202020204" pitchFamily="34" charset="0"/>
                <a:cs typeface="Arial" panose="020B0604020202020204" pitchFamily="34" charset="0"/>
              </a:rPr>
              <a:t>Present</a:t>
            </a:r>
            <a:r>
              <a:rPr lang="zh-CN" altLang="en-US" sz="2600" b="1" u="sng" dirty="0" smtClean="0">
                <a:solidFill>
                  <a:schemeClr val="tx1"/>
                </a:solidFill>
                <a:latin typeface="Arial" panose="020B0604020202020204" pitchFamily="34" charset="0"/>
                <a:cs typeface="Arial" panose="020B0604020202020204" pitchFamily="34" charset="0"/>
              </a:rPr>
              <a:t> </a:t>
            </a:r>
            <a:r>
              <a:rPr lang="en-US" altLang="zh-CN" sz="2600" b="1" u="sng" dirty="0" smtClean="0">
                <a:solidFill>
                  <a:schemeClr val="tx1"/>
                </a:solidFill>
                <a:latin typeface="Arial" panose="020B0604020202020204" pitchFamily="34" charset="0"/>
                <a:cs typeface="Arial" panose="020B0604020202020204" pitchFamily="34" charset="0"/>
              </a:rPr>
              <a:t>By</a:t>
            </a:r>
          </a:p>
          <a:p>
            <a:r>
              <a:rPr lang="en-US" altLang="zh-CN" sz="2600" b="1" dirty="0" smtClean="0">
                <a:solidFill>
                  <a:schemeClr val="tx1"/>
                </a:solidFill>
                <a:latin typeface="Arial" panose="020B0604020202020204" pitchFamily="34" charset="0"/>
                <a:cs typeface="Arial" panose="020B0604020202020204" pitchFamily="34" charset="0"/>
              </a:rPr>
              <a:t>Dr. </a:t>
            </a:r>
            <a:r>
              <a:rPr lang="en-US" altLang="zh-CN" sz="2600" b="1" dirty="0" err="1" smtClean="0">
                <a:solidFill>
                  <a:schemeClr val="tx1"/>
                </a:solidFill>
                <a:latin typeface="Arial" panose="020B0604020202020204" pitchFamily="34" charset="0"/>
                <a:cs typeface="Arial" panose="020B0604020202020204" pitchFamily="34" charset="0"/>
              </a:rPr>
              <a:t>Sahjid</a:t>
            </a:r>
            <a:r>
              <a:rPr lang="en-US" altLang="zh-CN" sz="2600" b="1" dirty="0" smtClean="0">
                <a:solidFill>
                  <a:schemeClr val="tx1"/>
                </a:solidFill>
                <a:latin typeface="Arial" panose="020B0604020202020204" pitchFamily="34" charset="0"/>
                <a:cs typeface="Arial" panose="020B0604020202020204" pitchFamily="34" charset="0"/>
              </a:rPr>
              <a:t> </a:t>
            </a:r>
            <a:r>
              <a:rPr lang="en-US" altLang="zh-CN" sz="2600" b="1" dirty="0" err="1" smtClean="0">
                <a:solidFill>
                  <a:schemeClr val="tx1"/>
                </a:solidFill>
                <a:latin typeface="Arial" panose="020B0604020202020204" pitchFamily="34" charset="0"/>
                <a:cs typeface="Arial" panose="020B0604020202020204" pitchFamily="34" charset="0"/>
              </a:rPr>
              <a:t>Mukhida</a:t>
            </a:r>
            <a:endParaRPr lang="en-US" altLang="zh-CN" sz="2600" b="1" dirty="0" smtClean="0">
              <a:solidFill>
                <a:schemeClr val="tx1"/>
              </a:solidFill>
              <a:latin typeface="Arial" panose="020B0604020202020204" pitchFamily="34" charset="0"/>
              <a:cs typeface="Arial" panose="020B0604020202020204" pitchFamily="34" charset="0"/>
            </a:endParaRPr>
          </a:p>
          <a:p>
            <a:r>
              <a:rPr lang="en-US" altLang="zh-CN" sz="2600" b="1" dirty="0" smtClean="0">
                <a:solidFill>
                  <a:schemeClr val="tx1"/>
                </a:solidFill>
                <a:latin typeface="Arial" panose="020B0604020202020204" pitchFamily="34" charset="0"/>
                <a:cs typeface="Arial" panose="020B0604020202020204" pitchFamily="34" charset="0"/>
              </a:rPr>
              <a:t>PG Resident</a:t>
            </a:r>
          </a:p>
          <a:p>
            <a:r>
              <a:rPr lang="en-US" altLang="zh-CN" sz="2600" b="1" dirty="0" smtClean="0">
                <a:solidFill>
                  <a:schemeClr val="tx1"/>
                </a:solidFill>
                <a:latin typeface="Arial" panose="020B0604020202020204" pitchFamily="34" charset="0"/>
                <a:cs typeface="Arial" panose="020B0604020202020204" pitchFamily="34" charset="0"/>
              </a:rPr>
              <a:t>Department of Microbiology</a:t>
            </a:r>
          </a:p>
        </p:txBody>
      </p:sp>
      <p:pic>
        <p:nvPicPr>
          <p:cNvPr id="7" name="Picture 6"/>
          <p:cNvPicPr>
            <a:picLocks noChangeAspect="1"/>
          </p:cNvPicPr>
          <p:nvPr/>
        </p:nvPicPr>
        <p:blipFill rotWithShape="1">
          <a:blip r:embed="rId4"/>
          <a:srcRect r="67601"/>
          <a:stretch/>
        </p:blipFill>
        <p:spPr>
          <a:xfrm>
            <a:off x="411034" y="638018"/>
            <a:ext cx="2515096" cy="9067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7219" y="311701"/>
            <a:ext cx="4117341" cy="638287"/>
          </a:xfrm>
        </p:spPr>
        <p:txBody>
          <a:bodyPr>
            <a:normAutofit fontScale="90000"/>
          </a:bodyPr>
          <a:lstStyle/>
          <a:p>
            <a:r>
              <a:rPr lang="en-US" altLang="zh-CN" b="1" smtClean="0">
                <a:solidFill>
                  <a:schemeClr val="tx1"/>
                </a:solidFill>
              </a:rPr>
              <a:t>MANAGEMENT </a:t>
            </a:r>
            <a:endParaRPr lang="zh-CN" altLang="en-US"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9672339" y="4329328"/>
            <a:ext cx="1937298" cy="25830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3922662833"/>
              </p:ext>
            </p:extLst>
          </p:nvPr>
        </p:nvGraphicFramePr>
        <p:xfrm>
          <a:off x="617219" y="924591"/>
          <a:ext cx="11186209" cy="3901440"/>
        </p:xfrm>
        <a:graphic>
          <a:graphicData uri="http://schemas.openxmlformats.org/drawingml/2006/table">
            <a:tbl>
              <a:tblPr firstRow="1" bandRow="1">
                <a:tableStyleId>{5C22544A-7EE6-4342-B048-85BDC9FD1C3A}</a:tableStyleId>
              </a:tblPr>
              <a:tblGrid>
                <a:gridCol w="2904914">
                  <a:extLst>
                    <a:ext uri="{9D8B030D-6E8A-4147-A177-3AD203B41FA5}">
                      <a16:colId xmlns:a16="http://schemas.microsoft.com/office/drawing/2014/main" xmlns="" val="1087184613"/>
                    </a:ext>
                  </a:extLst>
                </a:gridCol>
                <a:gridCol w="8281295">
                  <a:extLst>
                    <a:ext uri="{9D8B030D-6E8A-4147-A177-3AD203B41FA5}">
                      <a16:colId xmlns:a16="http://schemas.microsoft.com/office/drawing/2014/main" xmlns="" val="3536546566"/>
                    </a:ext>
                  </a:extLst>
                </a:gridCol>
              </a:tblGrid>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Date </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r>
                        <a:rPr lang="en-US" altLang="zh-CN" sz="2200" dirty="0" smtClean="0">
                          <a:solidFill>
                            <a:schemeClr val="tx1"/>
                          </a:solidFill>
                          <a:latin typeface="Arial" panose="020B0604020202020204" pitchFamily="34" charset="0"/>
                          <a:cs typeface="Arial" panose="020B0604020202020204" pitchFamily="34" charset="0"/>
                        </a:rPr>
                        <a:t>Details</a:t>
                      </a:r>
                      <a:endParaRPr lang="zh-CN" altLang="en-US"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087014154"/>
                  </a:ext>
                </a:extLst>
              </a:tr>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9</a:t>
                      </a:r>
                      <a:r>
                        <a:rPr lang="en-US" altLang="zh-CN" sz="2200" baseline="30000" dirty="0" smtClean="0">
                          <a:solidFill>
                            <a:schemeClr val="tx1"/>
                          </a:solidFill>
                          <a:latin typeface="Arial" panose="020B0604020202020204" pitchFamily="34" charset="0"/>
                          <a:cs typeface="Arial" panose="020B0604020202020204" pitchFamily="34" charset="0"/>
                        </a:rPr>
                        <a:t>th</a:t>
                      </a:r>
                      <a:r>
                        <a:rPr lang="en-US" altLang="zh-CN" sz="2200" baseline="0" dirty="0" smtClean="0">
                          <a:solidFill>
                            <a:schemeClr val="tx1"/>
                          </a:solidFill>
                          <a:latin typeface="Arial" panose="020B0604020202020204" pitchFamily="34" charset="0"/>
                          <a:cs typeface="Arial" panose="020B0604020202020204" pitchFamily="34" charset="0"/>
                        </a:rPr>
                        <a:t> October 2020</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r>
                        <a:rPr lang="en-US" altLang="zh-CN" sz="2200" dirty="0" smtClean="0">
                          <a:solidFill>
                            <a:schemeClr val="tx1"/>
                          </a:solidFill>
                          <a:latin typeface="Arial" panose="020B0604020202020204" pitchFamily="34" charset="0"/>
                          <a:cs typeface="Arial" panose="020B0604020202020204" pitchFamily="34" charset="0"/>
                        </a:rPr>
                        <a:t>Patient</a:t>
                      </a:r>
                      <a:r>
                        <a:rPr lang="en-US" altLang="zh-CN" sz="2200" baseline="0" dirty="0" smtClean="0">
                          <a:solidFill>
                            <a:schemeClr val="tx1"/>
                          </a:solidFill>
                          <a:latin typeface="Arial" panose="020B0604020202020204" pitchFamily="34" charset="0"/>
                          <a:cs typeface="Arial" panose="020B0604020202020204" pitchFamily="34" charset="0"/>
                        </a:rPr>
                        <a:t> admitted in the hospital for treatment</a:t>
                      </a:r>
                      <a:endParaRPr lang="zh-CN" altLang="en-US"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919615454"/>
                  </a:ext>
                </a:extLst>
              </a:tr>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13</a:t>
                      </a:r>
                      <a:r>
                        <a:rPr lang="en-US" altLang="zh-CN" sz="2200" baseline="30000" dirty="0" smtClean="0">
                          <a:solidFill>
                            <a:schemeClr val="tx1"/>
                          </a:solidFill>
                          <a:latin typeface="Arial" panose="020B0604020202020204" pitchFamily="34" charset="0"/>
                          <a:cs typeface="Arial" panose="020B0604020202020204" pitchFamily="34" charset="0"/>
                        </a:rPr>
                        <a:t>th</a:t>
                      </a:r>
                      <a:r>
                        <a:rPr lang="en-US" altLang="zh-CN" sz="2200" dirty="0" smtClean="0">
                          <a:solidFill>
                            <a:schemeClr val="tx1"/>
                          </a:solidFill>
                          <a:latin typeface="Arial" panose="020B0604020202020204" pitchFamily="34" charset="0"/>
                          <a:cs typeface="Arial" panose="020B0604020202020204" pitchFamily="34" charset="0"/>
                        </a:rPr>
                        <a:t> October 2020</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r>
                        <a:rPr lang="en-US" altLang="zh-CN" sz="2200" dirty="0" smtClean="0">
                          <a:solidFill>
                            <a:schemeClr val="tx1"/>
                          </a:solidFill>
                          <a:latin typeface="Arial" panose="020B0604020202020204" pitchFamily="34" charset="0"/>
                          <a:cs typeface="Arial" panose="020B0604020202020204" pitchFamily="34" charset="0"/>
                        </a:rPr>
                        <a:t>Culture swabs</a:t>
                      </a:r>
                      <a:r>
                        <a:rPr lang="en-US" altLang="zh-CN" sz="2200" baseline="0" dirty="0" smtClean="0">
                          <a:solidFill>
                            <a:schemeClr val="tx1"/>
                          </a:solidFill>
                          <a:latin typeface="Arial" panose="020B0604020202020204" pitchFamily="34" charset="0"/>
                          <a:cs typeface="Arial" panose="020B0604020202020204" pitchFamily="34" charset="0"/>
                        </a:rPr>
                        <a:t> were sent and empirical treatment was started </a:t>
                      </a:r>
                      <a:endParaRPr lang="zh-CN" altLang="en-US"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13439446"/>
                  </a:ext>
                </a:extLst>
              </a:tr>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14</a:t>
                      </a:r>
                      <a:r>
                        <a:rPr lang="en-US" altLang="zh-CN" sz="2200" baseline="30000" dirty="0" smtClean="0">
                          <a:solidFill>
                            <a:schemeClr val="tx1"/>
                          </a:solidFill>
                          <a:latin typeface="Arial" panose="020B0604020202020204" pitchFamily="34" charset="0"/>
                          <a:cs typeface="Arial" panose="020B0604020202020204" pitchFamily="34" charset="0"/>
                        </a:rPr>
                        <a:t>th</a:t>
                      </a:r>
                      <a:r>
                        <a:rPr lang="en-US" altLang="zh-CN" sz="2200" baseline="0" dirty="0" smtClean="0">
                          <a:solidFill>
                            <a:schemeClr val="tx1"/>
                          </a:solidFill>
                          <a:latin typeface="Arial" panose="020B0604020202020204" pitchFamily="34" charset="0"/>
                          <a:cs typeface="Arial" panose="020B0604020202020204" pitchFamily="34" charset="0"/>
                        </a:rPr>
                        <a:t> October 2020</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r>
                        <a:rPr lang="en-US" altLang="zh-CN" sz="2200" dirty="0" smtClean="0">
                          <a:solidFill>
                            <a:schemeClr val="tx1"/>
                          </a:solidFill>
                          <a:latin typeface="Arial" panose="020B0604020202020204" pitchFamily="34" charset="0"/>
                          <a:cs typeface="Arial" panose="020B0604020202020204" pitchFamily="34" charset="0"/>
                        </a:rPr>
                        <a:t>Left 2</a:t>
                      </a:r>
                      <a:r>
                        <a:rPr lang="en-US" altLang="zh-CN" sz="2200" baseline="30000" dirty="0" smtClean="0">
                          <a:solidFill>
                            <a:schemeClr val="tx1"/>
                          </a:solidFill>
                          <a:latin typeface="Arial" panose="020B0604020202020204" pitchFamily="34" charset="0"/>
                          <a:cs typeface="Arial" panose="020B0604020202020204" pitchFamily="34" charset="0"/>
                        </a:rPr>
                        <a:t>nd</a:t>
                      </a:r>
                      <a:r>
                        <a:rPr lang="en-US" altLang="zh-CN" sz="2200" dirty="0" smtClean="0">
                          <a:solidFill>
                            <a:schemeClr val="tx1"/>
                          </a:solidFill>
                          <a:latin typeface="Arial" panose="020B0604020202020204" pitchFamily="34" charset="0"/>
                          <a:cs typeface="Arial" panose="020B0604020202020204" pitchFamily="34" charset="0"/>
                        </a:rPr>
                        <a:t> toe amputation done when size</a:t>
                      </a:r>
                      <a:r>
                        <a:rPr lang="en-US" altLang="zh-CN" sz="2200" baseline="0" dirty="0" smtClean="0">
                          <a:solidFill>
                            <a:schemeClr val="tx1"/>
                          </a:solidFill>
                          <a:latin typeface="Arial" panose="020B0604020202020204" pitchFamily="34" charset="0"/>
                          <a:cs typeface="Arial" panose="020B0604020202020204" pitchFamily="34" charset="0"/>
                        </a:rPr>
                        <a:t> increased from </a:t>
                      </a:r>
                      <a:r>
                        <a:rPr lang="en-US" altLang="zh-CN" sz="2200" dirty="0" smtClean="0">
                          <a:solidFill>
                            <a:schemeClr val="tx1"/>
                          </a:solidFill>
                          <a:latin typeface="Arial" panose="020B0604020202020204" pitchFamily="34" charset="0"/>
                          <a:cs typeface="Arial" panose="020B0604020202020204" pitchFamily="34" charset="0"/>
                        </a:rPr>
                        <a:t>2x1 cm to 3x1 cm</a:t>
                      </a:r>
                      <a:r>
                        <a:rPr lang="en-US" altLang="zh-CN" sz="2200" baseline="0" dirty="0" smtClean="0">
                          <a:solidFill>
                            <a:schemeClr val="tx1"/>
                          </a:solidFill>
                          <a:latin typeface="Arial" panose="020B0604020202020204" pitchFamily="34" charset="0"/>
                          <a:cs typeface="Arial" panose="020B0604020202020204" pitchFamily="34" charset="0"/>
                        </a:rPr>
                        <a:t> in 3 days</a:t>
                      </a:r>
                      <a:endParaRPr lang="zh-CN" altLang="en-US"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845749361"/>
                  </a:ext>
                </a:extLst>
              </a:tr>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15-25</a:t>
                      </a:r>
                      <a:r>
                        <a:rPr lang="en-US" altLang="zh-CN" sz="2200" baseline="30000" dirty="0" smtClean="0">
                          <a:solidFill>
                            <a:schemeClr val="tx1"/>
                          </a:solidFill>
                          <a:latin typeface="Arial" panose="020B0604020202020204" pitchFamily="34" charset="0"/>
                          <a:cs typeface="Arial" panose="020B0604020202020204" pitchFamily="34" charset="0"/>
                        </a:rPr>
                        <a:t>th</a:t>
                      </a:r>
                      <a:r>
                        <a:rPr lang="en-US" altLang="zh-CN" sz="2200" dirty="0" smtClean="0">
                          <a:solidFill>
                            <a:schemeClr val="tx1"/>
                          </a:solidFill>
                          <a:latin typeface="Arial" panose="020B0604020202020204" pitchFamily="34" charset="0"/>
                          <a:cs typeface="Arial" panose="020B0604020202020204" pitchFamily="34" charset="0"/>
                        </a:rPr>
                        <a:t> </a:t>
                      </a:r>
                      <a:r>
                        <a:rPr lang="en-US" altLang="zh-CN" sz="2200" baseline="0" dirty="0" smtClean="0">
                          <a:solidFill>
                            <a:schemeClr val="tx1"/>
                          </a:solidFill>
                          <a:latin typeface="Arial" panose="020B0604020202020204" pitchFamily="34" charset="0"/>
                          <a:cs typeface="Arial" panose="020B0604020202020204" pitchFamily="34" charset="0"/>
                        </a:rPr>
                        <a:t>October 2020</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r>
                        <a:rPr lang="en-US" altLang="zh-CN" sz="2200" dirty="0" smtClean="0">
                          <a:solidFill>
                            <a:schemeClr val="tx1"/>
                          </a:solidFill>
                          <a:latin typeface="Arial" panose="020B0604020202020204" pitchFamily="34" charset="0"/>
                          <a:cs typeface="Arial" panose="020B0604020202020204" pitchFamily="34" charset="0"/>
                        </a:rPr>
                        <a:t>Regular wound cleaning, skin debridement and dressing were done. Wound was not healing and gangrene increased. Wound</a:t>
                      </a:r>
                      <a:r>
                        <a:rPr lang="en-US" altLang="zh-CN" sz="2200" baseline="0" dirty="0" smtClean="0">
                          <a:solidFill>
                            <a:schemeClr val="tx1"/>
                          </a:solidFill>
                          <a:latin typeface="Arial" panose="020B0604020202020204" pitchFamily="34" charset="0"/>
                          <a:cs typeface="Arial" panose="020B0604020202020204" pitchFamily="34" charset="0"/>
                        </a:rPr>
                        <a:t> swab send for culture and sensitivity to microbiology lab.</a:t>
                      </a:r>
                      <a:endParaRPr lang="zh-CN" altLang="en-US" sz="2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3253602"/>
                  </a:ext>
                </a:extLst>
              </a:tr>
              <a:tr h="370840">
                <a:tc>
                  <a:txBody>
                    <a:bodyPr/>
                    <a:lstStyle/>
                    <a:p>
                      <a:r>
                        <a:rPr lang="en-US" altLang="zh-CN" sz="2200" dirty="0" smtClean="0">
                          <a:solidFill>
                            <a:schemeClr val="tx1"/>
                          </a:solidFill>
                          <a:latin typeface="Arial" panose="020B0604020202020204" pitchFamily="34" charset="0"/>
                          <a:cs typeface="Arial" panose="020B0604020202020204" pitchFamily="34" charset="0"/>
                        </a:rPr>
                        <a:t>28</a:t>
                      </a:r>
                      <a:r>
                        <a:rPr lang="en-US" altLang="zh-CN" sz="2200" baseline="30000" dirty="0" smtClean="0">
                          <a:solidFill>
                            <a:schemeClr val="tx1"/>
                          </a:solidFill>
                          <a:latin typeface="Arial" panose="020B0604020202020204" pitchFamily="34" charset="0"/>
                          <a:cs typeface="Arial" panose="020B0604020202020204" pitchFamily="34" charset="0"/>
                        </a:rPr>
                        <a:t>th</a:t>
                      </a:r>
                      <a:r>
                        <a:rPr lang="en-US" altLang="zh-CN" sz="2200" dirty="0" smtClean="0">
                          <a:solidFill>
                            <a:schemeClr val="tx1"/>
                          </a:solidFill>
                          <a:latin typeface="Arial" panose="020B0604020202020204" pitchFamily="34" charset="0"/>
                          <a:cs typeface="Arial" panose="020B0604020202020204" pitchFamily="34" charset="0"/>
                        </a:rPr>
                        <a:t> October 2020</a:t>
                      </a:r>
                      <a:endParaRPr lang="zh-CN" altLang="en-US" sz="2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smtClean="0">
                          <a:solidFill>
                            <a:schemeClr val="tx1"/>
                          </a:solidFill>
                          <a:latin typeface="Arial" panose="020B0604020202020204" pitchFamily="34" charset="0"/>
                          <a:cs typeface="Arial" panose="020B0604020202020204" pitchFamily="34" charset="0"/>
                        </a:rPr>
                        <a:t>Amputation</a:t>
                      </a:r>
                      <a:r>
                        <a:rPr lang="en-US" altLang="zh-CN" sz="2200" baseline="0" dirty="0" smtClean="0">
                          <a:solidFill>
                            <a:schemeClr val="tx1"/>
                          </a:solidFill>
                          <a:latin typeface="Arial" panose="020B0604020202020204" pitchFamily="34" charset="0"/>
                          <a:cs typeface="Arial" panose="020B0604020202020204" pitchFamily="34" charset="0"/>
                        </a:rPr>
                        <a:t> was planned </a:t>
                      </a:r>
                      <a:r>
                        <a:rPr lang="en-US" altLang="zh-CN" sz="2200" baseline="0" dirty="0" err="1" smtClean="0">
                          <a:solidFill>
                            <a:schemeClr val="tx1"/>
                          </a:solidFill>
                          <a:latin typeface="Arial" panose="020B0604020202020204" pitchFamily="34" charset="0"/>
                          <a:cs typeface="Arial" panose="020B0604020202020204" pitchFamily="34" charset="0"/>
                        </a:rPr>
                        <a:t>upto</a:t>
                      </a:r>
                      <a:r>
                        <a:rPr lang="en-US" altLang="zh-CN" sz="2200" baseline="0" dirty="0" smtClean="0">
                          <a:solidFill>
                            <a:schemeClr val="tx1"/>
                          </a:solidFill>
                          <a:latin typeface="Arial" panose="020B0604020202020204" pitchFamily="34" charset="0"/>
                          <a:cs typeface="Arial" panose="020B0604020202020204" pitchFamily="34" charset="0"/>
                        </a:rPr>
                        <a:t> </a:t>
                      </a:r>
                      <a:r>
                        <a:rPr lang="en-US" altLang="zh-CN" sz="2200" dirty="0" smtClean="0">
                          <a:solidFill>
                            <a:schemeClr val="tx1"/>
                          </a:solidFill>
                          <a:latin typeface="Arial" panose="020B0604020202020204" pitchFamily="34" charset="0"/>
                          <a:cs typeface="Arial" panose="020B0604020202020204" pitchFamily="34" charset="0"/>
                        </a:rPr>
                        <a:t>meta tarsal </a:t>
                      </a:r>
                      <a:r>
                        <a:rPr lang="en-US" altLang="zh-CN" sz="2200" baseline="0" dirty="0" smtClean="0">
                          <a:solidFill>
                            <a:schemeClr val="tx1"/>
                          </a:solidFill>
                          <a:latin typeface="Arial" panose="020B0604020202020204" pitchFamily="34" charset="0"/>
                          <a:cs typeface="Arial" panose="020B0604020202020204" pitchFamily="34" charset="0"/>
                        </a:rPr>
                        <a:t>but due to progression of the necrosis, below knee amputation was performed</a:t>
                      </a:r>
                      <a:endParaRPr lang="en-US" altLang="zh-CN" sz="220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097781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10409"/>
          </a:xfrm>
        </p:spPr>
        <p:txBody>
          <a:bodyPr>
            <a:normAutofit/>
          </a:bodyPr>
          <a:lstStyle/>
          <a:p>
            <a:r>
              <a:rPr lang="en-US" altLang="zh-CN" b="1" dirty="0" smtClean="0">
                <a:latin typeface="Arial" panose="020B0604020202020204" pitchFamily="34" charset="0"/>
                <a:cs typeface="Arial" panose="020B0604020202020204" pitchFamily="34" charset="0"/>
              </a:rPr>
              <a:t>Medical management</a:t>
            </a:r>
            <a:endParaRPr lang="zh-CN" alt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7871" y="1498002"/>
            <a:ext cx="6430616" cy="4038600"/>
          </a:xfrm>
        </p:spPr>
        <p:txBody>
          <a:bodyPr>
            <a:normAutofit fontScale="92500"/>
          </a:bodyPr>
          <a:lstStyle/>
          <a:p>
            <a:pPr marL="1657350" indent="-1612900">
              <a:buNone/>
            </a:pPr>
            <a:r>
              <a:rPr lang="en-US" altLang="zh-CN" b="1" dirty="0" smtClean="0">
                <a:solidFill>
                  <a:schemeClr val="tx1"/>
                </a:solidFill>
                <a:latin typeface="Arial" panose="020B0604020202020204" pitchFamily="34" charset="0"/>
                <a:cs typeface="Arial" panose="020B0604020202020204" pitchFamily="34" charset="0"/>
              </a:rPr>
              <a:t>Antibiotics</a:t>
            </a:r>
            <a:r>
              <a:rPr lang="en-US" altLang="zh-CN" dirty="0" smtClean="0">
                <a:solidFill>
                  <a:schemeClr val="tx1"/>
                </a:solidFill>
                <a:latin typeface="Arial" panose="020B0604020202020204" pitchFamily="34" charset="0"/>
                <a:cs typeface="Arial" panose="020B0604020202020204" pitchFamily="34" charset="0"/>
              </a:rPr>
              <a:t>:</a:t>
            </a: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a:t>
            </a:r>
            <a:r>
              <a:rPr lang="en-US" altLang="zh-CN" dirty="0">
                <a:solidFill>
                  <a:schemeClr val="tx1"/>
                </a:solidFill>
                <a:latin typeface="Arial" panose="020B0604020202020204" pitchFamily="34" charset="0"/>
                <a:cs typeface="Arial" panose="020B0604020202020204" pitchFamily="34" charset="0"/>
              </a:rPr>
              <a:t>.</a:t>
            </a:r>
            <a:r>
              <a:rPr lang="en-US" altLang="zh-CN" dirty="0" smtClean="0">
                <a:solidFill>
                  <a:schemeClr val="tx1"/>
                </a:solidFill>
                <a:latin typeface="Arial" panose="020B0604020202020204" pitchFamily="34" charset="0"/>
                <a:cs typeface="Arial" panose="020B0604020202020204" pitchFamily="34" charset="0"/>
              </a:rPr>
              <a:t> Augmentin (1.2g/TDS) for 8 days</a:t>
            </a: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 </a:t>
            </a:r>
            <a:r>
              <a:rPr lang="en-US" altLang="zh-CN" dirty="0" err="1" smtClean="0">
                <a:solidFill>
                  <a:schemeClr val="tx1"/>
                </a:solidFill>
                <a:latin typeface="Arial" panose="020B0604020202020204" pitchFamily="34" charset="0"/>
                <a:cs typeface="Arial" panose="020B0604020202020204" pitchFamily="34" charset="0"/>
              </a:rPr>
              <a:t>PipTaz</a:t>
            </a:r>
            <a:r>
              <a:rPr lang="en-US" altLang="zh-CN" dirty="0" smtClean="0">
                <a:solidFill>
                  <a:schemeClr val="tx1"/>
                </a:solidFill>
                <a:latin typeface="Arial" panose="020B0604020202020204" pitchFamily="34" charset="0"/>
                <a:cs typeface="Arial" panose="020B0604020202020204" pitchFamily="34" charset="0"/>
              </a:rPr>
              <a:t> (4.5g) TDS for 11 days		</a:t>
            </a: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 Metronidazole (100ml)/TDS for 15 days </a:t>
            </a: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 </a:t>
            </a:r>
            <a:r>
              <a:rPr lang="en-US" altLang="zh-CN" dirty="0" err="1" smtClean="0">
                <a:solidFill>
                  <a:schemeClr val="tx1"/>
                </a:solidFill>
                <a:latin typeface="Arial" panose="020B0604020202020204" pitchFamily="34" charset="0"/>
                <a:cs typeface="Arial" panose="020B0604020202020204" pitchFamily="34" charset="0"/>
              </a:rPr>
              <a:t>Cefoperazone</a:t>
            </a:r>
            <a:r>
              <a:rPr lang="en-US" altLang="zh-CN" dirty="0" smtClean="0">
                <a:solidFill>
                  <a:schemeClr val="tx1"/>
                </a:solidFill>
                <a:latin typeface="Arial" panose="020B0604020202020204" pitchFamily="34" charset="0"/>
                <a:cs typeface="Arial" panose="020B0604020202020204" pitchFamily="34" charset="0"/>
              </a:rPr>
              <a:t> + </a:t>
            </a:r>
            <a:r>
              <a:rPr lang="en-US" altLang="zh-CN" dirty="0" err="1" smtClean="0">
                <a:solidFill>
                  <a:schemeClr val="tx1"/>
                </a:solidFill>
                <a:latin typeface="Arial" panose="020B0604020202020204" pitchFamily="34" charset="0"/>
                <a:cs typeface="Arial" panose="020B0604020202020204" pitchFamily="34" charset="0"/>
              </a:rPr>
              <a:t>sulbactum</a:t>
            </a:r>
            <a:r>
              <a:rPr lang="en-US" altLang="zh-CN" dirty="0" smtClean="0">
                <a:solidFill>
                  <a:schemeClr val="tx1"/>
                </a:solidFill>
                <a:latin typeface="Arial" panose="020B0604020202020204" pitchFamily="34" charset="0"/>
                <a:cs typeface="Arial" panose="020B0604020202020204" pitchFamily="34" charset="0"/>
              </a:rPr>
              <a:t> (1.5g)/BDS for 12 days </a:t>
            </a:r>
            <a:endParaRPr lang="en-US" altLang="zh-CN" dirty="0">
              <a:solidFill>
                <a:schemeClr val="tx1"/>
              </a:solidFill>
              <a:latin typeface="Arial" panose="020B0604020202020204" pitchFamily="34" charset="0"/>
              <a:cs typeface="Arial" panose="020B0604020202020204" pitchFamily="34" charset="0"/>
            </a:endParaRP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 Amikacin (500mg)/BDS  for 4 days</a:t>
            </a:r>
          </a:p>
          <a:p>
            <a:pPr marL="1657350" indent="-1612900">
              <a:buNone/>
            </a:pPr>
            <a:r>
              <a:rPr lang="en-US" altLang="zh-CN" b="1" dirty="0" smtClean="0">
                <a:solidFill>
                  <a:schemeClr val="tx1"/>
                </a:solidFill>
                <a:latin typeface="Arial" panose="020B0604020202020204" pitchFamily="34" charset="0"/>
                <a:cs typeface="Arial" panose="020B0604020202020204" pitchFamily="34" charset="0"/>
              </a:rPr>
              <a:t>Stopped after 20</a:t>
            </a:r>
            <a:r>
              <a:rPr lang="en-US" altLang="zh-CN" b="1" baseline="30000" dirty="0" smtClean="0">
                <a:solidFill>
                  <a:schemeClr val="tx1"/>
                </a:solidFill>
                <a:latin typeface="Arial" panose="020B0604020202020204" pitchFamily="34" charset="0"/>
                <a:cs typeface="Arial" panose="020B0604020202020204" pitchFamily="34" charset="0"/>
              </a:rPr>
              <a:t>th</a:t>
            </a:r>
            <a:r>
              <a:rPr lang="en-US" altLang="zh-CN" b="1" dirty="0" smtClean="0">
                <a:solidFill>
                  <a:schemeClr val="tx1"/>
                </a:solidFill>
                <a:latin typeface="Arial" panose="020B0604020202020204" pitchFamily="34" charset="0"/>
                <a:cs typeface="Arial" panose="020B0604020202020204" pitchFamily="34" charset="0"/>
              </a:rPr>
              <a:t> November 2020</a:t>
            </a:r>
          </a:p>
          <a:p>
            <a:pPr marL="1657350" indent="-1612900">
              <a:buNone/>
            </a:pPr>
            <a:endParaRPr lang="en-US" altLang="zh-CN" dirty="0" smtClean="0">
              <a:solidFill>
                <a:schemeClr val="tx1"/>
              </a:solidFill>
              <a:latin typeface="Arial" panose="020B0604020202020204" pitchFamily="34" charset="0"/>
              <a:cs typeface="Arial" panose="020B0604020202020204" pitchFamily="34" charset="0"/>
            </a:endParaRPr>
          </a:p>
          <a:p>
            <a:pPr marL="1657350" indent="-1612900">
              <a:buNone/>
            </a:pPr>
            <a:r>
              <a:rPr lang="en-US" altLang="zh-CN" dirty="0" smtClean="0">
                <a:solidFill>
                  <a:schemeClr val="tx1"/>
                </a:solidFill>
                <a:latin typeface="Arial" panose="020B0604020202020204" pitchFamily="34" charset="0"/>
                <a:cs typeface="Arial" panose="020B0604020202020204" pitchFamily="34" charset="0"/>
              </a:rPr>
              <a:t>Inj</a:t>
            </a:r>
            <a:r>
              <a:rPr lang="en-US" altLang="zh-CN" dirty="0">
                <a:solidFill>
                  <a:schemeClr val="tx1"/>
                </a:solidFill>
                <a:latin typeface="Arial" panose="020B0604020202020204" pitchFamily="34" charset="0"/>
                <a:cs typeface="Arial" panose="020B0604020202020204" pitchFamily="34" charset="0"/>
              </a:rPr>
              <a:t>.</a:t>
            </a:r>
            <a:r>
              <a:rPr lang="en-US" altLang="zh-CN" dirty="0" smtClean="0">
                <a:solidFill>
                  <a:schemeClr val="tx1"/>
                </a:solidFill>
                <a:latin typeface="Arial" panose="020B0604020202020204" pitchFamily="34" charset="0"/>
                <a:cs typeface="Arial" panose="020B0604020202020204" pitchFamily="34" charset="0"/>
              </a:rPr>
              <a:t> </a:t>
            </a:r>
            <a:r>
              <a:rPr lang="en-US" altLang="zh-CN" dirty="0" err="1" smtClean="0">
                <a:solidFill>
                  <a:schemeClr val="tx1"/>
                </a:solidFill>
                <a:latin typeface="Arial" panose="020B0604020202020204" pitchFamily="34" charset="0"/>
                <a:cs typeface="Arial" panose="020B0604020202020204" pitchFamily="34" charset="0"/>
              </a:rPr>
              <a:t>Tigecyclin</a:t>
            </a:r>
            <a:r>
              <a:rPr lang="en-US" altLang="zh-CN" dirty="0" smtClean="0">
                <a:solidFill>
                  <a:schemeClr val="tx1"/>
                </a:solidFill>
                <a:latin typeface="Arial" panose="020B0604020202020204" pitchFamily="34" charset="0"/>
                <a:cs typeface="Arial" panose="020B0604020202020204" pitchFamily="34" charset="0"/>
              </a:rPr>
              <a:t> (100mg/BDS) for 2 days</a:t>
            </a:r>
          </a:p>
          <a:p>
            <a:pPr marL="45720" indent="0">
              <a:buNone/>
            </a:pPr>
            <a:endParaRPr lang="en-US" altLang="zh-CN" dirty="0" smtClean="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6784623" y="1420009"/>
            <a:ext cx="4718756" cy="4524315"/>
          </a:xfrm>
          <a:prstGeom prst="rect">
            <a:avLst/>
          </a:prstGeom>
        </p:spPr>
        <p:txBody>
          <a:bodyPr wrap="square">
            <a:spAutoFit/>
          </a:bodyPr>
          <a:lstStyle/>
          <a:p>
            <a:pPr marL="45720" indent="0">
              <a:buNone/>
            </a:pPr>
            <a:r>
              <a:rPr lang="en-US" altLang="zh-CN" b="1" dirty="0">
                <a:latin typeface="Arial" panose="020B0604020202020204" pitchFamily="34" charset="0"/>
                <a:cs typeface="Arial" panose="020B0604020202020204" pitchFamily="34" charset="0"/>
              </a:rPr>
              <a:t>Analgesic </a:t>
            </a:r>
            <a:r>
              <a:rPr lang="en-US" altLang="zh-CN" dirty="0">
                <a:latin typeface="Arial" panose="020B0604020202020204" pitchFamily="34" charset="0"/>
                <a:cs typeface="Arial" panose="020B0604020202020204" pitchFamily="34" charset="0"/>
              </a:rPr>
              <a:t>: </a:t>
            </a:r>
            <a:endParaRPr lang="en-US" altLang="zh-CN" dirty="0" smtClean="0">
              <a:latin typeface="Arial" panose="020B0604020202020204" pitchFamily="34" charset="0"/>
              <a:cs typeface="Arial" panose="020B0604020202020204" pitchFamily="34" charset="0"/>
            </a:endParaRPr>
          </a:p>
          <a:p>
            <a:pPr marL="45720" indent="0">
              <a:buNone/>
            </a:pPr>
            <a:r>
              <a:rPr lang="en-US" altLang="zh-CN" dirty="0" smtClean="0">
                <a:latin typeface="Arial" panose="020B0604020202020204" pitchFamily="34" charset="0"/>
                <a:cs typeface="Arial" panose="020B0604020202020204" pitchFamily="34" charset="0"/>
              </a:rPr>
              <a:t>Inj</a:t>
            </a: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Tramadol (50mg/ml)/TDS </a:t>
            </a:r>
          </a:p>
          <a:p>
            <a:pPr marL="45720" indent="0">
              <a:buNone/>
            </a:pPr>
            <a:r>
              <a:rPr lang="en-US" altLang="zh-CN" dirty="0" smtClean="0">
                <a:latin typeface="Arial" panose="020B0604020202020204" pitchFamily="34" charset="0"/>
                <a:cs typeface="Arial" panose="020B0604020202020204" pitchFamily="34" charset="0"/>
              </a:rPr>
              <a:t>Inj. PCT (1g/TDS) </a:t>
            </a:r>
            <a:endParaRPr lang="en-US" altLang="zh-CN" dirty="0">
              <a:latin typeface="Arial" panose="020B0604020202020204" pitchFamily="34" charset="0"/>
              <a:cs typeface="Arial" panose="020B0604020202020204" pitchFamily="34" charset="0"/>
            </a:endParaRPr>
          </a:p>
          <a:p>
            <a:pPr marL="45720" indent="0">
              <a:buNone/>
            </a:pPr>
            <a:endParaRPr lang="en-US" altLang="zh-CN" b="1" dirty="0">
              <a:latin typeface="Arial" panose="020B0604020202020204" pitchFamily="34" charset="0"/>
              <a:cs typeface="Arial" panose="020B0604020202020204" pitchFamily="34" charset="0"/>
            </a:endParaRPr>
          </a:p>
          <a:p>
            <a:pPr marL="45720" indent="0">
              <a:buNone/>
            </a:pPr>
            <a:r>
              <a:rPr lang="en-US" altLang="zh-CN" b="1" dirty="0">
                <a:latin typeface="Arial" panose="020B0604020202020204" pitchFamily="34" charset="0"/>
                <a:cs typeface="Arial" panose="020B0604020202020204" pitchFamily="34" charset="0"/>
              </a:rPr>
              <a:t>Type II DM </a:t>
            </a:r>
            <a:r>
              <a:rPr lang="en-US" altLang="zh-CN" dirty="0">
                <a:latin typeface="Arial" panose="020B0604020202020204" pitchFamily="34" charset="0"/>
                <a:cs typeface="Arial" panose="020B0604020202020204" pitchFamily="34" charset="0"/>
              </a:rPr>
              <a:t>: </a:t>
            </a:r>
            <a:endParaRPr lang="en-US" altLang="zh-CN" dirty="0" smtClean="0">
              <a:latin typeface="Arial" panose="020B0604020202020204" pitchFamily="34" charset="0"/>
              <a:cs typeface="Arial" panose="020B0604020202020204" pitchFamily="34" charset="0"/>
            </a:endParaRPr>
          </a:p>
          <a:p>
            <a:pPr marL="45720" indent="0">
              <a:buNone/>
            </a:pPr>
            <a:r>
              <a:rPr lang="en-US" altLang="zh-CN" dirty="0" smtClean="0">
                <a:latin typeface="Arial" panose="020B0604020202020204" pitchFamily="34" charset="0"/>
                <a:cs typeface="Arial" panose="020B0604020202020204" pitchFamily="34" charset="0"/>
              </a:rPr>
              <a:t>Inj</a:t>
            </a:r>
            <a:r>
              <a:rPr lang="en-US" altLang="zh-CN" dirty="0">
                <a:latin typeface="Arial" panose="020B0604020202020204" pitchFamily="34" charset="0"/>
                <a:cs typeface="Arial" panose="020B0604020202020204" pitchFamily="34" charset="0"/>
              </a:rPr>
              <a:t>. Human </a:t>
            </a:r>
            <a:r>
              <a:rPr lang="en-US" altLang="zh-CN" dirty="0" smtClean="0">
                <a:latin typeface="Arial" panose="020B0604020202020204" pitchFamily="34" charset="0"/>
                <a:cs typeface="Arial" panose="020B0604020202020204" pitchFamily="34" charset="0"/>
              </a:rPr>
              <a:t>insulin (12U/TDS) </a:t>
            </a:r>
          </a:p>
          <a:p>
            <a:pPr marL="45720" indent="0">
              <a:buNone/>
            </a:pPr>
            <a:r>
              <a:rPr lang="en-US" altLang="zh-CN" dirty="0" smtClean="0">
                <a:latin typeface="Arial" panose="020B0604020202020204" pitchFamily="34" charset="0"/>
                <a:cs typeface="Arial" panose="020B0604020202020204" pitchFamily="34" charset="0"/>
                <a:sym typeface="Wingdings" panose="05000000000000000000" pitchFamily="2" charset="2"/>
              </a:rPr>
              <a:t>Inj. </a:t>
            </a:r>
            <a:r>
              <a:rPr lang="en-US" altLang="zh-CN" dirty="0">
                <a:latin typeface="Arial" panose="020B0604020202020204" pitchFamily="34" charset="0"/>
                <a:cs typeface="Arial" panose="020B0604020202020204" pitchFamily="34" charset="0"/>
                <a:sym typeface="Wingdings" panose="05000000000000000000" pitchFamily="2" charset="2"/>
              </a:rPr>
              <a:t>Lantus </a:t>
            </a:r>
            <a:r>
              <a:rPr lang="en-US" altLang="zh-CN" dirty="0" smtClean="0">
                <a:latin typeface="Arial" panose="020B0604020202020204" pitchFamily="34" charset="0"/>
                <a:cs typeface="Arial" panose="020B0604020202020204" pitchFamily="34" charset="0"/>
                <a:sym typeface="Wingdings" panose="05000000000000000000" pitchFamily="2" charset="2"/>
              </a:rPr>
              <a:t>(10U/OD)</a:t>
            </a:r>
            <a:endParaRPr lang="en-US" altLang="zh-CN" dirty="0">
              <a:latin typeface="Arial" panose="020B0604020202020204" pitchFamily="34" charset="0"/>
              <a:cs typeface="Arial" panose="020B0604020202020204" pitchFamily="34" charset="0"/>
            </a:endParaRPr>
          </a:p>
          <a:p>
            <a:pPr marL="45720" indent="0">
              <a:buNone/>
            </a:pPr>
            <a:endParaRPr lang="en-US" altLang="zh-CN" b="1" dirty="0" smtClean="0">
              <a:latin typeface="Arial" panose="020B0604020202020204" pitchFamily="34" charset="0"/>
              <a:cs typeface="Arial" panose="020B0604020202020204" pitchFamily="34" charset="0"/>
            </a:endParaRPr>
          </a:p>
          <a:p>
            <a:pPr marL="45720" indent="0">
              <a:buNone/>
            </a:pPr>
            <a:r>
              <a:rPr lang="en-US" altLang="zh-CN" b="1" dirty="0" smtClean="0">
                <a:latin typeface="Arial" panose="020B0604020202020204" pitchFamily="34" charset="0"/>
                <a:cs typeface="Arial" panose="020B0604020202020204" pitchFamily="34" charset="0"/>
              </a:rPr>
              <a:t>CAD </a:t>
            </a:r>
            <a:r>
              <a:rPr lang="en-US" altLang="zh-CN" b="1" dirty="0">
                <a:latin typeface="Arial" panose="020B0604020202020204" pitchFamily="34" charset="0"/>
                <a:cs typeface="Arial" panose="020B0604020202020204" pitchFamily="34" charset="0"/>
              </a:rPr>
              <a:t>management</a:t>
            </a:r>
            <a:r>
              <a:rPr lang="en-US" altLang="zh-CN" dirty="0">
                <a:latin typeface="Arial" panose="020B0604020202020204" pitchFamily="34" charset="0"/>
                <a:cs typeface="Arial" panose="020B0604020202020204" pitchFamily="34" charset="0"/>
              </a:rPr>
              <a:t> : </a:t>
            </a:r>
            <a:endParaRPr lang="en-US" altLang="zh-CN" dirty="0" smtClean="0">
              <a:latin typeface="Arial" panose="020B0604020202020204" pitchFamily="34" charset="0"/>
              <a:cs typeface="Arial" panose="020B0604020202020204" pitchFamily="34" charset="0"/>
            </a:endParaRPr>
          </a:p>
          <a:p>
            <a:pPr marL="45720" indent="0">
              <a:buNone/>
            </a:pPr>
            <a:r>
              <a:rPr lang="en-US" altLang="zh-CN" dirty="0" smtClean="0">
                <a:latin typeface="Arial" panose="020B0604020202020204" pitchFamily="34" charset="0"/>
                <a:cs typeface="Arial" panose="020B0604020202020204" pitchFamily="34" charset="0"/>
              </a:rPr>
              <a:t>Tab Metoprolol</a:t>
            </a:r>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(5mg/TDS)</a:t>
            </a:r>
          </a:p>
          <a:p>
            <a:pPr marL="45720" indent="0">
              <a:buNone/>
            </a:pPr>
            <a:r>
              <a:rPr lang="en-US" altLang="zh-CN" dirty="0" smtClean="0">
                <a:latin typeface="Arial" panose="020B0604020202020204" pitchFamily="34" charset="0"/>
                <a:cs typeface="Arial" panose="020B0604020202020204" pitchFamily="34" charset="0"/>
              </a:rPr>
              <a:t>Tab </a:t>
            </a:r>
            <a:r>
              <a:rPr lang="en-US" altLang="zh-CN" dirty="0" err="1" smtClean="0">
                <a:latin typeface="Arial" panose="020B0604020202020204" pitchFamily="34" charset="0"/>
                <a:cs typeface="Arial" panose="020B0604020202020204" pitchFamily="34" charset="0"/>
              </a:rPr>
              <a:t>Cilostazol</a:t>
            </a:r>
            <a:r>
              <a:rPr lang="en-US" altLang="zh-CN" dirty="0" smtClean="0">
                <a:latin typeface="Arial" panose="020B0604020202020204" pitchFamily="34" charset="0"/>
                <a:cs typeface="Arial" panose="020B0604020202020204" pitchFamily="34" charset="0"/>
              </a:rPr>
              <a:t> (200mg/BDS)</a:t>
            </a:r>
          </a:p>
          <a:p>
            <a:pPr marL="45720" indent="0">
              <a:buNone/>
            </a:pPr>
            <a:r>
              <a:rPr lang="en-US" altLang="zh-CN" dirty="0" smtClean="0">
                <a:latin typeface="Arial" panose="020B0604020202020204" pitchFamily="34" charset="0"/>
                <a:cs typeface="Arial" panose="020B0604020202020204" pitchFamily="34" charset="0"/>
              </a:rPr>
              <a:t>Tab </a:t>
            </a:r>
            <a:r>
              <a:rPr lang="en-US" altLang="zh-CN" dirty="0" err="1" smtClean="0">
                <a:latin typeface="Arial" panose="020B0604020202020204" pitchFamily="34" charset="0"/>
                <a:cs typeface="Arial" panose="020B0604020202020204" pitchFamily="34" charset="0"/>
              </a:rPr>
              <a:t>Ecosprin</a:t>
            </a:r>
            <a:r>
              <a:rPr lang="en-US" altLang="zh-CN" dirty="0" smtClean="0">
                <a:latin typeface="Arial" panose="020B0604020202020204" pitchFamily="34" charset="0"/>
                <a:cs typeface="Arial" panose="020B0604020202020204" pitchFamily="34" charset="0"/>
              </a:rPr>
              <a:t> (75mg/BDS)</a:t>
            </a:r>
            <a:endParaRPr lang="en-US" altLang="zh-CN" dirty="0">
              <a:latin typeface="Arial" panose="020B0604020202020204" pitchFamily="34" charset="0"/>
              <a:cs typeface="Arial" panose="020B0604020202020204" pitchFamily="34" charset="0"/>
            </a:endParaRPr>
          </a:p>
          <a:p>
            <a:pPr marL="45720" indent="0">
              <a:buNone/>
            </a:pPr>
            <a:endParaRPr lang="en-US" altLang="zh-CN" b="1" dirty="0">
              <a:latin typeface="Arial" panose="020B0604020202020204" pitchFamily="34" charset="0"/>
              <a:cs typeface="Arial" panose="020B0604020202020204" pitchFamily="34" charset="0"/>
            </a:endParaRPr>
          </a:p>
          <a:p>
            <a:pPr marL="45720" indent="0">
              <a:buNone/>
            </a:pPr>
            <a:r>
              <a:rPr lang="en-US" altLang="zh-CN" b="1" dirty="0">
                <a:latin typeface="Arial" panose="020B0604020202020204" pitchFamily="34" charset="0"/>
                <a:cs typeface="Arial" panose="020B0604020202020204" pitchFamily="34" charset="0"/>
              </a:rPr>
              <a:t>Supplementary</a:t>
            </a:r>
            <a:r>
              <a:rPr lang="en-US" altLang="zh-CN" dirty="0">
                <a:latin typeface="Arial" panose="020B0604020202020204" pitchFamily="34" charset="0"/>
                <a:cs typeface="Arial" panose="020B0604020202020204" pitchFamily="34" charset="0"/>
              </a:rPr>
              <a:t>: Multi vitamins </a:t>
            </a:r>
          </a:p>
          <a:p>
            <a:pPr marL="45720" indent="0">
              <a:buNone/>
            </a:pPr>
            <a:r>
              <a:rPr lang="en-US" altLang="zh-CN" b="1" dirty="0">
                <a:latin typeface="Arial" panose="020B0604020202020204" pitchFamily="34" charset="0"/>
                <a:cs typeface="Arial" panose="020B0604020202020204" pitchFamily="34" charset="0"/>
              </a:rPr>
              <a:t>Blood Transfusion: </a:t>
            </a:r>
            <a:r>
              <a:rPr lang="en-US" altLang="zh-CN" dirty="0">
                <a:latin typeface="Arial" panose="020B0604020202020204" pitchFamily="34" charset="0"/>
                <a:cs typeface="Arial" panose="020B0604020202020204" pitchFamily="34" charset="0"/>
              </a:rPr>
              <a:t>2 unit PCV transfusion on 18</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and 28</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October 2020</a:t>
            </a:r>
            <a:endParaRPr lang="zh-CN"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054415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1708" y="271272"/>
            <a:ext cx="10616184" cy="560832"/>
          </a:xfrm>
        </p:spPr>
        <p:txBody>
          <a:bodyPr>
            <a:normAutofit fontScale="90000"/>
          </a:bodyPr>
          <a:lstStyle/>
          <a:p>
            <a:r>
              <a:rPr lang="en-US" altLang="zh-CN" b="1" dirty="0" smtClean="0">
                <a:solidFill>
                  <a:schemeClr val="tx1"/>
                </a:solidFill>
              </a:rPr>
              <a:t>Microbiology Lab: Culture and sensitivity report</a:t>
            </a:r>
            <a:endParaRPr lang="zh-CN" altLang="en-US" b="1" dirty="0">
              <a:solidFill>
                <a:schemeClr val="tx1"/>
              </a:solidFill>
            </a:endParaRPr>
          </a:p>
        </p:txBody>
      </p:sp>
      <p:graphicFrame>
        <p:nvGraphicFramePr>
          <p:cNvPr id="4" name="Content Placeholder 3"/>
          <p:cNvGraphicFramePr>
            <a:graphicFrameLocks noGrp="1"/>
          </p:cNvGraphicFramePr>
          <p:nvPr>
            <p:ph idx="1"/>
            <p:extLst/>
          </p:nvPr>
        </p:nvGraphicFramePr>
        <p:xfrm>
          <a:off x="222956" y="832104"/>
          <a:ext cx="11729155" cy="5669280"/>
        </p:xfrm>
        <a:graphic>
          <a:graphicData uri="http://schemas.openxmlformats.org/drawingml/2006/table">
            <a:tbl>
              <a:tblPr firstRow="1" bandRow="1">
                <a:tableStyleId>{5C22544A-7EE6-4342-B048-85BDC9FD1C3A}</a:tableStyleId>
              </a:tblPr>
              <a:tblGrid>
                <a:gridCol w="1063978">
                  <a:extLst>
                    <a:ext uri="{9D8B030D-6E8A-4147-A177-3AD203B41FA5}">
                      <a16:colId xmlns:a16="http://schemas.microsoft.com/office/drawing/2014/main" xmlns="" val="3454495540"/>
                    </a:ext>
                  </a:extLst>
                </a:gridCol>
                <a:gridCol w="1292157">
                  <a:extLst>
                    <a:ext uri="{9D8B030D-6E8A-4147-A177-3AD203B41FA5}">
                      <a16:colId xmlns:a16="http://schemas.microsoft.com/office/drawing/2014/main" xmlns="" val="3861228621"/>
                    </a:ext>
                  </a:extLst>
                </a:gridCol>
                <a:gridCol w="1057388">
                  <a:extLst>
                    <a:ext uri="{9D8B030D-6E8A-4147-A177-3AD203B41FA5}">
                      <a16:colId xmlns:a16="http://schemas.microsoft.com/office/drawing/2014/main" xmlns="" val="1218774668"/>
                    </a:ext>
                  </a:extLst>
                </a:gridCol>
                <a:gridCol w="2030544">
                  <a:extLst>
                    <a:ext uri="{9D8B030D-6E8A-4147-A177-3AD203B41FA5}">
                      <a16:colId xmlns:a16="http://schemas.microsoft.com/office/drawing/2014/main" xmlns="" val="1132739054"/>
                    </a:ext>
                  </a:extLst>
                </a:gridCol>
                <a:gridCol w="3442142">
                  <a:extLst>
                    <a:ext uri="{9D8B030D-6E8A-4147-A177-3AD203B41FA5}">
                      <a16:colId xmlns:a16="http://schemas.microsoft.com/office/drawing/2014/main" xmlns="" val="4015578707"/>
                    </a:ext>
                  </a:extLst>
                </a:gridCol>
                <a:gridCol w="2842946">
                  <a:extLst>
                    <a:ext uri="{9D8B030D-6E8A-4147-A177-3AD203B41FA5}">
                      <a16:colId xmlns:a16="http://schemas.microsoft.com/office/drawing/2014/main" xmlns="" val="432578240"/>
                    </a:ext>
                  </a:extLst>
                </a:gridCol>
              </a:tblGrid>
              <a:tr h="370840">
                <a:tc>
                  <a:txBody>
                    <a:bodyPr/>
                    <a:lstStyle/>
                    <a:p>
                      <a:r>
                        <a:rPr lang="en-US" altLang="zh-CN" sz="1800" dirty="0" smtClean="0"/>
                        <a:t>Date</a:t>
                      </a:r>
                      <a:endParaRPr lang="zh-CN" altLang="en-US" sz="1800" dirty="0"/>
                    </a:p>
                  </a:txBody>
                  <a:tcPr/>
                </a:tc>
                <a:tc>
                  <a:txBody>
                    <a:bodyPr/>
                    <a:lstStyle/>
                    <a:p>
                      <a:r>
                        <a:rPr lang="en-US" altLang="zh-CN" sz="1800" dirty="0" smtClean="0"/>
                        <a:t>Type of sample</a:t>
                      </a:r>
                      <a:endParaRPr lang="zh-CN" altLang="en-US" sz="1800" dirty="0"/>
                    </a:p>
                  </a:txBody>
                  <a:tcPr/>
                </a:tc>
                <a:tc>
                  <a:txBody>
                    <a:bodyPr/>
                    <a:lstStyle/>
                    <a:p>
                      <a:r>
                        <a:rPr lang="en-US" altLang="zh-CN" sz="1800" dirty="0" smtClean="0"/>
                        <a:t>Results</a:t>
                      </a:r>
                      <a:endParaRPr lang="zh-CN" altLang="en-US" sz="1800" dirty="0"/>
                    </a:p>
                  </a:txBody>
                  <a:tcPr/>
                </a:tc>
                <a:tc>
                  <a:txBody>
                    <a:bodyPr/>
                    <a:lstStyle/>
                    <a:p>
                      <a:r>
                        <a:rPr lang="en-US" altLang="zh-CN" sz="1800" dirty="0" smtClean="0"/>
                        <a:t>Organism if any</a:t>
                      </a:r>
                      <a:endParaRPr lang="zh-CN" altLang="en-US" sz="1800" dirty="0"/>
                    </a:p>
                  </a:txBody>
                  <a:tcPr/>
                </a:tc>
                <a:tc>
                  <a:txBody>
                    <a:bodyPr/>
                    <a:lstStyle/>
                    <a:p>
                      <a:r>
                        <a:rPr lang="en-US" altLang="zh-CN" sz="1800" dirty="0" smtClean="0"/>
                        <a:t>Sensitive</a:t>
                      </a:r>
                      <a:r>
                        <a:rPr lang="en-US" altLang="zh-CN" sz="1800" baseline="0" dirty="0" smtClean="0"/>
                        <a:t> drug</a:t>
                      </a:r>
                      <a:endParaRPr lang="zh-CN" altLang="en-US" sz="1800" dirty="0"/>
                    </a:p>
                  </a:txBody>
                  <a:tcPr/>
                </a:tc>
                <a:tc>
                  <a:txBody>
                    <a:bodyPr/>
                    <a:lstStyle/>
                    <a:p>
                      <a:r>
                        <a:rPr lang="en-US" altLang="zh-CN" sz="1800" dirty="0" smtClean="0"/>
                        <a:t>Resistance drug</a:t>
                      </a:r>
                      <a:endParaRPr lang="zh-CN" altLang="en-US" sz="1800" dirty="0"/>
                    </a:p>
                  </a:txBody>
                  <a:tcPr/>
                </a:tc>
                <a:extLst>
                  <a:ext uri="{0D108BD9-81ED-4DB2-BD59-A6C34878D82A}">
                    <a16:rowId xmlns:a16="http://schemas.microsoft.com/office/drawing/2014/main" xmlns="" val="2288189707"/>
                  </a:ext>
                </a:extLst>
              </a:tr>
              <a:tr h="370840">
                <a:tc>
                  <a:txBody>
                    <a:bodyPr/>
                    <a:lstStyle/>
                    <a:p>
                      <a:r>
                        <a:rPr lang="en-US" altLang="zh-CN" sz="2000" dirty="0" smtClean="0"/>
                        <a:t>13/10/20</a:t>
                      </a:r>
                      <a:endParaRPr lang="zh-CN" altLang="en-US" sz="2000" dirty="0"/>
                    </a:p>
                  </a:txBody>
                  <a:tcPr/>
                </a:tc>
                <a:tc>
                  <a:txBody>
                    <a:bodyPr/>
                    <a:lstStyle/>
                    <a:p>
                      <a:r>
                        <a:rPr lang="en-US" altLang="zh-CN" sz="2000" dirty="0" smtClean="0"/>
                        <a:t>Tissue</a:t>
                      </a:r>
                      <a:r>
                        <a:rPr lang="en-US" altLang="zh-CN" sz="2000" baseline="0" dirty="0" smtClean="0"/>
                        <a:t> C/S</a:t>
                      </a:r>
                      <a:endParaRPr lang="zh-CN" altLang="en-US" sz="2000" dirty="0"/>
                    </a:p>
                  </a:txBody>
                  <a:tcPr/>
                </a:tc>
                <a:tc>
                  <a:txBody>
                    <a:bodyPr/>
                    <a:lstStyle/>
                    <a:p>
                      <a:r>
                        <a:rPr lang="en-US" altLang="zh-CN" sz="2000" dirty="0" smtClean="0"/>
                        <a:t>Growth</a:t>
                      </a:r>
                      <a:endParaRPr lang="zh-CN" altLang="en-US" sz="2000" dirty="0"/>
                    </a:p>
                  </a:txBody>
                  <a:tcPr/>
                </a:tc>
                <a:tc>
                  <a:txBody>
                    <a:bodyPr/>
                    <a:lstStyle/>
                    <a:p>
                      <a:r>
                        <a:rPr lang="en-US" altLang="zh-CN" sz="2000" i="1" dirty="0" smtClean="0"/>
                        <a:t>Proteus  vulgaris; </a:t>
                      </a:r>
                    </a:p>
                    <a:p>
                      <a:r>
                        <a:rPr lang="en-US" altLang="zh-CN" sz="2000" i="1" dirty="0" smtClean="0"/>
                        <a:t>Pseudomonas</a:t>
                      </a:r>
                      <a:r>
                        <a:rPr lang="en-US" altLang="zh-CN" sz="2000" i="1" baseline="0" dirty="0" smtClean="0"/>
                        <a:t> Aeruginosa</a:t>
                      </a:r>
                      <a:endParaRPr lang="zh-CN" altLang="en-US" sz="2000" i="1" dirty="0"/>
                    </a:p>
                  </a:txBody>
                  <a:tcPr/>
                </a:tc>
                <a:tc>
                  <a:txBody>
                    <a:bodyPr/>
                    <a:lstStyle/>
                    <a:p>
                      <a:r>
                        <a:rPr lang="en-US" altLang="zh-CN" sz="2000" dirty="0" smtClean="0"/>
                        <a:t>Amikacin,</a:t>
                      </a:r>
                      <a:r>
                        <a:rPr lang="en-US" altLang="zh-CN" sz="2000" baseline="0" dirty="0" smtClean="0"/>
                        <a:t> Gentamycin, </a:t>
                      </a:r>
                      <a:r>
                        <a:rPr lang="en-US" altLang="zh-CN" sz="2000" baseline="0" dirty="0" err="1" smtClean="0"/>
                        <a:t>Ceftazidime</a:t>
                      </a:r>
                      <a:r>
                        <a:rPr lang="en-US" altLang="zh-CN" sz="2000" baseline="0" dirty="0" smtClean="0"/>
                        <a:t>, Ciprofloxacin, </a:t>
                      </a:r>
                      <a:r>
                        <a:rPr lang="en-US" altLang="zh-CN" sz="2000" baseline="0" dirty="0" err="1" smtClean="0"/>
                        <a:t>Piperacilin</a:t>
                      </a:r>
                      <a:r>
                        <a:rPr lang="en-US" altLang="zh-CN" sz="2000" baseline="0" dirty="0" smtClean="0"/>
                        <a:t> + </a:t>
                      </a:r>
                      <a:r>
                        <a:rPr lang="en-US" altLang="zh-CN" sz="2000" baseline="0" dirty="0" err="1" smtClean="0"/>
                        <a:t>Tazobactum</a:t>
                      </a:r>
                      <a:endParaRPr lang="en-US" altLang="zh-CN" sz="2000" baseline="0" dirty="0" smtClean="0"/>
                    </a:p>
                    <a:p>
                      <a:r>
                        <a:rPr lang="en-US" altLang="zh-CN" sz="2000" baseline="0" dirty="0" err="1" smtClean="0"/>
                        <a:t>Ceftazidime</a:t>
                      </a:r>
                      <a:r>
                        <a:rPr lang="en-US" altLang="zh-CN" sz="2000" baseline="0" dirty="0" smtClean="0"/>
                        <a:t> + Clavulanic acid</a:t>
                      </a:r>
                    </a:p>
                    <a:p>
                      <a:r>
                        <a:rPr lang="en-US" altLang="zh-CN" sz="2000" baseline="0" dirty="0" err="1" smtClean="0"/>
                        <a:t>Ceftazidime</a:t>
                      </a:r>
                      <a:r>
                        <a:rPr lang="en-US" altLang="zh-CN" sz="2000" baseline="0" dirty="0" smtClean="0"/>
                        <a:t> + </a:t>
                      </a:r>
                      <a:r>
                        <a:rPr lang="en-US" altLang="zh-CN" sz="2000" baseline="0" dirty="0" err="1" smtClean="0"/>
                        <a:t>Tazobactum</a:t>
                      </a:r>
                      <a:endParaRPr lang="en-US" altLang="zh-CN" sz="2000" baseline="0" dirty="0" smtClean="0"/>
                    </a:p>
                  </a:txBody>
                  <a:tcPr/>
                </a:tc>
                <a:tc>
                  <a:txBody>
                    <a:bodyPr/>
                    <a:lstStyle/>
                    <a:p>
                      <a:r>
                        <a:rPr lang="en-US" altLang="zh-CN" sz="2000" dirty="0" err="1" smtClean="0"/>
                        <a:t>Ampicilin</a:t>
                      </a:r>
                      <a:r>
                        <a:rPr lang="en-US" altLang="zh-CN" sz="2000" dirty="0" smtClean="0"/>
                        <a:t>,</a:t>
                      </a:r>
                      <a:r>
                        <a:rPr lang="en-US" altLang="zh-CN" sz="2000" baseline="0" dirty="0" smtClean="0"/>
                        <a:t> </a:t>
                      </a:r>
                      <a:r>
                        <a:rPr lang="en-US" altLang="zh-CN" sz="2000" dirty="0" err="1" smtClean="0"/>
                        <a:t>Colistin</a:t>
                      </a:r>
                      <a:endParaRPr lang="en-US" altLang="zh-CN" sz="2000" dirty="0" smtClean="0"/>
                    </a:p>
                    <a:p>
                      <a:r>
                        <a:rPr lang="en-US" altLang="zh-CN" sz="2000" dirty="0" err="1" smtClean="0"/>
                        <a:t>Cefoxitin</a:t>
                      </a:r>
                      <a:r>
                        <a:rPr lang="en-US" altLang="zh-CN" sz="2000" baseline="0" dirty="0" smtClean="0"/>
                        <a:t>, </a:t>
                      </a:r>
                      <a:r>
                        <a:rPr lang="en-US" altLang="zh-CN" sz="2000" dirty="0" err="1" smtClean="0"/>
                        <a:t>Cloxacilin</a:t>
                      </a:r>
                      <a:endParaRPr lang="en-US" altLang="zh-CN" sz="2000" dirty="0" smtClean="0"/>
                    </a:p>
                    <a:p>
                      <a:r>
                        <a:rPr lang="en-US" altLang="zh-CN" sz="2000" dirty="0" err="1" smtClean="0"/>
                        <a:t>Cefotaxime</a:t>
                      </a:r>
                      <a:endParaRPr lang="en-US" altLang="zh-CN" sz="2000" dirty="0" smtClean="0"/>
                    </a:p>
                    <a:p>
                      <a:r>
                        <a:rPr lang="en-US" altLang="zh-CN" sz="2000" dirty="0" err="1" smtClean="0"/>
                        <a:t>Ceftrixone</a:t>
                      </a:r>
                      <a:endParaRPr lang="en-US" altLang="zh-CN" sz="2000" dirty="0" smtClean="0"/>
                    </a:p>
                    <a:p>
                      <a:r>
                        <a:rPr lang="en-US" altLang="zh-CN" sz="2000" baseline="0" dirty="0" err="1" smtClean="0"/>
                        <a:t>Amoxycilin+Clavulanate</a:t>
                      </a:r>
                      <a:endParaRPr lang="zh-CN" altLang="en-US" sz="2000" dirty="0"/>
                    </a:p>
                  </a:txBody>
                  <a:tcPr/>
                </a:tc>
                <a:extLst>
                  <a:ext uri="{0D108BD9-81ED-4DB2-BD59-A6C34878D82A}">
                    <a16:rowId xmlns:a16="http://schemas.microsoft.com/office/drawing/2014/main" xmlns="" val="2941455282"/>
                  </a:ext>
                </a:extLst>
              </a:tr>
              <a:tr h="370840">
                <a:tc>
                  <a:txBody>
                    <a:bodyPr/>
                    <a:lstStyle/>
                    <a:p>
                      <a:r>
                        <a:rPr lang="en-US" altLang="zh-CN" sz="2000" dirty="0" smtClean="0"/>
                        <a:t>17/10/20</a:t>
                      </a:r>
                      <a:endParaRPr lang="zh-CN" altLang="en-US" sz="2000" dirty="0"/>
                    </a:p>
                  </a:txBody>
                  <a:tcPr/>
                </a:tc>
                <a:tc>
                  <a:txBody>
                    <a:bodyPr/>
                    <a:lstStyle/>
                    <a:p>
                      <a:r>
                        <a:rPr lang="en-US" altLang="zh-CN" sz="2000" dirty="0" smtClean="0"/>
                        <a:t>Tissue C/S</a:t>
                      </a:r>
                      <a:endParaRPr lang="zh-CN" altLang="en-US" sz="2000" dirty="0"/>
                    </a:p>
                  </a:txBody>
                  <a:tcPr/>
                </a:tc>
                <a:tc>
                  <a:txBody>
                    <a:bodyPr/>
                    <a:lstStyle/>
                    <a:p>
                      <a:r>
                        <a:rPr lang="en-US" altLang="zh-CN" sz="2000" dirty="0" smtClean="0"/>
                        <a:t>Growth</a:t>
                      </a:r>
                      <a:endParaRPr lang="zh-CN" altLang="en-US" sz="2000" dirty="0"/>
                    </a:p>
                  </a:txBody>
                  <a:tcPr/>
                </a:tc>
                <a:tc>
                  <a:txBody>
                    <a:bodyPr/>
                    <a:lstStyle/>
                    <a:p>
                      <a:r>
                        <a:rPr lang="en-US" altLang="zh-CN" sz="2000" i="1" dirty="0" err="1" smtClean="0"/>
                        <a:t>Citrobacter</a:t>
                      </a:r>
                      <a:r>
                        <a:rPr lang="en-US" altLang="zh-CN" sz="2000" i="1" baseline="0" dirty="0" smtClean="0"/>
                        <a:t> </a:t>
                      </a:r>
                      <a:r>
                        <a:rPr lang="en-US" altLang="zh-CN" sz="2000" i="1" baseline="0" dirty="0" err="1" smtClean="0"/>
                        <a:t>freundii</a:t>
                      </a:r>
                      <a:r>
                        <a:rPr lang="en-US" altLang="zh-CN" sz="2000" i="1" baseline="0" dirty="0" smtClean="0"/>
                        <a:t> ; </a:t>
                      </a:r>
                    </a:p>
                    <a:p>
                      <a:r>
                        <a:rPr lang="en-US" altLang="zh-CN" sz="2000" i="1" baseline="0" dirty="0" err="1" smtClean="0"/>
                        <a:t>Pseudomona</a:t>
                      </a:r>
                      <a:r>
                        <a:rPr lang="en-US" altLang="zh-CN" sz="2000" i="1" baseline="0" dirty="0" smtClean="0"/>
                        <a:t> aeruginosa</a:t>
                      </a:r>
                      <a:endParaRPr lang="zh-CN" altLang="en-US" sz="20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dirty="0" smtClean="0"/>
                        <a:t>Amikacin,</a:t>
                      </a:r>
                      <a:r>
                        <a:rPr lang="en-US" altLang="zh-CN" sz="2000" baseline="0" dirty="0" smtClean="0"/>
                        <a:t> Gentamycin, </a:t>
                      </a:r>
                      <a:r>
                        <a:rPr lang="en-US" altLang="zh-CN" sz="2000" baseline="0" dirty="0" err="1" smtClean="0"/>
                        <a:t>Ceftazidime</a:t>
                      </a:r>
                      <a:r>
                        <a:rPr lang="en-US" altLang="zh-CN" sz="2000" baseline="0" dirty="0" smtClean="0"/>
                        <a:t>, Ciprofloxacin, </a:t>
                      </a:r>
                      <a:r>
                        <a:rPr lang="en-US" altLang="zh-CN" sz="2000" baseline="0" dirty="0" err="1" smtClean="0"/>
                        <a:t>Piperacilin</a:t>
                      </a:r>
                      <a:r>
                        <a:rPr lang="en-US" altLang="zh-CN" sz="2000" baseline="0" dirty="0" smtClean="0"/>
                        <a:t> + </a:t>
                      </a:r>
                      <a:r>
                        <a:rPr lang="en-US" altLang="zh-CN" sz="2000" baseline="0" dirty="0" err="1" smtClean="0"/>
                        <a:t>Tazobactum</a:t>
                      </a:r>
                      <a:r>
                        <a:rPr lang="en-US" altLang="zh-CN" sz="2000" baseline="0" dirty="0" smtClean="0"/>
                        <a:t>, </a:t>
                      </a:r>
                    </a:p>
                    <a:p>
                      <a:r>
                        <a:rPr lang="en-US" altLang="zh-CN" sz="2000" baseline="0" dirty="0" err="1" smtClean="0"/>
                        <a:t>Ceftazidime</a:t>
                      </a:r>
                      <a:r>
                        <a:rPr lang="en-US" altLang="zh-CN" sz="2000" baseline="0" dirty="0" smtClean="0"/>
                        <a:t> + Clavulanic acid</a:t>
                      </a:r>
                    </a:p>
                    <a:p>
                      <a:r>
                        <a:rPr lang="en-US" altLang="zh-CN" sz="2000" baseline="0" dirty="0" err="1" smtClean="0"/>
                        <a:t>Ceftazidime</a:t>
                      </a:r>
                      <a:r>
                        <a:rPr lang="en-US" altLang="zh-CN" sz="2000" baseline="0" dirty="0" smtClean="0"/>
                        <a:t> + </a:t>
                      </a:r>
                      <a:r>
                        <a:rPr lang="en-US" altLang="zh-CN" sz="2000" baseline="0" dirty="0" err="1" smtClean="0"/>
                        <a:t>Tazobactum</a:t>
                      </a:r>
                      <a:endParaRPr lang="en-US" altLang="zh-CN" sz="2000" baseline="0" dirty="0" smtClean="0"/>
                    </a:p>
                  </a:txBody>
                  <a:tcPr/>
                </a:tc>
                <a:tc>
                  <a:txBody>
                    <a:bodyPr/>
                    <a:lstStyle/>
                    <a:p>
                      <a:r>
                        <a:rPr lang="en-US" altLang="zh-CN" sz="2000" dirty="0" err="1" smtClean="0"/>
                        <a:t>Cefoxitin</a:t>
                      </a:r>
                      <a:endParaRPr lang="en-US" altLang="zh-CN" sz="2000" dirty="0" smtClean="0"/>
                    </a:p>
                    <a:p>
                      <a:r>
                        <a:rPr lang="en-US" altLang="zh-CN" sz="2000" dirty="0" err="1" smtClean="0"/>
                        <a:t>Cloxacilin</a:t>
                      </a:r>
                      <a:endParaRPr lang="en-US" altLang="zh-CN" sz="2000" dirty="0" smtClean="0"/>
                    </a:p>
                    <a:p>
                      <a:r>
                        <a:rPr lang="en-US" altLang="zh-CN" sz="2000" dirty="0" err="1" smtClean="0"/>
                        <a:t>Cefotaxime</a:t>
                      </a:r>
                      <a:endParaRPr lang="en-US" altLang="zh-CN" sz="2000" dirty="0" smtClean="0"/>
                    </a:p>
                    <a:p>
                      <a:r>
                        <a:rPr lang="en-US" altLang="zh-CN" sz="2000" dirty="0" err="1" smtClean="0"/>
                        <a:t>Ceftrixone</a:t>
                      </a:r>
                      <a:endParaRPr lang="en-US" altLang="zh-CN" sz="2000" dirty="0" smtClean="0"/>
                    </a:p>
                    <a:p>
                      <a:r>
                        <a:rPr lang="en-US" altLang="zh-CN" sz="2000" baseline="0" dirty="0" err="1" smtClean="0"/>
                        <a:t>Amoxycilin+Clavulanate</a:t>
                      </a:r>
                      <a:endParaRPr lang="zh-CN" altLang="en-US" sz="2000" dirty="0"/>
                    </a:p>
                  </a:txBody>
                  <a:tcPr/>
                </a:tc>
                <a:extLst>
                  <a:ext uri="{0D108BD9-81ED-4DB2-BD59-A6C34878D82A}">
                    <a16:rowId xmlns:a16="http://schemas.microsoft.com/office/drawing/2014/main" xmlns="" val="742734039"/>
                  </a:ext>
                </a:extLst>
              </a:tr>
              <a:tr h="370840">
                <a:tc>
                  <a:txBody>
                    <a:bodyPr/>
                    <a:lstStyle/>
                    <a:p>
                      <a:r>
                        <a:rPr lang="en-US" altLang="zh-CN" sz="2000" dirty="0" smtClean="0"/>
                        <a:t>4/11/20</a:t>
                      </a:r>
                      <a:endParaRPr lang="zh-CN" altLang="en-US" sz="2000" dirty="0"/>
                    </a:p>
                  </a:txBody>
                  <a:tcPr/>
                </a:tc>
                <a:tc>
                  <a:txBody>
                    <a:bodyPr/>
                    <a:lstStyle/>
                    <a:p>
                      <a:r>
                        <a:rPr lang="en-US" altLang="zh-CN" sz="2000" dirty="0" smtClean="0"/>
                        <a:t>Urine </a:t>
                      </a:r>
                      <a:endParaRPr lang="zh-CN" altLang="en-US" sz="2000" dirty="0"/>
                    </a:p>
                  </a:txBody>
                  <a:tcPr/>
                </a:tc>
                <a:tc gridSpan="2">
                  <a:txBody>
                    <a:bodyPr/>
                    <a:lstStyle/>
                    <a:p>
                      <a:pPr algn="ctr"/>
                      <a:r>
                        <a:rPr lang="en-US" altLang="zh-CN" sz="2000" dirty="0" smtClean="0"/>
                        <a:t>No growth</a:t>
                      </a:r>
                      <a:endParaRPr lang="zh-CN" altLang="en-US" sz="2000" dirty="0"/>
                    </a:p>
                  </a:txBody>
                  <a:tcPr/>
                </a:tc>
                <a:tc hMerge="1">
                  <a:txBody>
                    <a:bodyPr/>
                    <a:lstStyle/>
                    <a:p>
                      <a:endParaRPr lang="zh-CN" altLang="en-US"/>
                    </a:p>
                  </a:txBody>
                  <a:tcPr/>
                </a:tc>
                <a:tc>
                  <a:txBody>
                    <a:bodyPr/>
                    <a:lstStyle/>
                    <a:p>
                      <a:r>
                        <a:rPr lang="en-US" altLang="zh-CN" sz="2000" dirty="0" smtClean="0"/>
                        <a:t>-</a:t>
                      </a:r>
                      <a:endParaRPr lang="zh-CN" altLang="en-US" sz="2000" dirty="0"/>
                    </a:p>
                  </a:txBody>
                  <a:tcPr/>
                </a:tc>
                <a:tc>
                  <a:txBody>
                    <a:bodyPr/>
                    <a:lstStyle/>
                    <a:p>
                      <a:r>
                        <a:rPr lang="en-US" altLang="zh-CN" sz="2000" dirty="0" smtClean="0"/>
                        <a:t>-</a:t>
                      </a:r>
                      <a:endParaRPr lang="zh-CN" altLang="en-US" sz="2000" dirty="0"/>
                    </a:p>
                  </a:txBody>
                  <a:tcPr/>
                </a:tc>
                <a:extLst>
                  <a:ext uri="{0D108BD9-81ED-4DB2-BD59-A6C34878D82A}">
                    <a16:rowId xmlns:a16="http://schemas.microsoft.com/office/drawing/2014/main" xmlns="" val="4074348193"/>
                  </a:ext>
                </a:extLst>
              </a:tr>
              <a:tr h="370840">
                <a:tc>
                  <a:txBody>
                    <a:bodyPr/>
                    <a:lstStyle/>
                    <a:p>
                      <a:r>
                        <a:rPr lang="en-US" altLang="zh-CN" sz="2000" dirty="0" smtClean="0"/>
                        <a:t>7/11/20</a:t>
                      </a:r>
                      <a:endParaRPr lang="zh-CN" altLang="en-US" sz="2000" dirty="0"/>
                    </a:p>
                  </a:txBody>
                  <a:tcPr/>
                </a:tc>
                <a:tc>
                  <a:txBody>
                    <a:bodyPr/>
                    <a:lstStyle/>
                    <a:p>
                      <a:r>
                        <a:rPr lang="en-US" altLang="zh-CN" sz="2000" dirty="0" smtClean="0"/>
                        <a:t>Pus</a:t>
                      </a:r>
                      <a:endParaRPr lang="zh-CN" altLang="en-US" sz="2000" dirty="0"/>
                    </a:p>
                  </a:txBody>
                  <a:tcPr/>
                </a:tc>
                <a:tc>
                  <a:txBody>
                    <a:bodyPr/>
                    <a:lstStyle/>
                    <a:p>
                      <a:r>
                        <a:rPr lang="en-US" altLang="zh-CN" sz="2000" dirty="0" smtClean="0"/>
                        <a:t>Growth</a:t>
                      </a:r>
                      <a:endParaRPr lang="zh-CN" altLang="en-US" sz="2000" dirty="0"/>
                    </a:p>
                  </a:txBody>
                  <a:tcPr/>
                </a:tc>
                <a:tc>
                  <a:txBody>
                    <a:bodyPr/>
                    <a:lstStyle/>
                    <a:p>
                      <a:r>
                        <a:rPr lang="en-US" altLang="zh-CN" sz="2000" i="1" dirty="0" smtClean="0"/>
                        <a:t>Pseudomonas aeruginosa</a:t>
                      </a:r>
                      <a:endParaRPr lang="zh-CN" altLang="en-US" sz="2000" i="1" dirty="0"/>
                    </a:p>
                  </a:txBody>
                  <a:tcPr/>
                </a:tc>
                <a:tc>
                  <a:txBody>
                    <a:bodyPr/>
                    <a:lstStyle/>
                    <a:p>
                      <a:r>
                        <a:rPr lang="en-US" altLang="zh-CN" sz="2000" dirty="0" smtClean="0"/>
                        <a:t>Amikacin,</a:t>
                      </a:r>
                      <a:r>
                        <a:rPr lang="en-US" altLang="zh-CN" sz="2000" baseline="0" dirty="0" smtClean="0"/>
                        <a:t> Gentamycin</a:t>
                      </a:r>
                    </a:p>
                    <a:p>
                      <a:r>
                        <a:rPr lang="en-US" altLang="zh-CN" sz="2000" dirty="0" err="1" smtClean="0"/>
                        <a:t>Colistin</a:t>
                      </a:r>
                      <a:r>
                        <a:rPr lang="en-US" altLang="zh-CN" sz="2000" dirty="0" smtClean="0"/>
                        <a:t>,</a:t>
                      </a:r>
                      <a:r>
                        <a:rPr lang="en-US" altLang="zh-CN" sz="2000" baseline="0" dirty="0" smtClean="0"/>
                        <a:t> </a:t>
                      </a:r>
                      <a:r>
                        <a:rPr lang="en-US" altLang="zh-CN" sz="2000" baseline="0" dirty="0" err="1" smtClean="0"/>
                        <a:t>Tigecyclin</a:t>
                      </a:r>
                      <a:endParaRPr lang="zh-CN" altLang="en-US" sz="2000" dirty="0"/>
                    </a:p>
                  </a:txBody>
                  <a:tcPr/>
                </a:tc>
                <a:tc>
                  <a:txBody>
                    <a:bodyPr/>
                    <a:lstStyle/>
                    <a:p>
                      <a:r>
                        <a:rPr lang="en-US" altLang="zh-CN" sz="2000" dirty="0" smtClean="0"/>
                        <a:t>ALL OTHER DRUGS</a:t>
                      </a:r>
                      <a:endParaRPr lang="zh-CN" altLang="en-US" sz="2000" dirty="0"/>
                    </a:p>
                  </a:txBody>
                  <a:tcPr/>
                </a:tc>
                <a:extLst>
                  <a:ext uri="{0D108BD9-81ED-4DB2-BD59-A6C34878D82A}">
                    <a16:rowId xmlns:a16="http://schemas.microsoft.com/office/drawing/2014/main" xmlns="" val="990794749"/>
                  </a:ext>
                </a:extLst>
              </a:tr>
              <a:tr h="370840">
                <a:tc>
                  <a:txBody>
                    <a:bodyPr/>
                    <a:lstStyle/>
                    <a:p>
                      <a:r>
                        <a:rPr lang="en-US" altLang="zh-CN" sz="2000" dirty="0" smtClean="0"/>
                        <a:t>17/11/20</a:t>
                      </a:r>
                      <a:endParaRPr lang="zh-CN" altLang="en-US" sz="2000" dirty="0"/>
                    </a:p>
                  </a:txBody>
                  <a:tcPr/>
                </a:tc>
                <a:tc>
                  <a:txBody>
                    <a:bodyPr/>
                    <a:lstStyle/>
                    <a:p>
                      <a:r>
                        <a:rPr lang="en-US" altLang="zh-CN" sz="2000" dirty="0" smtClean="0"/>
                        <a:t>Pus</a:t>
                      </a:r>
                      <a:endParaRPr lang="zh-CN" altLang="en-US" sz="2000" dirty="0"/>
                    </a:p>
                  </a:txBody>
                  <a:tcPr/>
                </a:tc>
                <a:tc>
                  <a:txBody>
                    <a:bodyPr/>
                    <a:lstStyle/>
                    <a:p>
                      <a:r>
                        <a:rPr lang="en-US" altLang="zh-CN" sz="2000" dirty="0" smtClean="0"/>
                        <a:t>Growth</a:t>
                      </a:r>
                      <a:endParaRPr lang="zh-CN" altLang="en-US" sz="2000" dirty="0"/>
                    </a:p>
                  </a:txBody>
                  <a:tcPr/>
                </a:tc>
                <a:tc>
                  <a:txBody>
                    <a:bodyPr/>
                    <a:lstStyle/>
                    <a:p>
                      <a:r>
                        <a:rPr lang="en-US" altLang="zh-CN" sz="2000" i="1" dirty="0" smtClean="0"/>
                        <a:t>Proteus spp.</a:t>
                      </a:r>
                      <a:r>
                        <a:rPr lang="en-US" altLang="zh-CN" sz="2000" i="1" baseline="0" dirty="0" smtClean="0"/>
                        <a:t> </a:t>
                      </a:r>
                      <a:r>
                        <a:rPr lang="en-US" altLang="zh-CN" sz="2000" i="1" dirty="0" err="1" smtClean="0"/>
                        <a:t>Acinetobactor</a:t>
                      </a:r>
                      <a:r>
                        <a:rPr lang="en-US" altLang="zh-CN" sz="2000" i="1" dirty="0" smtClean="0"/>
                        <a:t> </a:t>
                      </a:r>
                      <a:r>
                        <a:rPr lang="en-US" altLang="zh-CN" sz="2000" i="1" dirty="0" err="1" smtClean="0"/>
                        <a:t>spp</a:t>
                      </a:r>
                      <a:endParaRPr lang="zh-CN" altLang="en-US" sz="2000" i="1" dirty="0"/>
                    </a:p>
                  </a:txBody>
                  <a:tcPr/>
                </a:tc>
                <a:tc>
                  <a:txBody>
                    <a:bodyPr/>
                    <a:lstStyle/>
                    <a:p>
                      <a:r>
                        <a:rPr lang="en-US" altLang="zh-CN" sz="2000" dirty="0" err="1" smtClean="0"/>
                        <a:t>Tigecyclin</a:t>
                      </a:r>
                      <a:endParaRPr lang="zh-CN" altLang="en-US" sz="2000" dirty="0"/>
                    </a:p>
                  </a:txBody>
                  <a:tcPr/>
                </a:tc>
                <a:tc>
                  <a:txBody>
                    <a:bodyPr/>
                    <a:lstStyle/>
                    <a:p>
                      <a:r>
                        <a:rPr lang="en-US" altLang="zh-CN" sz="2000" dirty="0" smtClean="0"/>
                        <a:t>ALL DRUGS INCLUDING COLISTIN</a:t>
                      </a:r>
                      <a:endParaRPr lang="zh-CN" altLang="en-US" sz="2000" dirty="0"/>
                    </a:p>
                  </a:txBody>
                  <a:tcPr/>
                </a:tc>
                <a:extLst>
                  <a:ext uri="{0D108BD9-81ED-4DB2-BD59-A6C34878D82A}">
                    <a16:rowId xmlns:a16="http://schemas.microsoft.com/office/drawing/2014/main" xmlns="" val="1080373075"/>
                  </a:ext>
                </a:extLst>
              </a:tr>
            </a:tbl>
          </a:graphicData>
        </a:graphic>
      </p:graphicFrame>
    </p:spTree>
    <p:extLst>
      <p:ext uri="{BB962C8B-B14F-4D97-AF65-F5344CB8AC3E}">
        <p14:creationId xmlns:p14="http://schemas.microsoft.com/office/powerpoint/2010/main" xmlns="" val="8819110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28" y="609600"/>
            <a:ext cx="10177692" cy="627529"/>
          </a:xfrm>
        </p:spPr>
        <p:txBody>
          <a:bodyPr>
            <a:normAutofit fontScale="90000"/>
          </a:bodyPr>
          <a:lstStyle/>
          <a:p>
            <a:r>
              <a:rPr lang="en-US" altLang="zh-CN" b="1" dirty="0" smtClean="0">
                <a:solidFill>
                  <a:schemeClr val="accent1">
                    <a:lumMod val="50000"/>
                  </a:schemeClr>
                </a:solidFill>
              </a:rPr>
              <a:t>Culture and sensitivity test process ……..</a:t>
            </a:r>
            <a:endParaRPr lang="zh-CN" altLang="en-US" b="1" dirty="0">
              <a:solidFill>
                <a:schemeClr val="accent1">
                  <a:lumMod val="50000"/>
                </a:schemeClr>
              </a:solidFill>
            </a:endParaRPr>
          </a:p>
        </p:txBody>
      </p:sp>
      <p:sp>
        <p:nvSpPr>
          <p:cNvPr id="3" name="Content Placeholder 2"/>
          <p:cNvSpPr>
            <a:spLocks noGrp="1"/>
          </p:cNvSpPr>
          <p:nvPr>
            <p:ph idx="1"/>
          </p:nvPr>
        </p:nvSpPr>
        <p:spPr>
          <a:xfrm>
            <a:off x="725012" y="1237129"/>
            <a:ext cx="8762570" cy="2450951"/>
          </a:xfrm>
        </p:spPr>
        <p:txBody>
          <a:bodyPr>
            <a:normAutofit/>
          </a:bodyPr>
          <a:lstStyle/>
          <a:p>
            <a:r>
              <a:rPr lang="en-US" altLang="zh-CN" dirty="0" smtClean="0">
                <a:solidFill>
                  <a:schemeClr val="accent1">
                    <a:lumMod val="50000"/>
                  </a:schemeClr>
                </a:solidFill>
              </a:rPr>
              <a:t>Pus (Swab) samples were processed for gram stain, Z-N stain, culture on blood agar and </a:t>
            </a:r>
            <a:r>
              <a:rPr lang="en-US" altLang="zh-CN" dirty="0" err="1" smtClean="0">
                <a:solidFill>
                  <a:schemeClr val="accent1">
                    <a:lumMod val="50000"/>
                  </a:schemeClr>
                </a:solidFill>
              </a:rPr>
              <a:t>MacConkey</a:t>
            </a:r>
            <a:r>
              <a:rPr lang="en-US" altLang="zh-CN" dirty="0" smtClean="0">
                <a:solidFill>
                  <a:schemeClr val="accent1">
                    <a:lumMod val="50000"/>
                  </a:schemeClr>
                </a:solidFill>
              </a:rPr>
              <a:t> agar. </a:t>
            </a:r>
          </a:p>
          <a:p>
            <a:r>
              <a:rPr lang="en-US" altLang="zh-CN" dirty="0" smtClean="0">
                <a:solidFill>
                  <a:schemeClr val="accent1">
                    <a:lumMod val="50000"/>
                  </a:schemeClr>
                </a:solidFill>
              </a:rPr>
              <a:t>Gram stain showed gram negative bacilli in the smear.</a:t>
            </a:r>
          </a:p>
          <a:p>
            <a:r>
              <a:rPr lang="en-US" altLang="zh-CN" dirty="0" smtClean="0">
                <a:solidFill>
                  <a:schemeClr val="accent1">
                    <a:lumMod val="50000"/>
                  </a:schemeClr>
                </a:solidFill>
              </a:rPr>
              <a:t>Blood Agar : Swarming was seen. </a:t>
            </a:r>
          </a:p>
          <a:p>
            <a:r>
              <a:rPr lang="en-US" altLang="zh-CN" dirty="0" err="1" smtClean="0">
                <a:solidFill>
                  <a:schemeClr val="accent1">
                    <a:lumMod val="50000"/>
                  </a:schemeClr>
                </a:solidFill>
              </a:rPr>
              <a:t>MacConkey</a:t>
            </a:r>
            <a:r>
              <a:rPr lang="en-US" altLang="zh-CN" dirty="0" smtClean="0">
                <a:solidFill>
                  <a:schemeClr val="accent1">
                    <a:lumMod val="50000"/>
                  </a:schemeClr>
                </a:solidFill>
              </a:rPr>
              <a:t> Agar: Smooth,  Non Lactose Fermenting colonies with distinct odor</a:t>
            </a:r>
          </a:p>
        </p:txBody>
      </p:sp>
      <p:sp>
        <p:nvSpPr>
          <p:cNvPr id="7" name="Rectangle 6"/>
          <p:cNvSpPr/>
          <p:nvPr/>
        </p:nvSpPr>
        <p:spPr>
          <a:xfrm>
            <a:off x="3139709" y="5126252"/>
            <a:ext cx="1863010" cy="954107"/>
          </a:xfrm>
          <a:prstGeom prst="rect">
            <a:avLst/>
          </a:prstGeom>
        </p:spPr>
        <p:txBody>
          <a:bodyPr wrap="none">
            <a:spAutoFit/>
          </a:bodyPr>
          <a:lstStyle/>
          <a:p>
            <a:pPr lvl="0" algn="ctr" defTabSz="914400">
              <a:defRPr/>
            </a:pPr>
            <a:r>
              <a:rPr lang="en-US" altLang="zh-CN" sz="2800" b="1" dirty="0" smtClean="0">
                <a:solidFill>
                  <a:srgbClr val="FF0000"/>
                </a:solidFill>
              </a:rPr>
              <a:t>Blood agar</a:t>
            </a:r>
            <a:endParaRPr lang="en-US" altLang="zh-CN" sz="2800" b="1" dirty="0">
              <a:solidFill>
                <a:srgbClr val="FF0000"/>
              </a:solidFill>
            </a:endParaRPr>
          </a:p>
          <a:p>
            <a:pPr lvl="0" algn="ctr" defTabSz="914400">
              <a:defRPr/>
            </a:pPr>
            <a:r>
              <a:rPr lang="en-US" altLang="zh-CN" sz="2800" b="1" dirty="0" smtClean="0">
                <a:solidFill>
                  <a:srgbClr val="FF0000"/>
                </a:solidFill>
              </a:rPr>
              <a:t>Swarming</a:t>
            </a:r>
          </a:p>
        </p:txBody>
      </p:sp>
      <p:sp>
        <p:nvSpPr>
          <p:cNvPr id="8" name="Rectangle 7"/>
          <p:cNvSpPr/>
          <p:nvPr/>
        </p:nvSpPr>
        <p:spPr>
          <a:xfrm>
            <a:off x="10079477" y="2857707"/>
            <a:ext cx="1904624" cy="523220"/>
          </a:xfrm>
          <a:prstGeom prst="rect">
            <a:avLst/>
          </a:prstGeom>
        </p:spPr>
        <p:txBody>
          <a:bodyPr wrap="none">
            <a:spAutoFit/>
          </a:bodyPr>
          <a:lstStyle/>
          <a:p>
            <a:pPr lvl="0" algn="ctr" defTabSz="914400">
              <a:defRPr/>
            </a:pPr>
            <a:r>
              <a:rPr lang="en-US" altLang="zh-CN" sz="2800" b="1" dirty="0" smtClean="0">
                <a:solidFill>
                  <a:srgbClr val="FF0000"/>
                </a:solidFill>
              </a:rPr>
              <a:t>Gram Stain</a:t>
            </a:r>
            <a:endParaRPr lang="en-US" altLang="zh-CN" sz="2800" b="1" dirty="0">
              <a:solidFill>
                <a:srgbClr val="FF0000"/>
              </a:solidFill>
            </a:endParaRPr>
          </a:p>
        </p:txBody>
      </p:sp>
      <p:sp>
        <p:nvSpPr>
          <p:cNvPr id="9" name="Rectangle 8"/>
          <p:cNvSpPr/>
          <p:nvPr/>
        </p:nvSpPr>
        <p:spPr>
          <a:xfrm>
            <a:off x="6243019" y="5245958"/>
            <a:ext cx="2777875" cy="954107"/>
          </a:xfrm>
          <a:prstGeom prst="rect">
            <a:avLst/>
          </a:prstGeom>
        </p:spPr>
        <p:txBody>
          <a:bodyPr wrap="none">
            <a:spAutoFit/>
          </a:bodyPr>
          <a:lstStyle/>
          <a:p>
            <a:pPr lvl="0" algn="ctr" defTabSz="914400">
              <a:defRPr/>
            </a:pPr>
            <a:r>
              <a:rPr lang="en-US" altLang="zh-CN" sz="2800" b="1" dirty="0" err="1" smtClean="0">
                <a:solidFill>
                  <a:srgbClr val="FF0000"/>
                </a:solidFill>
              </a:rPr>
              <a:t>MacConkey</a:t>
            </a:r>
            <a:r>
              <a:rPr lang="en-US" altLang="zh-CN" sz="2800" b="1" dirty="0" smtClean="0">
                <a:solidFill>
                  <a:srgbClr val="FF0000"/>
                </a:solidFill>
              </a:rPr>
              <a:t> Agar</a:t>
            </a:r>
          </a:p>
          <a:p>
            <a:pPr lvl="0" algn="ctr" defTabSz="914400">
              <a:defRPr/>
            </a:pPr>
            <a:r>
              <a:rPr lang="en-US" altLang="zh-CN" sz="2800" b="1" dirty="0" smtClean="0">
                <a:solidFill>
                  <a:srgbClr val="FF0000"/>
                </a:solidFill>
              </a:rPr>
              <a:t>NLF colonies</a:t>
            </a:r>
            <a:endParaRPr lang="en-US" altLang="zh-CN" sz="2800" b="1" dirty="0">
              <a:solidFill>
                <a:srgbClr val="FF0000"/>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8749" r="12795"/>
          <a:stretch/>
        </p:blipFill>
        <p:spPr>
          <a:xfrm>
            <a:off x="9694719" y="737956"/>
            <a:ext cx="2206336" cy="2109152"/>
          </a:xfrm>
          <a:prstGeom prst="ellipse">
            <a:avLst/>
          </a:prstGeom>
        </p:spPr>
      </p:pic>
      <p:cxnSp>
        <p:nvCxnSpPr>
          <p:cNvPr id="6" name="Straight Arrow Connector 5"/>
          <p:cNvCxnSpPr/>
          <p:nvPr/>
        </p:nvCxnSpPr>
        <p:spPr>
          <a:xfrm flipV="1">
            <a:off x="9963958" y="1585884"/>
            <a:ext cx="707164" cy="1080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cstate="print">
            <a:extLst>
              <a:ext uri="{28A0092B-C50C-407E-A947-70E740481C1C}">
                <a14:useLocalDpi xmlns:a14="http://schemas.microsoft.com/office/drawing/2010/main" xmlns="" val="0"/>
              </a:ext>
            </a:extLst>
          </a:blip>
          <a:srcRect l="-4650" t="11945" r="1" b="38750"/>
          <a:stretch/>
        </p:blipFill>
        <p:spPr>
          <a:xfrm>
            <a:off x="308552" y="3958937"/>
            <a:ext cx="2495235" cy="2555708"/>
          </a:xfrm>
          <a:prstGeom prst="ellipse">
            <a:avLst/>
          </a:prstGeom>
        </p:spPr>
      </p:pic>
      <p:cxnSp>
        <p:nvCxnSpPr>
          <p:cNvPr id="16" name="Straight Arrow Connector 15"/>
          <p:cNvCxnSpPr/>
          <p:nvPr/>
        </p:nvCxnSpPr>
        <p:spPr>
          <a:xfrm flipV="1">
            <a:off x="9921964" y="1748975"/>
            <a:ext cx="707164" cy="1080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031588" y="2243562"/>
            <a:ext cx="707164" cy="10804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5">
            <a:extLst>
              <a:ext uri="{28A0092B-C50C-407E-A947-70E740481C1C}">
                <a14:useLocalDpi xmlns:a14="http://schemas.microsoft.com/office/drawing/2010/main" xmlns="" val="0"/>
              </a:ext>
            </a:extLst>
          </a:blip>
          <a:srcRect l="358" t="14942" r="-358" b="39132"/>
          <a:stretch/>
        </p:blipFill>
        <p:spPr>
          <a:xfrm>
            <a:off x="9074256" y="3875809"/>
            <a:ext cx="2556809" cy="2556164"/>
          </a:xfrm>
          <a:prstGeom prst="ellipse">
            <a:avLst/>
          </a:prstGeom>
        </p:spPr>
      </p:pic>
    </p:spTree>
    <p:extLst>
      <p:ext uri="{BB962C8B-B14F-4D97-AF65-F5344CB8AC3E}">
        <p14:creationId xmlns:p14="http://schemas.microsoft.com/office/powerpoint/2010/main" xmlns="" val="422679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par>
                                <p:cTn id="47" presetID="16" presetClass="entr" presetSubtype="21"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1" nodeType="clickEffect">
                                  <p:stCondLst>
                                    <p:cond delay="0"/>
                                  </p:stCondLst>
                                  <p:childTnLst>
                                    <p:animEffect transition="out" filter="barn(inVertic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6" presetClass="exit" presetSubtype="21" fill="hold" nodeType="withEffect">
                                  <p:stCondLst>
                                    <p:cond delay="0"/>
                                  </p:stCondLst>
                                  <p:childTnLst>
                                    <p:animEffect transition="out" filter="barn(inVertic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xit" presetSubtype="0" fill="hold" nodeType="clickEffect">
                                  <p:stCondLst>
                                    <p:cond delay="0"/>
                                  </p:stCondLst>
                                  <p:childTnLst>
                                    <p:anim calcmode="lin" valueType="num">
                                      <p:cBhvr>
                                        <p:cTn id="69" dur="1000"/>
                                        <p:tgtEl>
                                          <p:spTgt spid="11"/>
                                        </p:tgtEl>
                                        <p:attrNameLst>
                                          <p:attrName>ppt_w</p:attrName>
                                        </p:attrNameLst>
                                      </p:cBhvr>
                                      <p:tavLst>
                                        <p:tav tm="0">
                                          <p:val>
                                            <p:strVal val="ppt_w"/>
                                          </p:val>
                                        </p:tav>
                                        <p:tav tm="100000">
                                          <p:val>
                                            <p:fltVal val="0"/>
                                          </p:val>
                                        </p:tav>
                                      </p:tavLst>
                                    </p:anim>
                                    <p:anim calcmode="lin" valueType="num">
                                      <p:cBhvr>
                                        <p:cTn id="70" dur="1000"/>
                                        <p:tgtEl>
                                          <p:spTgt spid="11"/>
                                        </p:tgtEl>
                                        <p:attrNameLst>
                                          <p:attrName>ppt_h</p:attrName>
                                        </p:attrNameLst>
                                      </p:cBhvr>
                                      <p:tavLst>
                                        <p:tav tm="0">
                                          <p:val>
                                            <p:strVal val="ppt_h"/>
                                          </p:val>
                                        </p:tav>
                                        <p:tav tm="100000">
                                          <p:val>
                                            <p:fltVal val="0"/>
                                          </p:val>
                                        </p:tav>
                                      </p:tavLst>
                                    </p:anim>
                                    <p:anim calcmode="lin" valueType="num">
                                      <p:cBhvr>
                                        <p:cTn id="71" dur="1000"/>
                                        <p:tgtEl>
                                          <p:spTgt spid="11"/>
                                        </p:tgtEl>
                                        <p:attrNameLst>
                                          <p:attrName>style.rotation</p:attrName>
                                        </p:attrNameLst>
                                      </p:cBhvr>
                                      <p:tavLst>
                                        <p:tav tm="0">
                                          <p:val>
                                            <p:fltVal val="0"/>
                                          </p:val>
                                        </p:tav>
                                        <p:tav tm="100000">
                                          <p:val>
                                            <p:fltVal val="90"/>
                                          </p:val>
                                        </p:tav>
                                      </p:tavLst>
                                    </p:anim>
                                    <p:animEffect transition="out" filter="fade">
                                      <p:cBhvr>
                                        <p:cTn id="72" dur="1000"/>
                                        <p:tgtEl>
                                          <p:spTgt spid="11"/>
                                        </p:tgtEl>
                                      </p:cBhvr>
                                    </p:animEffect>
                                    <p:set>
                                      <p:cBhvr>
                                        <p:cTn id="73" dur="1" fill="hold">
                                          <p:stCondLst>
                                            <p:cond delay="999"/>
                                          </p:stCondLst>
                                        </p:cTn>
                                        <p:tgtEl>
                                          <p:spTgt spid="11"/>
                                        </p:tgtEl>
                                        <p:attrNameLst>
                                          <p:attrName>style.visibility</p:attrName>
                                        </p:attrNameLst>
                                      </p:cBhvr>
                                      <p:to>
                                        <p:strVal val="hidden"/>
                                      </p:to>
                                    </p:set>
                                  </p:childTnLst>
                                </p:cTn>
                              </p:par>
                              <p:par>
                                <p:cTn id="74" presetID="31" presetClass="exit" presetSubtype="0" fill="hold" grpId="1" nodeType="withEffect">
                                  <p:stCondLst>
                                    <p:cond delay="0"/>
                                  </p:stCondLst>
                                  <p:childTnLst>
                                    <p:anim calcmode="lin" valueType="num">
                                      <p:cBhvr>
                                        <p:cTn id="75" dur="1000"/>
                                        <p:tgtEl>
                                          <p:spTgt spid="9"/>
                                        </p:tgtEl>
                                        <p:attrNameLst>
                                          <p:attrName>ppt_w</p:attrName>
                                        </p:attrNameLst>
                                      </p:cBhvr>
                                      <p:tavLst>
                                        <p:tav tm="0">
                                          <p:val>
                                            <p:strVal val="ppt_w"/>
                                          </p:val>
                                        </p:tav>
                                        <p:tav tm="100000">
                                          <p:val>
                                            <p:fltVal val="0"/>
                                          </p:val>
                                        </p:tav>
                                      </p:tavLst>
                                    </p:anim>
                                    <p:anim calcmode="lin" valueType="num">
                                      <p:cBhvr>
                                        <p:cTn id="76" dur="1000"/>
                                        <p:tgtEl>
                                          <p:spTgt spid="9"/>
                                        </p:tgtEl>
                                        <p:attrNameLst>
                                          <p:attrName>ppt_h</p:attrName>
                                        </p:attrNameLst>
                                      </p:cBhvr>
                                      <p:tavLst>
                                        <p:tav tm="0">
                                          <p:val>
                                            <p:strVal val="ppt_h"/>
                                          </p:val>
                                        </p:tav>
                                        <p:tav tm="100000">
                                          <p:val>
                                            <p:fltVal val="0"/>
                                          </p:val>
                                        </p:tav>
                                      </p:tavLst>
                                    </p:anim>
                                    <p:anim calcmode="lin" valueType="num">
                                      <p:cBhvr>
                                        <p:cTn id="77" dur="1000"/>
                                        <p:tgtEl>
                                          <p:spTgt spid="9"/>
                                        </p:tgtEl>
                                        <p:attrNameLst>
                                          <p:attrName>style.rotation</p:attrName>
                                        </p:attrNameLst>
                                      </p:cBhvr>
                                      <p:tavLst>
                                        <p:tav tm="0">
                                          <p:val>
                                            <p:fltVal val="0"/>
                                          </p:val>
                                        </p:tav>
                                        <p:tav tm="100000">
                                          <p:val>
                                            <p:fltVal val="90"/>
                                          </p:val>
                                        </p:tav>
                                      </p:tavLst>
                                    </p:anim>
                                    <p:animEffect transition="out" filter="fade">
                                      <p:cBhvr>
                                        <p:cTn id="78" dur="1000"/>
                                        <p:tgtEl>
                                          <p:spTgt spid="9"/>
                                        </p:tgtEl>
                                      </p:cBhvr>
                                    </p:animEffect>
                                    <p:set>
                                      <p:cBhvr>
                                        <p:cTn id="7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291548"/>
            <a:ext cx="9875520" cy="627529"/>
          </a:xfrm>
        </p:spPr>
        <p:txBody>
          <a:bodyPr>
            <a:normAutofit fontScale="90000"/>
          </a:bodyPr>
          <a:lstStyle/>
          <a:p>
            <a:r>
              <a:rPr lang="en-US" altLang="zh-CN" b="1" dirty="0" smtClean="0">
                <a:solidFill>
                  <a:schemeClr val="tx1"/>
                </a:solidFill>
              </a:rPr>
              <a:t>Identification (Automation)</a:t>
            </a:r>
            <a:endParaRPr lang="zh-CN" altLang="en-US" b="1" dirty="0">
              <a:solidFill>
                <a:schemeClr val="tx1"/>
              </a:solidFill>
            </a:endParaRPr>
          </a:p>
        </p:txBody>
      </p:sp>
      <p:sp>
        <p:nvSpPr>
          <p:cNvPr id="3" name="Content Placeholder 2"/>
          <p:cNvSpPr>
            <a:spLocks noGrp="1"/>
          </p:cNvSpPr>
          <p:nvPr>
            <p:ph idx="1"/>
          </p:nvPr>
        </p:nvSpPr>
        <p:spPr>
          <a:xfrm>
            <a:off x="448075" y="1018302"/>
            <a:ext cx="5674429" cy="3034409"/>
          </a:xfrm>
        </p:spPr>
        <p:txBody>
          <a:bodyPr>
            <a:normAutofit/>
          </a:bodyPr>
          <a:lstStyle/>
          <a:p>
            <a:r>
              <a:rPr lang="en-US" altLang="zh-CN" dirty="0" smtClean="0">
                <a:solidFill>
                  <a:schemeClr val="tx1"/>
                </a:solidFill>
              </a:rPr>
              <a:t>Bio chemical reaction did not match with the common </a:t>
            </a:r>
            <a:r>
              <a:rPr lang="en-US" altLang="zh-CN" i="1" dirty="0" smtClean="0">
                <a:solidFill>
                  <a:schemeClr val="tx1"/>
                </a:solidFill>
              </a:rPr>
              <a:t>Proteus spp</a:t>
            </a:r>
            <a:r>
              <a:rPr lang="en-US" altLang="zh-CN" dirty="0" smtClean="0">
                <a:solidFill>
                  <a:schemeClr val="tx1"/>
                </a:solidFill>
              </a:rPr>
              <a:t>. </a:t>
            </a:r>
          </a:p>
          <a:p>
            <a:r>
              <a:rPr lang="en-US" altLang="zh-CN" dirty="0" smtClean="0">
                <a:solidFill>
                  <a:schemeClr val="tx1"/>
                </a:solidFill>
              </a:rPr>
              <a:t>Isolate was  subjected to automation (</a:t>
            </a:r>
            <a:r>
              <a:rPr lang="en-US" altLang="zh-CN" dirty="0" err="1" smtClean="0">
                <a:solidFill>
                  <a:schemeClr val="tx1"/>
                </a:solidFill>
              </a:rPr>
              <a:t>Vitek</a:t>
            </a:r>
            <a:r>
              <a:rPr lang="en-US" altLang="zh-CN" dirty="0" smtClean="0">
                <a:solidFill>
                  <a:schemeClr val="tx1"/>
                </a:solidFill>
              </a:rPr>
              <a:t> 2c) for species identification and ABST. </a:t>
            </a:r>
          </a:p>
          <a:p>
            <a:r>
              <a:rPr lang="en-US" altLang="zh-CN" b="1" i="1" dirty="0" smtClean="0">
                <a:solidFill>
                  <a:schemeClr val="tx1"/>
                </a:solidFill>
              </a:rPr>
              <a:t>Proteus </a:t>
            </a:r>
            <a:r>
              <a:rPr lang="en-US" altLang="zh-CN" b="1" i="1" dirty="0" err="1" smtClean="0">
                <a:solidFill>
                  <a:schemeClr val="tx1"/>
                </a:solidFill>
              </a:rPr>
              <a:t>penneri</a:t>
            </a:r>
            <a:r>
              <a:rPr lang="en-US" altLang="zh-CN" b="1" i="1" dirty="0" smtClean="0">
                <a:solidFill>
                  <a:schemeClr val="tx1"/>
                </a:solidFill>
              </a:rPr>
              <a:t> </a:t>
            </a:r>
            <a:r>
              <a:rPr lang="en-US" altLang="zh-CN" dirty="0" smtClean="0">
                <a:solidFill>
                  <a:schemeClr val="tx1"/>
                </a:solidFill>
              </a:rPr>
              <a:t>was </a:t>
            </a:r>
            <a:r>
              <a:rPr lang="en-US" altLang="zh-CN" dirty="0">
                <a:solidFill>
                  <a:schemeClr val="tx1"/>
                </a:solidFill>
              </a:rPr>
              <a:t>identified which was resistant  to  most antibiotic groups including  </a:t>
            </a:r>
            <a:r>
              <a:rPr lang="en-US" altLang="zh-CN" dirty="0" err="1">
                <a:solidFill>
                  <a:schemeClr val="tx1"/>
                </a:solidFill>
              </a:rPr>
              <a:t>Tigecycline</a:t>
            </a:r>
            <a:r>
              <a:rPr lang="en-US" altLang="zh-CN" dirty="0">
                <a:solidFill>
                  <a:schemeClr val="tx1"/>
                </a:solidFill>
              </a:rPr>
              <a:t> (MIC - 2) and </a:t>
            </a:r>
            <a:r>
              <a:rPr lang="en-US" altLang="zh-CN" dirty="0" err="1">
                <a:solidFill>
                  <a:schemeClr val="tx1"/>
                </a:solidFill>
              </a:rPr>
              <a:t>Colistin</a:t>
            </a:r>
            <a:r>
              <a:rPr lang="en-US" altLang="zh-CN" dirty="0">
                <a:solidFill>
                  <a:schemeClr val="tx1"/>
                </a:solidFill>
              </a:rPr>
              <a:t> (MIC &gt;16 </a:t>
            </a:r>
            <a:r>
              <a:rPr lang="en-US" altLang="zh-CN" dirty="0" smtClean="0">
                <a:solidFill>
                  <a:schemeClr val="tx1"/>
                </a:solidFill>
              </a:rPr>
              <a:t>)</a:t>
            </a:r>
            <a:endParaRPr lang="zh-CN" altLang="en-US" dirty="0">
              <a:solidFill>
                <a:schemeClr val="tx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7171" t="19751" r="10197" b="3447"/>
          <a:stretch/>
        </p:blipFill>
        <p:spPr>
          <a:xfrm>
            <a:off x="912572" y="4199914"/>
            <a:ext cx="2815390" cy="23331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l="4631" t="2315" b="2264"/>
          <a:stretch/>
        </p:blipFill>
        <p:spPr>
          <a:xfrm>
            <a:off x="5810664" y="1558636"/>
            <a:ext cx="6381336" cy="3920942"/>
          </a:xfrm>
          <a:prstGeom prst="rect">
            <a:avLst/>
          </a:prstGeom>
        </p:spPr>
      </p:pic>
      <p:sp>
        <p:nvSpPr>
          <p:cNvPr id="7" name="Oval 6"/>
          <p:cNvSpPr/>
          <p:nvPr/>
        </p:nvSpPr>
        <p:spPr>
          <a:xfrm>
            <a:off x="7724389" y="2088566"/>
            <a:ext cx="2632609" cy="4390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956964" y="4623955"/>
            <a:ext cx="3235036" cy="4335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6096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441960"/>
            <a:ext cx="9875520" cy="661416"/>
          </a:xfrm>
        </p:spPr>
        <p:txBody>
          <a:bodyPr>
            <a:normAutofit fontScale="90000"/>
          </a:bodyPr>
          <a:lstStyle/>
          <a:p>
            <a:r>
              <a:rPr lang="en-US" altLang="zh-CN" b="1" dirty="0" smtClean="0">
                <a:solidFill>
                  <a:schemeClr val="tx1"/>
                </a:solidFill>
              </a:rPr>
              <a:t>Bio-Chemical Reaction </a:t>
            </a:r>
            <a:r>
              <a:rPr lang="en-US" altLang="zh-CN" b="1" baseline="30000" dirty="0" smtClean="0">
                <a:solidFill>
                  <a:schemeClr val="tx1"/>
                </a:solidFill>
              </a:rPr>
              <a:t>1</a:t>
            </a:r>
            <a:endParaRPr lang="zh-CN" altLang="en-US" b="1" baseline="300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1330173"/>
              </p:ext>
            </p:extLst>
          </p:nvPr>
        </p:nvGraphicFramePr>
        <p:xfrm>
          <a:off x="475488" y="1103376"/>
          <a:ext cx="11472672" cy="5251704"/>
        </p:xfrm>
        <a:graphic>
          <a:graphicData uri="http://schemas.openxmlformats.org/drawingml/2006/table">
            <a:tbl>
              <a:tblPr firstRow="1" bandRow="1">
                <a:tableStyleId>{5C22544A-7EE6-4342-B048-85BDC9FD1C3A}</a:tableStyleId>
              </a:tblPr>
              <a:tblGrid>
                <a:gridCol w="3853251">
                  <a:extLst>
                    <a:ext uri="{9D8B030D-6E8A-4147-A177-3AD203B41FA5}">
                      <a16:colId xmlns:a16="http://schemas.microsoft.com/office/drawing/2014/main" xmlns="" val="1805218919"/>
                    </a:ext>
                  </a:extLst>
                </a:gridCol>
                <a:gridCol w="2365673">
                  <a:extLst>
                    <a:ext uri="{9D8B030D-6E8A-4147-A177-3AD203B41FA5}">
                      <a16:colId xmlns:a16="http://schemas.microsoft.com/office/drawing/2014/main" xmlns="" val="2669769225"/>
                    </a:ext>
                  </a:extLst>
                </a:gridCol>
                <a:gridCol w="2487570">
                  <a:extLst>
                    <a:ext uri="{9D8B030D-6E8A-4147-A177-3AD203B41FA5}">
                      <a16:colId xmlns:a16="http://schemas.microsoft.com/office/drawing/2014/main" xmlns="" val="140029222"/>
                    </a:ext>
                  </a:extLst>
                </a:gridCol>
                <a:gridCol w="2766178">
                  <a:extLst>
                    <a:ext uri="{9D8B030D-6E8A-4147-A177-3AD203B41FA5}">
                      <a16:colId xmlns:a16="http://schemas.microsoft.com/office/drawing/2014/main" xmlns="" val="1199299819"/>
                    </a:ext>
                  </a:extLst>
                </a:gridCol>
              </a:tblGrid>
              <a:tr h="437642">
                <a:tc>
                  <a:txBody>
                    <a:bodyPr/>
                    <a:lstStyle/>
                    <a:p>
                      <a:pPr algn="ctr"/>
                      <a:r>
                        <a:rPr lang="en-US" dirty="0">
                          <a:effectLst/>
                        </a:rPr>
                        <a:t>Test</a:t>
                      </a:r>
                    </a:p>
                  </a:txBody>
                  <a:tcPr anchor="ctr"/>
                </a:tc>
                <a:tc>
                  <a:txBody>
                    <a:bodyPr/>
                    <a:lstStyle/>
                    <a:p>
                      <a:pPr algn="ctr"/>
                      <a:r>
                        <a:rPr lang="en-US" i="1" dirty="0" smtClean="0">
                          <a:effectLst/>
                        </a:rPr>
                        <a:t>P.</a:t>
                      </a:r>
                      <a:r>
                        <a:rPr lang="en-US" i="1" baseline="0" dirty="0" smtClean="0">
                          <a:effectLst/>
                        </a:rPr>
                        <a:t> </a:t>
                      </a:r>
                      <a:r>
                        <a:rPr lang="en-US" i="1" baseline="0" dirty="0" err="1" smtClean="0">
                          <a:effectLst/>
                        </a:rPr>
                        <a:t>penneri</a:t>
                      </a:r>
                      <a:endParaRPr lang="en-US" i="1"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smtClean="0">
                          <a:ln>
                            <a:noFill/>
                          </a:ln>
                          <a:solidFill>
                            <a:srgbClr val="FFFFFF"/>
                          </a:solidFill>
                          <a:effectLst/>
                          <a:uLnTx/>
                          <a:uFillTx/>
                          <a:latin typeface="Corbel" panose="020B0503020204020204"/>
                          <a:ea typeface="宋体" panose="02010600030101010101" pitchFamily="2" charset="-122"/>
                          <a:cs typeface="+mn-cs"/>
                        </a:rPr>
                        <a:t>P. vulgaris</a:t>
                      </a:r>
                      <a:endParaRPr kumimoji="0" lang="en-US" altLang="zh-CN" sz="1800" b="1" i="1" u="none" strike="noStrike" kern="1200" cap="none" spc="0" normalizeH="0" baseline="0" noProof="0" dirty="0">
                        <a:ln>
                          <a:noFill/>
                        </a:ln>
                        <a:solidFill>
                          <a:srgbClr val="FFFFFF"/>
                        </a:solidFill>
                        <a:effectLst/>
                        <a:uLnTx/>
                        <a:uFillTx/>
                        <a:latin typeface="Corbel" panose="020B0503020204020204"/>
                        <a:ea typeface="宋体" panose="02010600030101010101" pitchFamily="2" charset="-122"/>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smtClean="0">
                          <a:ln>
                            <a:noFill/>
                          </a:ln>
                          <a:solidFill>
                            <a:srgbClr val="FFFFFF"/>
                          </a:solidFill>
                          <a:effectLst/>
                          <a:uLnTx/>
                          <a:uFillTx/>
                          <a:latin typeface="Corbel" panose="020B0503020204020204"/>
                          <a:ea typeface="宋体" panose="02010600030101010101" pitchFamily="2" charset="-122"/>
                          <a:cs typeface="+mn-cs"/>
                        </a:rPr>
                        <a:t>P. mirabilis</a:t>
                      </a:r>
                      <a:endParaRPr kumimoji="0" lang="en-US" altLang="zh-CN" sz="1800" b="1" i="1" u="none" strike="noStrike" kern="1200" cap="none" spc="0" normalizeH="0" baseline="0" noProof="0" dirty="0">
                        <a:ln>
                          <a:noFill/>
                        </a:ln>
                        <a:solidFill>
                          <a:srgbClr val="FFFFFF"/>
                        </a:solidFill>
                        <a:effectLst/>
                        <a:uLnTx/>
                        <a:uFillTx/>
                        <a:latin typeface="Corbel" panose="020B0503020204020204"/>
                        <a:ea typeface="宋体" panose="02010600030101010101" pitchFamily="2" charset="-122"/>
                        <a:cs typeface="+mn-cs"/>
                      </a:endParaRPr>
                    </a:p>
                  </a:txBody>
                  <a:tcPr/>
                </a:tc>
                <a:extLst>
                  <a:ext uri="{0D108BD9-81ED-4DB2-BD59-A6C34878D82A}">
                    <a16:rowId xmlns:a16="http://schemas.microsoft.com/office/drawing/2014/main" xmlns="" val="670442944"/>
                  </a:ext>
                </a:extLst>
              </a:tr>
              <a:tr h="437642">
                <a:tc>
                  <a:txBody>
                    <a:bodyPr/>
                    <a:lstStyle/>
                    <a:p>
                      <a:r>
                        <a:rPr lang="en-US">
                          <a:effectLst/>
                        </a:rPr>
                        <a:t>Microscopic morphology</a:t>
                      </a:r>
                    </a:p>
                  </a:txBody>
                  <a:tcPr anchor="ctr"/>
                </a:tc>
                <a:tc>
                  <a:txBody>
                    <a:bodyPr/>
                    <a:lstStyle/>
                    <a:p>
                      <a:pPr algn="ctr"/>
                      <a:r>
                        <a:rPr lang="en-US" dirty="0" smtClean="0">
                          <a:effectLst/>
                        </a:rPr>
                        <a:t>Gram</a:t>
                      </a:r>
                      <a:r>
                        <a:rPr lang="en-US" baseline="0" dirty="0" smtClean="0">
                          <a:effectLst/>
                        </a:rPr>
                        <a:t> N</a:t>
                      </a:r>
                      <a:r>
                        <a:rPr lang="en-US" dirty="0" smtClean="0">
                          <a:effectLst/>
                        </a:rPr>
                        <a:t>egative </a:t>
                      </a:r>
                      <a:r>
                        <a:rPr lang="en-US" dirty="0">
                          <a:effectLst/>
                        </a:rPr>
                        <a:t>R</a:t>
                      </a:r>
                      <a:r>
                        <a:rPr lang="en-US" dirty="0" smtClean="0">
                          <a:effectLst/>
                        </a:rPr>
                        <a:t>ods</a:t>
                      </a:r>
                      <a:endParaRPr lang="en-US" dirty="0">
                        <a:effectLst/>
                      </a:endParaRPr>
                    </a:p>
                  </a:txBody>
                  <a:tcPr anchor="ctr"/>
                </a:tc>
                <a:tc>
                  <a:txBody>
                    <a:bodyPr/>
                    <a:lstStyle/>
                    <a:p>
                      <a:pPr algn="ctr"/>
                      <a:r>
                        <a:rPr lang="en-US" altLang="zh-CN" dirty="0" smtClean="0"/>
                        <a:t>Gram Negative Rods</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Gram Negative Rods</a:t>
                      </a:r>
                      <a:endParaRPr lang="zh-CN" altLang="en-US" dirty="0" smtClean="0"/>
                    </a:p>
                  </a:txBody>
                  <a:tcPr/>
                </a:tc>
                <a:extLst>
                  <a:ext uri="{0D108BD9-81ED-4DB2-BD59-A6C34878D82A}">
                    <a16:rowId xmlns:a16="http://schemas.microsoft.com/office/drawing/2014/main" xmlns="" val="3797267937"/>
                  </a:ext>
                </a:extLst>
              </a:tr>
              <a:tr h="437642">
                <a:tc>
                  <a:txBody>
                    <a:bodyPr/>
                    <a:lstStyle/>
                    <a:p>
                      <a:r>
                        <a:rPr lang="en-US">
                          <a:effectLst/>
                        </a:rPr>
                        <a:t>Hemolysis (sheep blood agar)</a:t>
                      </a:r>
                    </a:p>
                  </a:txBody>
                  <a:tcPr anchor="ctr"/>
                </a:tc>
                <a:tc>
                  <a:txBody>
                    <a:bodyPr/>
                    <a:lstStyle/>
                    <a:p>
                      <a:pPr algn="ctr"/>
                      <a:r>
                        <a:rPr lang="en-US">
                          <a:effectLst/>
                        </a:rPr>
                        <a:t>Beta</a:t>
                      </a:r>
                    </a:p>
                  </a:txBody>
                  <a:tcPr anchor="ctr"/>
                </a:tc>
                <a:tc>
                  <a:txBody>
                    <a:bodyPr/>
                    <a:lstStyle/>
                    <a:p>
                      <a:pPr algn="ctr"/>
                      <a:r>
                        <a:rPr lang="en-US" altLang="zh-CN" dirty="0" smtClean="0"/>
                        <a:t>Beta</a:t>
                      </a:r>
                      <a:endParaRPr lang="zh-CN" altLang="en-US" dirty="0"/>
                    </a:p>
                  </a:txBody>
                  <a:tcPr/>
                </a:tc>
                <a:tc>
                  <a:txBody>
                    <a:bodyPr/>
                    <a:lstStyle/>
                    <a:p>
                      <a:pPr algn="ctr"/>
                      <a:r>
                        <a:rPr lang="en-US" altLang="zh-CN" dirty="0" smtClean="0"/>
                        <a:t>Beta</a:t>
                      </a:r>
                      <a:endParaRPr lang="zh-CN" altLang="en-US" dirty="0"/>
                    </a:p>
                  </a:txBody>
                  <a:tcPr/>
                </a:tc>
                <a:extLst>
                  <a:ext uri="{0D108BD9-81ED-4DB2-BD59-A6C34878D82A}">
                    <a16:rowId xmlns:a16="http://schemas.microsoft.com/office/drawing/2014/main" xmlns="" val="811038267"/>
                  </a:ext>
                </a:extLst>
              </a:tr>
              <a:tr h="437642">
                <a:tc>
                  <a:txBody>
                    <a:bodyPr/>
                    <a:lstStyle/>
                    <a:p>
                      <a:r>
                        <a:rPr lang="en-US" dirty="0">
                          <a:effectLst/>
                        </a:rPr>
                        <a:t>Urease</a:t>
                      </a:r>
                    </a:p>
                  </a:txBody>
                  <a:tcPr anchor="ctr"/>
                </a:tc>
                <a:tc>
                  <a:txBody>
                    <a:bodyPr/>
                    <a:lstStyle/>
                    <a:p>
                      <a:pPr algn="ctr"/>
                      <a:r>
                        <a:rPr lang="en-US" dirty="0">
                          <a:effectLst/>
                        </a:rPr>
                        <a:t>Positive</a:t>
                      </a:r>
                    </a:p>
                  </a:txBody>
                  <a:tcPr anchor="ctr"/>
                </a:tc>
                <a:tc>
                  <a:txBody>
                    <a:bodyPr/>
                    <a:lstStyle/>
                    <a:p>
                      <a:pPr algn="ctr"/>
                      <a:r>
                        <a:rPr lang="en-US" altLang="zh-CN" dirty="0" smtClean="0"/>
                        <a:t>Positive</a:t>
                      </a:r>
                      <a:endParaRPr lang="zh-CN" altLang="en-US" dirty="0"/>
                    </a:p>
                  </a:txBody>
                  <a:tcPr/>
                </a:tc>
                <a:tc>
                  <a:txBody>
                    <a:bodyPr/>
                    <a:lstStyle/>
                    <a:p>
                      <a:pPr algn="ctr"/>
                      <a:r>
                        <a:rPr lang="en-US" altLang="zh-CN" dirty="0" smtClean="0"/>
                        <a:t>Positive</a:t>
                      </a:r>
                      <a:endParaRPr lang="zh-CN" altLang="en-US" dirty="0"/>
                    </a:p>
                  </a:txBody>
                  <a:tcPr/>
                </a:tc>
                <a:extLst>
                  <a:ext uri="{0D108BD9-81ED-4DB2-BD59-A6C34878D82A}">
                    <a16:rowId xmlns:a16="http://schemas.microsoft.com/office/drawing/2014/main" xmlns="" val="2828501594"/>
                  </a:ext>
                </a:extLst>
              </a:tr>
              <a:tr h="437642">
                <a:tc>
                  <a:txBody>
                    <a:bodyPr/>
                    <a:lstStyle/>
                    <a:p>
                      <a:r>
                        <a:rPr lang="en-US" dirty="0">
                          <a:solidFill>
                            <a:srgbClr val="FF0000"/>
                          </a:solidFill>
                          <a:effectLst/>
                        </a:rPr>
                        <a:t>Indole production</a:t>
                      </a:r>
                    </a:p>
                  </a:txBody>
                  <a:tcPr anchor="ctr"/>
                </a:tc>
                <a:tc>
                  <a:txBody>
                    <a:bodyPr/>
                    <a:lstStyle/>
                    <a:p>
                      <a:pPr algn="ctr"/>
                      <a:r>
                        <a:rPr lang="en-US" dirty="0">
                          <a:solidFill>
                            <a:srgbClr val="FF0000"/>
                          </a:solidFill>
                          <a:effectLst/>
                        </a:rPr>
                        <a:t>Negative</a:t>
                      </a:r>
                    </a:p>
                  </a:txBody>
                  <a:tcPr anchor="ctr"/>
                </a:tc>
                <a:tc>
                  <a:txBody>
                    <a:bodyPr/>
                    <a:lstStyle/>
                    <a:p>
                      <a:pPr algn="ctr"/>
                      <a:r>
                        <a:rPr lang="en-US" altLang="zh-CN" dirty="0" smtClean="0"/>
                        <a:t>Positive </a:t>
                      </a:r>
                      <a:endParaRPr lang="zh-CN" altLang="en-US" dirty="0"/>
                    </a:p>
                  </a:txBody>
                  <a:tcPr/>
                </a:tc>
                <a:tc>
                  <a:txBody>
                    <a:bodyPr/>
                    <a:lstStyle/>
                    <a:p>
                      <a:pPr algn="ctr"/>
                      <a:r>
                        <a:rPr lang="en-US" altLang="zh-CN" dirty="0" smtClean="0">
                          <a:solidFill>
                            <a:srgbClr val="FF0000"/>
                          </a:solidFill>
                        </a:rPr>
                        <a:t>Negative</a:t>
                      </a:r>
                      <a:endParaRPr lang="zh-CN" altLang="en-US" dirty="0">
                        <a:solidFill>
                          <a:srgbClr val="FF0000"/>
                        </a:solidFill>
                      </a:endParaRPr>
                    </a:p>
                  </a:txBody>
                  <a:tcPr/>
                </a:tc>
                <a:extLst>
                  <a:ext uri="{0D108BD9-81ED-4DB2-BD59-A6C34878D82A}">
                    <a16:rowId xmlns:a16="http://schemas.microsoft.com/office/drawing/2014/main" xmlns="" val="1375667879"/>
                  </a:ext>
                </a:extLst>
              </a:tr>
              <a:tr h="437642">
                <a:tc>
                  <a:txBody>
                    <a:bodyPr/>
                    <a:lstStyle/>
                    <a:p>
                      <a:r>
                        <a:rPr lang="en-US">
                          <a:effectLst/>
                        </a:rPr>
                        <a:t>Esculin hydrolysis</a:t>
                      </a:r>
                    </a:p>
                  </a:txBody>
                  <a:tcPr anchor="ctr"/>
                </a:tc>
                <a:tc>
                  <a:txBody>
                    <a:bodyPr/>
                    <a:lstStyle/>
                    <a:p>
                      <a:pPr algn="ctr"/>
                      <a:r>
                        <a:rPr lang="en-US" dirty="0">
                          <a:effectLst/>
                        </a:rPr>
                        <a:t>Negative</a:t>
                      </a:r>
                    </a:p>
                  </a:txBody>
                  <a:tcPr anchor="ctr"/>
                </a:tc>
                <a:tc>
                  <a:txBody>
                    <a:bodyPr/>
                    <a:lstStyle/>
                    <a:p>
                      <a:pPr algn="ctr"/>
                      <a:r>
                        <a:rPr lang="en-US" altLang="zh-CN" dirty="0" smtClean="0"/>
                        <a:t>Positive</a:t>
                      </a:r>
                      <a:endParaRPr lang="zh-CN" altLang="en-US" dirty="0"/>
                    </a:p>
                  </a:txBody>
                  <a:tcPr/>
                </a:tc>
                <a:tc>
                  <a:txBody>
                    <a:bodyPr/>
                    <a:lstStyle/>
                    <a:p>
                      <a:pPr algn="ctr"/>
                      <a:r>
                        <a:rPr lang="en-US" altLang="zh-CN" dirty="0" smtClean="0"/>
                        <a:t>Negative</a:t>
                      </a:r>
                      <a:endParaRPr lang="zh-CN" altLang="en-US" dirty="0"/>
                    </a:p>
                  </a:txBody>
                  <a:tcPr/>
                </a:tc>
                <a:extLst>
                  <a:ext uri="{0D108BD9-81ED-4DB2-BD59-A6C34878D82A}">
                    <a16:rowId xmlns:a16="http://schemas.microsoft.com/office/drawing/2014/main" xmlns="" val="3169477348"/>
                  </a:ext>
                </a:extLst>
              </a:tr>
              <a:tr h="437642">
                <a:tc>
                  <a:txBody>
                    <a:bodyPr/>
                    <a:lstStyle/>
                    <a:p>
                      <a:r>
                        <a:rPr lang="en-US" dirty="0">
                          <a:effectLst/>
                        </a:rPr>
                        <a:t>Acid from </a:t>
                      </a:r>
                      <a:r>
                        <a:rPr lang="en-US" dirty="0" smtClean="0">
                          <a:effectLst/>
                        </a:rPr>
                        <a:t>Maltose</a:t>
                      </a:r>
                      <a:endParaRPr lang="en-US" dirty="0">
                        <a:effectLst/>
                      </a:endParaRPr>
                    </a:p>
                  </a:txBody>
                  <a:tcPr anchor="ctr"/>
                </a:tc>
                <a:tc>
                  <a:txBody>
                    <a:bodyPr/>
                    <a:lstStyle/>
                    <a:p>
                      <a:pPr algn="ctr"/>
                      <a:r>
                        <a:rPr lang="en-US" dirty="0">
                          <a:effectLst/>
                        </a:rPr>
                        <a:t>Positive</a:t>
                      </a:r>
                    </a:p>
                  </a:txBody>
                  <a:tcPr anchor="ctr"/>
                </a:tc>
                <a:tc>
                  <a:txBody>
                    <a:bodyPr/>
                    <a:lstStyle/>
                    <a:p>
                      <a:pPr algn="ctr"/>
                      <a:r>
                        <a:rPr lang="en-US" altLang="zh-CN" dirty="0" smtClean="0"/>
                        <a:t>Positive</a:t>
                      </a:r>
                      <a:endParaRPr lang="zh-CN" altLang="en-US" dirty="0"/>
                    </a:p>
                  </a:txBody>
                  <a:tcPr/>
                </a:tc>
                <a:tc>
                  <a:txBody>
                    <a:bodyPr/>
                    <a:lstStyle/>
                    <a:p>
                      <a:pPr algn="ctr"/>
                      <a:r>
                        <a:rPr lang="en-US" altLang="zh-CN" dirty="0" smtClean="0"/>
                        <a:t>Negative</a:t>
                      </a:r>
                      <a:endParaRPr lang="zh-CN" altLang="en-US" dirty="0"/>
                    </a:p>
                  </a:txBody>
                  <a:tcPr/>
                </a:tc>
                <a:extLst>
                  <a:ext uri="{0D108BD9-81ED-4DB2-BD59-A6C34878D82A}">
                    <a16:rowId xmlns:a16="http://schemas.microsoft.com/office/drawing/2014/main" xmlns="" val="578388135"/>
                  </a:ext>
                </a:extLst>
              </a:tr>
              <a:tr h="437642">
                <a:tc>
                  <a:txBody>
                    <a:bodyPr/>
                    <a:lstStyle/>
                    <a:p>
                      <a:r>
                        <a:rPr lang="en-US" dirty="0">
                          <a:solidFill>
                            <a:srgbClr val="FF0000"/>
                          </a:solidFill>
                          <a:effectLst/>
                        </a:rPr>
                        <a:t>Acid from Sucrose</a:t>
                      </a:r>
                    </a:p>
                  </a:txBody>
                  <a:tcPr anchor="ctr"/>
                </a:tc>
                <a:tc>
                  <a:txBody>
                    <a:bodyPr/>
                    <a:lstStyle/>
                    <a:p>
                      <a:pPr algn="ctr"/>
                      <a:r>
                        <a:rPr lang="en-US" dirty="0">
                          <a:solidFill>
                            <a:srgbClr val="FF0000"/>
                          </a:solidFill>
                          <a:effectLst/>
                        </a:rPr>
                        <a:t>Positive</a:t>
                      </a:r>
                    </a:p>
                  </a:txBody>
                  <a:tcPr anchor="ctr"/>
                </a:tc>
                <a:tc>
                  <a:txBody>
                    <a:bodyPr/>
                    <a:lstStyle/>
                    <a:p>
                      <a:pPr algn="ctr"/>
                      <a:r>
                        <a:rPr lang="en-US" altLang="zh-CN" dirty="0" smtClean="0">
                          <a:solidFill>
                            <a:srgbClr val="FF0000"/>
                          </a:solidFill>
                        </a:rPr>
                        <a:t>Positive</a:t>
                      </a:r>
                      <a:endParaRPr lang="zh-CN" altLang="en-US" dirty="0">
                        <a:solidFill>
                          <a:srgbClr val="FF0000"/>
                        </a:solidFill>
                      </a:endParaRPr>
                    </a:p>
                  </a:txBody>
                  <a:tcPr/>
                </a:tc>
                <a:tc>
                  <a:txBody>
                    <a:bodyPr/>
                    <a:lstStyle/>
                    <a:p>
                      <a:pPr algn="ctr"/>
                      <a:r>
                        <a:rPr lang="en-US" altLang="zh-CN" dirty="0" smtClean="0">
                          <a:solidFill>
                            <a:srgbClr val="FF0000"/>
                          </a:solidFill>
                        </a:rPr>
                        <a:t>Negative</a:t>
                      </a:r>
                      <a:endParaRPr lang="zh-CN" altLang="en-US" dirty="0">
                        <a:solidFill>
                          <a:srgbClr val="FF0000"/>
                        </a:solidFill>
                      </a:endParaRPr>
                    </a:p>
                  </a:txBody>
                  <a:tcPr/>
                </a:tc>
                <a:extLst>
                  <a:ext uri="{0D108BD9-81ED-4DB2-BD59-A6C34878D82A}">
                    <a16:rowId xmlns:a16="http://schemas.microsoft.com/office/drawing/2014/main" xmlns="" val="777187481"/>
                  </a:ext>
                </a:extLst>
              </a:tr>
              <a:tr h="437642">
                <a:tc>
                  <a:txBody>
                    <a:bodyPr/>
                    <a:lstStyle/>
                    <a:p>
                      <a:r>
                        <a:rPr lang="en-US" dirty="0">
                          <a:effectLst/>
                        </a:rPr>
                        <a:t>Citrate </a:t>
                      </a:r>
                    </a:p>
                  </a:txBody>
                  <a:tcPr anchor="ctr"/>
                </a:tc>
                <a:tc>
                  <a:txBody>
                    <a:bodyPr/>
                    <a:lstStyle/>
                    <a:p>
                      <a:pPr algn="ctr"/>
                      <a:r>
                        <a:rPr lang="en-US" dirty="0">
                          <a:effectLst/>
                        </a:rPr>
                        <a:t>Negative</a:t>
                      </a:r>
                    </a:p>
                  </a:txBody>
                  <a:tcPr anchor="ctr"/>
                </a:tc>
                <a:tc>
                  <a:txBody>
                    <a:bodyPr/>
                    <a:lstStyle/>
                    <a:p>
                      <a:pPr algn="ctr"/>
                      <a:r>
                        <a:rPr lang="en-US" altLang="zh-CN" dirty="0" smtClean="0"/>
                        <a:t>Negative</a:t>
                      </a:r>
                      <a:endParaRPr lang="zh-CN" altLang="en-US" dirty="0"/>
                    </a:p>
                  </a:txBody>
                  <a:tcPr/>
                </a:tc>
                <a:tc>
                  <a:txBody>
                    <a:bodyPr/>
                    <a:lstStyle/>
                    <a:p>
                      <a:pPr algn="ctr"/>
                      <a:r>
                        <a:rPr lang="en-US" altLang="zh-CN" dirty="0" smtClean="0"/>
                        <a:t>Variable</a:t>
                      </a:r>
                      <a:endParaRPr lang="zh-CN" altLang="en-US" dirty="0"/>
                    </a:p>
                  </a:txBody>
                  <a:tcPr/>
                </a:tc>
                <a:extLst>
                  <a:ext uri="{0D108BD9-81ED-4DB2-BD59-A6C34878D82A}">
                    <a16:rowId xmlns:a16="http://schemas.microsoft.com/office/drawing/2014/main" xmlns="" val="3976568145"/>
                  </a:ext>
                </a:extLst>
              </a:tr>
              <a:tr h="437642">
                <a:tc>
                  <a:txBody>
                    <a:bodyPr/>
                    <a:lstStyle/>
                    <a:p>
                      <a:r>
                        <a:rPr lang="en-US" dirty="0">
                          <a:solidFill>
                            <a:srgbClr val="FF0000"/>
                          </a:solidFill>
                          <a:effectLst/>
                        </a:rPr>
                        <a:t>Ornithine decarboxylase</a:t>
                      </a:r>
                    </a:p>
                  </a:txBody>
                  <a:tcPr anchor="ctr"/>
                </a:tc>
                <a:tc>
                  <a:txBody>
                    <a:bodyPr/>
                    <a:lstStyle/>
                    <a:p>
                      <a:pPr algn="ctr"/>
                      <a:r>
                        <a:rPr lang="en-US" dirty="0">
                          <a:solidFill>
                            <a:srgbClr val="FF0000"/>
                          </a:solidFill>
                          <a:effectLst/>
                        </a:rPr>
                        <a:t>Negative</a:t>
                      </a:r>
                    </a:p>
                  </a:txBody>
                  <a:tcPr anchor="ctr"/>
                </a:tc>
                <a:tc>
                  <a:txBody>
                    <a:bodyPr/>
                    <a:lstStyle/>
                    <a:p>
                      <a:pPr algn="ctr"/>
                      <a:r>
                        <a:rPr lang="en-US" altLang="zh-CN" dirty="0" smtClean="0">
                          <a:solidFill>
                            <a:srgbClr val="FF0000"/>
                          </a:solidFill>
                        </a:rPr>
                        <a:t>Negative</a:t>
                      </a:r>
                      <a:endParaRPr lang="zh-CN" altLang="en-US" dirty="0">
                        <a:solidFill>
                          <a:srgbClr val="FF0000"/>
                        </a:solidFill>
                      </a:endParaRPr>
                    </a:p>
                  </a:txBody>
                  <a:tcPr/>
                </a:tc>
                <a:tc>
                  <a:txBody>
                    <a:bodyPr/>
                    <a:lstStyle/>
                    <a:p>
                      <a:pPr algn="ctr"/>
                      <a:r>
                        <a:rPr lang="en-US" altLang="zh-CN" dirty="0" smtClean="0">
                          <a:solidFill>
                            <a:srgbClr val="FF0000"/>
                          </a:solidFill>
                        </a:rPr>
                        <a:t>Positive</a:t>
                      </a:r>
                      <a:endParaRPr lang="zh-CN" altLang="en-US" dirty="0">
                        <a:solidFill>
                          <a:srgbClr val="FF0000"/>
                        </a:solidFill>
                      </a:endParaRPr>
                    </a:p>
                  </a:txBody>
                  <a:tcPr/>
                </a:tc>
                <a:extLst>
                  <a:ext uri="{0D108BD9-81ED-4DB2-BD59-A6C34878D82A}">
                    <a16:rowId xmlns:a16="http://schemas.microsoft.com/office/drawing/2014/main" xmlns="" val="3463570292"/>
                  </a:ext>
                </a:extLst>
              </a:tr>
              <a:tr h="437642">
                <a:tc>
                  <a:txBody>
                    <a:bodyPr/>
                    <a:lstStyle/>
                    <a:p>
                      <a:r>
                        <a:rPr lang="en-US" dirty="0">
                          <a:solidFill>
                            <a:srgbClr val="FF0000"/>
                          </a:solidFill>
                          <a:effectLst/>
                        </a:rPr>
                        <a:t>Hydrogen sulfide production</a:t>
                      </a:r>
                    </a:p>
                  </a:txBody>
                  <a:tcPr anchor="ctr"/>
                </a:tc>
                <a:tc>
                  <a:txBody>
                    <a:bodyPr/>
                    <a:lstStyle/>
                    <a:p>
                      <a:pPr algn="ctr"/>
                      <a:r>
                        <a:rPr lang="en-US" b="1" dirty="0">
                          <a:solidFill>
                            <a:srgbClr val="FF0000"/>
                          </a:solidFill>
                          <a:effectLst/>
                        </a:rPr>
                        <a:t>Negative</a:t>
                      </a:r>
                    </a:p>
                  </a:txBody>
                  <a:tcPr anchor="ctr"/>
                </a:tc>
                <a:tc>
                  <a:txBody>
                    <a:bodyPr/>
                    <a:lstStyle/>
                    <a:p>
                      <a:pPr algn="ctr"/>
                      <a:r>
                        <a:rPr lang="en-US" altLang="zh-CN" dirty="0" smtClean="0">
                          <a:solidFill>
                            <a:srgbClr val="FF0000"/>
                          </a:solidFill>
                        </a:rPr>
                        <a:t>Positive</a:t>
                      </a:r>
                      <a:endParaRPr lang="zh-CN" altLang="en-US" dirty="0">
                        <a:solidFill>
                          <a:srgbClr val="FF0000"/>
                        </a:solidFill>
                      </a:endParaRPr>
                    </a:p>
                  </a:txBody>
                  <a:tcPr/>
                </a:tc>
                <a:tc>
                  <a:txBody>
                    <a:bodyPr/>
                    <a:lstStyle/>
                    <a:p>
                      <a:pPr algn="ctr"/>
                      <a:r>
                        <a:rPr lang="en-US" altLang="zh-CN" dirty="0" smtClean="0">
                          <a:solidFill>
                            <a:srgbClr val="FF0000"/>
                          </a:solidFill>
                        </a:rPr>
                        <a:t>Positive </a:t>
                      </a:r>
                      <a:endParaRPr lang="zh-CN" altLang="en-US" dirty="0">
                        <a:solidFill>
                          <a:srgbClr val="FF0000"/>
                        </a:solidFill>
                      </a:endParaRPr>
                    </a:p>
                  </a:txBody>
                  <a:tcPr/>
                </a:tc>
                <a:extLst>
                  <a:ext uri="{0D108BD9-81ED-4DB2-BD59-A6C34878D82A}">
                    <a16:rowId xmlns:a16="http://schemas.microsoft.com/office/drawing/2014/main" xmlns="" val="513591356"/>
                  </a:ext>
                </a:extLst>
              </a:tr>
              <a:tr h="437642">
                <a:tc>
                  <a:txBody>
                    <a:bodyPr/>
                    <a:lstStyle/>
                    <a:p>
                      <a:r>
                        <a:rPr lang="en-US" dirty="0" err="1" smtClean="0">
                          <a:effectLst/>
                        </a:rPr>
                        <a:t>Salicin</a:t>
                      </a:r>
                      <a:endParaRPr lang="en-US" dirty="0">
                        <a:effectLst/>
                      </a:endParaRPr>
                    </a:p>
                  </a:txBody>
                  <a:tcPr anchor="ctr"/>
                </a:tc>
                <a:tc>
                  <a:txBody>
                    <a:bodyPr/>
                    <a:lstStyle/>
                    <a:p>
                      <a:pPr algn="ctr"/>
                      <a:r>
                        <a:rPr lang="en-US" dirty="0" smtClean="0">
                          <a:effectLst/>
                        </a:rPr>
                        <a:t>Negative</a:t>
                      </a:r>
                      <a:endParaRPr lang="en-US" dirty="0">
                        <a:effectLst/>
                      </a:endParaRPr>
                    </a:p>
                  </a:txBody>
                  <a:tcPr anchor="ctr"/>
                </a:tc>
                <a:tc>
                  <a:txBody>
                    <a:bodyPr/>
                    <a:lstStyle/>
                    <a:p>
                      <a:pPr algn="ctr"/>
                      <a:r>
                        <a:rPr lang="en-US" altLang="zh-CN" dirty="0" smtClean="0"/>
                        <a:t>Positive</a:t>
                      </a:r>
                      <a:endParaRPr lang="zh-CN" altLang="en-US" dirty="0"/>
                    </a:p>
                  </a:txBody>
                  <a:tcPr/>
                </a:tc>
                <a:tc>
                  <a:txBody>
                    <a:bodyPr/>
                    <a:lstStyle/>
                    <a:p>
                      <a:pPr algn="ctr"/>
                      <a:r>
                        <a:rPr lang="en-US" altLang="zh-CN" dirty="0" smtClean="0"/>
                        <a:t>Negative </a:t>
                      </a:r>
                      <a:endParaRPr lang="zh-CN" altLang="en-US" dirty="0"/>
                    </a:p>
                  </a:txBody>
                  <a:tcPr/>
                </a:tc>
                <a:extLst>
                  <a:ext uri="{0D108BD9-81ED-4DB2-BD59-A6C34878D82A}">
                    <a16:rowId xmlns:a16="http://schemas.microsoft.com/office/drawing/2014/main" xmlns="" val="622294074"/>
                  </a:ext>
                </a:extLst>
              </a:tr>
            </a:tbl>
          </a:graphicData>
        </a:graphic>
      </p:graphicFrame>
      <p:sp>
        <p:nvSpPr>
          <p:cNvPr id="3" name="Rounded Rectangle 2"/>
          <p:cNvSpPr/>
          <p:nvPr/>
        </p:nvSpPr>
        <p:spPr>
          <a:xfrm>
            <a:off x="475488" y="5513832"/>
            <a:ext cx="10890504" cy="3474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250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91" y="315951"/>
            <a:ext cx="3448665" cy="1032821"/>
          </a:xfrm>
        </p:spPr>
        <p:txBody>
          <a:bodyPr>
            <a:normAutofit fontScale="90000"/>
          </a:bodyPr>
          <a:lstStyle/>
          <a:p>
            <a:pPr algn="ctr"/>
            <a:r>
              <a:rPr lang="en-US" altLang="zh-CN" b="1" dirty="0" smtClean="0">
                <a:solidFill>
                  <a:schemeClr val="accent1">
                    <a:lumMod val="50000"/>
                  </a:schemeClr>
                </a:solidFill>
              </a:rPr>
              <a:t>Bio </a:t>
            </a:r>
            <a:r>
              <a:rPr lang="en-US" altLang="zh-CN" b="1" dirty="0">
                <a:solidFill>
                  <a:schemeClr val="accent1">
                    <a:lumMod val="50000"/>
                  </a:schemeClr>
                </a:solidFill>
              </a:rPr>
              <a:t>C</a:t>
            </a:r>
            <a:r>
              <a:rPr lang="en-US" altLang="zh-CN" b="1" dirty="0" smtClean="0">
                <a:solidFill>
                  <a:schemeClr val="accent1">
                    <a:lumMod val="50000"/>
                  </a:schemeClr>
                </a:solidFill>
              </a:rPr>
              <a:t>hemical reactions</a:t>
            </a:r>
            <a:endParaRPr lang="zh-CN" altLang="en-US" b="1" dirty="0">
              <a:solidFill>
                <a:schemeClr val="accent1">
                  <a:lumMod val="50000"/>
                </a:schemeClr>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6775" t="-702" r="28495" b="18882"/>
          <a:stretch/>
        </p:blipFill>
        <p:spPr>
          <a:xfrm>
            <a:off x="3598606" y="3452857"/>
            <a:ext cx="8367252" cy="3153012"/>
          </a:xfrm>
          <a:prstGeom prst="rect">
            <a:avLst/>
          </a:prstGeom>
          <a:scene3d>
            <a:camera prst="orthographicFront">
              <a:rot lat="0" lon="0" rev="120000"/>
            </a:camera>
            <a:lightRig rig="threePt" dir="t"/>
          </a:scene3d>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xmlns="" val="0"/>
              </a:ext>
            </a:extLst>
          </a:blip>
          <a:srcRect l="12573" t="14491" r="29910" b="15095"/>
          <a:stretch/>
        </p:blipFill>
        <p:spPr>
          <a:xfrm>
            <a:off x="3519946" y="2348240"/>
            <a:ext cx="8378713" cy="2843784"/>
          </a:xfrm>
        </p:spPr>
      </p:pic>
      <p:pic>
        <p:nvPicPr>
          <p:cNvPr id="5" name="Picture 4"/>
          <p:cNvPicPr>
            <a:picLocks noChangeAspect="1"/>
          </p:cNvPicPr>
          <p:nvPr/>
        </p:nvPicPr>
        <p:blipFill rotWithShape="1">
          <a:blip r:embed="rId5">
            <a:extLst>
              <a:ext uri="{28A0092B-C50C-407E-A947-70E740481C1C}">
                <a14:useLocalDpi xmlns:a14="http://schemas.microsoft.com/office/drawing/2010/main" xmlns="" val="0"/>
              </a:ext>
            </a:extLst>
          </a:blip>
          <a:srcRect l="13900" t="11360" r="30750" b="22027"/>
          <a:stretch/>
        </p:blipFill>
        <p:spPr>
          <a:xfrm>
            <a:off x="3474590" y="734729"/>
            <a:ext cx="8442281" cy="284378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xmlns="" val="1388932573"/>
              </p:ext>
            </p:extLst>
          </p:nvPr>
        </p:nvGraphicFramePr>
        <p:xfrm>
          <a:off x="3453359" y="318724"/>
          <a:ext cx="8484741" cy="589061"/>
        </p:xfrm>
        <a:graphic>
          <a:graphicData uri="http://schemas.openxmlformats.org/drawingml/2006/table">
            <a:tbl>
              <a:tblPr firstRow="1" bandRow="1">
                <a:tableStyleId>{5C22544A-7EE6-4342-B048-85BDC9FD1C3A}</a:tableStyleId>
              </a:tblPr>
              <a:tblGrid>
                <a:gridCol w="942749">
                  <a:extLst>
                    <a:ext uri="{9D8B030D-6E8A-4147-A177-3AD203B41FA5}">
                      <a16:colId xmlns:a16="http://schemas.microsoft.com/office/drawing/2014/main" xmlns="" val="711032785"/>
                    </a:ext>
                  </a:extLst>
                </a:gridCol>
                <a:gridCol w="942749">
                  <a:extLst>
                    <a:ext uri="{9D8B030D-6E8A-4147-A177-3AD203B41FA5}">
                      <a16:colId xmlns:a16="http://schemas.microsoft.com/office/drawing/2014/main" xmlns="" val="2654109648"/>
                    </a:ext>
                  </a:extLst>
                </a:gridCol>
                <a:gridCol w="942749">
                  <a:extLst>
                    <a:ext uri="{9D8B030D-6E8A-4147-A177-3AD203B41FA5}">
                      <a16:colId xmlns:a16="http://schemas.microsoft.com/office/drawing/2014/main" xmlns="" val="3200628750"/>
                    </a:ext>
                  </a:extLst>
                </a:gridCol>
                <a:gridCol w="942749">
                  <a:extLst>
                    <a:ext uri="{9D8B030D-6E8A-4147-A177-3AD203B41FA5}">
                      <a16:colId xmlns:a16="http://schemas.microsoft.com/office/drawing/2014/main" xmlns="" val="1274613949"/>
                    </a:ext>
                  </a:extLst>
                </a:gridCol>
                <a:gridCol w="942749">
                  <a:extLst>
                    <a:ext uri="{9D8B030D-6E8A-4147-A177-3AD203B41FA5}">
                      <a16:colId xmlns:a16="http://schemas.microsoft.com/office/drawing/2014/main" xmlns="" val="2067792568"/>
                    </a:ext>
                  </a:extLst>
                </a:gridCol>
                <a:gridCol w="942749">
                  <a:extLst>
                    <a:ext uri="{9D8B030D-6E8A-4147-A177-3AD203B41FA5}">
                      <a16:colId xmlns:a16="http://schemas.microsoft.com/office/drawing/2014/main" xmlns="" val="474844534"/>
                    </a:ext>
                  </a:extLst>
                </a:gridCol>
                <a:gridCol w="942749">
                  <a:extLst>
                    <a:ext uri="{9D8B030D-6E8A-4147-A177-3AD203B41FA5}">
                      <a16:colId xmlns:a16="http://schemas.microsoft.com/office/drawing/2014/main" xmlns="" val="4120461111"/>
                    </a:ext>
                  </a:extLst>
                </a:gridCol>
                <a:gridCol w="942749">
                  <a:extLst>
                    <a:ext uri="{9D8B030D-6E8A-4147-A177-3AD203B41FA5}">
                      <a16:colId xmlns:a16="http://schemas.microsoft.com/office/drawing/2014/main" xmlns="" val="1330241487"/>
                    </a:ext>
                  </a:extLst>
                </a:gridCol>
                <a:gridCol w="942749">
                  <a:extLst>
                    <a:ext uri="{9D8B030D-6E8A-4147-A177-3AD203B41FA5}">
                      <a16:colId xmlns:a16="http://schemas.microsoft.com/office/drawing/2014/main" xmlns="" val="3396734667"/>
                    </a:ext>
                  </a:extLst>
                </a:gridCol>
              </a:tblGrid>
              <a:tr h="589061">
                <a:tc>
                  <a:txBody>
                    <a:bodyPr/>
                    <a:lstStyle/>
                    <a:p>
                      <a:pPr algn="ctr"/>
                      <a:r>
                        <a:rPr lang="en-US" altLang="zh-CN" sz="2800" dirty="0" smtClean="0">
                          <a:solidFill>
                            <a:schemeClr val="tx1"/>
                          </a:solidFill>
                        </a:rPr>
                        <a:t>I</a:t>
                      </a:r>
                      <a:endParaRPr lang="zh-CN" altLang="en-US" sz="2800" dirty="0">
                        <a:solidFill>
                          <a:schemeClr val="tx1"/>
                        </a:solidFill>
                      </a:endParaRPr>
                    </a:p>
                  </a:txBody>
                  <a:tcPr/>
                </a:tc>
                <a:tc>
                  <a:txBody>
                    <a:bodyPr/>
                    <a:lstStyle/>
                    <a:p>
                      <a:pPr algn="ctr"/>
                      <a:r>
                        <a:rPr lang="en-US" altLang="zh-CN" sz="2800" dirty="0" smtClean="0">
                          <a:solidFill>
                            <a:schemeClr val="tx1"/>
                          </a:solidFill>
                        </a:rPr>
                        <a:t>MR</a:t>
                      </a:r>
                      <a:endParaRPr lang="zh-CN" altLang="en-US" sz="2800" dirty="0">
                        <a:solidFill>
                          <a:schemeClr val="tx1"/>
                        </a:solidFill>
                      </a:endParaRPr>
                    </a:p>
                  </a:txBody>
                  <a:tcPr/>
                </a:tc>
                <a:tc>
                  <a:txBody>
                    <a:bodyPr/>
                    <a:lstStyle/>
                    <a:p>
                      <a:pPr algn="ctr"/>
                      <a:r>
                        <a:rPr lang="en-US" altLang="zh-CN" sz="2800" dirty="0" smtClean="0">
                          <a:solidFill>
                            <a:schemeClr val="tx1"/>
                          </a:solidFill>
                        </a:rPr>
                        <a:t>C</a:t>
                      </a:r>
                      <a:endParaRPr lang="zh-CN" altLang="en-US" sz="2800" dirty="0">
                        <a:solidFill>
                          <a:schemeClr val="tx1"/>
                        </a:solidFill>
                      </a:endParaRPr>
                    </a:p>
                  </a:txBody>
                  <a:tcPr/>
                </a:tc>
                <a:tc>
                  <a:txBody>
                    <a:bodyPr/>
                    <a:lstStyle/>
                    <a:p>
                      <a:pPr algn="ctr"/>
                      <a:r>
                        <a:rPr lang="en-US" altLang="zh-CN" sz="2800" dirty="0" smtClean="0">
                          <a:solidFill>
                            <a:schemeClr val="tx1"/>
                          </a:solidFill>
                        </a:rPr>
                        <a:t>U</a:t>
                      </a:r>
                      <a:endParaRPr lang="zh-CN" altLang="en-US" sz="2800" dirty="0">
                        <a:solidFill>
                          <a:schemeClr val="tx1"/>
                        </a:solidFill>
                      </a:endParaRPr>
                    </a:p>
                  </a:txBody>
                  <a:tcPr/>
                </a:tc>
                <a:tc>
                  <a:txBody>
                    <a:bodyPr/>
                    <a:lstStyle/>
                    <a:p>
                      <a:pPr algn="ctr"/>
                      <a:r>
                        <a:rPr lang="en-US" altLang="zh-CN" sz="2800" dirty="0" smtClean="0">
                          <a:solidFill>
                            <a:schemeClr val="tx1"/>
                          </a:solidFill>
                        </a:rPr>
                        <a:t>TSI</a:t>
                      </a:r>
                      <a:endParaRPr lang="zh-CN" altLang="en-US" sz="2800" dirty="0">
                        <a:solidFill>
                          <a:schemeClr val="tx1"/>
                        </a:solidFill>
                      </a:endParaRPr>
                    </a:p>
                  </a:txBody>
                  <a:tcPr/>
                </a:tc>
                <a:tc>
                  <a:txBody>
                    <a:bodyPr/>
                    <a:lstStyle/>
                    <a:p>
                      <a:pPr algn="ctr"/>
                      <a:r>
                        <a:rPr lang="en-US" altLang="zh-CN" sz="2800" dirty="0" smtClean="0">
                          <a:solidFill>
                            <a:schemeClr val="tx1"/>
                          </a:solidFill>
                        </a:rPr>
                        <a:t>G</a:t>
                      </a:r>
                      <a:endParaRPr lang="zh-CN" altLang="en-US" sz="2800" dirty="0">
                        <a:solidFill>
                          <a:schemeClr val="tx1"/>
                        </a:solidFill>
                      </a:endParaRPr>
                    </a:p>
                  </a:txBody>
                  <a:tcPr/>
                </a:tc>
                <a:tc>
                  <a:txBody>
                    <a:bodyPr/>
                    <a:lstStyle/>
                    <a:p>
                      <a:pPr algn="ctr"/>
                      <a:r>
                        <a:rPr lang="en-US" altLang="zh-CN" sz="2800" dirty="0" smtClean="0">
                          <a:solidFill>
                            <a:schemeClr val="tx1"/>
                          </a:solidFill>
                        </a:rPr>
                        <a:t>S</a:t>
                      </a:r>
                      <a:endParaRPr lang="zh-CN" altLang="en-US" sz="2800" dirty="0">
                        <a:solidFill>
                          <a:schemeClr val="tx1"/>
                        </a:solidFill>
                      </a:endParaRPr>
                    </a:p>
                  </a:txBody>
                  <a:tcPr/>
                </a:tc>
                <a:tc>
                  <a:txBody>
                    <a:bodyPr/>
                    <a:lstStyle/>
                    <a:p>
                      <a:pPr algn="ctr"/>
                      <a:r>
                        <a:rPr lang="en-US" altLang="zh-CN" sz="2800" dirty="0" smtClean="0">
                          <a:solidFill>
                            <a:schemeClr val="tx1"/>
                          </a:solidFill>
                        </a:rPr>
                        <a:t>L</a:t>
                      </a:r>
                      <a:endParaRPr lang="zh-CN" altLang="en-US" sz="2800" dirty="0">
                        <a:solidFill>
                          <a:schemeClr val="tx1"/>
                        </a:solidFill>
                      </a:endParaRPr>
                    </a:p>
                  </a:txBody>
                  <a:tcPr/>
                </a:tc>
                <a:tc>
                  <a:txBody>
                    <a:bodyPr/>
                    <a:lstStyle/>
                    <a:p>
                      <a:pPr algn="ctr"/>
                      <a:r>
                        <a:rPr lang="en-US" altLang="zh-CN" sz="2800" dirty="0" smtClean="0">
                          <a:solidFill>
                            <a:schemeClr val="tx1"/>
                          </a:solidFill>
                        </a:rPr>
                        <a:t>M</a:t>
                      </a:r>
                      <a:endParaRPr lang="zh-CN" altLang="en-US" sz="2800" dirty="0">
                        <a:solidFill>
                          <a:schemeClr val="tx1"/>
                        </a:solidFill>
                      </a:endParaRPr>
                    </a:p>
                  </a:txBody>
                  <a:tcPr/>
                </a:tc>
                <a:extLst>
                  <a:ext uri="{0D108BD9-81ED-4DB2-BD59-A6C34878D82A}">
                    <a16:rowId xmlns:a16="http://schemas.microsoft.com/office/drawing/2014/main" xmlns="" val="3801535737"/>
                  </a:ext>
                </a:extLst>
              </a:tr>
            </a:tbl>
          </a:graphicData>
        </a:graphic>
      </p:graphicFrame>
      <p:sp>
        <p:nvSpPr>
          <p:cNvPr id="10" name="Right Arrow 9"/>
          <p:cNvSpPr/>
          <p:nvPr/>
        </p:nvSpPr>
        <p:spPr>
          <a:xfrm>
            <a:off x="629710" y="1915826"/>
            <a:ext cx="2685771" cy="127173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ight Arrow 10"/>
          <p:cNvSpPr/>
          <p:nvPr/>
        </p:nvSpPr>
        <p:spPr>
          <a:xfrm>
            <a:off x="757085" y="3539614"/>
            <a:ext cx="2595714" cy="123548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ight Arrow 11"/>
          <p:cNvSpPr/>
          <p:nvPr/>
        </p:nvSpPr>
        <p:spPr>
          <a:xfrm>
            <a:off x="719767" y="5067028"/>
            <a:ext cx="2595714" cy="116669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2"/>
          <p:cNvSpPr/>
          <p:nvPr/>
        </p:nvSpPr>
        <p:spPr>
          <a:xfrm>
            <a:off x="904236" y="5388766"/>
            <a:ext cx="1675652" cy="523220"/>
          </a:xfrm>
          <a:prstGeom prst="rect">
            <a:avLst/>
          </a:prstGeom>
        </p:spPr>
        <p:txBody>
          <a:bodyPr wrap="none">
            <a:spAutoFit/>
          </a:bodyPr>
          <a:lstStyle/>
          <a:p>
            <a:pPr lvl="0" algn="ctr" defTabSz="914400">
              <a:defRPr/>
            </a:pPr>
            <a:r>
              <a:rPr lang="en-US" altLang="zh-CN" sz="2800" b="1" i="1" dirty="0">
                <a:solidFill>
                  <a:srgbClr val="FFFFFF"/>
                </a:solidFill>
              </a:rPr>
              <a:t>P. </a:t>
            </a:r>
            <a:r>
              <a:rPr lang="en-US" altLang="zh-CN" sz="2800" b="1" i="1" dirty="0" err="1" smtClean="0">
                <a:solidFill>
                  <a:srgbClr val="FFFFFF"/>
                </a:solidFill>
              </a:rPr>
              <a:t>penneri</a:t>
            </a:r>
            <a:endParaRPr lang="en-US" altLang="zh-CN" sz="2800" b="1" i="1" dirty="0">
              <a:solidFill>
                <a:srgbClr val="FFFFFF"/>
              </a:solidFill>
            </a:endParaRPr>
          </a:p>
        </p:txBody>
      </p:sp>
      <p:sp>
        <p:nvSpPr>
          <p:cNvPr id="14" name="Rectangle 13"/>
          <p:cNvSpPr/>
          <p:nvPr/>
        </p:nvSpPr>
        <p:spPr>
          <a:xfrm>
            <a:off x="788819" y="2312759"/>
            <a:ext cx="1752596" cy="523220"/>
          </a:xfrm>
          <a:prstGeom prst="rect">
            <a:avLst/>
          </a:prstGeom>
        </p:spPr>
        <p:txBody>
          <a:bodyPr wrap="none">
            <a:spAutoFit/>
          </a:bodyPr>
          <a:lstStyle/>
          <a:p>
            <a:pPr lvl="0" algn="ctr" defTabSz="914400">
              <a:defRPr/>
            </a:pPr>
            <a:r>
              <a:rPr lang="en-US" altLang="zh-CN" sz="2800" b="1" i="1" dirty="0">
                <a:solidFill>
                  <a:srgbClr val="FFFFFF"/>
                </a:solidFill>
              </a:rPr>
              <a:t>P. vulgaris</a:t>
            </a:r>
          </a:p>
        </p:txBody>
      </p:sp>
      <p:sp>
        <p:nvSpPr>
          <p:cNvPr id="16" name="Rectangle 15"/>
          <p:cNvSpPr/>
          <p:nvPr/>
        </p:nvSpPr>
        <p:spPr>
          <a:xfrm>
            <a:off x="793326" y="3895748"/>
            <a:ext cx="1843967" cy="523220"/>
          </a:xfrm>
          <a:prstGeom prst="rect">
            <a:avLst/>
          </a:prstGeom>
        </p:spPr>
        <p:txBody>
          <a:bodyPr wrap="none">
            <a:spAutoFit/>
          </a:bodyPr>
          <a:lstStyle/>
          <a:p>
            <a:pPr lvl="0" algn="ctr" defTabSz="914400">
              <a:defRPr/>
            </a:pPr>
            <a:r>
              <a:rPr lang="en-US" altLang="zh-CN" sz="2800" b="1" i="1" dirty="0">
                <a:solidFill>
                  <a:srgbClr val="FFFFFF"/>
                </a:solidFill>
              </a:rPr>
              <a:t>P. mirabilis</a:t>
            </a:r>
          </a:p>
        </p:txBody>
      </p:sp>
      <p:sp>
        <p:nvSpPr>
          <p:cNvPr id="18" name="Rectangle 17"/>
          <p:cNvSpPr/>
          <p:nvPr/>
        </p:nvSpPr>
        <p:spPr>
          <a:xfrm>
            <a:off x="3511908" y="1420011"/>
            <a:ext cx="1179873" cy="518417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9119417" y="1420010"/>
            <a:ext cx="1179873" cy="5147797"/>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p:cNvSpPr/>
          <p:nvPr/>
        </p:nvSpPr>
        <p:spPr>
          <a:xfrm>
            <a:off x="7190498" y="1420010"/>
            <a:ext cx="1179873" cy="514400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413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348344"/>
            <a:ext cx="11952514" cy="1094667"/>
          </a:xfrm>
        </p:spPr>
        <p:txBody>
          <a:bodyPr>
            <a:normAutofit fontScale="90000"/>
          </a:bodyPr>
          <a:lstStyle/>
          <a:p>
            <a:r>
              <a:rPr lang="en-US" altLang="zh-CN" b="1" dirty="0" smtClean="0"/>
              <a:t>Further samples received for Culture </a:t>
            </a:r>
            <a:r>
              <a:rPr lang="en-US" altLang="zh-CN" b="1" dirty="0"/>
              <a:t>&amp;</a:t>
            </a:r>
            <a:r>
              <a:rPr lang="en-US" altLang="zh-CN" b="1" dirty="0" smtClean="0"/>
              <a:t> sensitivity test</a:t>
            </a:r>
            <a:endParaRPr lang="zh-CN" alt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67128782"/>
              </p:ext>
            </p:extLst>
          </p:nvPr>
        </p:nvGraphicFramePr>
        <p:xfrm>
          <a:off x="597855" y="1856231"/>
          <a:ext cx="11246313" cy="4092624"/>
        </p:xfrm>
        <a:graphic>
          <a:graphicData uri="http://schemas.openxmlformats.org/drawingml/2006/table">
            <a:tbl>
              <a:tblPr firstRow="1" bandRow="1">
                <a:tableStyleId>{5C22544A-7EE6-4342-B048-85BDC9FD1C3A}</a:tableStyleId>
              </a:tblPr>
              <a:tblGrid>
                <a:gridCol w="1093618">
                  <a:extLst>
                    <a:ext uri="{9D8B030D-6E8A-4147-A177-3AD203B41FA5}">
                      <a16:colId xmlns:a16="http://schemas.microsoft.com/office/drawing/2014/main" xmlns="" val="3454495540"/>
                    </a:ext>
                  </a:extLst>
                </a:gridCol>
                <a:gridCol w="1828138">
                  <a:extLst>
                    <a:ext uri="{9D8B030D-6E8A-4147-A177-3AD203B41FA5}">
                      <a16:colId xmlns:a16="http://schemas.microsoft.com/office/drawing/2014/main" xmlns="" val="3861228621"/>
                    </a:ext>
                  </a:extLst>
                </a:gridCol>
                <a:gridCol w="1181480">
                  <a:extLst>
                    <a:ext uri="{9D8B030D-6E8A-4147-A177-3AD203B41FA5}">
                      <a16:colId xmlns:a16="http://schemas.microsoft.com/office/drawing/2014/main" xmlns="" val="1218774668"/>
                    </a:ext>
                  </a:extLst>
                </a:gridCol>
                <a:gridCol w="2151530">
                  <a:extLst>
                    <a:ext uri="{9D8B030D-6E8A-4147-A177-3AD203B41FA5}">
                      <a16:colId xmlns:a16="http://schemas.microsoft.com/office/drawing/2014/main" xmlns="" val="2149642012"/>
                    </a:ext>
                  </a:extLst>
                </a:gridCol>
                <a:gridCol w="2151404">
                  <a:extLst>
                    <a:ext uri="{9D8B030D-6E8A-4147-A177-3AD203B41FA5}">
                      <a16:colId xmlns:a16="http://schemas.microsoft.com/office/drawing/2014/main" xmlns="" val="4015578707"/>
                    </a:ext>
                  </a:extLst>
                </a:gridCol>
                <a:gridCol w="2840143">
                  <a:extLst>
                    <a:ext uri="{9D8B030D-6E8A-4147-A177-3AD203B41FA5}">
                      <a16:colId xmlns:a16="http://schemas.microsoft.com/office/drawing/2014/main" xmlns="" val="432578240"/>
                    </a:ext>
                  </a:extLst>
                </a:gridCol>
              </a:tblGrid>
              <a:tr h="370840">
                <a:tc>
                  <a:txBody>
                    <a:bodyPr/>
                    <a:lstStyle/>
                    <a:p>
                      <a:r>
                        <a:rPr lang="en-US" altLang="zh-CN" sz="2000" dirty="0" smtClean="0">
                          <a:latin typeface="+mj-lt"/>
                          <a:cs typeface="Arial" panose="020B0604020202020204" pitchFamily="34" charset="0"/>
                        </a:rPr>
                        <a:t>Date</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Type of sample</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Results</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Organism if any</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Sensitive</a:t>
                      </a:r>
                      <a:r>
                        <a:rPr lang="en-US" altLang="zh-CN" sz="2000" baseline="0" dirty="0" smtClean="0">
                          <a:latin typeface="+mj-lt"/>
                          <a:cs typeface="Arial" panose="020B0604020202020204" pitchFamily="34" charset="0"/>
                        </a:rPr>
                        <a:t> drug</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Resistance drug</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8189707"/>
                  </a:ext>
                </a:extLst>
              </a:tr>
              <a:tr h="370840">
                <a:tc>
                  <a:txBody>
                    <a:bodyPr/>
                    <a:lstStyle/>
                    <a:p>
                      <a:r>
                        <a:rPr lang="en-US" altLang="zh-CN" sz="2000" dirty="0" smtClean="0">
                          <a:latin typeface="+mj-lt"/>
                          <a:cs typeface="Arial" panose="020B0604020202020204" pitchFamily="34" charset="0"/>
                        </a:rPr>
                        <a:t>17/11/20</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Pus</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Growth</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i="1" dirty="0" smtClean="0">
                          <a:latin typeface="+mj-lt"/>
                          <a:cs typeface="Arial" panose="020B0604020202020204" pitchFamily="34" charset="0"/>
                        </a:rPr>
                        <a:t>P. </a:t>
                      </a:r>
                      <a:r>
                        <a:rPr lang="en-US" altLang="zh-CN" sz="2000" i="1" dirty="0" err="1" smtClean="0">
                          <a:latin typeface="+mj-lt"/>
                          <a:cs typeface="Arial" panose="020B0604020202020204" pitchFamily="34" charset="0"/>
                        </a:rPr>
                        <a:t>penneri</a:t>
                      </a:r>
                      <a:endParaRPr lang="en-US" altLang="zh-CN" sz="2000" i="1" dirty="0" smtClean="0">
                        <a:latin typeface="+mj-lt"/>
                        <a:cs typeface="Arial" panose="020B0604020202020204" pitchFamily="34" charset="0"/>
                      </a:endParaRPr>
                    </a:p>
                    <a:p>
                      <a:r>
                        <a:rPr lang="en-US" altLang="zh-CN" sz="2000" i="1" dirty="0" err="1" smtClean="0">
                          <a:latin typeface="+mj-lt"/>
                          <a:cs typeface="Arial" panose="020B0604020202020204" pitchFamily="34" charset="0"/>
                        </a:rPr>
                        <a:t>Acinetobactor</a:t>
                      </a:r>
                      <a:r>
                        <a:rPr lang="en-US" altLang="zh-CN" sz="2000" i="1" dirty="0" smtClean="0">
                          <a:latin typeface="+mj-lt"/>
                          <a:cs typeface="Arial" panose="020B0604020202020204" pitchFamily="34" charset="0"/>
                        </a:rPr>
                        <a:t> </a:t>
                      </a:r>
                      <a:r>
                        <a:rPr lang="en-US" altLang="zh-CN" sz="2000" i="1" dirty="0" err="1" smtClean="0">
                          <a:latin typeface="+mj-lt"/>
                          <a:cs typeface="Arial" panose="020B0604020202020204" pitchFamily="34" charset="0"/>
                        </a:rPr>
                        <a:t>spp</a:t>
                      </a:r>
                      <a:endParaRPr lang="zh-CN" altLang="en-US" sz="2000" i="1"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err="1" smtClean="0">
                          <a:latin typeface="+mj-lt"/>
                          <a:cs typeface="Arial" panose="020B0604020202020204" pitchFamily="34" charset="0"/>
                        </a:rPr>
                        <a:t>Tigecyclin</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All drugs including </a:t>
                      </a:r>
                      <a:r>
                        <a:rPr lang="en-US" altLang="zh-CN" sz="2000" dirty="0" err="1" smtClean="0">
                          <a:latin typeface="+mj-lt"/>
                          <a:cs typeface="Arial" panose="020B0604020202020204" pitchFamily="34" charset="0"/>
                        </a:rPr>
                        <a:t>colistin</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0373075"/>
                  </a:ext>
                </a:extLst>
              </a:tr>
              <a:tr h="370840">
                <a:tc>
                  <a:txBody>
                    <a:bodyPr/>
                    <a:lstStyle/>
                    <a:p>
                      <a:r>
                        <a:rPr lang="en-US" altLang="zh-CN" sz="2000" dirty="0" smtClean="0">
                          <a:latin typeface="+mj-lt"/>
                          <a:cs typeface="Arial" panose="020B0604020202020204" pitchFamily="34" charset="0"/>
                        </a:rPr>
                        <a:t>23/11/20</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Pus</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Growth</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altLang="zh-CN" sz="2000" i="1" dirty="0" smtClean="0">
                          <a:latin typeface="+mj-lt"/>
                          <a:cs typeface="Arial" panose="020B0604020202020204" pitchFamily="34" charset="0"/>
                        </a:rPr>
                        <a:t>P. </a:t>
                      </a:r>
                      <a:r>
                        <a:rPr lang="en-US" altLang="zh-CN" sz="2000" i="1" dirty="0" err="1" smtClean="0">
                          <a:latin typeface="+mj-lt"/>
                          <a:cs typeface="Arial" panose="020B0604020202020204" pitchFamily="34" charset="0"/>
                        </a:rPr>
                        <a:t>penneri</a:t>
                      </a:r>
                      <a:endParaRPr lang="en-US" altLang="zh-CN" sz="2000" i="1" dirty="0" smtClean="0">
                        <a:latin typeface="+mj-lt"/>
                        <a:cs typeface="Arial" panose="020B0604020202020204" pitchFamily="34" charset="0"/>
                      </a:endParaRPr>
                    </a:p>
                    <a:p>
                      <a:r>
                        <a:rPr lang="en-US" altLang="zh-CN" sz="2000" i="1" dirty="0" smtClean="0">
                          <a:latin typeface="+mj-lt"/>
                          <a:cs typeface="Arial" panose="020B0604020202020204" pitchFamily="34" charset="0"/>
                        </a:rPr>
                        <a:t>P. aeruginosa</a:t>
                      </a:r>
                      <a:endParaRPr lang="zh-CN" altLang="en-US" sz="2000" i="1"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r>
                        <a:rPr lang="en-US" altLang="zh-CN" sz="2000" dirty="0" smtClean="0">
                          <a:latin typeface="+mj-lt"/>
                          <a:cs typeface="Arial" panose="020B0604020202020204" pitchFamily="34" charset="0"/>
                        </a:rPr>
                        <a:t>All drugs are resistant  including</a:t>
                      </a:r>
                      <a:r>
                        <a:rPr lang="en-US" altLang="zh-CN" sz="2000" baseline="0" dirty="0" smtClean="0">
                          <a:latin typeface="+mj-lt"/>
                          <a:cs typeface="Arial" panose="020B0604020202020204" pitchFamily="34" charset="0"/>
                        </a:rPr>
                        <a:t> </a:t>
                      </a:r>
                      <a:r>
                        <a:rPr lang="en-US" altLang="zh-CN" sz="2000" baseline="0" dirty="0" err="1" smtClean="0">
                          <a:latin typeface="+mj-lt"/>
                          <a:cs typeface="Arial" panose="020B0604020202020204" pitchFamily="34" charset="0"/>
                        </a:rPr>
                        <a:t>Colistin</a:t>
                      </a:r>
                      <a:r>
                        <a:rPr lang="en-US" altLang="zh-CN" sz="2000" baseline="0" dirty="0" smtClean="0">
                          <a:latin typeface="+mj-lt"/>
                          <a:cs typeface="Arial" panose="020B0604020202020204" pitchFamily="34" charset="0"/>
                        </a:rPr>
                        <a:t> (MIC &gt;16) and </a:t>
                      </a:r>
                      <a:r>
                        <a:rPr lang="en-US" altLang="zh-CN" sz="2000" baseline="0" dirty="0" err="1" smtClean="0">
                          <a:latin typeface="+mj-lt"/>
                          <a:cs typeface="Arial" panose="020B0604020202020204" pitchFamily="34" charset="0"/>
                        </a:rPr>
                        <a:t>Tigecycline</a:t>
                      </a:r>
                      <a:r>
                        <a:rPr lang="en-US" altLang="zh-CN" sz="2000" baseline="0" dirty="0" smtClean="0">
                          <a:latin typeface="+mj-lt"/>
                          <a:cs typeface="Arial" panose="020B0604020202020204" pitchFamily="34" charset="0"/>
                        </a:rPr>
                        <a:t> (MIC 2)</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ltLang="en-US" dirty="0"/>
                    </a:p>
                  </a:txBody>
                  <a:tcPr/>
                </a:tc>
                <a:extLst>
                  <a:ext uri="{0D108BD9-81ED-4DB2-BD59-A6C34878D82A}">
                    <a16:rowId xmlns:a16="http://schemas.microsoft.com/office/drawing/2014/main" xmlns="" val="4010230262"/>
                  </a:ext>
                </a:extLst>
              </a:tr>
              <a:tr h="370840">
                <a:tc>
                  <a:txBody>
                    <a:bodyPr/>
                    <a:lstStyle/>
                    <a:p>
                      <a:r>
                        <a:rPr lang="en-US" altLang="zh-CN" sz="2000" dirty="0" smtClean="0">
                          <a:latin typeface="+mj-lt"/>
                          <a:cs typeface="Arial" panose="020B0604020202020204" pitchFamily="34" charset="0"/>
                        </a:rPr>
                        <a:t>25/11/20</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Pus </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Growth</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tc>
                <a:tc gridSpan="2" vMerge="1">
                  <a:txBody>
                    <a:bodyPr/>
                    <a:lstStyle/>
                    <a:p>
                      <a:endParaRPr lang="zh-CN" altLang="en-US" dirty="0"/>
                    </a:p>
                  </a:txBody>
                  <a:tcPr/>
                </a:tc>
                <a:tc hMerge="1" vMerge="1">
                  <a:txBody>
                    <a:bodyPr/>
                    <a:lstStyle/>
                    <a:p>
                      <a:endParaRPr lang="zh-CN" altLang="en-US" dirty="0"/>
                    </a:p>
                  </a:txBody>
                  <a:tcPr/>
                </a:tc>
                <a:extLst>
                  <a:ext uri="{0D108BD9-81ED-4DB2-BD59-A6C34878D82A}">
                    <a16:rowId xmlns:a16="http://schemas.microsoft.com/office/drawing/2014/main" xmlns="" val="1033225776"/>
                  </a:ext>
                </a:extLst>
              </a:tr>
              <a:tr h="655320">
                <a:tc rowSpan="2">
                  <a:txBody>
                    <a:bodyPr/>
                    <a:lstStyle/>
                    <a:p>
                      <a:r>
                        <a:rPr lang="en-US" altLang="zh-CN" sz="2000" dirty="0" smtClean="0">
                          <a:latin typeface="+mj-lt"/>
                          <a:cs typeface="Arial" panose="020B0604020202020204" pitchFamily="34" charset="0"/>
                        </a:rPr>
                        <a:t>01/12/20</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2000" dirty="0" smtClean="0">
                        <a:latin typeface="+mj-lt"/>
                        <a:cs typeface="Arial" panose="020B0604020202020204" pitchFamily="34" charset="0"/>
                      </a:endParaRPr>
                    </a:p>
                    <a:p>
                      <a:r>
                        <a:rPr lang="en-US" altLang="zh-CN" sz="2000" dirty="0" smtClean="0">
                          <a:latin typeface="+mj-lt"/>
                          <a:cs typeface="Arial" panose="020B0604020202020204" pitchFamily="34" charset="0"/>
                        </a:rPr>
                        <a:t>Pus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endParaRPr lang="en-US" altLang="zh-CN" sz="2000" dirty="0" smtClean="0">
                        <a:latin typeface="+mj-lt"/>
                        <a:cs typeface="Arial" panose="020B0604020202020204" pitchFamily="34" charset="0"/>
                      </a:endParaRPr>
                    </a:p>
                    <a:p>
                      <a:endParaRPr lang="en-US" altLang="zh-CN" sz="2000" dirty="0" smtClean="0">
                        <a:latin typeface="+mj-lt"/>
                        <a:cs typeface="Arial" panose="020B0604020202020204" pitchFamily="34" charset="0"/>
                      </a:endParaRPr>
                    </a:p>
                    <a:p>
                      <a:r>
                        <a:rPr lang="en-US" altLang="zh-CN" sz="2000" dirty="0" smtClean="0">
                          <a:latin typeface="+mj-lt"/>
                          <a:cs typeface="Arial" panose="020B0604020202020204" pitchFamily="34" charset="0"/>
                        </a:rPr>
                        <a:t>Growth</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altLang="zh-CN" sz="2000" i="1" dirty="0" smtClean="0">
                          <a:latin typeface="+mj-lt"/>
                          <a:cs typeface="Arial" panose="020B0604020202020204" pitchFamily="34" charset="0"/>
                        </a:rPr>
                        <a:t>P. </a:t>
                      </a:r>
                      <a:r>
                        <a:rPr lang="en-US" altLang="zh-CN" sz="2000" i="1" dirty="0" err="1" smtClean="0">
                          <a:latin typeface="+mj-lt"/>
                          <a:cs typeface="Arial" panose="020B0604020202020204" pitchFamily="34" charset="0"/>
                        </a:rPr>
                        <a:t>penneri</a:t>
                      </a:r>
                      <a:endParaRPr lang="zh-CN" altLang="en-US" sz="2000" i="1" dirty="0">
                        <a:latin typeface="+mj-lt"/>
                        <a:cs typeface="Arial" panose="020B0604020202020204" pitchFamily="34" charset="0"/>
                      </a:endParaRPr>
                    </a:p>
                    <a:p>
                      <a:endParaRPr lang="en-US" altLang="zh-CN" sz="2000" i="1" dirty="0" smtClean="0">
                        <a:latin typeface="+mj-lt"/>
                        <a:cs typeface="Arial" panose="020B0604020202020204" pitchFamily="34" charset="0"/>
                      </a:endParaRPr>
                    </a:p>
                    <a:p>
                      <a:endParaRPr lang="en-US" altLang="zh-CN" sz="2000" i="1" dirty="0" smtClean="0">
                        <a:latin typeface="+mj-lt"/>
                        <a:cs typeface="Arial" panose="020B0604020202020204" pitchFamily="34" charset="0"/>
                      </a:endParaRPr>
                    </a:p>
                    <a:p>
                      <a:r>
                        <a:rPr lang="en-US" altLang="zh-CN" sz="2000" i="1" dirty="0" smtClean="0">
                          <a:latin typeface="+mj-lt"/>
                          <a:cs typeface="Arial" panose="020B0604020202020204" pitchFamily="34" charset="0"/>
                        </a:rPr>
                        <a:t>S. </a:t>
                      </a:r>
                      <a:r>
                        <a:rPr lang="en-US" altLang="zh-CN" sz="2000" i="1" dirty="0" err="1" smtClean="0">
                          <a:latin typeface="+mj-lt"/>
                          <a:cs typeface="Arial" panose="020B0604020202020204" pitchFamily="34" charset="0"/>
                        </a:rPr>
                        <a:t>pyogenes</a:t>
                      </a:r>
                      <a:endParaRPr lang="zh-CN" altLang="en-US" sz="2000" i="1"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r>
                        <a:rPr lang="en-US" altLang="zh-CN" sz="2000" dirty="0" smtClean="0">
                          <a:latin typeface="+mj-lt"/>
                          <a:cs typeface="Arial" panose="020B0604020202020204" pitchFamily="34" charset="0"/>
                        </a:rPr>
                        <a:t>All drugs are resistant  including</a:t>
                      </a:r>
                      <a:r>
                        <a:rPr lang="en-US" altLang="zh-CN" sz="2000" baseline="0" dirty="0" smtClean="0">
                          <a:latin typeface="+mj-lt"/>
                          <a:cs typeface="Arial" panose="020B0604020202020204" pitchFamily="34" charset="0"/>
                        </a:rPr>
                        <a:t> </a:t>
                      </a:r>
                      <a:r>
                        <a:rPr lang="en-US" altLang="zh-CN" sz="2000" baseline="0" dirty="0" err="1" smtClean="0">
                          <a:latin typeface="+mj-lt"/>
                          <a:cs typeface="Arial" panose="020B0604020202020204" pitchFamily="34" charset="0"/>
                        </a:rPr>
                        <a:t>Colistin</a:t>
                      </a:r>
                      <a:r>
                        <a:rPr lang="en-US" altLang="zh-CN" sz="2000" baseline="0" dirty="0" smtClean="0">
                          <a:latin typeface="+mj-lt"/>
                          <a:cs typeface="Arial" panose="020B0604020202020204" pitchFamily="34" charset="0"/>
                        </a:rPr>
                        <a:t> (MIC &gt;16) and </a:t>
                      </a:r>
                      <a:r>
                        <a:rPr lang="en-US" altLang="zh-CN" sz="2000" baseline="0" dirty="0" err="1" smtClean="0">
                          <a:latin typeface="+mj-lt"/>
                          <a:cs typeface="Arial" panose="020B0604020202020204" pitchFamily="34" charset="0"/>
                        </a:rPr>
                        <a:t>Tigecycline</a:t>
                      </a:r>
                      <a:r>
                        <a:rPr lang="en-US" altLang="zh-CN" sz="2000" baseline="0" dirty="0" smtClean="0">
                          <a:latin typeface="+mj-lt"/>
                          <a:cs typeface="Arial" panose="020B0604020202020204" pitchFamily="34" charset="0"/>
                        </a:rPr>
                        <a:t> (MIC 2)</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zh-CN" altLang="en-US"/>
                    </a:p>
                  </a:txBody>
                  <a:tcPr/>
                </a:tc>
                <a:extLst>
                  <a:ext uri="{0D108BD9-81ED-4DB2-BD59-A6C34878D82A}">
                    <a16:rowId xmlns:a16="http://schemas.microsoft.com/office/drawing/2014/main" xmlns="" val="1066177523"/>
                  </a:ext>
                </a:extLst>
              </a:tr>
              <a:tr h="0">
                <a:tc vMerge="1">
                  <a:txBody>
                    <a:bodyPr/>
                    <a:lstStyle/>
                    <a:p>
                      <a:endParaRPr lang="zh-CN" altLang="en-US"/>
                    </a:p>
                  </a:txBody>
                  <a:tcPr/>
                </a:tc>
                <a:tc rowSpan="2">
                  <a:txBody>
                    <a:bodyPr/>
                    <a:lstStyle/>
                    <a:p>
                      <a:r>
                        <a:rPr lang="en-US" altLang="zh-CN" sz="2000" dirty="0" smtClean="0">
                          <a:latin typeface="+mj-lt"/>
                          <a:cs typeface="Arial" panose="020B0604020202020204" pitchFamily="34" charset="0"/>
                        </a:rPr>
                        <a:t>Pus</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extLst>
                  <a:ext uri="{0D108BD9-81ED-4DB2-BD59-A6C34878D82A}">
                    <a16:rowId xmlns:a16="http://schemas.microsoft.com/office/drawing/2014/main" xmlns="" val="966466988"/>
                  </a:ext>
                </a:extLst>
              </a:tr>
              <a:tr h="1125904">
                <a:tc>
                  <a:txBody>
                    <a:bodyPr/>
                    <a:lstStyle/>
                    <a:p>
                      <a:r>
                        <a:rPr lang="en-US" altLang="zh-CN" sz="2000" dirty="0" smtClean="0">
                          <a:latin typeface="+mj-lt"/>
                          <a:cs typeface="Arial" panose="020B0604020202020204" pitchFamily="34" charset="0"/>
                        </a:rPr>
                        <a:t>05/12/20</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sz="1500" dirty="0"/>
                    </a:p>
                  </a:txBody>
                  <a:tcPr/>
                </a:tc>
                <a:tc vMerge="1">
                  <a:txBody>
                    <a:bodyPr/>
                    <a:lstStyle/>
                    <a:p>
                      <a:endParaRPr lang="zh-CN" altLang="en-US" sz="1500" dirty="0"/>
                    </a:p>
                  </a:txBody>
                  <a:tcPr/>
                </a:tc>
                <a:tc vMerge="1">
                  <a:txBody>
                    <a:bodyPr/>
                    <a:lstStyle/>
                    <a:p>
                      <a:endParaRPr lang="zh-CN" altLang="en-US" i="1" dirty="0"/>
                    </a:p>
                  </a:txBody>
                  <a:tcPr/>
                </a:tc>
                <a:tc>
                  <a:txBody>
                    <a:bodyPr/>
                    <a:lstStyle/>
                    <a:p>
                      <a:r>
                        <a:rPr lang="en-US" altLang="zh-CN" sz="2000" dirty="0" err="1" smtClean="0">
                          <a:latin typeface="+mj-lt"/>
                          <a:cs typeface="Arial" panose="020B0604020202020204" pitchFamily="34" charset="0"/>
                        </a:rPr>
                        <a:t>Cip</a:t>
                      </a:r>
                      <a:r>
                        <a:rPr lang="en-US" altLang="zh-CN" sz="2000" dirty="0" smtClean="0">
                          <a:latin typeface="+mj-lt"/>
                          <a:cs typeface="Arial" panose="020B0604020202020204" pitchFamily="34" charset="0"/>
                        </a:rPr>
                        <a:t>,</a:t>
                      </a:r>
                      <a:r>
                        <a:rPr lang="en-US" altLang="zh-CN" sz="2000" baseline="0" dirty="0" smtClean="0">
                          <a:latin typeface="+mj-lt"/>
                          <a:cs typeface="Arial" panose="020B0604020202020204" pitchFamily="34" charset="0"/>
                        </a:rPr>
                        <a:t> Pen-G, </a:t>
                      </a:r>
                      <a:r>
                        <a:rPr lang="en-US" altLang="zh-CN" sz="2000" baseline="0" dirty="0" err="1" smtClean="0">
                          <a:latin typeface="+mj-lt"/>
                          <a:cs typeface="Arial" panose="020B0604020202020204" pitchFamily="34" charset="0"/>
                        </a:rPr>
                        <a:t>Va</a:t>
                      </a:r>
                      <a:r>
                        <a:rPr lang="en-US" altLang="zh-CN" sz="2000" baseline="0" dirty="0" smtClean="0">
                          <a:latin typeface="+mj-lt"/>
                          <a:cs typeface="Arial" panose="020B0604020202020204" pitchFamily="34" charset="0"/>
                        </a:rPr>
                        <a:t>, </a:t>
                      </a:r>
                      <a:r>
                        <a:rPr lang="en-US" altLang="zh-CN" sz="2000" baseline="0" dirty="0" err="1" smtClean="0">
                          <a:latin typeface="+mj-lt"/>
                          <a:cs typeface="Arial" panose="020B0604020202020204" pitchFamily="34" charset="0"/>
                        </a:rPr>
                        <a:t>Linezolid</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latin typeface="+mj-lt"/>
                          <a:cs typeface="Arial" panose="020B0604020202020204" pitchFamily="34" charset="0"/>
                        </a:rPr>
                        <a:t>Erythromycin, </a:t>
                      </a:r>
                      <a:r>
                        <a:rPr lang="en-US" altLang="zh-CN" sz="2000" dirty="0" err="1" smtClean="0">
                          <a:latin typeface="+mj-lt"/>
                          <a:cs typeface="Arial" panose="020B0604020202020204" pitchFamily="34" charset="0"/>
                        </a:rPr>
                        <a:t>Clindamycin</a:t>
                      </a:r>
                      <a:r>
                        <a:rPr lang="en-US" altLang="zh-CN" sz="2000" dirty="0" smtClean="0">
                          <a:latin typeface="+mj-lt"/>
                          <a:cs typeface="Arial" panose="020B0604020202020204" pitchFamily="34" charset="0"/>
                        </a:rPr>
                        <a:t>, </a:t>
                      </a:r>
                      <a:r>
                        <a:rPr lang="en-US" altLang="zh-CN" sz="2000" dirty="0" err="1" smtClean="0">
                          <a:latin typeface="+mj-lt"/>
                          <a:cs typeface="Arial" panose="020B0604020202020204" pitchFamily="34" charset="0"/>
                        </a:rPr>
                        <a:t>Cotrimoxazole</a:t>
                      </a:r>
                      <a:endParaRPr lang="zh-CN" altLang="en-US" sz="2000" dirty="0">
                        <a:latin typeface="+mj-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63838110"/>
                  </a:ext>
                </a:extLst>
              </a:tr>
            </a:tbl>
          </a:graphicData>
        </a:graphic>
      </p:graphicFrame>
    </p:spTree>
    <p:extLst>
      <p:ext uri="{BB962C8B-B14F-4D97-AF65-F5344CB8AC3E}">
        <p14:creationId xmlns:p14="http://schemas.microsoft.com/office/powerpoint/2010/main" xmlns="" val="102679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99652"/>
          </a:xfrm>
        </p:spPr>
        <p:txBody>
          <a:bodyPr/>
          <a:lstStyle/>
          <a:p>
            <a:r>
              <a:rPr lang="en-US" altLang="zh-CN" b="1" dirty="0" smtClean="0">
                <a:solidFill>
                  <a:schemeClr val="tx1"/>
                </a:solidFill>
              </a:rPr>
              <a:t>Clinical course</a:t>
            </a:r>
            <a:endParaRPr lang="zh-CN" altLang="en-US" b="1" dirty="0">
              <a:solidFill>
                <a:schemeClr val="tx1"/>
              </a:solidFill>
            </a:endParaRPr>
          </a:p>
        </p:txBody>
      </p:sp>
      <p:sp>
        <p:nvSpPr>
          <p:cNvPr id="3" name="Content Placeholder 2"/>
          <p:cNvSpPr>
            <a:spLocks noGrp="1"/>
          </p:cNvSpPr>
          <p:nvPr>
            <p:ph idx="1"/>
          </p:nvPr>
        </p:nvSpPr>
        <p:spPr>
          <a:xfrm>
            <a:off x="878840" y="1791447"/>
            <a:ext cx="10647381" cy="3867674"/>
          </a:xfrm>
        </p:spPr>
        <p:txBody>
          <a:bodyPr>
            <a:noAutofit/>
          </a:bodyPr>
          <a:lstStyle/>
          <a:p>
            <a:r>
              <a:rPr lang="en-US" altLang="zh-CN" dirty="0" smtClean="0">
                <a:solidFill>
                  <a:schemeClr val="tx1"/>
                </a:solidFill>
              </a:rPr>
              <a:t>After </a:t>
            </a:r>
            <a:r>
              <a:rPr lang="en-US" altLang="zh-CN" i="1" dirty="0" smtClean="0">
                <a:solidFill>
                  <a:schemeClr val="tx1"/>
                </a:solidFill>
              </a:rPr>
              <a:t>Proteus </a:t>
            </a:r>
            <a:r>
              <a:rPr lang="en-US" altLang="zh-CN" i="1" dirty="0" err="1" smtClean="0">
                <a:solidFill>
                  <a:schemeClr val="tx1"/>
                </a:solidFill>
              </a:rPr>
              <a:t>penneri</a:t>
            </a:r>
            <a:r>
              <a:rPr lang="en-US" altLang="zh-CN" dirty="0" smtClean="0">
                <a:solidFill>
                  <a:schemeClr val="tx1"/>
                </a:solidFill>
              </a:rPr>
              <a:t> was reported with multi drug resistance (</a:t>
            </a:r>
            <a:r>
              <a:rPr lang="en-US" altLang="zh-CN" dirty="0" err="1" smtClean="0">
                <a:solidFill>
                  <a:schemeClr val="tx1"/>
                </a:solidFill>
              </a:rPr>
              <a:t>Tigecycline</a:t>
            </a:r>
            <a:r>
              <a:rPr lang="en-US" altLang="zh-CN" dirty="0" smtClean="0">
                <a:solidFill>
                  <a:schemeClr val="tx1"/>
                </a:solidFill>
              </a:rPr>
              <a:t> MIC-2), </a:t>
            </a:r>
            <a:r>
              <a:rPr lang="en-US" altLang="zh-CN" dirty="0" err="1" smtClean="0">
                <a:solidFill>
                  <a:schemeClr val="tx1"/>
                </a:solidFill>
              </a:rPr>
              <a:t>Tigecycline</a:t>
            </a:r>
            <a:r>
              <a:rPr lang="en-US" altLang="zh-CN" dirty="0" smtClean="0">
                <a:solidFill>
                  <a:schemeClr val="tx1"/>
                </a:solidFill>
              </a:rPr>
              <a:t> was prescribed but the drug could not be administered due to poor patient compliance</a:t>
            </a:r>
          </a:p>
          <a:p>
            <a:r>
              <a:rPr lang="en-US" altLang="zh-CN" dirty="0" smtClean="0">
                <a:solidFill>
                  <a:schemeClr val="tx1"/>
                </a:solidFill>
              </a:rPr>
              <a:t>Regular dressing and tissue debridement were performed twice a day for 10 days and it continued for once a day </a:t>
            </a:r>
          </a:p>
          <a:p>
            <a:r>
              <a:rPr lang="en-US" altLang="zh-CN" dirty="0" smtClean="0">
                <a:solidFill>
                  <a:schemeClr val="tx1"/>
                </a:solidFill>
              </a:rPr>
              <a:t>As the infection was not subsiding,  decision for above knee amputation was taken but patient relatives did not gave consent.</a:t>
            </a:r>
          </a:p>
          <a:p>
            <a:r>
              <a:rPr lang="en-US" altLang="zh-CN" dirty="0" smtClean="0">
                <a:solidFill>
                  <a:schemeClr val="tx1"/>
                </a:solidFill>
              </a:rPr>
              <a:t>On 9</a:t>
            </a:r>
            <a:r>
              <a:rPr lang="en-US" altLang="zh-CN" baseline="30000" dirty="0" smtClean="0">
                <a:solidFill>
                  <a:schemeClr val="tx1"/>
                </a:solidFill>
              </a:rPr>
              <a:t>th</a:t>
            </a:r>
            <a:r>
              <a:rPr lang="en-US" altLang="zh-CN" dirty="0" smtClean="0">
                <a:solidFill>
                  <a:schemeClr val="tx1"/>
                </a:solidFill>
              </a:rPr>
              <a:t> December 2020 mid night patient had ARDS- symptoms, was shifted to ICU for management, but unfortunately patient could not be resuscitated.</a:t>
            </a:r>
          </a:p>
          <a:p>
            <a:r>
              <a:rPr lang="en-US" altLang="zh-CN" dirty="0" smtClean="0">
                <a:solidFill>
                  <a:schemeClr val="tx1"/>
                </a:solidFill>
              </a:rPr>
              <a:t>Pulmonary embolism was established as the cause of death</a:t>
            </a:r>
            <a:endParaRPr lang="en-US" altLang="zh-CN" dirty="0">
              <a:solidFill>
                <a:schemeClr val="tx1"/>
              </a:solidFill>
            </a:endParaRPr>
          </a:p>
        </p:txBody>
      </p:sp>
    </p:spTree>
    <p:extLst>
      <p:ext uri="{BB962C8B-B14F-4D97-AF65-F5344CB8AC3E}">
        <p14:creationId xmlns:p14="http://schemas.microsoft.com/office/powerpoint/2010/main" xmlns="" val="3628931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12" y="343988"/>
            <a:ext cx="9875520" cy="862584"/>
          </a:xfrm>
        </p:spPr>
        <p:txBody>
          <a:bodyPr/>
          <a:lstStyle/>
          <a:p>
            <a:r>
              <a:rPr lang="en-US" altLang="zh-CN" b="1" dirty="0" smtClean="0">
                <a:solidFill>
                  <a:schemeClr val="accent1">
                    <a:lumMod val="50000"/>
                  </a:schemeClr>
                </a:solidFill>
              </a:rPr>
              <a:t>Discussion</a:t>
            </a:r>
            <a:endParaRPr lang="zh-CN" altLang="en-US" b="1" dirty="0">
              <a:solidFill>
                <a:schemeClr val="accent1">
                  <a:lumMod val="50000"/>
                </a:schemeClr>
              </a:solidFill>
            </a:endParaRPr>
          </a:p>
        </p:txBody>
      </p:sp>
      <p:sp>
        <p:nvSpPr>
          <p:cNvPr id="3" name="Content Placeholder 2"/>
          <p:cNvSpPr>
            <a:spLocks noGrp="1"/>
          </p:cNvSpPr>
          <p:nvPr>
            <p:ph idx="1"/>
          </p:nvPr>
        </p:nvSpPr>
        <p:spPr>
          <a:xfrm>
            <a:off x="587829" y="1108599"/>
            <a:ext cx="11280503" cy="5139801"/>
          </a:xfrm>
        </p:spPr>
        <p:txBody>
          <a:bodyPr>
            <a:noAutofit/>
          </a:bodyPr>
          <a:lstStyle/>
          <a:p>
            <a:r>
              <a:rPr lang="en-US" altLang="zh-CN" dirty="0" smtClean="0">
                <a:solidFill>
                  <a:schemeClr val="tx1"/>
                </a:solidFill>
              </a:rPr>
              <a:t>Surgical site </a:t>
            </a:r>
            <a:r>
              <a:rPr lang="en-US" altLang="zh-CN" dirty="0">
                <a:solidFill>
                  <a:schemeClr val="tx1"/>
                </a:solidFill>
              </a:rPr>
              <a:t>infection is </a:t>
            </a:r>
            <a:r>
              <a:rPr lang="en-US" altLang="zh-CN" dirty="0" smtClean="0">
                <a:solidFill>
                  <a:schemeClr val="tx1"/>
                </a:solidFill>
              </a:rPr>
              <a:t> </a:t>
            </a:r>
            <a:r>
              <a:rPr lang="en-US" altLang="zh-CN" dirty="0">
                <a:solidFill>
                  <a:schemeClr val="tx1"/>
                </a:solidFill>
              </a:rPr>
              <a:t>one of the major cause of hospital </a:t>
            </a:r>
            <a:r>
              <a:rPr lang="en-US" altLang="zh-CN" dirty="0" smtClean="0">
                <a:solidFill>
                  <a:schemeClr val="tx1"/>
                </a:solidFill>
              </a:rPr>
              <a:t>associated infections</a:t>
            </a:r>
            <a:r>
              <a:rPr lang="en-US" altLang="zh-CN" baseline="30000" dirty="0" smtClean="0">
                <a:solidFill>
                  <a:schemeClr val="tx1"/>
                </a:solidFill>
              </a:rPr>
              <a:t>2</a:t>
            </a:r>
          </a:p>
          <a:p>
            <a:r>
              <a:rPr lang="en-US" altLang="zh-CN" i="1" dirty="0">
                <a:solidFill>
                  <a:schemeClr val="tx1"/>
                </a:solidFill>
              </a:rPr>
              <a:t>P. </a:t>
            </a:r>
            <a:r>
              <a:rPr lang="en-US" altLang="zh-CN" i="1" dirty="0" err="1">
                <a:solidFill>
                  <a:schemeClr val="tx1"/>
                </a:solidFill>
              </a:rPr>
              <a:t>penneri</a:t>
            </a:r>
            <a:r>
              <a:rPr lang="en-US" altLang="zh-CN" i="1" dirty="0">
                <a:solidFill>
                  <a:schemeClr val="tx1"/>
                </a:solidFill>
              </a:rPr>
              <a:t> </a:t>
            </a:r>
            <a:r>
              <a:rPr lang="en-US" altLang="zh-CN" dirty="0">
                <a:solidFill>
                  <a:schemeClr val="tx1"/>
                </a:solidFill>
              </a:rPr>
              <a:t> is an underreported </a:t>
            </a:r>
            <a:r>
              <a:rPr lang="en-US" altLang="zh-CN" dirty="0" smtClean="0">
                <a:solidFill>
                  <a:schemeClr val="tx1"/>
                </a:solidFill>
              </a:rPr>
              <a:t>pathogen</a:t>
            </a:r>
            <a:r>
              <a:rPr lang="en-US" altLang="zh-CN" dirty="0">
                <a:solidFill>
                  <a:schemeClr val="tx1"/>
                </a:solidFill>
              </a:rPr>
              <a:t>. </a:t>
            </a:r>
          </a:p>
          <a:p>
            <a:r>
              <a:rPr lang="en-US" altLang="zh-CN" b="1" i="1" dirty="0" smtClean="0">
                <a:solidFill>
                  <a:schemeClr val="tx1"/>
                </a:solidFill>
              </a:rPr>
              <a:t>Proteus </a:t>
            </a:r>
            <a:r>
              <a:rPr lang="en-US" altLang="zh-CN" b="1" i="1" dirty="0" err="1" smtClean="0">
                <a:solidFill>
                  <a:schemeClr val="tx1"/>
                </a:solidFill>
              </a:rPr>
              <a:t>penneri</a:t>
            </a:r>
            <a:r>
              <a:rPr lang="en-US" altLang="zh-CN" dirty="0" smtClean="0">
                <a:solidFill>
                  <a:schemeClr val="tx1"/>
                </a:solidFill>
              </a:rPr>
              <a:t> named  </a:t>
            </a:r>
            <a:r>
              <a:rPr lang="en-US" altLang="zh-CN" dirty="0">
                <a:solidFill>
                  <a:schemeClr val="tx1"/>
                </a:solidFill>
              </a:rPr>
              <a:t>individually in 1982 from </a:t>
            </a:r>
            <a:r>
              <a:rPr lang="en-US" altLang="zh-CN" i="1" dirty="0">
                <a:solidFill>
                  <a:schemeClr val="tx1"/>
                </a:solidFill>
              </a:rPr>
              <a:t>Proteus vulgaris </a:t>
            </a:r>
            <a:r>
              <a:rPr lang="en-US" altLang="zh-CN" i="1" dirty="0" smtClean="0">
                <a:solidFill>
                  <a:schemeClr val="tx1"/>
                </a:solidFill>
              </a:rPr>
              <a:t>bio-</a:t>
            </a:r>
            <a:r>
              <a:rPr lang="en-US" altLang="zh-CN" dirty="0" smtClean="0">
                <a:solidFill>
                  <a:schemeClr val="tx1"/>
                </a:solidFill>
              </a:rPr>
              <a:t>group</a:t>
            </a:r>
            <a:r>
              <a:rPr lang="en-US" altLang="zh-CN" baseline="30000" dirty="0">
                <a:solidFill>
                  <a:schemeClr val="tx1"/>
                </a:solidFill>
              </a:rPr>
              <a:t>3</a:t>
            </a:r>
          </a:p>
          <a:p>
            <a:r>
              <a:rPr lang="en-US" altLang="zh-CN" dirty="0">
                <a:solidFill>
                  <a:schemeClr val="tx1"/>
                </a:solidFill>
              </a:rPr>
              <a:t>Gram negative, facultative anaerobic, Non Lactose fermenting, non capsulated, pleomorphic, motile, rod-shaped bacterium</a:t>
            </a:r>
            <a:r>
              <a:rPr lang="en-US" altLang="zh-CN" baseline="30000" dirty="0">
                <a:solidFill>
                  <a:schemeClr val="tx1"/>
                </a:solidFill>
              </a:rPr>
              <a:t>1</a:t>
            </a:r>
          </a:p>
          <a:p>
            <a:r>
              <a:rPr lang="en-US" altLang="zh-CN" dirty="0" smtClean="0">
                <a:solidFill>
                  <a:schemeClr val="tx1"/>
                </a:solidFill>
              </a:rPr>
              <a:t>It is an Invasive pathogen and can cause hospital associated  infections like UTI or open wound infections</a:t>
            </a:r>
            <a:r>
              <a:rPr lang="en-US" altLang="zh-CN" baseline="30000" dirty="0" smtClean="0">
                <a:solidFill>
                  <a:schemeClr val="tx1"/>
                </a:solidFill>
              </a:rPr>
              <a:t>4</a:t>
            </a:r>
            <a:endParaRPr lang="en-US" altLang="zh-CN" dirty="0" smtClean="0">
              <a:solidFill>
                <a:schemeClr val="tx1"/>
              </a:solidFill>
            </a:endParaRPr>
          </a:p>
          <a:p>
            <a:r>
              <a:rPr lang="en-US" altLang="zh-CN" dirty="0" smtClean="0">
                <a:solidFill>
                  <a:schemeClr val="tx1"/>
                </a:solidFill>
              </a:rPr>
              <a:t>In </a:t>
            </a:r>
            <a:r>
              <a:rPr lang="en-US" altLang="zh-CN" dirty="0">
                <a:solidFill>
                  <a:schemeClr val="tx1"/>
                </a:solidFill>
              </a:rPr>
              <a:t>our case, it was isolated after 20 days of below knee amputation so it may be a possible hospital </a:t>
            </a:r>
            <a:r>
              <a:rPr lang="en-US" altLang="zh-CN" dirty="0" smtClean="0">
                <a:solidFill>
                  <a:schemeClr val="tx1"/>
                </a:solidFill>
              </a:rPr>
              <a:t>associated </a:t>
            </a:r>
            <a:r>
              <a:rPr lang="en-US" altLang="zh-CN" dirty="0">
                <a:solidFill>
                  <a:schemeClr val="tx1"/>
                </a:solidFill>
              </a:rPr>
              <a:t>infection</a:t>
            </a:r>
          </a:p>
          <a:p>
            <a:r>
              <a:rPr lang="en-US" altLang="zh-CN" dirty="0">
                <a:solidFill>
                  <a:schemeClr val="tx1"/>
                </a:solidFill>
              </a:rPr>
              <a:t>Number of </a:t>
            </a:r>
            <a:r>
              <a:rPr lang="en-US" altLang="zh-CN" dirty="0" smtClean="0">
                <a:solidFill>
                  <a:schemeClr val="tx1"/>
                </a:solidFill>
              </a:rPr>
              <a:t>reports of this </a:t>
            </a:r>
            <a:r>
              <a:rPr lang="en-US" altLang="zh-CN" dirty="0">
                <a:solidFill>
                  <a:schemeClr val="tx1"/>
                </a:solidFill>
              </a:rPr>
              <a:t>organism </a:t>
            </a:r>
            <a:r>
              <a:rPr lang="en-US" altLang="zh-CN" dirty="0" smtClean="0">
                <a:solidFill>
                  <a:schemeClr val="tx1"/>
                </a:solidFill>
              </a:rPr>
              <a:t>are few, </a:t>
            </a:r>
            <a:r>
              <a:rPr lang="en-US" altLang="zh-CN" dirty="0">
                <a:solidFill>
                  <a:schemeClr val="tx1"/>
                </a:solidFill>
              </a:rPr>
              <a:t>as it is often </a:t>
            </a:r>
            <a:r>
              <a:rPr lang="en-US" altLang="zh-CN" dirty="0" smtClean="0">
                <a:solidFill>
                  <a:schemeClr val="tx1"/>
                </a:solidFill>
              </a:rPr>
              <a:t>isolated along </a:t>
            </a:r>
            <a:r>
              <a:rPr lang="en-US" altLang="zh-CN" dirty="0">
                <a:solidFill>
                  <a:schemeClr val="tx1"/>
                </a:solidFill>
              </a:rPr>
              <a:t>with other </a:t>
            </a:r>
            <a:r>
              <a:rPr lang="en-US" altLang="zh-CN" dirty="0" smtClean="0">
                <a:solidFill>
                  <a:schemeClr val="tx1"/>
                </a:solidFill>
              </a:rPr>
              <a:t>organisms </a:t>
            </a:r>
            <a:r>
              <a:rPr lang="en-US" altLang="zh-CN" dirty="0">
                <a:solidFill>
                  <a:schemeClr val="tx1"/>
                </a:solidFill>
              </a:rPr>
              <a:t>like </a:t>
            </a:r>
            <a:r>
              <a:rPr lang="en-US" altLang="zh-CN" i="1" dirty="0">
                <a:solidFill>
                  <a:schemeClr val="tx1"/>
                </a:solidFill>
              </a:rPr>
              <a:t>Pseudomonas aeruginosa, </a:t>
            </a:r>
            <a:r>
              <a:rPr lang="en-US" altLang="zh-CN" i="1" dirty="0" err="1">
                <a:solidFill>
                  <a:schemeClr val="tx1"/>
                </a:solidFill>
              </a:rPr>
              <a:t>Acinetobacter</a:t>
            </a:r>
            <a:r>
              <a:rPr lang="en-US" altLang="zh-CN" i="1" dirty="0">
                <a:solidFill>
                  <a:schemeClr val="tx1"/>
                </a:solidFill>
              </a:rPr>
              <a:t> species and</a:t>
            </a:r>
            <a:r>
              <a:rPr lang="en-US" altLang="zh-CN" dirty="0">
                <a:solidFill>
                  <a:schemeClr val="tx1"/>
                </a:solidFill>
              </a:rPr>
              <a:t> other gram negative organism. </a:t>
            </a:r>
          </a:p>
        </p:txBody>
      </p:sp>
    </p:spTree>
    <p:extLst>
      <p:ext uri="{BB962C8B-B14F-4D97-AF65-F5344CB8AC3E}">
        <p14:creationId xmlns:p14="http://schemas.microsoft.com/office/powerpoint/2010/main" xmlns="" val="2224239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637" y="563240"/>
            <a:ext cx="9875520" cy="681318"/>
          </a:xfrm>
        </p:spPr>
        <p:txBody>
          <a:bodyPr>
            <a:normAutofit fontScale="90000"/>
          </a:bodyPr>
          <a:lstStyle/>
          <a:p>
            <a:r>
              <a:rPr lang="en-US" altLang="zh-CN" b="1" dirty="0" smtClean="0">
                <a:solidFill>
                  <a:schemeClr val="accent1">
                    <a:lumMod val="50000"/>
                  </a:schemeClr>
                </a:solidFill>
              </a:rPr>
              <a:t>CASE Details </a:t>
            </a:r>
            <a:endParaRPr lang="zh-CN" altLang="en-US" b="1" dirty="0">
              <a:solidFill>
                <a:schemeClr val="accent1">
                  <a:lumMod val="50000"/>
                </a:schemeClr>
              </a:solidFill>
            </a:endParaRPr>
          </a:p>
        </p:txBody>
      </p:sp>
      <p:sp>
        <p:nvSpPr>
          <p:cNvPr id="3" name="Content Placeholder 2"/>
          <p:cNvSpPr>
            <a:spLocks noGrp="1"/>
          </p:cNvSpPr>
          <p:nvPr>
            <p:ph idx="1"/>
          </p:nvPr>
        </p:nvSpPr>
        <p:spPr>
          <a:xfrm>
            <a:off x="555171" y="1738974"/>
            <a:ext cx="8178129" cy="3856756"/>
          </a:xfrm>
        </p:spPr>
        <p:txBody>
          <a:bodyPr>
            <a:normAutofit/>
          </a:bodyPr>
          <a:lstStyle/>
          <a:p>
            <a:r>
              <a:rPr lang="en-US" altLang="zh-CN" sz="2400" dirty="0" smtClean="0">
                <a:solidFill>
                  <a:schemeClr val="accent1">
                    <a:lumMod val="50000"/>
                  </a:schemeClr>
                </a:solidFill>
                <a:latin typeface="Arial" panose="020B0604020202020204" pitchFamily="34" charset="0"/>
                <a:cs typeface="Arial" panose="020B0604020202020204" pitchFamily="34" charset="0"/>
              </a:rPr>
              <a:t>On 9</a:t>
            </a:r>
            <a:r>
              <a:rPr lang="en-US" altLang="zh-CN" sz="2400" baseline="30000" dirty="0" smtClean="0">
                <a:solidFill>
                  <a:schemeClr val="accent1">
                    <a:lumMod val="50000"/>
                  </a:schemeClr>
                </a:solidFill>
                <a:latin typeface="Arial" panose="020B0604020202020204" pitchFamily="34" charset="0"/>
                <a:cs typeface="Arial" panose="020B0604020202020204" pitchFamily="34" charset="0"/>
              </a:rPr>
              <a:t>th</a:t>
            </a:r>
            <a:r>
              <a:rPr lang="en-US" altLang="zh-CN" sz="2400" dirty="0" smtClean="0">
                <a:solidFill>
                  <a:schemeClr val="accent1">
                    <a:lumMod val="50000"/>
                  </a:schemeClr>
                </a:solidFill>
                <a:latin typeface="Arial" panose="020B0604020202020204" pitchFamily="34" charset="0"/>
                <a:cs typeface="Arial" panose="020B0604020202020204" pitchFamily="34" charset="0"/>
              </a:rPr>
              <a:t> of October 2020,  A 65 </a:t>
            </a:r>
            <a:r>
              <a:rPr lang="en-US" altLang="zh-CN" sz="2400" dirty="0">
                <a:solidFill>
                  <a:schemeClr val="accent1">
                    <a:lumMod val="50000"/>
                  </a:schemeClr>
                </a:solidFill>
                <a:latin typeface="Arial" panose="020B0604020202020204" pitchFamily="34" charset="0"/>
                <a:cs typeface="Arial" panose="020B0604020202020204" pitchFamily="34" charset="0"/>
              </a:rPr>
              <a:t>Y</a:t>
            </a:r>
            <a:r>
              <a:rPr lang="en-US" altLang="zh-CN" sz="2400" dirty="0" smtClean="0">
                <a:solidFill>
                  <a:schemeClr val="accent1">
                    <a:lumMod val="50000"/>
                  </a:schemeClr>
                </a:solidFill>
                <a:latin typeface="Arial" panose="020B0604020202020204" pitchFamily="34" charset="0"/>
                <a:cs typeface="Arial" panose="020B0604020202020204" pitchFamily="34" charset="0"/>
              </a:rPr>
              <a:t>ears/Male presented with</a:t>
            </a:r>
          </a:p>
          <a:p>
            <a:endParaRPr lang="en-US" altLang="zh-CN" sz="2400" dirty="0" smtClean="0">
              <a:solidFill>
                <a:schemeClr val="accent1">
                  <a:lumMod val="50000"/>
                </a:schemeClr>
              </a:solidFill>
              <a:latin typeface="Arial" panose="020B0604020202020204" pitchFamily="34" charset="0"/>
              <a:cs typeface="Arial" panose="020B0604020202020204" pitchFamily="34" charset="0"/>
            </a:endParaRPr>
          </a:p>
          <a:p>
            <a:pPr lvl="1"/>
            <a:r>
              <a:rPr lang="en-US" altLang="zh-CN" sz="2400" dirty="0" smtClean="0">
                <a:solidFill>
                  <a:schemeClr val="accent1">
                    <a:lumMod val="50000"/>
                  </a:schemeClr>
                </a:solidFill>
                <a:latin typeface="Arial" panose="020B0604020202020204" pitchFamily="34" charset="0"/>
                <a:cs typeface="Arial" panose="020B0604020202020204" pitchFamily="34" charset="0"/>
              </a:rPr>
              <a:t>Punched out ulcer over left 2</a:t>
            </a:r>
            <a:r>
              <a:rPr lang="en-US" altLang="zh-CN" sz="2400" baseline="30000" dirty="0" smtClean="0">
                <a:solidFill>
                  <a:schemeClr val="accent1">
                    <a:lumMod val="50000"/>
                  </a:schemeClr>
                </a:solidFill>
                <a:latin typeface="Arial" panose="020B0604020202020204" pitchFamily="34" charset="0"/>
                <a:cs typeface="Arial" panose="020B0604020202020204" pitchFamily="34" charset="0"/>
              </a:rPr>
              <a:t>nd</a:t>
            </a:r>
            <a:r>
              <a:rPr lang="en-US" altLang="zh-CN" sz="2400" dirty="0" smtClean="0">
                <a:solidFill>
                  <a:schemeClr val="accent1">
                    <a:lumMod val="50000"/>
                  </a:schemeClr>
                </a:solidFill>
                <a:latin typeface="Arial" panose="020B0604020202020204" pitchFamily="34" charset="0"/>
                <a:cs typeface="Arial" panose="020B0604020202020204" pitchFamily="34" charset="0"/>
              </a:rPr>
              <a:t> toe </a:t>
            </a:r>
          </a:p>
          <a:p>
            <a:pPr lvl="1"/>
            <a:r>
              <a:rPr lang="en-US" altLang="zh-CN" sz="2400" dirty="0" smtClean="0">
                <a:solidFill>
                  <a:schemeClr val="accent1">
                    <a:lumMod val="50000"/>
                  </a:schemeClr>
                </a:solidFill>
                <a:latin typeface="Arial" panose="020B0604020202020204" pitchFamily="34" charset="0"/>
                <a:cs typeface="Arial" panose="020B0604020202020204" pitchFamily="34" charset="0"/>
              </a:rPr>
              <a:t>Size: 2x1 cm</a:t>
            </a:r>
          </a:p>
          <a:p>
            <a:pPr lvl="1"/>
            <a:r>
              <a:rPr lang="en-US" altLang="zh-CN" sz="2400" dirty="0" smtClean="0">
                <a:solidFill>
                  <a:schemeClr val="accent1">
                    <a:lumMod val="50000"/>
                  </a:schemeClr>
                </a:solidFill>
                <a:latin typeface="Arial" panose="020B0604020202020204" pitchFamily="34" charset="0"/>
                <a:cs typeface="Arial" panose="020B0604020202020204" pitchFamily="34" charset="0"/>
              </a:rPr>
              <a:t>Discharge: </a:t>
            </a:r>
            <a:r>
              <a:rPr lang="en-US" altLang="zh-CN" sz="2400" dirty="0">
                <a:solidFill>
                  <a:schemeClr val="accent1">
                    <a:lumMod val="50000"/>
                  </a:schemeClr>
                </a:solidFill>
                <a:latin typeface="Arial" panose="020B0604020202020204" pitchFamily="34" charset="0"/>
                <a:cs typeface="Arial" panose="020B0604020202020204" pitchFamily="34" charset="0"/>
              </a:rPr>
              <a:t>P</a:t>
            </a:r>
            <a:r>
              <a:rPr lang="en-US" altLang="zh-CN" sz="2400" dirty="0" smtClean="0">
                <a:solidFill>
                  <a:schemeClr val="accent1">
                    <a:lumMod val="50000"/>
                  </a:schemeClr>
                </a:solidFill>
                <a:latin typeface="Arial" panose="020B0604020202020204" pitchFamily="34" charset="0"/>
                <a:cs typeface="Arial" panose="020B0604020202020204" pitchFamily="34" charset="0"/>
              </a:rPr>
              <a:t>urulent, foul smelling, blood stained </a:t>
            </a:r>
          </a:p>
          <a:p>
            <a:pPr lvl="1"/>
            <a:r>
              <a:rPr lang="en-US" altLang="zh-CN" sz="2400" dirty="0" smtClean="0">
                <a:solidFill>
                  <a:schemeClr val="accent1">
                    <a:lumMod val="50000"/>
                  </a:schemeClr>
                </a:solidFill>
                <a:latin typeface="Arial" panose="020B0604020202020204" pitchFamily="34" charset="0"/>
                <a:cs typeface="Arial" panose="020B0604020202020204" pitchFamily="34" charset="0"/>
              </a:rPr>
              <a:t>Appearance : Black discoloration with thickened skin around the ulcer site</a:t>
            </a:r>
          </a:p>
          <a:p>
            <a:pPr lvl="1"/>
            <a:r>
              <a:rPr lang="en-US" altLang="zh-CN" sz="2400" dirty="0" smtClean="0">
                <a:solidFill>
                  <a:schemeClr val="accent1">
                    <a:lumMod val="50000"/>
                  </a:schemeClr>
                </a:solidFill>
                <a:latin typeface="Arial" panose="020B0604020202020204" pitchFamily="34" charset="0"/>
                <a:cs typeface="Arial" panose="020B0604020202020204" pitchFamily="34" charset="0"/>
              </a:rPr>
              <a:t>Ulcer base at meta tarsal bone</a:t>
            </a:r>
            <a:endParaRPr lang="zh-CN" altLang="en-US" sz="2400"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33300" y="1831534"/>
            <a:ext cx="2742420" cy="3327296"/>
          </a:xfrm>
          <a:prstGeom prst="rect">
            <a:avLst/>
          </a:prstGeom>
        </p:spPr>
      </p:pic>
    </p:spTree>
    <p:extLst>
      <p:ext uri="{BB962C8B-B14F-4D97-AF65-F5344CB8AC3E}">
        <p14:creationId xmlns:p14="http://schemas.microsoft.com/office/powerpoint/2010/main" xmlns="" val="2380724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759" y="1560012"/>
            <a:ext cx="10037463" cy="4852078"/>
          </a:xfrm>
        </p:spPr>
        <p:txBody>
          <a:bodyPr>
            <a:normAutofit/>
          </a:bodyPr>
          <a:lstStyle/>
          <a:p>
            <a:r>
              <a:rPr lang="en-US" altLang="zh-CN" dirty="0" smtClean="0">
                <a:solidFill>
                  <a:schemeClr val="tx1"/>
                </a:solidFill>
              </a:rPr>
              <a:t>Proteus species are </a:t>
            </a:r>
            <a:r>
              <a:rPr lang="en-US" altLang="zh-CN" dirty="0">
                <a:solidFill>
                  <a:schemeClr val="tx1"/>
                </a:solidFill>
              </a:rPr>
              <a:t>known to be </a:t>
            </a:r>
            <a:r>
              <a:rPr lang="en-US" altLang="zh-CN" b="1" dirty="0">
                <a:solidFill>
                  <a:schemeClr val="tx1"/>
                </a:solidFill>
              </a:rPr>
              <a:t>intrinsically Resistant </a:t>
            </a:r>
            <a:r>
              <a:rPr lang="en-US" altLang="zh-CN" dirty="0" smtClean="0">
                <a:solidFill>
                  <a:schemeClr val="tx1"/>
                </a:solidFill>
              </a:rPr>
              <a:t>to Nitrofurantoin, Tetracycline, </a:t>
            </a:r>
            <a:r>
              <a:rPr lang="en-US" altLang="zh-CN" b="1" dirty="0" err="1" smtClean="0">
                <a:solidFill>
                  <a:schemeClr val="tx1"/>
                </a:solidFill>
              </a:rPr>
              <a:t>Tigecycline</a:t>
            </a:r>
            <a:r>
              <a:rPr lang="en-US" altLang="zh-CN" dirty="0" smtClean="0">
                <a:solidFill>
                  <a:schemeClr val="tx1"/>
                </a:solidFill>
              </a:rPr>
              <a:t> and </a:t>
            </a:r>
            <a:r>
              <a:rPr lang="en-US" altLang="zh-CN" b="1" dirty="0" err="1" smtClean="0">
                <a:solidFill>
                  <a:schemeClr val="tx1"/>
                </a:solidFill>
              </a:rPr>
              <a:t>polymyxins</a:t>
            </a:r>
            <a:r>
              <a:rPr lang="en-US" altLang="zh-CN" dirty="0" smtClean="0">
                <a:solidFill>
                  <a:schemeClr val="tx1"/>
                </a:solidFill>
              </a:rPr>
              <a:t>.</a:t>
            </a:r>
          </a:p>
          <a:p>
            <a:r>
              <a:rPr lang="en-US" altLang="zh-CN" b="1" i="1" dirty="0" smtClean="0">
                <a:solidFill>
                  <a:schemeClr val="tx1"/>
                </a:solidFill>
              </a:rPr>
              <a:t>Proteus </a:t>
            </a:r>
            <a:r>
              <a:rPr lang="en-US" altLang="zh-CN" b="1" i="1" dirty="0" err="1" smtClean="0">
                <a:solidFill>
                  <a:schemeClr val="tx1"/>
                </a:solidFill>
              </a:rPr>
              <a:t>penneri</a:t>
            </a:r>
            <a:r>
              <a:rPr lang="en-US" altLang="zh-CN" b="1" i="1" dirty="0" smtClean="0">
                <a:solidFill>
                  <a:schemeClr val="tx1"/>
                </a:solidFill>
              </a:rPr>
              <a:t>  </a:t>
            </a:r>
            <a:r>
              <a:rPr lang="en-US" altLang="zh-CN" dirty="0" smtClean="0">
                <a:solidFill>
                  <a:schemeClr val="tx1"/>
                </a:solidFill>
              </a:rPr>
              <a:t>is also known to be </a:t>
            </a:r>
            <a:r>
              <a:rPr lang="en-US" altLang="zh-CN" b="1" dirty="0" smtClean="0">
                <a:solidFill>
                  <a:schemeClr val="tx1"/>
                </a:solidFill>
              </a:rPr>
              <a:t>intrinsically Resistant </a:t>
            </a:r>
            <a:r>
              <a:rPr lang="en-US" altLang="zh-CN" dirty="0" smtClean="0">
                <a:solidFill>
                  <a:schemeClr val="tx1"/>
                </a:solidFill>
              </a:rPr>
              <a:t>to other </a:t>
            </a:r>
            <a:r>
              <a:rPr lang="el-GR" altLang="zh-CN" dirty="0" smtClean="0">
                <a:solidFill>
                  <a:schemeClr val="tx1"/>
                </a:solidFill>
              </a:rPr>
              <a:t>β</a:t>
            </a:r>
            <a:r>
              <a:rPr lang="en-US" altLang="zh-CN" dirty="0" smtClean="0">
                <a:solidFill>
                  <a:schemeClr val="tx1"/>
                </a:solidFill>
              </a:rPr>
              <a:t>-</a:t>
            </a:r>
            <a:r>
              <a:rPr lang="en-US" altLang="zh-CN" dirty="0" err="1" smtClean="0">
                <a:solidFill>
                  <a:schemeClr val="tx1"/>
                </a:solidFill>
              </a:rPr>
              <a:t>lactams</a:t>
            </a:r>
            <a:r>
              <a:rPr lang="en-US" altLang="zh-CN" dirty="0" smtClean="0">
                <a:solidFill>
                  <a:schemeClr val="tx1"/>
                </a:solidFill>
              </a:rPr>
              <a:t> and </a:t>
            </a:r>
            <a:r>
              <a:rPr lang="en-US" altLang="zh-CN" b="1" dirty="0" err="1" smtClean="0">
                <a:solidFill>
                  <a:schemeClr val="tx1"/>
                </a:solidFill>
              </a:rPr>
              <a:t>macrolides</a:t>
            </a:r>
            <a:r>
              <a:rPr lang="en-US" altLang="zh-CN" dirty="0" smtClean="0">
                <a:solidFill>
                  <a:schemeClr val="tx1"/>
                </a:solidFill>
              </a:rPr>
              <a:t>.</a:t>
            </a:r>
            <a:endParaRPr lang="en-US" altLang="zh-CN" dirty="0">
              <a:solidFill>
                <a:schemeClr val="tx1"/>
              </a:solidFill>
            </a:endParaRPr>
          </a:p>
          <a:p>
            <a:r>
              <a:rPr lang="en-US" altLang="zh-CN" dirty="0" smtClean="0">
                <a:solidFill>
                  <a:schemeClr val="tx1"/>
                </a:solidFill>
              </a:rPr>
              <a:t>Though it is known to be </a:t>
            </a:r>
            <a:r>
              <a:rPr lang="en-US" altLang="zh-CN" b="1" dirty="0" smtClean="0">
                <a:solidFill>
                  <a:schemeClr val="tx1"/>
                </a:solidFill>
              </a:rPr>
              <a:t>Sensitive</a:t>
            </a:r>
            <a:r>
              <a:rPr lang="en-US" altLang="zh-CN" dirty="0" smtClean="0">
                <a:solidFill>
                  <a:schemeClr val="tx1"/>
                </a:solidFill>
              </a:rPr>
              <a:t> to group of antibiotics like </a:t>
            </a:r>
            <a:r>
              <a:rPr lang="en-US" altLang="zh-CN" dirty="0">
                <a:solidFill>
                  <a:schemeClr val="tx1"/>
                </a:solidFill>
              </a:rPr>
              <a:t>aminoglycosides, </a:t>
            </a:r>
            <a:r>
              <a:rPr lang="en-US" altLang="zh-CN" dirty="0" err="1">
                <a:solidFill>
                  <a:schemeClr val="tx1"/>
                </a:solidFill>
              </a:rPr>
              <a:t>Carbapenems</a:t>
            </a:r>
            <a:r>
              <a:rPr lang="en-US" altLang="zh-CN" dirty="0">
                <a:solidFill>
                  <a:schemeClr val="tx1"/>
                </a:solidFill>
              </a:rPr>
              <a:t>, </a:t>
            </a:r>
            <a:r>
              <a:rPr lang="en-US" altLang="zh-CN" dirty="0" err="1">
                <a:solidFill>
                  <a:schemeClr val="tx1"/>
                </a:solidFill>
              </a:rPr>
              <a:t>aztreonam</a:t>
            </a:r>
            <a:r>
              <a:rPr lang="en-US" altLang="zh-CN" dirty="0">
                <a:solidFill>
                  <a:schemeClr val="tx1"/>
                </a:solidFill>
              </a:rPr>
              <a:t>, quinolones and </a:t>
            </a:r>
            <a:r>
              <a:rPr lang="en-US" altLang="zh-CN" dirty="0" smtClean="0">
                <a:solidFill>
                  <a:schemeClr val="tx1"/>
                </a:solidFill>
              </a:rPr>
              <a:t>co-trimoxazole.</a:t>
            </a:r>
            <a:r>
              <a:rPr lang="en-US" altLang="zh-CN" baseline="30000" dirty="0" smtClean="0">
                <a:solidFill>
                  <a:schemeClr val="tx1"/>
                </a:solidFill>
              </a:rPr>
              <a:t>6</a:t>
            </a:r>
          </a:p>
          <a:p>
            <a:endParaRPr lang="en-US" altLang="zh-CN" baseline="30000" dirty="0">
              <a:solidFill>
                <a:schemeClr val="tx1"/>
              </a:solidFill>
            </a:endParaRPr>
          </a:p>
          <a:p>
            <a:r>
              <a:rPr lang="en-US" altLang="zh-CN" baseline="30000" dirty="0">
                <a:solidFill>
                  <a:schemeClr val="tx1"/>
                </a:solidFill>
              </a:rPr>
              <a:t> </a:t>
            </a:r>
            <a:r>
              <a:rPr lang="en-US" altLang="zh-CN" dirty="0" err="1" smtClean="0">
                <a:solidFill>
                  <a:schemeClr val="tx1"/>
                </a:solidFill>
              </a:rPr>
              <a:t>Feglo</a:t>
            </a:r>
            <a:r>
              <a:rPr lang="en-US" altLang="zh-CN" dirty="0" smtClean="0">
                <a:solidFill>
                  <a:schemeClr val="tx1"/>
                </a:solidFill>
              </a:rPr>
              <a:t> </a:t>
            </a:r>
            <a:r>
              <a:rPr lang="en-US" altLang="zh-CN" dirty="0">
                <a:solidFill>
                  <a:schemeClr val="tx1"/>
                </a:solidFill>
              </a:rPr>
              <a:t>et </a:t>
            </a:r>
            <a:r>
              <a:rPr lang="en-US" altLang="zh-CN" dirty="0" smtClean="0">
                <a:solidFill>
                  <a:schemeClr val="tx1"/>
                </a:solidFill>
              </a:rPr>
              <a:t>al.</a:t>
            </a:r>
            <a:r>
              <a:rPr lang="en-US" altLang="zh-CN" baseline="30000" dirty="0" smtClean="0">
                <a:solidFill>
                  <a:schemeClr val="tx1"/>
                </a:solidFill>
              </a:rPr>
              <a:t>7</a:t>
            </a:r>
            <a:r>
              <a:rPr lang="en-US" altLang="zh-CN" dirty="0" smtClean="0">
                <a:solidFill>
                  <a:schemeClr val="tx1"/>
                </a:solidFill>
              </a:rPr>
              <a:t> and  </a:t>
            </a:r>
            <a:r>
              <a:rPr lang="en-US" altLang="zh-CN" dirty="0">
                <a:solidFill>
                  <a:schemeClr val="tx1"/>
                </a:solidFill>
              </a:rPr>
              <a:t>Pandey et </a:t>
            </a:r>
            <a:r>
              <a:rPr lang="en-US" altLang="zh-CN" dirty="0" smtClean="0">
                <a:solidFill>
                  <a:schemeClr val="tx1"/>
                </a:solidFill>
              </a:rPr>
              <a:t>al</a:t>
            </a:r>
            <a:r>
              <a:rPr lang="en-US" altLang="zh-CN" baseline="30000" dirty="0" smtClean="0">
                <a:solidFill>
                  <a:schemeClr val="tx1"/>
                </a:solidFill>
              </a:rPr>
              <a:t>8</a:t>
            </a:r>
            <a:r>
              <a:rPr lang="en-US" altLang="zh-CN" dirty="0" smtClean="0">
                <a:solidFill>
                  <a:schemeClr val="tx1"/>
                </a:solidFill>
              </a:rPr>
              <a:t> </a:t>
            </a:r>
            <a:r>
              <a:rPr lang="en-US" altLang="zh-CN" dirty="0">
                <a:solidFill>
                  <a:schemeClr val="tx1"/>
                </a:solidFill>
              </a:rPr>
              <a:t>reported </a:t>
            </a:r>
            <a:r>
              <a:rPr lang="en-US" altLang="zh-CN" dirty="0" smtClean="0">
                <a:solidFill>
                  <a:schemeClr val="tx1"/>
                </a:solidFill>
              </a:rPr>
              <a:t>MDR </a:t>
            </a:r>
            <a:r>
              <a:rPr lang="en-US" altLang="zh-CN" i="1" dirty="0">
                <a:solidFill>
                  <a:schemeClr val="tx1"/>
                </a:solidFill>
              </a:rPr>
              <a:t>Proteus </a:t>
            </a:r>
            <a:r>
              <a:rPr lang="en-US" altLang="zh-CN" i="1" dirty="0" err="1">
                <a:solidFill>
                  <a:schemeClr val="tx1"/>
                </a:solidFill>
              </a:rPr>
              <a:t>penneri</a:t>
            </a:r>
            <a:r>
              <a:rPr lang="en-US" altLang="zh-CN" i="1" dirty="0">
                <a:solidFill>
                  <a:schemeClr val="tx1"/>
                </a:solidFill>
              </a:rPr>
              <a:t> </a:t>
            </a:r>
            <a:r>
              <a:rPr lang="en-US" altLang="zh-CN" dirty="0" smtClean="0">
                <a:solidFill>
                  <a:schemeClr val="tx1"/>
                </a:solidFill>
              </a:rPr>
              <a:t>from wound site infection.</a:t>
            </a:r>
          </a:p>
          <a:p>
            <a:r>
              <a:rPr lang="en-US" altLang="zh-CN" dirty="0" smtClean="0">
                <a:solidFill>
                  <a:schemeClr val="tx1"/>
                </a:solidFill>
              </a:rPr>
              <a:t>In our case </a:t>
            </a:r>
            <a:r>
              <a:rPr lang="en-US" altLang="zh-CN" i="1" dirty="0" smtClean="0">
                <a:solidFill>
                  <a:schemeClr val="tx1"/>
                </a:solidFill>
              </a:rPr>
              <a:t>P</a:t>
            </a:r>
            <a:r>
              <a:rPr lang="en-US" altLang="zh-CN" i="1" dirty="0">
                <a:solidFill>
                  <a:schemeClr val="tx1"/>
                </a:solidFill>
              </a:rPr>
              <a:t>. </a:t>
            </a:r>
            <a:r>
              <a:rPr lang="en-US" altLang="zh-CN" i="1" dirty="0" err="1">
                <a:solidFill>
                  <a:schemeClr val="tx1"/>
                </a:solidFill>
              </a:rPr>
              <a:t>penneri</a:t>
            </a:r>
            <a:r>
              <a:rPr lang="en-US" altLang="zh-CN" i="1" dirty="0">
                <a:solidFill>
                  <a:schemeClr val="tx1"/>
                </a:solidFill>
              </a:rPr>
              <a:t> </a:t>
            </a:r>
            <a:r>
              <a:rPr lang="en-US" altLang="zh-CN" dirty="0" smtClean="0">
                <a:solidFill>
                  <a:schemeClr val="tx1"/>
                </a:solidFill>
              </a:rPr>
              <a:t>isolated </a:t>
            </a:r>
            <a:r>
              <a:rPr lang="en-US" altLang="zh-CN" dirty="0">
                <a:solidFill>
                  <a:schemeClr val="tx1"/>
                </a:solidFill>
              </a:rPr>
              <a:t>was </a:t>
            </a:r>
            <a:r>
              <a:rPr lang="en-US" altLang="zh-CN" dirty="0" smtClean="0">
                <a:solidFill>
                  <a:schemeClr val="tx1"/>
                </a:solidFill>
              </a:rPr>
              <a:t>multi-drug resistant including </a:t>
            </a:r>
            <a:r>
              <a:rPr lang="en-US" altLang="zh-CN" b="1" dirty="0" err="1" smtClean="0">
                <a:solidFill>
                  <a:schemeClr val="tx1"/>
                </a:solidFill>
              </a:rPr>
              <a:t>Carbapenems</a:t>
            </a:r>
            <a:r>
              <a:rPr lang="en-US" altLang="zh-CN" dirty="0" smtClean="0">
                <a:solidFill>
                  <a:schemeClr val="tx1"/>
                </a:solidFill>
              </a:rPr>
              <a:t> and </a:t>
            </a:r>
            <a:r>
              <a:rPr lang="en-US" altLang="zh-CN" b="1" dirty="0" smtClean="0">
                <a:solidFill>
                  <a:schemeClr val="tx1"/>
                </a:solidFill>
              </a:rPr>
              <a:t>colistin</a:t>
            </a:r>
            <a:r>
              <a:rPr lang="en-US" altLang="zh-CN" baseline="30000" dirty="0" smtClean="0">
                <a:solidFill>
                  <a:schemeClr val="tx1"/>
                </a:solidFill>
              </a:rPr>
              <a:t>4 </a:t>
            </a:r>
            <a:endParaRPr lang="en-US" altLang="zh-CN" dirty="0" smtClean="0">
              <a:solidFill>
                <a:schemeClr val="tx1"/>
              </a:solidFill>
            </a:endParaRPr>
          </a:p>
          <a:p>
            <a:r>
              <a:rPr lang="en-US" altLang="zh-CN" dirty="0" smtClean="0">
                <a:solidFill>
                  <a:schemeClr val="tx1"/>
                </a:solidFill>
              </a:rPr>
              <a:t>Mortality in this case may be due to the presence of co-morbidities present</a:t>
            </a:r>
            <a:endParaRPr lang="zh-CN" altLang="en-US" dirty="0">
              <a:solidFill>
                <a:schemeClr val="tx1"/>
              </a:solidFill>
            </a:endParaRPr>
          </a:p>
        </p:txBody>
      </p:sp>
      <p:sp>
        <p:nvSpPr>
          <p:cNvPr id="4" name="Title 1"/>
          <p:cNvSpPr>
            <a:spLocks noGrp="1"/>
          </p:cNvSpPr>
          <p:nvPr>
            <p:ph type="title"/>
          </p:nvPr>
        </p:nvSpPr>
        <p:spPr>
          <a:xfrm>
            <a:off x="1143000" y="609600"/>
            <a:ext cx="9875520" cy="862584"/>
          </a:xfrm>
        </p:spPr>
        <p:txBody>
          <a:bodyPr/>
          <a:lstStyle/>
          <a:p>
            <a:r>
              <a:rPr lang="en-US" altLang="zh-CN" b="1" dirty="0" err="1" smtClean="0">
                <a:solidFill>
                  <a:schemeClr val="accent1">
                    <a:lumMod val="50000"/>
                  </a:schemeClr>
                </a:solidFill>
              </a:rPr>
              <a:t>Cont</a:t>
            </a:r>
            <a:r>
              <a:rPr lang="en-US" altLang="zh-CN" b="1" dirty="0" smtClean="0">
                <a:solidFill>
                  <a:schemeClr val="accent1">
                    <a:lumMod val="50000"/>
                  </a:schemeClr>
                </a:solidFill>
              </a:rPr>
              <a:t>…..</a:t>
            </a:r>
            <a:endParaRPr lang="zh-CN" altLang="en-US" b="1" dirty="0">
              <a:solidFill>
                <a:schemeClr val="accent1">
                  <a:lumMod val="50000"/>
                </a:schemeClr>
              </a:solidFill>
            </a:endParaRPr>
          </a:p>
        </p:txBody>
      </p:sp>
    </p:spTree>
    <p:extLst>
      <p:ext uri="{BB962C8B-B14F-4D97-AF65-F5344CB8AC3E}">
        <p14:creationId xmlns:p14="http://schemas.microsoft.com/office/powerpoint/2010/main" xmlns="" val="1087765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b="1" dirty="0" smtClean="0">
                <a:solidFill>
                  <a:schemeClr val="tx1"/>
                </a:solidFill>
              </a:rPr>
              <a:t>Take home message</a:t>
            </a:r>
            <a:endParaRPr lang="zh-CN" altLang="en-US" b="1" dirty="0">
              <a:solidFill>
                <a:schemeClr val="tx1"/>
              </a:solidFill>
            </a:endParaRPr>
          </a:p>
        </p:txBody>
      </p:sp>
      <p:sp>
        <p:nvSpPr>
          <p:cNvPr id="3" name="Content Placeholder 2"/>
          <p:cNvSpPr>
            <a:spLocks noGrp="1"/>
          </p:cNvSpPr>
          <p:nvPr>
            <p:ph idx="1"/>
          </p:nvPr>
        </p:nvSpPr>
        <p:spPr>
          <a:xfrm>
            <a:off x="1145649" y="1788459"/>
            <a:ext cx="9872871" cy="4038600"/>
          </a:xfrm>
        </p:spPr>
        <p:txBody>
          <a:bodyPr/>
          <a:lstStyle/>
          <a:p>
            <a:r>
              <a:rPr lang="en-US" altLang="zh-CN" dirty="0">
                <a:solidFill>
                  <a:schemeClr val="tx1"/>
                </a:solidFill>
              </a:rPr>
              <a:t>Rapid and correct identification of </a:t>
            </a:r>
            <a:r>
              <a:rPr lang="en-US" altLang="zh-CN" dirty="0" smtClean="0">
                <a:solidFill>
                  <a:schemeClr val="tx1"/>
                </a:solidFill>
              </a:rPr>
              <a:t>such rare and resistant </a:t>
            </a:r>
            <a:r>
              <a:rPr lang="en-US" altLang="zh-CN" dirty="0">
                <a:solidFill>
                  <a:schemeClr val="tx1"/>
                </a:solidFill>
              </a:rPr>
              <a:t>strains are of utmost importance as they </a:t>
            </a:r>
            <a:r>
              <a:rPr lang="en-US" altLang="zh-CN" dirty="0" smtClean="0">
                <a:solidFill>
                  <a:schemeClr val="tx1"/>
                </a:solidFill>
              </a:rPr>
              <a:t>can be </a:t>
            </a:r>
            <a:r>
              <a:rPr lang="en-US" altLang="zh-CN" dirty="0">
                <a:solidFill>
                  <a:schemeClr val="tx1"/>
                </a:solidFill>
              </a:rPr>
              <a:t>significant nosocomial threat. </a:t>
            </a:r>
            <a:endParaRPr lang="en-US" altLang="zh-CN" dirty="0" smtClean="0">
              <a:solidFill>
                <a:schemeClr val="tx1"/>
              </a:solidFill>
            </a:endParaRPr>
          </a:p>
          <a:p>
            <a:r>
              <a:rPr lang="en-US" altLang="zh-CN" dirty="0" smtClean="0">
                <a:solidFill>
                  <a:schemeClr val="tx1"/>
                </a:solidFill>
              </a:rPr>
              <a:t>Automation guide to </a:t>
            </a:r>
            <a:r>
              <a:rPr lang="en-US" altLang="zh-CN" dirty="0">
                <a:solidFill>
                  <a:schemeClr val="tx1"/>
                </a:solidFill>
              </a:rPr>
              <a:t>identify this type of rare </a:t>
            </a:r>
            <a:r>
              <a:rPr lang="en-US" altLang="zh-CN" dirty="0" smtClean="0">
                <a:solidFill>
                  <a:schemeClr val="tx1"/>
                </a:solidFill>
              </a:rPr>
              <a:t>isolates and drug sensitivity to  prompt  treatment </a:t>
            </a:r>
          </a:p>
          <a:p>
            <a:r>
              <a:rPr lang="en-US" altLang="zh-CN" dirty="0" smtClean="0">
                <a:solidFill>
                  <a:schemeClr val="tx1"/>
                </a:solidFill>
              </a:rPr>
              <a:t>Hospital associated bacterial infection like </a:t>
            </a:r>
            <a:r>
              <a:rPr lang="en-US" altLang="zh-CN" i="1" dirty="0" smtClean="0">
                <a:solidFill>
                  <a:schemeClr val="tx1"/>
                </a:solidFill>
              </a:rPr>
              <a:t>Proteus </a:t>
            </a:r>
            <a:r>
              <a:rPr lang="en-US" altLang="zh-CN" i="1" dirty="0" err="1" smtClean="0">
                <a:solidFill>
                  <a:schemeClr val="tx1"/>
                </a:solidFill>
              </a:rPr>
              <a:t>penneri</a:t>
            </a:r>
            <a:r>
              <a:rPr lang="en-US" altLang="zh-CN" dirty="0" smtClean="0">
                <a:solidFill>
                  <a:schemeClr val="tx1"/>
                </a:solidFill>
              </a:rPr>
              <a:t> which have proven pathogenicity and it need continuous emphasis on effective infection control </a:t>
            </a:r>
            <a:r>
              <a:rPr lang="en-US" altLang="zh-CN" dirty="0">
                <a:solidFill>
                  <a:schemeClr val="tx1"/>
                </a:solidFill>
              </a:rPr>
              <a:t>practices to warrant appropriate therapeutic plan </a:t>
            </a:r>
            <a:endParaRPr lang="en-US" altLang="zh-CN" dirty="0" smtClean="0">
              <a:solidFill>
                <a:schemeClr val="tx1"/>
              </a:solidFill>
            </a:endParaRPr>
          </a:p>
        </p:txBody>
      </p:sp>
    </p:spTree>
    <p:extLst>
      <p:ext uri="{BB962C8B-B14F-4D97-AF65-F5344CB8AC3E}">
        <p14:creationId xmlns:p14="http://schemas.microsoft.com/office/powerpoint/2010/main" xmlns="" val="664390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chemeClr val="tx1"/>
                </a:solidFill>
              </a:rPr>
              <a:t>References</a:t>
            </a:r>
            <a:endParaRPr lang="zh-CN" altLang="en-US" dirty="0">
              <a:solidFill>
                <a:schemeClr val="tx1"/>
              </a:solidFill>
            </a:endParaRPr>
          </a:p>
        </p:txBody>
      </p:sp>
      <p:sp>
        <p:nvSpPr>
          <p:cNvPr id="3" name="Content Placeholder 2"/>
          <p:cNvSpPr>
            <a:spLocks noGrp="1"/>
          </p:cNvSpPr>
          <p:nvPr>
            <p:ph idx="1"/>
          </p:nvPr>
        </p:nvSpPr>
        <p:spPr>
          <a:xfrm>
            <a:off x="1143000" y="1700784"/>
            <a:ext cx="9872871" cy="4654860"/>
          </a:xfrm>
        </p:spPr>
        <p:txBody>
          <a:bodyPr>
            <a:normAutofit fontScale="77500" lnSpcReduction="20000"/>
          </a:bodyPr>
          <a:lstStyle/>
          <a:p>
            <a:pPr marL="502920" indent="-457200">
              <a:buFont typeface="+mj-lt"/>
              <a:buAutoNum type="arabicPeriod"/>
            </a:pPr>
            <a:r>
              <a:rPr lang="en-US" altLang="zh-CN" dirty="0" err="1">
                <a:solidFill>
                  <a:schemeClr val="tx1"/>
                </a:solidFill>
              </a:rPr>
              <a:t>Koneman</a:t>
            </a:r>
            <a:r>
              <a:rPr lang="en-US" altLang="zh-CN" dirty="0">
                <a:solidFill>
                  <a:schemeClr val="tx1"/>
                </a:solidFill>
              </a:rPr>
              <a:t>  EW, Allen  SD, </a:t>
            </a:r>
            <a:r>
              <a:rPr lang="en-US" altLang="zh-CN" dirty="0" err="1">
                <a:solidFill>
                  <a:schemeClr val="tx1"/>
                </a:solidFill>
              </a:rPr>
              <a:t>Janda</a:t>
            </a:r>
            <a:r>
              <a:rPr lang="en-US" altLang="zh-CN" dirty="0">
                <a:solidFill>
                  <a:schemeClr val="tx1"/>
                </a:solidFill>
              </a:rPr>
              <a:t> WM, et al; Color Atlas &amp; Textbook of  Diagnostic  Microbiology, 7th </a:t>
            </a:r>
            <a:r>
              <a:rPr lang="en-US" altLang="zh-CN" dirty="0" smtClean="0">
                <a:solidFill>
                  <a:schemeClr val="tx1"/>
                </a:solidFill>
              </a:rPr>
              <a:t>edition,Philadelphia;Lippincott:2017</a:t>
            </a:r>
          </a:p>
          <a:p>
            <a:pPr marL="502920" indent="-457200">
              <a:buFont typeface="+mj-lt"/>
              <a:buAutoNum type="arabicPeriod"/>
            </a:pPr>
            <a:r>
              <a:rPr lang="en-US" altLang="zh-CN" dirty="0" err="1" smtClean="0">
                <a:solidFill>
                  <a:schemeClr val="tx1"/>
                </a:solidFill>
              </a:rPr>
              <a:t>Kaistha</a:t>
            </a:r>
            <a:r>
              <a:rPr lang="en-US" altLang="zh-CN" dirty="0" smtClean="0">
                <a:solidFill>
                  <a:schemeClr val="tx1"/>
                </a:solidFill>
              </a:rPr>
              <a:t> </a:t>
            </a:r>
            <a:r>
              <a:rPr lang="en-US" altLang="zh-CN" dirty="0">
                <a:solidFill>
                  <a:schemeClr val="tx1"/>
                </a:solidFill>
              </a:rPr>
              <a:t>N, Bansal N, </a:t>
            </a:r>
            <a:r>
              <a:rPr lang="en-US" altLang="zh-CN" dirty="0" err="1">
                <a:solidFill>
                  <a:schemeClr val="tx1"/>
                </a:solidFill>
              </a:rPr>
              <a:t>Chander</a:t>
            </a:r>
            <a:r>
              <a:rPr lang="en-US" altLang="zh-CN" dirty="0">
                <a:solidFill>
                  <a:schemeClr val="tx1"/>
                </a:solidFill>
              </a:rPr>
              <a:t> J. </a:t>
            </a:r>
            <a:r>
              <a:rPr lang="en-US" altLang="zh-CN" i="1" dirty="0">
                <a:solidFill>
                  <a:schemeClr val="tx1"/>
                </a:solidFill>
              </a:rPr>
              <a:t>Proteus </a:t>
            </a:r>
            <a:r>
              <a:rPr lang="en-US" altLang="zh-CN" i="1" dirty="0" err="1">
                <a:solidFill>
                  <a:schemeClr val="tx1"/>
                </a:solidFill>
              </a:rPr>
              <a:t>penneri</a:t>
            </a:r>
            <a:r>
              <a:rPr lang="en-US" altLang="zh-CN" dirty="0">
                <a:solidFill>
                  <a:schemeClr val="tx1"/>
                </a:solidFill>
              </a:rPr>
              <a:t> lurking in the intensive care unit: An important often ignored nosocomial pathogen. Indian J </a:t>
            </a:r>
            <a:r>
              <a:rPr lang="en-US" altLang="zh-CN" dirty="0" err="1">
                <a:solidFill>
                  <a:schemeClr val="tx1"/>
                </a:solidFill>
              </a:rPr>
              <a:t>anaesth</a:t>
            </a:r>
            <a:r>
              <a:rPr lang="en-US" altLang="zh-CN" dirty="0">
                <a:solidFill>
                  <a:schemeClr val="tx1"/>
                </a:solidFill>
              </a:rPr>
              <a:t>. 2011 Jul-</a:t>
            </a:r>
            <a:r>
              <a:rPr lang="en-US" altLang="zh-CN" dirty="0" err="1">
                <a:solidFill>
                  <a:schemeClr val="tx1"/>
                </a:solidFill>
              </a:rPr>
              <a:t>aug</a:t>
            </a:r>
            <a:r>
              <a:rPr lang="en-US" altLang="zh-CN" dirty="0">
                <a:solidFill>
                  <a:schemeClr val="tx1"/>
                </a:solidFill>
              </a:rPr>
              <a:t>; 55(4):</a:t>
            </a:r>
            <a:r>
              <a:rPr lang="en-US" altLang="zh-CN" dirty="0" smtClean="0">
                <a:solidFill>
                  <a:schemeClr val="tx1"/>
                </a:solidFill>
              </a:rPr>
              <a:t>411-413</a:t>
            </a:r>
          </a:p>
          <a:p>
            <a:pPr marL="502920" indent="-457200">
              <a:buFont typeface="+mj-lt"/>
              <a:buAutoNum type="arabicPeriod"/>
            </a:pPr>
            <a:r>
              <a:rPr lang="en-US" altLang="zh-CN" dirty="0" smtClean="0">
                <a:solidFill>
                  <a:schemeClr val="tx1"/>
                </a:solidFill>
              </a:rPr>
              <a:t>O’Hara </a:t>
            </a:r>
            <a:r>
              <a:rPr lang="en-US" altLang="zh-CN" dirty="0">
                <a:solidFill>
                  <a:schemeClr val="tx1"/>
                </a:solidFill>
              </a:rPr>
              <a:t>CM, Brenner FW, Miller JM. Classification, identification and clinical significance of Proteus, </a:t>
            </a:r>
            <a:r>
              <a:rPr lang="en-US" altLang="zh-CN" dirty="0" err="1">
                <a:solidFill>
                  <a:schemeClr val="tx1"/>
                </a:solidFill>
              </a:rPr>
              <a:t>Providencia</a:t>
            </a:r>
            <a:r>
              <a:rPr lang="en-US" altLang="zh-CN" dirty="0">
                <a:solidFill>
                  <a:schemeClr val="tx1"/>
                </a:solidFill>
              </a:rPr>
              <a:t> and </a:t>
            </a:r>
            <a:r>
              <a:rPr lang="en-US" altLang="zh-CN" dirty="0" err="1">
                <a:solidFill>
                  <a:schemeClr val="tx1"/>
                </a:solidFill>
              </a:rPr>
              <a:t>Morganella</a:t>
            </a:r>
            <a:r>
              <a:rPr lang="en-US" altLang="zh-CN" dirty="0">
                <a:solidFill>
                  <a:schemeClr val="tx1"/>
                </a:solidFill>
              </a:rPr>
              <a:t>. </a:t>
            </a:r>
            <a:r>
              <a:rPr lang="en-US" altLang="zh-CN" dirty="0" err="1">
                <a:solidFill>
                  <a:schemeClr val="tx1"/>
                </a:solidFill>
              </a:rPr>
              <a:t>Clin</a:t>
            </a:r>
            <a:r>
              <a:rPr lang="en-US" altLang="zh-CN" dirty="0">
                <a:solidFill>
                  <a:schemeClr val="tx1"/>
                </a:solidFill>
              </a:rPr>
              <a:t> </a:t>
            </a:r>
            <a:r>
              <a:rPr lang="en-US" altLang="zh-CN" dirty="0" err="1">
                <a:solidFill>
                  <a:schemeClr val="tx1"/>
                </a:solidFill>
              </a:rPr>
              <a:t>Microbiol</a:t>
            </a:r>
            <a:r>
              <a:rPr lang="en-US" altLang="zh-CN" dirty="0">
                <a:solidFill>
                  <a:schemeClr val="tx1"/>
                </a:solidFill>
              </a:rPr>
              <a:t> Rev. 2000;13:534–46. </a:t>
            </a:r>
            <a:endParaRPr lang="en-US" altLang="zh-CN" dirty="0" smtClean="0">
              <a:solidFill>
                <a:schemeClr val="tx1"/>
              </a:solidFill>
            </a:endParaRPr>
          </a:p>
          <a:p>
            <a:pPr marL="502920" indent="-457200">
              <a:buFont typeface="+mj-lt"/>
              <a:buAutoNum type="arabicPeriod"/>
            </a:pPr>
            <a:r>
              <a:rPr lang="en-US" altLang="zh-CN" dirty="0" err="1">
                <a:solidFill>
                  <a:schemeClr val="tx1"/>
                </a:solidFill>
              </a:rPr>
              <a:t>Krajden</a:t>
            </a:r>
            <a:r>
              <a:rPr lang="en-US" altLang="zh-CN" dirty="0">
                <a:solidFill>
                  <a:schemeClr val="tx1"/>
                </a:solidFill>
              </a:rPr>
              <a:t> S, </a:t>
            </a:r>
            <a:r>
              <a:rPr lang="en-US" altLang="zh-CN" dirty="0" err="1">
                <a:solidFill>
                  <a:schemeClr val="tx1"/>
                </a:solidFill>
              </a:rPr>
              <a:t>Fuksa</a:t>
            </a:r>
            <a:r>
              <a:rPr lang="en-US" altLang="zh-CN" dirty="0">
                <a:solidFill>
                  <a:schemeClr val="tx1"/>
                </a:solidFill>
              </a:rPr>
              <a:t> M, </a:t>
            </a:r>
            <a:r>
              <a:rPr lang="en-US" altLang="zh-CN" dirty="0" err="1">
                <a:solidFill>
                  <a:schemeClr val="tx1"/>
                </a:solidFill>
              </a:rPr>
              <a:t>Petrea</a:t>
            </a:r>
            <a:r>
              <a:rPr lang="en-US" altLang="zh-CN" dirty="0">
                <a:solidFill>
                  <a:schemeClr val="tx1"/>
                </a:solidFill>
              </a:rPr>
              <a:t> C, Crisp LJ, </a:t>
            </a:r>
            <a:r>
              <a:rPr lang="en-US" altLang="zh-CN" dirty="0" err="1">
                <a:solidFill>
                  <a:schemeClr val="tx1"/>
                </a:solidFill>
              </a:rPr>
              <a:t>Penner</a:t>
            </a:r>
            <a:r>
              <a:rPr lang="en-US" altLang="zh-CN" dirty="0">
                <a:solidFill>
                  <a:schemeClr val="tx1"/>
                </a:solidFill>
              </a:rPr>
              <a:t> JL. Expanded clinical spectrum of infections caused by Proteus </a:t>
            </a:r>
            <a:r>
              <a:rPr lang="en-US" altLang="zh-CN" dirty="0" err="1">
                <a:solidFill>
                  <a:schemeClr val="tx1"/>
                </a:solidFill>
              </a:rPr>
              <a:t>penneri</a:t>
            </a:r>
            <a:r>
              <a:rPr lang="en-US" altLang="zh-CN" dirty="0">
                <a:solidFill>
                  <a:schemeClr val="tx1"/>
                </a:solidFill>
              </a:rPr>
              <a:t>. J </a:t>
            </a:r>
            <a:r>
              <a:rPr lang="en-US" altLang="zh-CN" dirty="0" err="1">
                <a:solidFill>
                  <a:schemeClr val="tx1"/>
                </a:solidFill>
              </a:rPr>
              <a:t>Clin</a:t>
            </a:r>
            <a:r>
              <a:rPr lang="en-US" altLang="zh-CN" dirty="0">
                <a:solidFill>
                  <a:schemeClr val="tx1"/>
                </a:solidFill>
              </a:rPr>
              <a:t> </a:t>
            </a:r>
            <a:r>
              <a:rPr lang="en-US" altLang="zh-CN" dirty="0" err="1">
                <a:solidFill>
                  <a:schemeClr val="tx1"/>
                </a:solidFill>
              </a:rPr>
              <a:t>Microbiol</a:t>
            </a:r>
            <a:r>
              <a:rPr lang="en-US" altLang="zh-CN" dirty="0">
                <a:solidFill>
                  <a:schemeClr val="tx1"/>
                </a:solidFill>
              </a:rPr>
              <a:t>. 1987;25:578–9</a:t>
            </a:r>
            <a:endParaRPr lang="en-US" altLang="zh-CN" dirty="0" smtClean="0">
              <a:solidFill>
                <a:schemeClr val="tx1"/>
              </a:solidFill>
            </a:endParaRPr>
          </a:p>
          <a:p>
            <a:pPr marL="502920" indent="-457200">
              <a:buFont typeface="+mj-lt"/>
              <a:buAutoNum type="arabicPeriod"/>
            </a:pPr>
            <a:r>
              <a:rPr lang="en-US" altLang="zh-CN" dirty="0">
                <a:solidFill>
                  <a:schemeClr val="tx1"/>
                </a:solidFill>
              </a:rPr>
              <a:t>Stock I. Natural antibiotic susceptibility of Proteus spp., with special reference to P. mirabilis and P. </a:t>
            </a:r>
            <a:r>
              <a:rPr lang="en-US" altLang="zh-CN" dirty="0" err="1">
                <a:solidFill>
                  <a:schemeClr val="tx1"/>
                </a:solidFill>
              </a:rPr>
              <a:t>penneri</a:t>
            </a:r>
            <a:r>
              <a:rPr lang="en-US" altLang="zh-CN" dirty="0">
                <a:solidFill>
                  <a:schemeClr val="tx1"/>
                </a:solidFill>
              </a:rPr>
              <a:t> strains. J </a:t>
            </a:r>
            <a:r>
              <a:rPr lang="en-US" altLang="zh-CN" dirty="0" err="1">
                <a:solidFill>
                  <a:schemeClr val="tx1"/>
                </a:solidFill>
              </a:rPr>
              <a:t>Chemother</a:t>
            </a:r>
            <a:r>
              <a:rPr lang="en-US" altLang="zh-CN" dirty="0">
                <a:solidFill>
                  <a:schemeClr val="tx1"/>
                </a:solidFill>
              </a:rPr>
              <a:t>. 2003 Feb;15(1):12-26. </a:t>
            </a:r>
            <a:r>
              <a:rPr lang="en-US" altLang="zh-CN" dirty="0" err="1">
                <a:solidFill>
                  <a:schemeClr val="tx1"/>
                </a:solidFill>
              </a:rPr>
              <a:t>doi</a:t>
            </a:r>
            <a:r>
              <a:rPr lang="en-US" altLang="zh-CN" dirty="0">
                <a:solidFill>
                  <a:schemeClr val="tx1"/>
                </a:solidFill>
              </a:rPr>
              <a:t>: 10.1179/joc.2003.15.1.12. PMID: 12678409</a:t>
            </a:r>
            <a:r>
              <a:rPr lang="en-US" altLang="zh-CN" dirty="0" smtClean="0">
                <a:solidFill>
                  <a:schemeClr val="tx1"/>
                </a:solidFill>
              </a:rPr>
              <a:t>.</a:t>
            </a:r>
          </a:p>
          <a:p>
            <a:pPr marL="502920" indent="-457200">
              <a:buFont typeface="+mj-lt"/>
              <a:buAutoNum type="arabicPeriod"/>
            </a:pPr>
            <a:r>
              <a:rPr lang="en-US" altLang="zh-CN" dirty="0" smtClean="0">
                <a:solidFill>
                  <a:schemeClr val="tx1"/>
                </a:solidFill>
              </a:rPr>
              <a:t>CLSI. </a:t>
            </a:r>
            <a:r>
              <a:rPr lang="en-US" altLang="zh-CN" i="1" dirty="0" smtClean="0">
                <a:solidFill>
                  <a:schemeClr val="tx1"/>
                </a:solidFill>
              </a:rPr>
              <a:t>Performance standards for Antimicrobial susceptibility testing</a:t>
            </a:r>
            <a:r>
              <a:rPr lang="en-US" altLang="zh-CN" dirty="0" smtClean="0">
                <a:solidFill>
                  <a:schemeClr val="tx1"/>
                </a:solidFill>
              </a:rPr>
              <a:t>, 30 edition CLSI supplement M100 Wayne, PA: Clinical Laboratory Standards Institute 2020</a:t>
            </a:r>
          </a:p>
          <a:p>
            <a:pPr marL="502920" indent="-457200">
              <a:buFont typeface="+mj-lt"/>
              <a:buAutoNum type="arabicPeriod"/>
            </a:pPr>
            <a:r>
              <a:rPr lang="en-US" altLang="zh-CN" dirty="0" err="1" smtClean="0">
                <a:solidFill>
                  <a:schemeClr val="tx1"/>
                </a:solidFill>
              </a:rPr>
              <a:t>Feglo</a:t>
            </a:r>
            <a:r>
              <a:rPr lang="en-US" altLang="zh-CN" dirty="0" smtClean="0">
                <a:solidFill>
                  <a:schemeClr val="tx1"/>
                </a:solidFill>
              </a:rPr>
              <a:t> </a:t>
            </a:r>
            <a:r>
              <a:rPr lang="en-US" altLang="zh-CN" dirty="0">
                <a:solidFill>
                  <a:schemeClr val="tx1"/>
                </a:solidFill>
              </a:rPr>
              <a:t>PK, </a:t>
            </a:r>
            <a:r>
              <a:rPr lang="en-US" altLang="zh-CN" dirty="0" err="1">
                <a:solidFill>
                  <a:schemeClr val="tx1"/>
                </a:solidFill>
              </a:rPr>
              <a:t>Gbedema</a:t>
            </a:r>
            <a:r>
              <a:rPr lang="en-US" altLang="zh-CN" dirty="0">
                <a:solidFill>
                  <a:schemeClr val="tx1"/>
                </a:solidFill>
              </a:rPr>
              <a:t> SY, Quay SN, </a:t>
            </a:r>
            <a:r>
              <a:rPr lang="en-US" altLang="zh-CN" dirty="0" err="1">
                <a:solidFill>
                  <a:schemeClr val="tx1"/>
                </a:solidFill>
              </a:rPr>
              <a:t>Adu-Sarkodie</a:t>
            </a:r>
            <a:r>
              <a:rPr lang="en-US" altLang="zh-CN" dirty="0">
                <a:solidFill>
                  <a:schemeClr val="tx1"/>
                </a:solidFill>
              </a:rPr>
              <a:t> Y, </a:t>
            </a:r>
            <a:r>
              <a:rPr lang="en-US" altLang="zh-CN" dirty="0" err="1">
                <a:solidFill>
                  <a:schemeClr val="tx1"/>
                </a:solidFill>
              </a:rPr>
              <a:t>Opoku-Okrah</a:t>
            </a:r>
            <a:r>
              <a:rPr lang="en-US" altLang="zh-CN" dirty="0">
                <a:solidFill>
                  <a:schemeClr val="tx1"/>
                </a:solidFill>
              </a:rPr>
              <a:t> C. Occurrence, species distribution and antibiotic resistance of Proteus isolates: A case study at a </a:t>
            </a:r>
            <a:r>
              <a:rPr lang="en-US" altLang="zh-CN" dirty="0" err="1">
                <a:solidFill>
                  <a:schemeClr val="tx1"/>
                </a:solidFill>
              </a:rPr>
              <a:t>Komfo</a:t>
            </a:r>
            <a:r>
              <a:rPr lang="en-US" altLang="zh-CN" dirty="0">
                <a:solidFill>
                  <a:schemeClr val="tx1"/>
                </a:solidFill>
              </a:rPr>
              <a:t> </a:t>
            </a:r>
            <a:r>
              <a:rPr lang="en-US" altLang="zh-CN" dirty="0" err="1">
                <a:solidFill>
                  <a:schemeClr val="tx1"/>
                </a:solidFill>
              </a:rPr>
              <a:t>Anokye</a:t>
            </a:r>
            <a:r>
              <a:rPr lang="en-US" altLang="zh-CN" dirty="0">
                <a:solidFill>
                  <a:schemeClr val="tx1"/>
                </a:solidFill>
              </a:rPr>
              <a:t> Teaching Hospital (KATH) in Ghana. </a:t>
            </a:r>
            <a:r>
              <a:rPr lang="en-US" altLang="zh-CN" dirty="0" err="1">
                <a:solidFill>
                  <a:schemeClr val="tx1"/>
                </a:solidFill>
              </a:rPr>
              <a:t>Int</a:t>
            </a:r>
            <a:r>
              <a:rPr lang="en-US" altLang="zh-CN" dirty="0">
                <a:solidFill>
                  <a:schemeClr val="tx1"/>
                </a:solidFill>
              </a:rPr>
              <a:t> J Pharm </a:t>
            </a:r>
            <a:r>
              <a:rPr lang="en-US" altLang="zh-CN" dirty="0" err="1">
                <a:solidFill>
                  <a:schemeClr val="tx1"/>
                </a:solidFill>
              </a:rPr>
              <a:t>Sci</a:t>
            </a:r>
            <a:r>
              <a:rPr lang="en-US" altLang="zh-CN" dirty="0">
                <a:solidFill>
                  <a:schemeClr val="tx1"/>
                </a:solidFill>
              </a:rPr>
              <a:t> Res </a:t>
            </a:r>
            <a:r>
              <a:rPr lang="en-US" altLang="zh-CN" dirty="0" smtClean="0">
                <a:solidFill>
                  <a:schemeClr val="tx1"/>
                </a:solidFill>
              </a:rPr>
              <a:t>2010;1:347-52</a:t>
            </a:r>
          </a:p>
          <a:p>
            <a:pPr marL="502920" indent="-457200">
              <a:buFont typeface="+mj-lt"/>
              <a:buAutoNum type="arabicPeriod"/>
            </a:pPr>
            <a:r>
              <a:rPr lang="en-US" altLang="zh-CN" dirty="0">
                <a:solidFill>
                  <a:schemeClr val="tx1"/>
                </a:solidFill>
              </a:rPr>
              <a:t>Pandey A, </a:t>
            </a:r>
            <a:r>
              <a:rPr lang="en-US" altLang="zh-CN" dirty="0" err="1">
                <a:solidFill>
                  <a:schemeClr val="tx1"/>
                </a:solidFill>
              </a:rPr>
              <a:t>Verma</a:t>
            </a:r>
            <a:r>
              <a:rPr lang="en-US" altLang="zh-CN" dirty="0">
                <a:solidFill>
                  <a:schemeClr val="tx1"/>
                </a:solidFill>
              </a:rPr>
              <a:t> H, Asthana AK, Madan M. Extended spectrum beta lactamase producing Proteus </a:t>
            </a:r>
            <a:r>
              <a:rPr lang="en-US" altLang="zh-CN" dirty="0" err="1">
                <a:solidFill>
                  <a:schemeClr val="tx1"/>
                </a:solidFill>
              </a:rPr>
              <a:t>penneri</a:t>
            </a:r>
            <a:r>
              <a:rPr lang="en-US" altLang="zh-CN" dirty="0">
                <a:solidFill>
                  <a:schemeClr val="tx1"/>
                </a:solidFill>
              </a:rPr>
              <a:t>: A rare missed pathogen?. Indian J </a:t>
            </a:r>
            <a:r>
              <a:rPr lang="en-US" altLang="zh-CN" dirty="0" err="1">
                <a:solidFill>
                  <a:schemeClr val="tx1"/>
                </a:solidFill>
              </a:rPr>
              <a:t>Pathol</a:t>
            </a:r>
            <a:r>
              <a:rPr lang="en-US" altLang="zh-CN" dirty="0">
                <a:solidFill>
                  <a:schemeClr val="tx1"/>
                </a:solidFill>
              </a:rPr>
              <a:t> </a:t>
            </a:r>
            <a:r>
              <a:rPr lang="en-US" altLang="zh-CN" dirty="0" err="1">
                <a:solidFill>
                  <a:schemeClr val="tx1"/>
                </a:solidFill>
              </a:rPr>
              <a:t>Microbiol</a:t>
            </a:r>
            <a:r>
              <a:rPr lang="en-US" altLang="zh-CN" dirty="0">
                <a:solidFill>
                  <a:schemeClr val="tx1"/>
                </a:solidFill>
              </a:rPr>
              <a:t> 2014;57:489-91</a:t>
            </a:r>
          </a:p>
          <a:p>
            <a:pPr marL="502920" indent="-457200">
              <a:buFont typeface="+mj-lt"/>
              <a:buAutoNum type="arabicPeriod"/>
            </a:pPr>
            <a:endParaRPr lang="en-US" altLang="zh-CN" dirty="0" smtClean="0">
              <a:solidFill>
                <a:schemeClr val="tx1"/>
              </a:solidFill>
            </a:endParaRPr>
          </a:p>
          <a:p>
            <a:pPr marL="502920" indent="-457200">
              <a:buFont typeface="+mj-lt"/>
              <a:buAutoNum type="arabicPeriod"/>
            </a:pPr>
            <a:endParaRPr lang="en-US" altLang="zh-CN" dirty="0">
              <a:solidFill>
                <a:schemeClr val="tx1"/>
              </a:solidFill>
            </a:endParaRPr>
          </a:p>
        </p:txBody>
      </p:sp>
    </p:spTree>
    <p:extLst>
      <p:ext uri="{BB962C8B-B14F-4D97-AF65-F5344CB8AC3E}">
        <p14:creationId xmlns:p14="http://schemas.microsoft.com/office/powerpoint/2010/main" xmlns="" val="377749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b="1" u="sng" dirty="0" smtClean="0">
                <a:solidFill>
                  <a:schemeClr val="tx1"/>
                </a:solidFill>
              </a:rPr>
              <a:t>ACKNOWLEDGEMENT</a:t>
            </a:r>
            <a:endParaRPr lang="zh-CN" altLang="en-US" b="1" u="sng" dirty="0">
              <a:solidFill>
                <a:schemeClr val="tx1"/>
              </a:solidFill>
            </a:endParaRPr>
          </a:p>
        </p:txBody>
      </p:sp>
      <p:sp>
        <p:nvSpPr>
          <p:cNvPr id="3" name="Content Placeholder 2"/>
          <p:cNvSpPr>
            <a:spLocks noGrp="1"/>
          </p:cNvSpPr>
          <p:nvPr>
            <p:ph idx="1"/>
          </p:nvPr>
        </p:nvSpPr>
        <p:spPr>
          <a:xfrm>
            <a:off x="1143000" y="2597462"/>
            <a:ext cx="9872871" cy="2254152"/>
          </a:xfrm>
        </p:spPr>
        <p:txBody>
          <a:bodyPr>
            <a:normAutofit/>
          </a:bodyPr>
          <a:lstStyle/>
          <a:p>
            <a:pPr marL="45720" indent="0" algn="ctr">
              <a:buNone/>
            </a:pPr>
            <a:r>
              <a:rPr lang="en-US" altLang="zh-CN" sz="2400" b="1" dirty="0" smtClean="0">
                <a:solidFill>
                  <a:schemeClr val="tx1"/>
                </a:solidFill>
              </a:rPr>
              <a:t>Surgery department </a:t>
            </a:r>
          </a:p>
          <a:p>
            <a:pPr marL="45720" indent="0" algn="ctr">
              <a:buNone/>
            </a:pPr>
            <a:r>
              <a:rPr lang="en-US" altLang="zh-CN" sz="2400" b="1" dirty="0" smtClean="0">
                <a:solidFill>
                  <a:schemeClr val="tx1"/>
                </a:solidFill>
              </a:rPr>
              <a:t>Dr. D. Y. </a:t>
            </a:r>
            <a:r>
              <a:rPr lang="en-US" altLang="zh-CN" sz="2400" b="1" dirty="0" err="1" smtClean="0">
                <a:solidFill>
                  <a:schemeClr val="tx1"/>
                </a:solidFill>
              </a:rPr>
              <a:t>Patil</a:t>
            </a:r>
            <a:r>
              <a:rPr lang="en-US" altLang="zh-CN" sz="2400" b="1" dirty="0" smtClean="0">
                <a:solidFill>
                  <a:schemeClr val="tx1"/>
                </a:solidFill>
              </a:rPr>
              <a:t> Medical College, Hospital and Research Centre, </a:t>
            </a:r>
          </a:p>
          <a:p>
            <a:pPr marL="45720" indent="0" algn="ctr">
              <a:buNone/>
            </a:pPr>
            <a:r>
              <a:rPr lang="en-US" altLang="zh-CN" sz="2400" b="1" dirty="0" smtClean="0">
                <a:solidFill>
                  <a:schemeClr val="tx1"/>
                </a:solidFill>
              </a:rPr>
              <a:t>Dr. D. Y. </a:t>
            </a:r>
            <a:r>
              <a:rPr lang="en-US" altLang="zh-CN" sz="2400" b="1" dirty="0" err="1" smtClean="0">
                <a:solidFill>
                  <a:schemeClr val="tx1"/>
                </a:solidFill>
              </a:rPr>
              <a:t>Patil</a:t>
            </a:r>
            <a:r>
              <a:rPr lang="en-US" altLang="zh-CN" sz="2400" b="1" dirty="0" smtClean="0">
                <a:solidFill>
                  <a:schemeClr val="tx1"/>
                </a:solidFill>
              </a:rPr>
              <a:t> </a:t>
            </a:r>
            <a:r>
              <a:rPr lang="en-US" altLang="zh-CN" sz="2400" b="1" dirty="0" err="1" smtClean="0">
                <a:solidFill>
                  <a:schemeClr val="tx1"/>
                </a:solidFill>
              </a:rPr>
              <a:t>Vidyapeeth</a:t>
            </a:r>
            <a:r>
              <a:rPr lang="en-US" altLang="zh-CN" sz="2400" b="1" dirty="0" smtClean="0">
                <a:solidFill>
                  <a:schemeClr val="tx1"/>
                </a:solidFill>
              </a:rPr>
              <a:t>, </a:t>
            </a:r>
            <a:r>
              <a:rPr lang="en-US" altLang="zh-CN" sz="2400" b="1" dirty="0" err="1" smtClean="0">
                <a:solidFill>
                  <a:schemeClr val="tx1"/>
                </a:solidFill>
              </a:rPr>
              <a:t>Pimpri</a:t>
            </a:r>
            <a:r>
              <a:rPr lang="en-US" altLang="zh-CN" sz="2400" b="1" dirty="0" smtClean="0">
                <a:solidFill>
                  <a:schemeClr val="tx1"/>
                </a:solidFill>
              </a:rPr>
              <a:t>, Pune, Maharashtra</a:t>
            </a:r>
            <a:endParaRPr lang="zh-CN" altLang="en-US" sz="2400" b="1" dirty="0">
              <a:solidFill>
                <a:schemeClr val="tx1"/>
              </a:solidFill>
            </a:endParaRPr>
          </a:p>
        </p:txBody>
      </p:sp>
    </p:spTree>
    <p:extLst>
      <p:ext uri="{BB962C8B-B14F-4D97-AF65-F5344CB8AC3E}">
        <p14:creationId xmlns:p14="http://schemas.microsoft.com/office/powerpoint/2010/main" xmlns="" val="167296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0;p36"/>
          <p:cNvSpPr txBox="1">
            <a:spLocks/>
          </p:cNvSpPr>
          <p:nvPr/>
        </p:nvSpPr>
        <p:spPr>
          <a:xfrm>
            <a:off x="1463040" y="1595121"/>
            <a:ext cx="8869680" cy="2865120"/>
          </a:xfrm>
          <a:prstGeom prst="rect">
            <a:avLst/>
          </a:prstGeom>
          <a:solidFill>
            <a:schemeClr val="accent1">
              <a:lumMod val="40000"/>
              <a:lumOff val="60000"/>
            </a:schemeClr>
          </a:solidFill>
          <a:ln w="57150">
            <a:solidFill>
              <a:schemeClr val="accent1">
                <a:lumMod val="50000"/>
              </a:schemeClr>
            </a:solidFill>
          </a:ln>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spcBef>
                <a:spcPts val="0"/>
              </a:spcBef>
            </a:pPr>
            <a:r>
              <a:rPr lang="en-US" sz="11500" b="1" dirty="0" smtClean="0">
                <a:ln w="6600">
                  <a:solidFill>
                    <a:schemeClr val="accent2"/>
                  </a:solidFill>
                  <a:prstDash val="solid"/>
                </a:ln>
                <a:solidFill>
                  <a:srgbClr val="FFFFFF"/>
                </a:solidFill>
                <a:effectLst>
                  <a:outerShdw dist="38100" dir="2700000" algn="tl" rotWithShape="0">
                    <a:schemeClr val="accent2"/>
                  </a:outerShdw>
                </a:effectLst>
              </a:rPr>
              <a:t>Thank  You </a:t>
            </a:r>
          </a:p>
          <a:p>
            <a:pPr algn="ctr">
              <a:spcBef>
                <a:spcPts val="0"/>
              </a:spcBef>
            </a:pPr>
            <a:r>
              <a:rPr lang="en-US" sz="8000" b="1" dirty="0" smtClean="0">
                <a:ln w="6600">
                  <a:solidFill>
                    <a:schemeClr val="accent2"/>
                  </a:solidFill>
                  <a:prstDash val="solid"/>
                </a:ln>
                <a:solidFill>
                  <a:srgbClr val="FFFFFF"/>
                </a:solidFill>
                <a:effectLst>
                  <a:outerShdw dist="38100" dir="2700000" algn="tl" rotWithShape="0">
                    <a:schemeClr val="accent2"/>
                  </a:outerShdw>
                </a:effectLst>
              </a:rPr>
              <a:t>Very Much !</a:t>
            </a:r>
            <a:endParaRPr lang="en-US" sz="8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xmlns="" val="2140461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44" y="609600"/>
            <a:ext cx="9875520" cy="412376"/>
          </a:xfrm>
        </p:spPr>
        <p:txBody>
          <a:bodyPr>
            <a:normAutofit fontScale="90000"/>
          </a:bodyPr>
          <a:lstStyle/>
          <a:p>
            <a:r>
              <a:rPr lang="en-US" altLang="zh-CN" b="1" dirty="0" smtClean="0">
                <a:solidFill>
                  <a:schemeClr val="accent1">
                    <a:lumMod val="50000"/>
                  </a:schemeClr>
                </a:solidFill>
              </a:rPr>
              <a:t>History</a:t>
            </a:r>
            <a:endParaRPr lang="zh-CN" altLang="en-US" b="1" dirty="0">
              <a:solidFill>
                <a:schemeClr val="accent1">
                  <a:lumMod val="50000"/>
                </a:schemeClr>
              </a:solidFill>
            </a:endParaRPr>
          </a:p>
        </p:txBody>
      </p:sp>
      <p:sp>
        <p:nvSpPr>
          <p:cNvPr id="3" name="Content Placeholder 2"/>
          <p:cNvSpPr>
            <a:spLocks noGrp="1"/>
          </p:cNvSpPr>
          <p:nvPr>
            <p:ph idx="1"/>
          </p:nvPr>
        </p:nvSpPr>
        <p:spPr>
          <a:xfrm>
            <a:off x="701936" y="1242507"/>
            <a:ext cx="7990242" cy="4910866"/>
          </a:xfrm>
        </p:spPr>
        <p:txBody>
          <a:bodyPr>
            <a:noAutofit/>
          </a:bodyPr>
          <a:lstStyle/>
          <a:p>
            <a:r>
              <a:rPr lang="en-US" altLang="zh-CN" dirty="0" smtClean="0">
                <a:solidFill>
                  <a:schemeClr val="tx1"/>
                </a:solidFill>
                <a:latin typeface="Arial" panose="020B0604020202020204" pitchFamily="34" charset="0"/>
                <a:cs typeface="Arial" panose="020B0604020202020204" pitchFamily="34" charset="0"/>
              </a:rPr>
              <a:t>K/C/O Type II diabetes – 6 years (Tab: Metformin) </a:t>
            </a:r>
          </a:p>
          <a:p>
            <a:r>
              <a:rPr lang="en-US" altLang="zh-CN" dirty="0" smtClean="0">
                <a:solidFill>
                  <a:schemeClr val="tx1"/>
                </a:solidFill>
                <a:latin typeface="Arial" panose="020B0604020202020204" pitchFamily="34" charset="0"/>
                <a:cs typeface="Arial" panose="020B0604020202020204" pitchFamily="34" charset="0"/>
              </a:rPr>
              <a:t>CAD - angioplasty- 2 years back</a:t>
            </a:r>
          </a:p>
          <a:p>
            <a:r>
              <a:rPr lang="en-US" altLang="zh-CN" dirty="0" smtClean="0">
                <a:solidFill>
                  <a:schemeClr val="tx1"/>
                </a:solidFill>
                <a:latin typeface="Arial" panose="020B0604020202020204" pitchFamily="34" charset="0"/>
                <a:cs typeface="Arial" panose="020B0604020202020204" pitchFamily="34" charset="0"/>
              </a:rPr>
              <a:t>A bleb like swelling on left 2</a:t>
            </a:r>
            <a:r>
              <a:rPr lang="en-US" altLang="zh-CN" baseline="30000" dirty="0" smtClean="0">
                <a:solidFill>
                  <a:schemeClr val="tx1"/>
                </a:solidFill>
                <a:latin typeface="Arial" panose="020B0604020202020204" pitchFamily="34" charset="0"/>
                <a:cs typeface="Arial" panose="020B0604020202020204" pitchFamily="34" charset="0"/>
              </a:rPr>
              <a:t>nd</a:t>
            </a:r>
            <a:r>
              <a:rPr lang="en-US" altLang="zh-CN" dirty="0" smtClean="0">
                <a:solidFill>
                  <a:schemeClr val="tx1"/>
                </a:solidFill>
                <a:latin typeface="Arial" panose="020B0604020202020204" pitchFamily="34" charset="0"/>
                <a:cs typeface="Arial" panose="020B0604020202020204" pitchFamily="34" charset="0"/>
              </a:rPr>
              <a:t> toe before 1 month, burst and formed an ulcer</a:t>
            </a:r>
          </a:p>
          <a:p>
            <a:r>
              <a:rPr lang="en-US" altLang="zh-CN" dirty="0" smtClean="0">
                <a:solidFill>
                  <a:schemeClr val="tx1"/>
                </a:solidFill>
                <a:latin typeface="Arial" panose="020B0604020202020204" pitchFamily="34" charset="0"/>
                <a:cs typeface="Arial" panose="020B0604020202020204" pitchFamily="34" charset="0"/>
              </a:rPr>
              <a:t>Initially small in size, progressed to the current size</a:t>
            </a:r>
          </a:p>
          <a:p>
            <a:r>
              <a:rPr lang="en-US" altLang="zh-CN" dirty="0" smtClean="0">
                <a:solidFill>
                  <a:schemeClr val="tx1"/>
                </a:solidFill>
                <a:latin typeface="Arial" panose="020B0604020202020204" pitchFamily="34" charset="0"/>
                <a:cs typeface="Arial" panose="020B0604020202020204" pitchFamily="34" charset="0"/>
              </a:rPr>
              <a:t>Previous discharge from wound was yellowish, foul smelly and non bloody</a:t>
            </a:r>
          </a:p>
          <a:p>
            <a:r>
              <a:rPr lang="en-US" altLang="zh-CN" dirty="0" smtClean="0">
                <a:solidFill>
                  <a:schemeClr val="tx1"/>
                </a:solidFill>
                <a:latin typeface="Arial" panose="020B0604020202020204" pitchFamily="34" charset="0"/>
                <a:cs typeface="Arial" panose="020B0604020202020204" pitchFamily="34" charset="0"/>
              </a:rPr>
              <a:t>Another ulcer developed below the left 2</a:t>
            </a:r>
            <a:r>
              <a:rPr lang="en-US" altLang="zh-CN" baseline="30000" dirty="0" smtClean="0">
                <a:solidFill>
                  <a:schemeClr val="tx1"/>
                </a:solidFill>
                <a:latin typeface="Arial" panose="020B0604020202020204" pitchFamily="34" charset="0"/>
                <a:cs typeface="Arial" panose="020B0604020202020204" pitchFamily="34" charset="0"/>
              </a:rPr>
              <a:t>nd</a:t>
            </a:r>
            <a:r>
              <a:rPr lang="en-US" altLang="zh-CN" dirty="0" smtClean="0">
                <a:solidFill>
                  <a:schemeClr val="tx1"/>
                </a:solidFill>
                <a:latin typeface="Arial" panose="020B0604020202020204" pitchFamily="34" charset="0"/>
                <a:cs typeface="Arial" panose="020B0604020202020204" pitchFamily="34" charset="0"/>
              </a:rPr>
              <a:t> toe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3457" r="6685" b="21792"/>
          <a:stretch/>
        </p:blipFill>
        <p:spPr>
          <a:xfrm>
            <a:off x="8821271" y="1242507"/>
            <a:ext cx="2891316" cy="4566621"/>
          </a:xfrm>
          <a:prstGeom prst="rect">
            <a:avLst/>
          </a:prstGeom>
        </p:spPr>
      </p:pic>
    </p:spTree>
    <p:extLst>
      <p:ext uri="{BB962C8B-B14F-4D97-AF65-F5344CB8AC3E}">
        <p14:creationId xmlns:p14="http://schemas.microsoft.com/office/powerpoint/2010/main" xmlns="" val="132173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38287"/>
          </a:xfrm>
        </p:spPr>
        <p:txBody>
          <a:bodyPr>
            <a:normAutofit fontScale="90000"/>
          </a:bodyPr>
          <a:lstStyle/>
          <a:p>
            <a:r>
              <a:rPr lang="en-US" altLang="zh-CN" b="1" dirty="0" smtClean="0">
                <a:solidFill>
                  <a:schemeClr val="tx1"/>
                </a:solidFill>
              </a:rPr>
              <a:t>Continue…..</a:t>
            </a:r>
            <a:endParaRPr lang="zh-CN" altLang="en-US" b="1" dirty="0">
              <a:solidFill>
                <a:schemeClr val="tx1"/>
              </a:solidFill>
            </a:endParaRPr>
          </a:p>
        </p:txBody>
      </p:sp>
      <p:sp>
        <p:nvSpPr>
          <p:cNvPr id="3" name="Content Placeholder 2"/>
          <p:cNvSpPr>
            <a:spLocks noGrp="1"/>
          </p:cNvSpPr>
          <p:nvPr>
            <p:ph idx="1"/>
          </p:nvPr>
        </p:nvSpPr>
        <p:spPr>
          <a:xfrm>
            <a:off x="1250577" y="1412837"/>
            <a:ext cx="7346771" cy="4262405"/>
          </a:xfrm>
        </p:spPr>
        <p:txBody>
          <a:bodyPr>
            <a:normAutofit/>
          </a:bodyPr>
          <a:lstStyle/>
          <a:p>
            <a:r>
              <a:rPr lang="en-US" altLang="zh-CN" sz="2400" dirty="0" smtClean="0">
                <a:solidFill>
                  <a:schemeClr val="tx1"/>
                </a:solidFill>
                <a:latin typeface="Arial" panose="020B0604020202020204" pitchFamily="34" charset="0"/>
                <a:cs typeface="Arial" panose="020B0604020202020204" pitchFamily="34" charset="0"/>
              </a:rPr>
              <a:t>There was no</a:t>
            </a:r>
          </a:p>
          <a:p>
            <a:pPr lvl="1"/>
            <a:r>
              <a:rPr lang="en-US" altLang="zh-CN" sz="2400" dirty="0" smtClean="0">
                <a:solidFill>
                  <a:schemeClr val="tx1"/>
                </a:solidFill>
                <a:latin typeface="Arial" panose="020B0604020202020204" pitchFamily="34" charset="0"/>
                <a:cs typeface="Arial" panose="020B0604020202020204" pitchFamily="34" charset="0"/>
              </a:rPr>
              <a:t>Numbness</a:t>
            </a:r>
          </a:p>
          <a:p>
            <a:pPr lvl="1"/>
            <a:r>
              <a:rPr lang="en-US" altLang="zh-CN" sz="2400" dirty="0" smtClean="0">
                <a:solidFill>
                  <a:schemeClr val="tx1"/>
                </a:solidFill>
                <a:latin typeface="Arial" panose="020B0604020202020204" pitchFamily="34" charset="0"/>
                <a:cs typeface="Arial" panose="020B0604020202020204" pitchFamily="34" charset="0"/>
              </a:rPr>
              <a:t>Restriction of movements</a:t>
            </a:r>
          </a:p>
          <a:p>
            <a:pPr lvl="1"/>
            <a:r>
              <a:rPr lang="en-US" altLang="zh-CN" sz="2400" dirty="0" smtClean="0">
                <a:solidFill>
                  <a:schemeClr val="tx1"/>
                </a:solidFill>
                <a:latin typeface="Arial" panose="020B0604020202020204" pitchFamily="34" charset="0"/>
                <a:cs typeface="Arial" panose="020B0604020202020204" pitchFamily="34" charset="0"/>
              </a:rPr>
              <a:t>Local temperature rise, Fever, chill, rigors, cough, breathlessness, calf pain, edema</a:t>
            </a:r>
          </a:p>
          <a:p>
            <a:pPr marL="274320" lvl="1" indent="0">
              <a:buNone/>
            </a:pPr>
            <a:endParaRPr lang="en-US" altLang="zh-CN" sz="2400" dirty="0">
              <a:solidFill>
                <a:schemeClr val="tx1"/>
              </a:solidFill>
              <a:latin typeface="Arial" panose="020B0604020202020204" pitchFamily="34" charset="0"/>
              <a:cs typeface="Arial" panose="020B0604020202020204" pitchFamily="34" charset="0"/>
            </a:endParaRPr>
          </a:p>
          <a:p>
            <a:pPr marL="274320" lvl="1" indent="0">
              <a:buNone/>
            </a:pPr>
            <a:r>
              <a:rPr lang="en-US" altLang="zh-CN" sz="2400" dirty="0" smtClean="0">
                <a:solidFill>
                  <a:schemeClr val="tx1"/>
                </a:solidFill>
                <a:latin typeface="Arial" panose="020B0604020202020204" pitchFamily="34" charset="0"/>
                <a:cs typeface="Arial" panose="020B0604020202020204" pitchFamily="34" charset="0"/>
              </a:rPr>
              <a:t>Comorbidities not present</a:t>
            </a:r>
          </a:p>
          <a:p>
            <a:pPr lvl="1"/>
            <a:r>
              <a:rPr lang="en-US" altLang="zh-CN" sz="2400" dirty="0" smtClean="0">
                <a:solidFill>
                  <a:schemeClr val="tx1"/>
                </a:solidFill>
                <a:latin typeface="Arial" panose="020B0604020202020204" pitchFamily="34" charset="0"/>
                <a:cs typeface="Arial" panose="020B0604020202020204" pitchFamily="34" charset="0"/>
              </a:rPr>
              <a:t>Bronchial Asthma, Epilepsy</a:t>
            </a:r>
          </a:p>
          <a:p>
            <a:pPr lvl="1"/>
            <a:r>
              <a:rPr lang="en-US" altLang="zh-CN" sz="2400" dirty="0" smtClean="0">
                <a:solidFill>
                  <a:schemeClr val="tx1"/>
                </a:solidFill>
                <a:latin typeface="Arial" panose="020B0604020202020204" pitchFamily="34" charset="0"/>
                <a:cs typeface="Arial" panose="020B0604020202020204" pitchFamily="34" charset="0"/>
              </a:rPr>
              <a:t>Polyuria, </a:t>
            </a:r>
            <a:r>
              <a:rPr lang="en-US" altLang="zh-CN" sz="2400" dirty="0" err="1" smtClean="0">
                <a:solidFill>
                  <a:schemeClr val="tx1"/>
                </a:solidFill>
                <a:latin typeface="Arial" panose="020B0604020202020204" pitchFamily="34" charset="0"/>
                <a:cs typeface="Arial" panose="020B0604020202020204" pitchFamily="34" charset="0"/>
              </a:rPr>
              <a:t>polydypsia</a:t>
            </a:r>
            <a:r>
              <a:rPr lang="en-US" altLang="zh-CN" sz="2400" dirty="0" smtClean="0">
                <a:solidFill>
                  <a:schemeClr val="tx1"/>
                </a:solidFill>
                <a:latin typeface="Arial" panose="020B0604020202020204" pitchFamily="34" charset="0"/>
                <a:cs typeface="Arial" panose="020B0604020202020204" pitchFamily="34" charset="0"/>
              </a:rPr>
              <a:t>, blurred vision, DVT</a:t>
            </a:r>
          </a:p>
        </p:txBody>
      </p:sp>
    </p:spTree>
    <p:extLst>
      <p:ext uri="{BB962C8B-B14F-4D97-AF65-F5344CB8AC3E}">
        <p14:creationId xmlns:p14="http://schemas.microsoft.com/office/powerpoint/2010/main" xmlns="" val="3019718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41680"/>
          </a:xfrm>
        </p:spPr>
        <p:txBody>
          <a:bodyPr/>
          <a:lstStyle/>
          <a:p>
            <a:r>
              <a:rPr lang="en-US" altLang="zh-CN" b="1" dirty="0" smtClean="0">
                <a:solidFill>
                  <a:schemeClr val="tx1"/>
                </a:solidFill>
              </a:rPr>
              <a:t>On Admission</a:t>
            </a:r>
            <a:endParaRPr lang="zh-CN" altLang="en-US" b="1" dirty="0">
              <a:solidFill>
                <a:schemeClr val="tx1"/>
              </a:solidFill>
            </a:endParaRPr>
          </a:p>
        </p:txBody>
      </p:sp>
      <p:sp>
        <p:nvSpPr>
          <p:cNvPr id="4" name="Content Placeholder 2"/>
          <p:cNvSpPr txBox="1">
            <a:spLocks/>
          </p:cNvSpPr>
          <p:nvPr/>
        </p:nvSpPr>
        <p:spPr>
          <a:xfrm>
            <a:off x="1143000" y="4586345"/>
            <a:ext cx="7022053" cy="1446904"/>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n-US" altLang="zh-CN" sz="2200" dirty="0" smtClean="0">
              <a:solidFill>
                <a:schemeClr val="tx1"/>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005148" y="1464169"/>
            <a:ext cx="9872871" cy="197351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altLang="zh-CN" b="1" dirty="0" smtClean="0">
                <a:solidFill>
                  <a:schemeClr val="tx1"/>
                </a:solidFill>
                <a:latin typeface="Arial" panose="020B0604020202020204" pitchFamily="34" charset="0"/>
                <a:cs typeface="Arial" panose="020B0604020202020204" pitchFamily="34" charset="0"/>
              </a:rPr>
              <a:t>Systemic evaluation</a:t>
            </a:r>
            <a:endParaRPr lang="en-US" altLang="zh-CN" dirty="0" smtClean="0">
              <a:solidFill>
                <a:schemeClr val="tx1"/>
              </a:solidFill>
              <a:latin typeface="Arial" panose="020B0604020202020204" pitchFamily="34" charset="0"/>
              <a:cs typeface="Arial" panose="020B0604020202020204" pitchFamily="34" charset="0"/>
            </a:endParaRPr>
          </a:p>
          <a:p>
            <a:pPr lvl="1"/>
            <a:r>
              <a:rPr lang="en-US" altLang="zh-CN" sz="2200" dirty="0">
                <a:solidFill>
                  <a:schemeClr val="tx1"/>
                </a:solidFill>
                <a:latin typeface="Arial" panose="020B0604020202020204" pitchFamily="34" charset="0"/>
                <a:cs typeface="Arial" panose="020B0604020202020204" pitchFamily="34" charset="0"/>
              </a:rPr>
              <a:t>CVS- S1S2 present</a:t>
            </a:r>
            <a:r>
              <a:rPr lang="en-US" altLang="zh-CN" sz="2200" dirty="0" smtClean="0">
                <a:solidFill>
                  <a:schemeClr val="tx1"/>
                </a:solidFill>
                <a:latin typeface="Arial" panose="020B0604020202020204" pitchFamily="34" charset="0"/>
                <a:cs typeface="Arial" panose="020B0604020202020204" pitchFamily="34" charset="0"/>
              </a:rPr>
              <a:t>, No additional heart sound</a:t>
            </a:r>
          </a:p>
          <a:p>
            <a:pPr lvl="1"/>
            <a:r>
              <a:rPr lang="en-IN" altLang="zh-CN" sz="2200" dirty="0" smtClean="0">
                <a:solidFill>
                  <a:schemeClr val="tx1"/>
                </a:solidFill>
                <a:latin typeface="Arial" panose="020B0604020202020204" pitchFamily="34" charset="0"/>
                <a:cs typeface="Arial" panose="020B0604020202020204" pitchFamily="34" charset="0"/>
              </a:rPr>
              <a:t>CNS</a:t>
            </a:r>
            <a:r>
              <a:rPr lang="en-IN" altLang="zh-CN" sz="2200" dirty="0">
                <a:solidFill>
                  <a:schemeClr val="tx1"/>
                </a:solidFill>
                <a:latin typeface="Arial" panose="020B0604020202020204" pitchFamily="34" charset="0"/>
                <a:cs typeface="Arial" panose="020B0604020202020204" pitchFamily="34" charset="0"/>
              </a:rPr>
              <a:t>: No focal neurological deficit</a:t>
            </a:r>
          </a:p>
          <a:p>
            <a:pPr lvl="1"/>
            <a:r>
              <a:rPr lang="en-IN" altLang="zh-CN" sz="2200" dirty="0">
                <a:solidFill>
                  <a:schemeClr val="tx1"/>
                </a:solidFill>
                <a:latin typeface="Arial" panose="020B0604020202020204" pitchFamily="34" charset="0"/>
                <a:cs typeface="Arial" panose="020B0604020202020204" pitchFamily="34" charset="0"/>
              </a:rPr>
              <a:t>RS: B/L air entry- present, No added sounds present</a:t>
            </a:r>
          </a:p>
          <a:p>
            <a:pPr lvl="1"/>
            <a:r>
              <a:rPr lang="en-IN" altLang="zh-CN" sz="2200" dirty="0">
                <a:solidFill>
                  <a:schemeClr val="tx1"/>
                </a:solidFill>
                <a:latin typeface="Arial" panose="020B0604020202020204" pitchFamily="34" charset="0"/>
                <a:cs typeface="Arial" panose="020B0604020202020204" pitchFamily="34" charset="0"/>
              </a:rPr>
              <a:t>GIT: No </a:t>
            </a:r>
            <a:r>
              <a:rPr lang="en-IN" altLang="zh-CN" sz="2200" dirty="0" err="1" smtClean="0">
                <a:solidFill>
                  <a:schemeClr val="tx1"/>
                </a:solidFill>
                <a:latin typeface="Arial" panose="020B0604020202020204" pitchFamily="34" charset="0"/>
                <a:cs typeface="Arial" panose="020B0604020202020204" pitchFamily="34" charset="0"/>
              </a:rPr>
              <a:t>organomegaly</a:t>
            </a:r>
            <a:endParaRPr lang="en-IN" altLang="zh-CN" sz="2200" dirty="0" smtClean="0">
              <a:solidFill>
                <a:schemeClr val="tx1"/>
              </a:solidFill>
              <a:latin typeface="Arial" panose="020B0604020202020204" pitchFamily="34" charset="0"/>
              <a:cs typeface="Arial" panose="020B0604020202020204" pitchFamily="34" charset="0"/>
            </a:endParaRPr>
          </a:p>
          <a:p>
            <a:pPr lvl="1"/>
            <a:endParaRPr lang="en-IN" altLang="zh-CN" sz="22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5" name="Content Placeholder 2"/>
              <p:cNvSpPr txBox="1">
                <a:spLocks/>
              </p:cNvSpPr>
              <p:nvPr/>
            </p:nvSpPr>
            <p:spPr>
              <a:xfrm>
                <a:off x="1143000" y="3738623"/>
                <a:ext cx="9872871" cy="2294626"/>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55563" lvl="1" indent="219075"/>
                <a:r>
                  <a:rPr lang="en-IN" altLang="zh-CN" sz="2200" b="1" dirty="0" smtClean="0">
                    <a:solidFill>
                      <a:schemeClr val="tx1"/>
                    </a:solidFill>
                    <a:latin typeface="Arial" panose="020B0604020202020204" pitchFamily="34" charset="0"/>
                    <a:cs typeface="Arial" panose="020B0604020202020204" pitchFamily="34" charset="0"/>
                  </a:rPr>
                  <a:t>Lab investigation  </a:t>
                </a:r>
              </a:p>
              <a:p>
                <a:pPr marL="329883" lvl="2" indent="219075"/>
                <a:r>
                  <a:rPr lang="en-IN" altLang="zh-CN" sz="2000" dirty="0" err="1" smtClean="0">
                    <a:solidFill>
                      <a:schemeClr val="tx1"/>
                    </a:solidFill>
                    <a:latin typeface="Arial" panose="020B0604020202020204" pitchFamily="34" charset="0"/>
                    <a:cs typeface="Arial" panose="020B0604020202020204" pitchFamily="34" charset="0"/>
                  </a:rPr>
                  <a:t>Hb</a:t>
                </a:r>
                <a:r>
                  <a:rPr lang="en-IN" altLang="zh-CN" sz="2000" dirty="0" smtClean="0">
                    <a:solidFill>
                      <a:schemeClr val="tx1"/>
                    </a:solidFill>
                    <a:latin typeface="Arial" panose="020B0604020202020204" pitchFamily="34" charset="0"/>
                    <a:cs typeface="Arial" panose="020B0604020202020204" pitchFamily="34" charset="0"/>
                  </a:rPr>
                  <a:t>: 10.4g/</a:t>
                </a:r>
                <a:r>
                  <a:rPr lang="en-IN" altLang="zh-CN" sz="2000" dirty="0" err="1" smtClean="0">
                    <a:solidFill>
                      <a:schemeClr val="tx1"/>
                    </a:solidFill>
                    <a:latin typeface="Arial" panose="020B0604020202020204" pitchFamily="34" charset="0"/>
                    <a:cs typeface="Arial" panose="020B0604020202020204" pitchFamily="34" charset="0"/>
                  </a:rPr>
                  <a:t>dL</a:t>
                </a:r>
                <a:r>
                  <a:rPr lang="en-IN" altLang="zh-CN" sz="2000" dirty="0" smtClean="0">
                    <a:solidFill>
                      <a:schemeClr val="tx1"/>
                    </a:solidFill>
                    <a:latin typeface="Arial" panose="020B0604020202020204" pitchFamily="34" charset="0"/>
                    <a:cs typeface="Arial" panose="020B0604020202020204" pitchFamily="34" charset="0"/>
                  </a:rPr>
                  <a:t/>
                </a:r>
                <a:r>
                  <a:rPr lang="en-IN" altLang="zh-CN" sz="2000" b="1" dirty="0" smtClean="0">
                    <a:solidFill>
                      <a:srgbClr val="C00000"/>
                    </a:solidFill>
                    <a:latin typeface="Arial" panose="020B0604020202020204" pitchFamily="34" charset="0"/>
                    <a:cs typeface="Arial" panose="020B0604020202020204" pitchFamily="34" charset="0"/>
                  </a:rPr>
                  <a:t>CK-Mb:  51 IU/L</a:t>
                </a:r>
              </a:p>
              <a:p>
                <a:pPr marL="329883" lvl="2" indent="219075"/>
                <a:r>
                  <a:rPr lang="en-IN" altLang="zh-CN" sz="2000" dirty="0" smtClean="0">
                    <a:solidFill>
                      <a:schemeClr val="tx1"/>
                    </a:solidFill>
                    <a:latin typeface="Arial" panose="020B0604020202020204" pitchFamily="34" charset="0"/>
                    <a:cs typeface="Arial" panose="020B0604020202020204" pitchFamily="34" charset="0"/>
                  </a:rPr>
                  <a:t>TLC: 10400/</a:t>
                </a:r>
                <a14:m>
                  <m:oMath xmlns:m="http://schemas.openxmlformats.org/officeDocument/2006/math">
                    <m:r>
                      <a:rPr lang="en-IN" altLang="zh-CN" sz="2000" i="1" smtClean="0">
                        <a:solidFill>
                          <a:schemeClr val="tx1"/>
                        </a:solidFill>
                        <a:latin typeface="Cambria Math" panose="02040503050406030204" pitchFamily="18" charset="0"/>
                        <a:cs typeface="Arial" panose="020B0604020202020204" pitchFamily="34" charset="0"/>
                      </a:rPr>
                      <m:t>µ</m:t>
                    </m:r>
                    <m:r>
                      <a:rPr lang="en-US" altLang="zh-CN" sz="2000" i="1" smtClean="0">
                        <a:solidFill>
                          <a:schemeClr val="tx1"/>
                        </a:solidFill>
                        <a:latin typeface="Cambria Math" panose="02040503050406030204" pitchFamily="18" charset="0"/>
                        <a:cs typeface="Arial" panose="020B0604020202020204" pitchFamily="34" charset="0"/>
                      </a:rPr>
                      <m:t>𝑙</m:t>
                    </m:r>
                    <m:r>
                      <a:rPr lang="en-US" altLang="zh-CN" sz="2000" i="1" smtClean="0">
                        <a:solidFill>
                          <a:schemeClr val="tx1"/>
                        </a:solidFill>
                        <a:latin typeface="Cambria Math" panose="02040503050406030204" pitchFamily="18" charset="0"/>
                        <a:cs typeface="Arial" panose="020B0604020202020204" pitchFamily="34" charset="0"/>
                      </a:rPr>
                      <m:t> </m:t>
                    </m:r>
                  </m:oMath>
                </a14:m>
                <a:r>
                  <a:rPr lang="en-US" altLang="zh-CN" sz="2000" dirty="0" smtClean="0">
                    <a:solidFill>
                      <a:schemeClr val="tx1"/>
                    </a:solidFill>
                    <a:latin typeface="Arial" panose="020B0604020202020204" pitchFamily="34" charset="0"/>
                    <a:cs typeface="Arial" panose="020B0604020202020204" pitchFamily="34" charset="0"/>
                  </a:rPr>
                  <a:t>       			Troponin I: &lt;10 </a:t>
                </a:r>
                <a:r>
                  <a:rPr lang="en-US" altLang="zh-CN" sz="2000" dirty="0" err="1">
                    <a:solidFill>
                      <a:schemeClr val="tx1"/>
                    </a:solidFill>
                    <a:latin typeface="Arial" panose="020B0604020202020204" pitchFamily="34" charset="0"/>
                    <a:cs typeface="Arial" panose="020B0604020202020204" pitchFamily="34" charset="0"/>
                  </a:rPr>
                  <a:t>P</a:t>
                </a:r>
                <a:r>
                  <a:rPr lang="en-US" altLang="zh-CN" sz="2000" dirty="0" err="1" smtClean="0">
                    <a:solidFill>
                      <a:schemeClr val="tx1"/>
                    </a:solidFill>
                    <a:latin typeface="Arial" panose="020B0604020202020204" pitchFamily="34" charset="0"/>
                    <a:cs typeface="Arial" panose="020B0604020202020204" pitchFamily="34" charset="0"/>
                  </a:rPr>
                  <a:t>g</a:t>
                </a:r>
                <a:r>
                  <a:rPr lang="en-US" altLang="zh-CN" sz="2000" dirty="0" smtClean="0">
                    <a:solidFill>
                      <a:schemeClr val="tx1"/>
                    </a:solidFill>
                    <a:latin typeface="Arial" panose="020B0604020202020204" pitchFamily="34" charset="0"/>
                    <a:cs typeface="Arial" panose="020B0604020202020204" pitchFamily="34" charset="0"/>
                  </a:rPr>
                  <a:t>/</a:t>
                </a:r>
                <a:r>
                  <a:rPr lang="en-US" altLang="zh-CN" sz="2000" dirty="0" err="1" smtClean="0">
                    <a:solidFill>
                      <a:schemeClr val="tx1"/>
                    </a:solidFill>
                    <a:latin typeface="Arial" panose="020B0604020202020204" pitchFamily="34" charset="0"/>
                    <a:cs typeface="Arial" panose="020B0604020202020204" pitchFamily="34" charset="0"/>
                  </a:rPr>
                  <a:t>dL</a:t>
                </a:r>
                <a:endParaRPr lang="en-US" altLang="zh-CN" sz="2000" dirty="0" smtClean="0">
                  <a:solidFill>
                    <a:schemeClr val="tx1"/>
                  </a:solidFill>
                  <a:latin typeface="Arial" panose="020B0604020202020204" pitchFamily="34" charset="0"/>
                  <a:cs typeface="Arial" panose="020B0604020202020204" pitchFamily="34" charset="0"/>
                </a:endParaRPr>
              </a:p>
              <a:p>
                <a:pPr marL="329883" lvl="2" indent="219075"/>
                <a:r>
                  <a:rPr lang="en-IN" altLang="zh-CN" sz="2000" b="1" dirty="0" smtClean="0">
                    <a:solidFill>
                      <a:srgbClr val="C00000"/>
                    </a:solidFill>
                    <a:latin typeface="Arial" panose="020B0604020202020204" pitchFamily="34" charset="0"/>
                    <a:cs typeface="Arial" panose="020B0604020202020204" pitchFamily="34" charset="0"/>
                  </a:rPr>
                  <a:t>BSL: 315 mg/</a:t>
                </a:r>
                <a:r>
                  <a:rPr lang="en-IN" altLang="zh-CN" sz="2000" b="1" dirty="0" err="1" smtClean="0">
                    <a:solidFill>
                      <a:srgbClr val="C00000"/>
                    </a:solidFill>
                    <a:latin typeface="Arial" panose="020B0604020202020204" pitchFamily="34" charset="0"/>
                    <a:cs typeface="Arial" panose="020B0604020202020204" pitchFamily="34" charset="0"/>
                  </a:rPr>
                  <a:t>dL</a:t>
                </a:r>
                <a:r>
                  <a:rPr lang="en-IN" altLang="zh-CN" sz="2000" dirty="0" smtClean="0">
                    <a:solidFill>
                      <a:schemeClr val="tx1"/>
                    </a:solidFill>
                    <a:latin typeface="Arial" panose="020B0604020202020204" pitchFamily="34" charset="0"/>
                    <a:cs typeface="Arial" panose="020B0604020202020204" pitchFamily="34" charset="0"/>
                  </a:rPr>
                  <a:t/>
                </a:r>
                <a:r>
                  <a:rPr lang="en-IN" altLang="zh-CN" sz="2000" b="1" dirty="0" smtClean="0">
                    <a:solidFill>
                      <a:srgbClr val="C00000"/>
                    </a:solidFill>
                    <a:latin typeface="Arial" panose="020B0604020202020204" pitchFamily="34" charset="0"/>
                    <a:cs typeface="Arial" panose="020B0604020202020204" pitchFamily="34" charset="0"/>
                  </a:rPr>
                  <a:t>2D ECHO: EF: 35%, Mild TR/ Mild MR</a:t>
                </a:r>
              </a:p>
              <a:p>
                <a:pPr marL="329883" lvl="2" indent="219075"/>
                <a:r>
                  <a:rPr lang="en-IN" altLang="zh-CN" sz="2000" b="1" dirty="0" smtClean="0">
                    <a:solidFill>
                      <a:srgbClr val="C00000"/>
                    </a:solidFill>
                    <a:latin typeface="Arial" panose="020B0604020202020204" pitchFamily="34" charset="0"/>
                    <a:cs typeface="Arial" panose="020B0604020202020204" pitchFamily="34" charset="0"/>
                  </a:rPr>
                  <a:t>HbA</a:t>
                </a:r>
                <a:r>
                  <a:rPr lang="en-IN" altLang="zh-CN" sz="2000" b="1" baseline="-25000" dirty="0" smtClean="0">
                    <a:solidFill>
                      <a:srgbClr val="C00000"/>
                    </a:solidFill>
                    <a:latin typeface="Arial" panose="020B0604020202020204" pitchFamily="34" charset="0"/>
                    <a:cs typeface="Arial" panose="020B0604020202020204" pitchFamily="34" charset="0"/>
                  </a:rPr>
                  <a:t>1</a:t>
                </a:r>
                <a:r>
                  <a:rPr lang="en-IN" altLang="zh-CN" sz="2000" b="1" dirty="0" smtClean="0">
                    <a:solidFill>
                      <a:srgbClr val="C00000"/>
                    </a:solidFill>
                    <a:latin typeface="Arial" panose="020B0604020202020204" pitchFamily="34" charset="0"/>
                    <a:cs typeface="Arial" panose="020B0604020202020204" pitchFamily="34" charset="0"/>
                  </a:rPr>
                  <a:t>C : 9 </a:t>
                </a:r>
                <a:r>
                  <a:rPr lang="en-IN" altLang="zh-CN" sz="2000" b="1" dirty="0" err="1" smtClean="0">
                    <a:solidFill>
                      <a:srgbClr val="C00000"/>
                    </a:solidFill>
                    <a:latin typeface="Arial" panose="020B0604020202020204" pitchFamily="34" charset="0"/>
                    <a:cs typeface="Arial" panose="020B0604020202020204" pitchFamily="34" charset="0"/>
                  </a:rPr>
                  <a:t>mmol</a:t>
                </a:r>
                <a:r>
                  <a:rPr lang="en-IN" altLang="zh-CN" sz="2000" b="1" dirty="0" smtClean="0">
                    <a:solidFill>
                      <a:srgbClr val="C00000"/>
                    </a:solidFill>
                    <a:latin typeface="Arial" panose="020B0604020202020204" pitchFamily="34" charset="0"/>
                    <a:cs typeface="Arial" panose="020B0604020202020204" pitchFamily="34" charset="0"/>
                  </a:rPr>
                  <a:t>/</a:t>
                </a:r>
                <a:r>
                  <a:rPr lang="en-IN" altLang="zh-CN" sz="2000" b="1" dirty="0" err="1" smtClean="0">
                    <a:solidFill>
                      <a:srgbClr val="C00000"/>
                    </a:solidFill>
                    <a:latin typeface="Arial" panose="020B0604020202020204" pitchFamily="34" charset="0"/>
                    <a:cs typeface="Arial" panose="020B0604020202020204" pitchFamily="34" charset="0"/>
                  </a:rPr>
                  <a:t>mol</a:t>
                </a:r>
                <a:r>
                  <a:rPr lang="en-IN" altLang="zh-CN" sz="2000" dirty="0" smtClean="0">
                    <a:solidFill>
                      <a:schemeClr val="tx1"/>
                    </a:solidFill>
                    <a:latin typeface="Arial" panose="020B0604020202020204" pitchFamily="34" charset="0"/>
                    <a:cs typeface="Arial" panose="020B0604020202020204" pitchFamily="34" charset="0"/>
                  </a:rPr>
                  <a:t>		ECG: T wave depression in V3-V6</a:t>
                </a:r>
              </a:p>
              <a:p>
                <a:pPr marL="329883" lvl="2" indent="219075"/>
                <a:endParaRPr lang="en-IN" altLang="zh-CN" sz="2000" dirty="0">
                  <a:solidFill>
                    <a:schemeClr val="tx1"/>
                  </a:solidFill>
                  <a:latin typeface="Arial" panose="020B0604020202020204" pitchFamily="34" charset="0"/>
                  <a:cs typeface="Arial" panose="020B0604020202020204" pitchFamily="34" charset="0"/>
                </a:endParaRPr>
              </a:p>
            </p:txBody>
          </p:sp>
        </mc:Choice>
        <mc:Fallback>
          <p:sp>
            <p:nvSpPr>
              <p:cNvPr id="5" name="Content Placeholder 2"/>
              <p:cNvSpPr txBox="1">
                <a:spLocks noRot="1" noChangeAspect="1" noMove="1" noResize="1" noEditPoints="1" noAdjustHandles="1" noChangeArrowheads="1" noChangeShapeType="1" noTextEdit="1"/>
              </p:cNvSpPr>
              <p:nvPr/>
            </p:nvSpPr>
            <p:spPr>
              <a:xfrm>
                <a:off x="1143000" y="3738623"/>
                <a:ext cx="9872871" cy="2294626"/>
              </a:xfrm>
              <a:prstGeom prst="rect">
                <a:avLst/>
              </a:prstGeom>
              <a:blipFill>
                <a:blip r:embed="rId3"/>
                <a:stretch>
                  <a:fillRect t="-29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xmlns="" val="416951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88" y="416632"/>
            <a:ext cx="9875520" cy="544286"/>
          </a:xfrm>
        </p:spPr>
        <p:txBody>
          <a:bodyPr>
            <a:normAutofit fontScale="90000"/>
          </a:bodyPr>
          <a:lstStyle/>
          <a:p>
            <a:r>
              <a:rPr lang="en-US" altLang="zh-CN" b="1" dirty="0" smtClean="0">
                <a:solidFill>
                  <a:schemeClr val="tx1"/>
                </a:solidFill>
              </a:rPr>
              <a:t>Management</a:t>
            </a:r>
            <a:endParaRPr lang="zh-CN" altLang="en-US" b="1" dirty="0">
              <a:solidFill>
                <a:schemeClr val="tx1"/>
              </a:solidFill>
            </a:endParaRPr>
          </a:p>
        </p:txBody>
      </p:sp>
      <p:sp>
        <p:nvSpPr>
          <p:cNvPr id="3" name="Content Placeholder 2"/>
          <p:cNvSpPr>
            <a:spLocks noGrp="1"/>
          </p:cNvSpPr>
          <p:nvPr>
            <p:ph idx="1"/>
          </p:nvPr>
        </p:nvSpPr>
        <p:spPr>
          <a:xfrm>
            <a:off x="511629" y="980553"/>
            <a:ext cx="11321142" cy="1888772"/>
          </a:xfrm>
        </p:spPr>
        <p:txBody>
          <a:bodyPr>
            <a:noAutofit/>
          </a:bodyPr>
          <a:lstStyle/>
          <a:p>
            <a:pPr marL="1619250" indent="-1574800">
              <a:buNone/>
            </a:pPr>
            <a:r>
              <a:rPr lang="en-US" altLang="zh-CN" sz="2400" dirty="0" smtClean="0">
                <a:solidFill>
                  <a:schemeClr val="tx1"/>
                </a:solidFill>
              </a:rPr>
              <a:t>9</a:t>
            </a:r>
            <a:r>
              <a:rPr lang="en-US" altLang="zh-CN" sz="2400" baseline="30000" dirty="0" smtClean="0">
                <a:solidFill>
                  <a:schemeClr val="tx1"/>
                </a:solidFill>
              </a:rPr>
              <a:t>th</a:t>
            </a:r>
            <a:r>
              <a:rPr lang="en-US" altLang="zh-CN" sz="2400" dirty="0" smtClean="0">
                <a:solidFill>
                  <a:schemeClr val="tx1"/>
                </a:solidFill>
              </a:rPr>
              <a:t> October : After admission, patient was started on empirical antibiotic therapy with   </a:t>
            </a:r>
            <a:r>
              <a:rPr lang="en-US" altLang="zh-CN" sz="2400" dirty="0" err="1" smtClean="0">
                <a:solidFill>
                  <a:schemeClr val="tx1"/>
                </a:solidFill>
              </a:rPr>
              <a:t>Amoxycillin</a:t>
            </a:r>
            <a:r>
              <a:rPr lang="en-US" altLang="zh-CN" sz="2400" dirty="0" smtClean="0">
                <a:solidFill>
                  <a:schemeClr val="tx1"/>
                </a:solidFill>
              </a:rPr>
              <a:t> + </a:t>
            </a:r>
            <a:r>
              <a:rPr lang="en-US" altLang="zh-CN" sz="2400" dirty="0" err="1" smtClean="0">
                <a:solidFill>
                  <a:schemeClr val="tx1"/>
                </a:solidFill>
              </a:rPr>
              <a:t>Clavulanic</a:t>
            </a:r>
            <a:r>
              <a:rPr lang="en-US" altLang="zh-CN" sz="2400" dirty="0" smtClean="0">
                <a:solidFill>
                  <a:schemeClr val="tx1"/>
                </a:solidFill>
              </a:rPr>
              <a:t> acid</a:t>
            </a:r>
          </a:p>
          <a:p>
            <a:pPr marL="1719263" indent="-1674813">
              <a:buNone/>
            </a:pPr>
            <a:r>
              <a:rPr lang="en-US" altLang="zh-CN" sz="2400" dirty="0" smtClean="0">
                <a:solidFill>
                  <a:schemeClr val="tx1"/>
                </a:solidFill>
              </a:rPr>
              <a:t>13</a:t>
            </a:r>
            <a:r>
              <a:rPr lang="en-US" altLang="zh-CN" sz="2400" baseline="30000" dirty="0" smtClean="0">
                <a:solidFill>
                  <a:schemeClr val="tx1"/>
                </a:solidFill>
              </a:rPr>
              <a:t>th</a:t>
            </a:r>
            <a:r>
              <a:rPr lang="en-US" altLang="zh-CN" sz="2400" dirty="0" smtClean="0">
                <a:solidFill>
                  <a:schemeClr val="tx1"/>
                </a:solidFill>
              </a:rPr>
              <a:t> October : Tissue sample from infection site was sent for culture and sensitivity. </a:t>
            </a:r>
          </a:p>
          <a:p>
            <a:pPr marL="45720" indent="0">
              <a:buNone/>
            </a:pPr>
            <a:r>
              <a:rPr lang="en-US" altLang="zh-CN" sz="2400" dirty="0" smtClean="0">
                <a:solidFill>
                  <a:schemeClr val="tx1"/>
                </a:solidFill>
              </a:rPr>
              <a:t>14</a:t>
            </a:r>
            <a:r>
              <a:rPr lang="en-US" altLang="zh-CN" sz="2400" baseline="30000" dirty="0" smtClean="0">
                <a:solidFill>
                  <a:schemeClr val="tx1"/>
                </a:solidFill>
              </a:rPr>
              <a:t>th</a:t>
            </a:r>
            <a:r>
              <a:rPr lang="en-US" altLang="zh-CN" sz="2400" dirty="0" smtClean="0">
                <a:solidFill>
                  <a:schemeClr val="tx1"/>
                </a:solidFill>
              </a:rPr>
              <a:t> October: Due to progressive wound size, Left 2</a:t>
            </a:r>
            <a:r>
              <a:rPr lang="en-US" altLang="zh-CN" sz="2400" baseline="30000" dirty="0" smtClean="0">
                <a:solidFill>
                  <a:schemeClr val="tx1"/>
                </a:solidFill>
              </a:rPr>
              <a:t>nd</a:t>
            </a:r>
            <a:r>
              <a:rPr lang="en-US" altLang="zh-CN" sz="2400" dirty="0" smtClean="0">
                <a:solidFill>
                  <a:schemeClr val="tx1"/>
                </a:solidFill>
              </a:rPr>
              <a:t> toe amputation was done</a:t>
            </a:r>
          </a:p>
        </p:txBody>
      </p:sp>
      <p:graphicFrame>
        <p:nvGraphicFramePr>
          <p:cNvPr id="4" name="Table 3"/>
          <p:cNvGraphicFramePr>
            <a:graphicFrameLocks noGrp="1"/>
          </p:cNvGraphicFramePr>
          <p:nvPr>
            <p:extLst>
              <p:ext uri="{D42A27DB-BD31-4B8C-83A1-F6EECF244321}">
                <p14:modId xmlns:p14="http://schemas.microsoft.com/office/powerpoint/2010/main" xmlns="" val="3461807280"/>
              </p:ext>
            </p:extLst>
          </p:nvPr>
        </p:nvGraphicFramePr>
        <p:xfrm>
          <a:off x="480645" y="2810300"/>
          <a:ext cx="11321981" cy="2663609"/>
        </p:xfrm>
        <a:graphic>
          <a:graphicData uri="http://schemas.openxmlformats.org/drawingml/2006/table">
            <a:tbl>
              <a:tblPr firstRow="1" bandRow="1">
                <a:tableStyleId>{5C22544A-7EE6-4342-B048-85BDC9FD1C3A}</a:tableStyleId>
              </a:tblPr>
              <a:tblGrid>
                <a:gridCol w="4221392">
                  <a:extLst>
                    <a:ext uri="{9D8B030D-6E8A-4147-A177-3AD203B41FA5}">
                      <a16:colId xmlns:a16="http://schemas.microsoft.com/office/drawing/2014/main" xmlns="" val="2950440801"/>
                    </a:ext>
                  </a:extLst>
                </a:gridCol>
                <a:gridCol w="1400586">
                  <a:extLst>
                    <a:ext uri="{9D8B030D-6E8A-4147-A177-3AD203B41FA5}">
                      <a16:colId xmlns:a16="http://schemas.microsoft.com/office/drawing/2014/main" xmlns="" val="2761408707"/>
                    </a:ext>
                  </a:extLst>
                </a:gridCol>
                <a:gridCol w="3012560">
                  <a:extLst>
                    <a:ext uri="{9D8B030D-6E8A-4147-A177-3AD203B41FA5}">
                      <a16:colId xmlns:a16="http://schemas.microsoft.com/office/drawing/2014/main" xmlns="" val="3245808101"/>
                    </a:ext>
                  </a:extLst>
                </a:gridCol>
                <a:gridCol w="2687443">
                  <a:extLst>
                    <a:ext uri="{9D8B030D-6E8A-4147-A177-3AD203B41FA5}">
                      <a16:colId xmlns:a16="http://schemas.microsoft.com/office/drawing/2014/main" xmlns="" val="3578249282"/>
                    </a:ext>
                  </a:extLst>
                </a:gridCol>
              </a:tblGrid>
              <a:tr h="392325">
                <a:tc gridSpan="2">
                  <a:txBody>
                    <a:bodyPr/>
                    <a:lstStyle/>
                    <a:p>
                      <a:pPr algn="ctr"/>
                      <a:r>
                        <a:rPr lang="en-US" altLang="zh-CN" sz="2200" i="1" dirty="0" smtClean="0">
                          <a:solidFill>
                            <a:schemeClr val="tx1"/>
                          </a:solidFill>
                          <a:latin typeface="Arial" panose="020B0604020202020204" pitchFamily="34" charset="0"/>
                          <a:cs typeface="Arial" panose="020B0604020202020204" pitchFamily="34" charset="0"/>
                        </a:rPr>
                        <a:t>Proteus vulgaris</a:t>
                      </a:r>
                      <a:endParaRPr lang="zh-CN" altLang="en-US" sz="2200" i="1" dirty="0"/>
                    </a:p>
                  </a:txBody>
                  <a:tcPr/>
                </a:tc>
                <a:tc hMerge="1">
                  <a:txBody>
                    <a:bodyPr/>
                    <a:lstStyle/>
                    <a:p>
                      <a:endParaRPr lang="zh-CN" altLang="en-US" dirty="0"/>
                    </a:p>
                  </a:txBody>
                  <a:tcPr/>
                </a:tc>
                <a:tc gridSpan="2">
                  <a:txBody>
                    <a:bodyPr/>
                    <a:lstStyle/>
                    <a:p>
                      <a:pPr algn="ctr"/>
                      <a:r>
                        <a:rPr lang="en-US" altLang="zh-CN" sz="2200" i="1" dirty="0" smtClean="0">
                          <a:solidFill>
                            <a:schemeClr val="tx1"/>
                          </a:solidFill>
                          <a:latin typeface="Arial" panose="020B0604020202020204" pitchFamily="34" charset="0"/>
                          <a:cs typeface="Arial" panose="020B0604020202020204" pitchFamily="34" charset="0"/>
                        </a:rPr>
                        <a:t>Pseudomonas aeruginosa</a:t>
                      </a:r>
                      <a:endParaRPr lang="zh-CN" altLang="en-US" sz="2200" i="1" dirty="0"/>
                    </a:p>
                  </a:txBody>
                  <a:tcPr/>
                </a:tc>
                <a:tc hMerge="1">
                  <a:txBody>
                    <a:bodyPr/>
                    <a:lstStyle/>
                    <a:p>
                      <a:endParaRPr lang="zh-CN" altLang="en-US" dirty="0"/>
                    </a:p>
                  </a:txBody>
                  <a:tcPr/>
                </a:tc>
                <a:extLst>
                  <a:ext uri="{0D108BD9-81ED-4DB2-BD59-A6C34878D82A}">
                    <a16:rowId xmlns:a16="http://schemas.microsoft.com/office/drawing/2014/main" xmlns="" val="1368131544"/>
                  </a:ext>
                </a:extLst>
              </a:tr>
              <a:tr h="392325">
                <a:tc>
                  <a:txBody>
                    <a:bodyPr/>
                    <a:lstStyle/>
                    <a:p>
                      <a:pPr algn="ctr"/>
                      <a:r>
                        <a:rPr lang="en-US" altLang="zh-CN" sz="2200" b="1" dirty="0" smtClean="0"/>
                        <a:t>Sensitive</a:t>
                      </a:r>
                      <a:endParaRPr lang="zh-CN" altLang="en-US" sz="2200" b="1" dirty="0"/>
                    </a:p>
                  </a:txBody>
                  <a:tcPr>
                    <a:solidFill>
                      <a:schemeClr val="accent1"/>
                    </a:solidFill>
                  </a:tcPr>
                </a:tc>
                <a:tc>
                  <a:txBody>
                    <a:bodyPr/>
                    <a:lstStyle/>
                    <a:p>
                      <a:r>
                        <a:rPr lang="en-US" altLang="zh-CN" sz="2200" b="1" dirty="0" smtClean="0"/>
                        <a:t>Resistant</a:t>
                      </a:r>
                      <a:endParaRPr lang="zh-CN" altLang="en-US" sz="2200" b="1" dirty="0"/>
                    </a:p>
                  </a:txBody>
                  <a:tcPr>
                    <a:solidFill>
                      <a:schemeClr val="accent1"/>
                    </a:solidFill>
                  </a:tcPr>
                </a:tc>
                <a:tc>
                  <a:txBody>
                    <a:bodyPr/>
                    <a:lstStyle/>
                    <a:p>
                      <a:pPr algn="ctr"/>
                      <a:r>
                        <a:rPr lang="en-US" altLang="zh-CN" sz="2200" b="1" dirty="0" smtClean="0"/>
                        <a:t>Sensitive</a:t>
                      </a:r>
                      <a:endParaRPr lang="zh-CN" altLang="en-US" sz="2200" b="1" dirty="0"/>
                    </a:p>
                  </a:txBody>
                  <a:tcPr>
                    <a:solidFill>
                      <a:schemeClr val="accent1"/>
                    </a:solidFill>
                  </a:tcPr>
                </a:tc>
                <a:tc>
                  <a:txBody>
                    <a:bodyPr/>
                    <a:lstStyle/>
                    <a:p>
                      <a:pPr algn="ctr"/>
                      <a:r>
                        <a:rPr lang="en-US" altLang="zh-CN" sz="2200" b="1" dirty="0" smtClean="0"/>
                        <a:t>Resistant</a:t>
                      </a:r>
                      <a:endParaRPr lang="zh-CN" altLang="en-US" sz="2200" b="1" dirty="0"/>
                    </a:p>
                  </a:txBody>
                  <a:tcPr>
                    <a:solidFill>
                      <a:schemeClr val="accent1"/>
                    </a:solidFill>
                  </a:tcPr>
                </a:tc>
                <a:extLst>
                  <a:ext uri="{0D108BD9-81ED-4DB2-BD59-A6C34878D82A}">
                    <a16:rowId xmlns:a16="http://schemas.microsoft.com/office/drawing/2014/main" xmlns="" val="3030434476"/>
                  </a:ext>
                </a:extLst>
              </a:tr>
              <a:tr h="1810169">
                <a:tc>
                  <a:txBody>
                    <a:bodyPr/>
                    <a:lstStyle/>
                    <a:p>
                      <a:pPr algn="ctr"/>
                      <a:r>
                        <a:rPr lang="en-US" altLang="zh-CN" sz="1800" dirty="0" smtClean="0"/>
                        <a:t>Amikacin,</a:t>
                      </a:r>
                      <a:r>
                        <a:rPr lang="en-US" altLang="zh-CN" sz="1800" baseline="0" dirty="0" smtClean="0"/>
                        <a:t> Gentamycin, </a:t>
                      </a:r>
                      <a:r>
                        <a:rPr lang="en-US" altLang="zh-CN" sz="1800" baseline="0" dirty="0" err="1" smtClean="0"/>
                        <a:t>Ceftazidime</a:t>
                      </a:r>
                      <a:r>
                        <a:rPr lang="en-US" altLang="zh-CN" sz="1800" baseline="0" dirty="0" smtClean="0"/>
                        <a:t>, Ciprofloxacin, </a:t>
                      </a:r>
                      <a:r>
                        <a:rPr lang="en-US" altLang="zh-CN" sz="1800" b="1" baseline="0" dirty="0" err="1" smtClean="0"/>
                        <a:t>Piperacillin</a:t>
                      </a:r>
                      <a:r>
                        <a:rPr lang="en-US" altLang="zh-CN" sz="1800" b="1" baseline="0" dirty="0" smtClean="0"/>
                        <a:t> + </a:t>
                      </a:r>
                      <a:r>
                        <a:rPr lang="en-US" altLang="zh-CN" sz="1800" b="1" baseline="0" dirty="0" err="1" smtClean="0"/>
                        <a:t>Tazobactum</a:t>
                      </a:r>
                      <a:endParaRPr lang="en-US" altLang="zh-CN" sz="1800" b="1" baseline="0" dirty="0" smtClean="0"/>
                    </a:p>
                    <a:p>
                      <a:pPr algn="ctr"/>
                      <a:r>
                        <a:rPr lang="en-US" altLang="zh-CN" sz="1800" baseline="0" dirty="0" err="1" smtClean="0"/>
                        <a:t>Ceftazidime</a:t>
                      </a:r>
                      <a:r>
                        <a:rPr lang="en-US" altLang="zh-CN" sz="1800" baseline="0" dirty="0" smtClean="0"/>
                        <a:t> + Clavulanic acid, </a:t>
                      </a:r>
                      <a:r>
                        <a:rPr lang="en-US" altLang="zh-CN" sz="1800" baseline="0" dirty="0" err="1" smtClean="0"/>
                        <a:t>Norfloxacin</a:t>
                      </a:r>
                      <a:r>
                        <a:rPr lang="en-US" altLang="zh-CN" sz="1800" baseline="0" dirty="0" smtClean="0"/>
                        <a:t>, </a:t>
                      </a:r>
                      <a:r>
                        <a:rPr lang="en-US" altLang="zh-CN" sz="1800" baseline="0" dirty="0" err="1" smtClean="0"/>
                        <a:t>Ceftazidime</a:t>
                      </a:r>
                      <a:r>
                        <a:rPr lang="en-US" altLang="zh-CN" sz="1800" baseline="0" dirty="0" smtClean="0"/>
                        <a:t> + </a:t>
                      </a:r>
                      <a:r>
                        <a:rPr lang="en-US" altLang="zh-CN" sz="1800" baseline="0" dirty="0" err="1" smtClean="0"/>
                        <a:t>Tazobactum</a:t>
                      </a:r>
                      <a:r>
                        <a:rPr lang="en-US" altLang="zh-CN" sz="1800" baseline="0" dirty="0" smtClean="0"/>
                        <a:t>, </a:t>
                      </a:r>
                      <a:r>
                        <a:rPr lang="en-US" altLang="zh-CN" sz="1800" dirty="0" err="1" smtClean="0"/>
                        <a:t>Cefoxitin</a:t>
                      </a:r>
                      <a:r>
                        <a:rPr lang="en-US" altLang="zh-CN" sz="1800" baseline="0" dirty="0" smtClean="0"/>
                        <a:t>, </a:t>
                      </a:r>
                      <a:r>
                        <a:rPr lang="en-US" altLang="zh-CN" sz="1800" dirty="0" err="1" smtClean="0"/>
                        <a:t>Cefotaxime</a:t>
                      </a:r>
                      <a:r>
                        <a:rPr lang="en-US" altLang="zh-CN" sz="1800" dirty="0" smtClean="0"/>
                        <a:t>, </a:t>
                      </a:r>
                      <a:r>
                        <a:rPr lang="en-US" altLang="zh-CN" sz="1800" dirty="0" err="1" smtClean="0"/>
                        <a:t>Ceftrixone</a:t>
                      </a:r>
                      <a:r>
                        <a:rPr lang="en-US" altLang="zh-CN" sz="1800" dirty="0" smtClean="0"/>
                        <a:t>,</a:t>
                      </a:r>
                      <a:r>
                        <a:rPr lang="en-US" altLang="zh-CN" sz="1800" baseline="0" dirty="0" smtClean="0"/>
                        <a:t> </a:t>
                      </a:r>
                    </a:p>
                    <a:p>
                      <a:pPr algn="ctr"/>
                      <a:r>
                        <a:rPr lang="en-US" altLang="zh-CN" sz="1800" baseline="0" dirty="0" err="1" smtClean="0"/>
                        <a:t>Amoxycillin</a:t>
                      </a:r>
                      <a:r>
                        <a:rPr lang="en-US" altLang="zh-CN" sz="1800" baseline="0" dirty="0" smtClean="0"/>
                        <a:t> +  Clavulanic acid</a:t>
                      </a:r>
                      <a:endParaRPr lang="zh-CN" altLang="en-US" sz="1800" dirty="0" smtClean="0"/>
                    </a:p>
                  </a:txBody>
                  <a:tcPr/>
                </a:tc>
                <a:tc>
                  <a:txBody>
                    <a:bodyPr/>
                    <a:lstStyle/>
                    <a:p>
                      <a:pPr algn="ctr"/>
                      <a:r>
                        <a:rPr lang="en-US" altLang="zh-CN" sz="1800" dirty="0" err="1" smtClean="0"/>
                        <a:t>Ampicillin</a:t>
                      </a:r>
                      <a:endParaRPr lang="en-US" altLang="zh-CN" sz="1800" dirty="0" smtClean="0"/>
                    </a:p>
                  </a:txBody>
                  <a:tcPr/>
                </a:tc>
                <a:tc>
                  <a:txBody>
                    <a:bodyPr/>
                    <a:lstStyle/>
                    <a:p>
                      <a:pPr algn="ctr"/>
                      <a:r>
                        <a:rPr lang="en-US" altLang="zh-CN" sz="1800" dirty="0" smtClean="0"/>
                        <a:t>Amikacin,</a:t>
                      </a:r>
                      <a:r>
                        <a:rPr lang="en-US" altLang="zh-CN" sz="1800" baseline="0" dirty="0" smtClean="0"/>
                        <a:t> Gentamycin, </a:t>
                      </a:r>
                      <a:r>
                        <a:rPr lang="en-US" altLang="zh-CN" sz="1800" baseline="0" dirty="0" err="1" smtClean="0"/>
                        <a:t>Ceftazidime</a:t>
                      </a:r>
                      <a:r>
                        <a:rPr lang="en-US" altLang="zh-CN" sz="1800" baseline="0" dirty="0" smtClean="0"/>
                        <a:t>, </a:t>
                      </a:r>
                      <a:r>
                        <a:rPr lang="en-US" altLang="zh-CN" sz="1800" baseline="0" dirty="0" err="1" smtClean="0"/>
                        <a:t>Carbenicillin</a:t>
                      </a:r>
                      <a:r>
                        <a:rPr lang="en-US" altLang="zh-CN" sz="1800" baseline="0" dirty="0" smtClean="0"/>
                        <a:t>, Ciprofloxacin,  </a:t>
                      </a:r>
                      <a:r>
                        <a:rPr lang="en-US" altLang="zh-CN" sz="1800" baseline="0" dirty="0" err="1" smtClean="0"/>
                        <a:t>Piperacillin</a:t>
                      </a:r>
                      <a:r>
                        <a:rPr lang="en-US" altLang="zh-CN" sz="1800" baseline="0" dirty="0" smtClean="0"/>
                        <a:t>, </a:t>
                      </a:r>
                      <a:r>
                        <a:rPr lang="en-US" altLang="zh-CN" sz="1800" b="1" baseline="0" dirty="0" err="1" smtClean="0"/>
                        <a:t>Piperacillin</a:t>
                      </a:r>
                      <a:r>
                        <a:rPr lang="en-US" altLang="zh-CN" sz="1800" b="1" baseline="0" dirty="0" smtClean="0"/>
                        <a:t> + </a:t>
                      </a:r>
                      <a:r>
                        <a:rPr lang="en-US" altLang="zh-CN" sz="1800" b="1" baseline="0" dirty="0" err="1" smtClean="0"/>
                        <a:t>Tazobactum</a:t>
                      </a:r>
                      <a:endParaRPr lang="en-US" altLang="zh-CN" sz="1800" b="1" baseline="0" dirty="0" smtClean="0"/>
                    </a:p>
                    <a:p>
                      <a:pPr algn="ctr"/>
                      <a:r>
                        <a:rPr lang="en-US" altLang="zh-CN" sz="1800" baseline="0" dirty="0" err="1" smtClean="0"/>
                        <a:t>Ceftazidime</a:t>
                      </a:r>
                      <a:r>
                        <a:rPr lang="en-US" altLang="zh-CN" sz="1800" baseline="0" dirty="0" smtClean="0"/>
                        <a:t> + </a:t>
                      </a:r>
                      <a:r>
                        <a:rPr lang="en-US" altLang="zh-CN" sz="1800" baseline="0" dirty="0" err="1" smtClean="0"/>
                        <a:t>Clavulanic</a:t>
                      </a:r>
                      <a:r>
                        <a:rPr lang="en-US" altLang="zh-CN" sz="1800" baseline="0" dirty="0" smtClean="0"/>
                        <a:t> acid,</a:t>
                      </a:r>
                    </a:p>
                    <a:p>
                      <a:pPr algn="ctr"/>
                      <a:r>
                        <a:rPr lang="en-US" altLang="zh-CN" sz="1800" baseline="0" dirty="0" err="1" smtClean="0"/>
                        <a:t>Ceftazidime</a:t>
                      </a:r>
                      <a:r>
                        <a:rPr lang="en-US" altLang="zh-CN" sz="1800" baseline="0" dirty="0" smtClean="0"/>
                        <a:t> + </a:t>
                      </a:r>
                      <a:r>
                        <a:rPr lang="en-US" altLang="zh-CN" sz="1800" baseline="0" dirty="0" err="1" smtClean="0"/>
                        <a:t>Tazobactum</a:t>
                      </a:r>
                      <a:r>
                        <a:rPr lang="en-US" altLang="zh-CN" sz="1800" baseline="0" dirty="0" smtClean="0"/>
                        <a:t>, </a:t>
                      </a:r>
                    </a:p>
                  </a:txBody>
                  <a:tcPr/>
                </a:tc>
                <a:tc>
                  <a:txBody>
                    <a:bodyPr/>
                    <a:lstStyle/>
                    <a:p>
                      <a:pPr algn="ctr"/>
                      <a:r>
                        <a:rPr lang="en-US" altLang="zh-CN" sz="1800" dirty="0" err="1" smtClean="0"/>
                        <a:t>Cefoxitin</a:t>
                      </a:r>
                      <a:r>
                        <a:rPr lang="en-US" altLang="zh-CN" sz="1800" baseline="0" dirty="0" smtClean="0"/>
                        <a:t>, </a:t>
                      </a:r>
                      <a:r>
                        <a:rPr lang="en-US" altLang="zh-CN" sz="1800" dirty="0" err="1" smtClean="0"/>
                        <a:t>Cefotaxime</a:t>
                      </a:r>
                      <a:endParaRPr lang="en-US" altLang="zh-CN" sz="1800" dirty="0" smtClean="0"/>
                    </a:p>
                    <a:p>
                      <a:pPr algn="ctr"/>
                      <a:r>
                        <a:rPr lang="en-US" altLang="zh-CN" sz="1800" dirty="0" err="1" smtClean="0"/>
                        <a:t>Ceftrixone</a:t>
                      </a:r>
                      <a:endParaRPr lang="en-US" altLang="zh-CN" sz="1800" dirty="0" smtClean="0"/>
                    </a:p>
                    <a:p>
                      <a:pPr algn="ctr"/>
                      <a:r>
                        <a:rPr lang="en-US" altLang="zh-CN" sz="1800" b="1" baseline="0" dirty="0" err="1" smtClean="0"/>
                        <a:t>Amoxycillin+Clavulanic</a:t>
                      </a:r>
                      <a:r>
                        <a:rPr lang="en-US" altLang="zh-CN" sz="1800" b="1" baseline="0" dirty="0" smtClean="0"/>
                        <a:t> acid</a:t>
                      </a:r>
                      <a:endParaRPr lang="zh-CN" altLang="en-US" sz="1800" b="1" dirty="0"/>
                    </a:p>
                  </a:txBody>
                  <a:tcPr/>
                </a:tc>
                <a:extLst>
                  <a:ext uri="{0D108BD9-81ED-4DB2-BD59-A6C34878D82A}">
                    <a16:rowId xmlns:a16="http://schemas.microsoft.com/office/drawing/2014/main" xmlns="" val="327490341"/>
                  </a:ext>
                </a:extLst>
              </a:tr>
            </a:tbl>
          </a:graphicData>
        </a:graphic>
      </p:graphicFrame>
      <p:sp>
        <p:nvSpPr>
          <p:cNvPr id="5" name="Content Placeholder 2"/>
          <p:cNvSpPr txBox="1">
            <a:spLocks/>
          </p:cNvSpPr>
          <p:nvPr/>
        </p:nvSpPr>
        <p:spPr>
          <a:xfrm>
            <a:off x="381837" y="5967884"/>
            <a:ext cx="11420789" cy="643931"/>
          </a:xfrm>
          <a:prstGeom prst="rect">
            <a:avLst/>
          </a:prstGeom>
        </p:spPr>
        <p:txBody>
          <a:bodyPr vert="horz" lIns="91440" tIns="45720" rIns="91440" bIns="45720" rtlCol="0">
            <a:normAutofit lnSpcReduction="10000"/>
          </a:bodyPr>
          <a:lstStyle/>
          <a:p>
            <a:pPr marL="228600" marR="0" lvl="0" indent="-182880" algn="l" defTabSz="914400" rtl="0" eaLnBrk="1" fontAlgn="auto" latinLnBrk="0" hangingPunct="1">
              <a:lnSpc>
                <a:spcPct val="90000"/>
              </a:lnSpc>
              <a:spcBef>
                <a:spcPts val="1400"/>
              </a:spcBef>
              <a:spcAft>
                <a:spcPts val="0"/>
              </a:spcAft>
              <a:buClr>
                <a:schemeClr val="accent1"/>
              </a:buClr>
              <a:buSzPct val="80000"/>
              <a:buFont typeface="Corbel" pitchFamily="34" charset="0"/>
              <a:buChar char="•"/>
              <a:tabLst/>
              <a:defRPr/>
            </a:pP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After this susceptibility report, antibiotic were changed from </a:t>
            </a:r>
            <a:r>
              <a:rPr kumimoji="0" lang="en-US" altLang="zh-CN" sz="2200" b="0" i="0" u="none" strike="noStrike" kern="1200" cap="none" spc="0" normalizeH="0" baseline="0" noProof="0" dirty="0" err="1" smtClean="0">
                <a:ln>
                  <a:noFill/>
                </a:ln>
                <a:solidFill>
                  <a:schemeClr val="tx1"/>
                </a:solidFill>
                <a:effectLst/>
                <a:uLnTx/>
                <a:uFillTx/>
                <a:latin typeface="+mn-lt"/>
                <a:ea typeface="+mn-ea"/>
                <a:cs typeface="+mn-cs"/>
              </a:rPr>
              <a:t>Amoxycillin</a:t>
            </a:r>
            <a:r>
              <a:rPr lang="en-US" altLang="zh-CN" sz="2200" dirty="0"/>
              <a:t>+</a:t>
            </a: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 Clavulanic</a:t>
            </a:r>
            <a:r>
              <a:rPr kumimoji="0" lang="en-US" altLang="zh-CN" sz="2200" b="0" i="0" u="none" strike="noStrike" kern="1200" cap="none" spc="0" normalizeH="0" noProof="0" dirty="0" smtClean="0">
                <a:ln>
                  <a:noFill/>
                </a:ln>
                <a:solidFill>
                  <a:schemeClr val="tx1"/>
                </a:solidFill>
                <a:effectLst/>
                <a:uLnTx/>
                <a:uFillTx/>
                <a:latin typeface="+mn-lt"/>
                <a:ea typeface="+mn-ea"/>
                <a:cs typeface="+mn-cs"/>
              </a:rPr>
              <a:t> Acid </a:t>
            </a: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altLang="zh-CN" sz="2200" b="0" i="0" u="none" strike="noStrike" kern="1200" cap="none" spc="0" normalizeH="0" baseline="0" noProof="0" dirty="0" err="1" smtClean="0">
                <a:ln>
                  <a:noFill/>
                </a:ln>
                <a:solidFill>
                  <a:schemeClr val="tx1"/>
                </a:solidFill>
                <a:effectLst/>
                <a:uLnTx/>
                <a:uFillTx/>
                <a:latin typeface="+mn-lt"/>
                <a:ea typeface="+mn-ea"/>
                <a:cs typeface="+mn-cs"/>
              </a:rPr>
              <a:t>Piperacillin+Tazobactum</a:t>
            </a:r>
            <a:r>
              <a:rPr lang="en-US" altLang="zh-CN" sz="2200" dirty="0" smtClean="0"/>
              <a:t> </a:t>
            </a: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altLang="zh-CN" sz="2200" b="0" i="0" u="none" strike="noStrike" kern="1200" cap="none" spc="0" normalizeH="0" baseline="0" noProof="0" dirty="0" err="1" smtClean="0">
                <a:ln>
                  <a:noFill/>
                </a:ln>
                <a:solidFill>
                  <a:schemeClr val="tx1"/>
                </a:solidFill>
                <a:effectLst/>
                <a:uLnTx/>
                <a:uFillTx/>
                <a:latin typeface="+mn-lt"/>
                <a:ea typeface="+mn-ea"/>
                <a:cs typeface="+mn-cs"/>
              </a:rPr>
              <a:t>Metronidazole</a:t>
            </a: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altLang="zh-CN"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1033463" marR="0" lvl="0" indent="-987425" algn="l" defTabSz="914400" rtl="0" eaLnBrk="1" fontAlgn="auto" latinLnBrk="0" hangingPunct="1">
              <a:lnSpc>
                <a:spcPct val="90000"/>
              </a:lnSpc>
              <a:spcBef>
                <a:spcPts val="1400"/>
              </a:spcBef>
              <a:spcAft>
                <a:spcPts val="0"/>
              </a:spcAft>
              <a:buClr>
                <a:schemeClr val="accent1"/>
              </a:buClr>
              <a:buSzPct val="80000"/>
              <a:buFont typeface="Corbel" pitchFamily="34" charset="0"/>
              <a:buNone/>
              <a:tabLst/>
              <a:defRPr/>
            </a:pPr>
            <a:endParaRPr kumimoji="0" lang="zh-CN" altLang="en-US" sz="22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228600" marR="0" lvl="0" indent="-182880" algn="l" defTabSz="914400" rtl="0" eaLnBrk="1" fontAlgn="auto" latinLnBrk="0" hangingPunct="1">
              <a:lnSpc>
                <a:spcPct val="90000"/>
              </a:lnSpc>
              <a:spcBef>
                <a:spcPts val="1400"/>
              </a:spcBef>
              <a:spcAft>
                <a:spcPts val="0"/>
              </a:spcAft>
              <a:buClr>
                <a:schemeClr val="accent1"/>
              </a:buClr>
              <a:buSzPct val="80000"/>
              <a:buFont typeface="Corbel" pitchFamily="34" charset="0"/>
              <a:buChar char="•"/>
              <a:tabLst/>
              <a:defRPr/>
            </a:pPr>
            <a:endParaRPr kumimoji="0" lang="en-US" altLang="zh-CN" sz="2200" b="0" i="0" u="none" strike="noStrike" kern="1200" cap="none" spc="0" normalizeH="0" baseline="0" noProof="0" dirty="0" smtClean="0">
              <a:ln>
                <a:noFill/>
              </a:ln>
              <a:solidFill>
                <a:schemeClr val="accent1"/>
              </a:solidFill>
              <a:effectLst/>
              <a:uLnTx/>
              <a:uFillTx/>
              <a:latin typeface="+mn-lt"/>
              <a:ea typeface="+mn-ea"/>
              <a:cs typeface="+mn-cs"/>
            </a:endParaRPr>
          </a:p>
          <a:p>
            <a:pPr marL="228600" marR="0" lvl="0" indent="-182880" algn="l" defTabSz="914400" rtl="0" eaLnBrk="1" fontAlgn="auto" latinLnBrk="0" hangingPunct="1">
              <a:lnSpc>
                <a:spcPct val="90000"/>
              </a:lnSpc>
              <a:spcBef>
                <a:spcPts val="1400"/>
              </a:spcBef>
              <a:spcAft>
                <a:spcPts val="0"/>
              </a:spcAft>
              <a:buClr>
                <a:schemeClr val="accent1"/>
              </a:buClr>
              <a:buSzPct val="80000"/>
              <a:buFont typeface="Corbel" pitchFamily="34" charset="0"/>
              <a:buChar char="•"/>
              <a:tabLst/>
              <a:defRPr/>
            </a:pPr>
            <a:endParaRPr kumimoji="0" lang="en-US" altLang="zh-CN" sz="2200" b="0" i="0" u="none" strike="noStrike" kern="1200" cap="none" spc="0" normalizeH="0" baseline="0" noProof="0" dirty="0" smtClean="0">
              <a:ln>
                <a:noFill/>
              </a:ln>
              <a:solidFill>
                <a:schemeClr val="accent1"/>
              </a:solidFill>
              <a:effectLst/>
              <a:uLnTx/>
              <a:uFillTx/>
              <a:latin typeface="+mn-lt"/>
              <a:ea typeface="+mn-ea"/>
              <a:cs typeface="+mn-cs"/>
            </a:endParaRPr>
          </a:p>
          <a:p>
            <a:pPr marL="228600" marR="0" lvl="0" indent="-182880" algn="l" defTabSz="914400" rtl="0" eaLnBrk="1" fontAlgn="auto" latinLnBrk="0" hangingPunct="1">
              <a:lnSpc>
                <a:spcPct val="90000"/>
              </a:lnSpc>
              <a:spcBef>
                <a:spcPts val="1400"/>
              </a:spcBef>
              <a:spcAft>
                <a:spcPts val="0"/>
              </a:spcAft>
              <a:buClr>
                <a:schemeClr val="accent1"/>
              </a:buClr>
              <a:buSzPct val="80000"/>
              <a:buFont typeface="Corbel" pitchFamily="34" charset="0"/>
              <a:buChar char="•"/>
              <a:tabLst/>
              <a:defRPr/>
            </a:pPr>
            <a:endParaRPr kumimoji="0" lang="zh-CN" altLang="en-US" sz="22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953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83" y="497682"/>
            <a:ext cx="9875520" cy="566057"/>
          </a:xfrm>
        </p:spPr>
        <p:txBody>
          <a:bodyPr>
            <a:normAutofit fontScale="90000"/>
          </a:bodyPr>
          <a:lstStyle/>
          <a:p>
            <a:r>
              <a:rPr lang="en-US" altLang="zh-CN" b="1" dirty="0" err="1" smtClean="0">
                <a:solidFill>
                  <a:schemeClr val="tx1"/>
                </a:solidFill>
              </a:rPr>
              <a:t>Cont</a:t>
            </a:r>
            <a:r>
              <a:rPr lang="en-US" altLang="zh-CN" b="1" dirty="0" smtClean="0">
                <a:solidFill>
                  <a:schemeClr val="tx1"/>
                </a:solidFill>
              </a:rPr>
              <a:t>…..</a:t>
            </a:r>
            <a:endParaRPr lang="zh-CN" altLang="en-US" b="1" dirty="0">
              <a:solidFill>
                <a:schemeClr val="tx1"/>
              </a:solidFill>
            </a:endParaRPr>
          </a:p>
        </p:txBody>
      </p:sp>
      <p:sp>
        <p:nvSpPr>
          <p:cNvPr id="3" name="Content Placeholder 2"/>
          <p:cNvSpPr>
            <a:spLocks noGrp="1"/>
          </p:cNvSpPr>
          <p:nvPr>
            <p:ph idx="1"/>
          </p:nvPr>
        </p:nvSpPr>
        <p:spPr>
          <a:xfrm>
            <a:off x="651642" y="3399706"/>
            <a:ext cx="11151476" cy="2161089"/>
          </a:xfrm>
        </p:spPr>
        <p:txBody>
          <a:bodyPr>
            <a:normAutofit lnSpcReduction="10000"/>
          </a:bodyPr>
          <a:lstStyle/>
          <a:p>
            <a:pPr marL="357188" indent="-311150"/>
            <a:r>
              <a:rPr lang="en-US" altLang="zh-CN" dirty="0" smtClean="0">
                <a:solidFill>
                  <a:schemeClr val="tx1"/>
                </a:solidFill>
                <a:latin typeface="Arial" panose="020B0604020202020204" pitchFamily="34" charset="0"/>
                <a:cs typeface="Arial" panose="020B0604020202020204" pitchFamily="34" charset="0"/>
              </a:rPr>
              <a:t>Regular </a:t>
            </a:r>
            <a:r>
              <a:rPr lang="en-US" altLang="zh-CN" dirty="0">
                <a:solidFill>
                  <a:schemeClr val="tx1"/>
                </a:solidFill>
                <a:latin typeface="Arial" panose="020B0604020202020204" pitchFamily="34" charset="0"/>
                <a:cs typeface="Arial" panose="020B0604020202020204" pitchFamily="34" charset="0"/>
              </a:rPr>
              <a:t>wound cleaning, skin debridement and dressing were </a:t>
            </a:r>
            <a:r>
              <a:rPr lang="en-US" altLang="zh-CN" dirty="0" smtClean="0">
                <a:solidFill>
                  <a:schemeClr val="tx1"/>
                </a:solidFill>
                <a:latin typeface="Arial" panose="020B0604020202020204" pitchFamily="34" charset="0"/>
                <a:cs typeface="Arial" panose="020B0604020202020204" pitchFamily="34" charset="0"/>
              </a:rPr>
              <a:t>done but wound </a:t>
            </a:r>
            <a:r>
              <a:rPr lang="en-US" altLang="zh-CN" dirty="0">
                <a:solidFill>
                  <a:schemeClr val="tx1"/>
                </a:solidFill>
                <a:latin typeface="Arial" panose="020B0604020202020204" pitchFamily="34" charset="0"/>
                <a:cs typeface="Arial" panose="020B0604020202020204" pitchFamily="34" charset="0"/>
              </a:rPr>
              <a:t>was not </a:t>
            </a:r>
            <a:r>
              <a:rPr lang="en-US" altLang="zh-CN" dirty="0" smtClean="0">
                <a:solidFill>
                  <a:schemeClr val="tx1"/>
                </a:solidFill>
                <a:latin typeface="Arial" panose="020B0604020202020204" pitchFamily="34" charset="0"/>
                <a:cs typeface="Arial" panose="020B0604020202020204" pitchFamily="34" charset="0"/>
              </a:rPr>
              <a:t>healing.</a:t>
            </a:r>
          </a:p>
          <a:p>
            <a:pPr marL="357188" indent="-311150"/>
            <a:r>
              <a:rPr lang="en-US" altLang="zh-CN" dirty="0" smtClean="0">
                <a:solidFill>
                  <a:schemeClr val="tx1"/>
                </a:solidFill>
                <a:latin typeface="Arial" panose="020B0604020202020204" pitchFamily="34" charset="0"/>
                <a:cs typeface="Arial" panose="020B0604020202020204" pitchFamily="34" charset="0"/>
              </a:rPr>
              <a:t>Amputation was planned </a:t>
            </a:r>
            <a:r>
              <a:rPr lang="en-US" altLang="zh-CN" dirty="0" err="1" smtClean="0">
                <a:solidFill>
                  <a:schemeClr val="tx1"/>
                </a:solidFill>
                <a:latin typeface="Arial" panose="020B0604020202020204" pitchFamily="34" charset="0"/>
                <a:cs typeface="Arial" panose="020B0604020202020204" pitchFamily="34" charset="0"/>
              </a:rPr>
              <a:t>upto</a:t>
            </a:r>
            <a:r>
              <a:rPr lang="en-US" altLang="zh-CN" dirty="0" smtClean="0">
                <a:solidFill>
                  <a:schemeClr val="tx1"/>
                </a:solidFill>
                <a:latin typeface="Arial" panose="020B0604020202020204" pitchFamily="34" charset="0"/>
                <a:cs typeface="Arial" panose="020B0604020202020204" pitchFamily="34" charset="0"/>
              </a:rPr>
              <a:t> meta tarsal but due to progression of the necrosis, below knee amputation was performed on 28</a:t>
            </a:r>
            <a:r>
              <a:rPr lang="en-US" altLang="zh-CN" baseline="30000" dirty="0" smtClean="0">
                <a:solidFill>
                  <a:schemeClr val="tx1"/>
                </a:solidFill>
                <a:latin typeface="Arial" panose="020B0604020202020204" pitchFamily="34" charset="0"/>
                <a:cs typeface="Arial" panose="020B0604020202020204" pitchFamily="34" charset="0"/>
              </a:rPr>
              <a:t>th</a:t>
            </a:r>
            <a:r>
              <a:rPr lang="en-US" altLang="zh-CN" dirty="0" smtClean="0">
                <a:solidFill>
                  <a:schemeClr val="tx1"/>
                </a:solidFill>
                <a:latin typeface="Arial" panose="020B0604020202020204" pitchFamily="34" charset="0"/>
                <a:cs typeface="Arial" panose="020B0604020202020204" pitchFamily="34" charset="0"/>
              </a:rPr>
              <a:t> October 2020.</a:t>
            </a:r>
          </a:p>
          <a:p>
            <a:pPr marL="357188" indent="-311150"/>
            <a:r>
              <a:rPr lang="en-US" altLang="zh-CN" dirty="0" smtClean="0">
                <a:solidFill>
                  <a:schemeClr val="tx1"/>
                </a:solidFill>
                <a:latin typeface="Arial" panose="020B0604020202020204" pitchFamily="34" charset="0"/>
                <a:cs typeface="Arial" panose="020B0604020202020204" pitchFamily="34" charset="0"/>
              </a:rPr>
              <a:t>After below knee amputation, </a:t>
            </a:r>
            <a:r>
              <a:rPr lang="en-US" altLang="zh-CN" dirty="0" err="1" smtClean="0">
                <a:solidFill>
                  <a:schemeClr val="tx1"/>
                </a:solidFill>
                <a:latin typeface="Arial" panose="020B0604020202020204" pitchFamily="34" charset="0"/>
                <a:cs typeface="Arial" panose="020B0604020202020204" pitchFamily="34" charset="0"/>
              </a:rPr>
              <a:t>Piperacillin</a:t>
            </a:r>
            <a:r>
              <a:rPr lang="en-US" altLang="zh-CN" dirty="0" smtClean="0">
                <a:solidFill>
                  <a:schemeClr val="tx1"/>
                </a:solidFill>
                <a:latin typeface="Arial" panose="020B0604020202020204" pitchFamily="34" charset="0"/>
                <a:cs typeface="Arial" panose="020B0604020202020204" pitchFamily="34" charset="0"/>
              </a:rPr>
              <a:t> + </a:t>
            </a:r>
            <a:r>
              <a:rPr lang="en-US" altLang="zh-CN" dirty="0" err="1" smtClean="0">
                <a:solidFill>
                  <a:schemeClr val="tx1"/>
                </a:solidFill>
                <a:latin typeface="Arial" panose="020B0604020202020204" pitchFamily="34" charset="0"/>
                <a:cs typeface="Arial" panose="020B0604020202020204" pitchFamily="34" charset="0"/>
              </a:rPr>
              <a:t>Tazobactum</a:t>
            </a:r>
            <a:r>
              <a:rPr lang="en-US" altLang="zh-CN" dirty="0" smtClean="0">
                <a:solidFill>
                  <a:schemeClr val="tx1"/>
                </a:solidFill>
                <a:latin typeface="Arial" panose="020B0604020202020204" pitchFamily="34" charset="0"/>
                <a:cs typeface="Arial" panose="020B0604020202020204" pitchFamily="34" charset="0"/>
              </a:rPr>
              <a:t> was replaced by </a:t>
            </a:r>
            <a:r>
              <a:rPr lang="en-US" altLang="zh-CN" dirty="0" err="1" smtClean="0">
                <a:solidFill>
                  <a:schemeClr val="tx1"/>
                </a:solidFill>
                <a:latin typeface="Arial" panose="020B0604020202020204" pitchFamily="34" charset="0"/>
                <a:cs typeface="Arial" panose="020B0604020202020204" pitchFamily="34" charset="0"/>
              </a:rPr>
              <a:t>Cefoperazone</a:t>
            </a:r>
            <a:r>
              <a:rPr lang="en-US" altLang="zh-CN" dirty="0" smtClean="0">
                <a:solidFill>
                  <a:schemeClr val="tx1"/>
                </a:solidFill>
                <a:latin typeface="Arial" panose="020B0604020202020204" pitchFamily="34" charset="0"/>
                <a:cs typeface="Arial" panose="020B0604020202020204" pitchFamily="34" charset="0"/>
              </a:rPr>
              <a:t> + </a:t>
            </a:r>
            <a:r>
              <a:rPr lang="en-US" altLang="zh-CN" dirty="0" err="1" smtClean="0">
                <a:solidFill>
                  <a:schemeClr val="tx1"/>
                </a:solidFill>
                <a:latin typeface="Arial" panose="020B0604020202020204" pitchFamily="34" charset="0"/>
                <a:cs typeface="Arial" panose="020B0604020202020204" pitchFamily="34" charset="0"/>
              </a:rPr>
              <a:t>Sulbactam</a:t>
            </a:r>
            <a:r>
              <a:rPr lang="en-US" altLang="zh-CN" dirty="0" smtClean="0">
                <a:solidFill>
                  <a:schemeClr val="tx1"/>
                </a:solidFill>
                <a:latin typeface="Arial" panose="020B0604020202020204" pitchFamily="34" charset="0"/>
                <a:cs typeface="Arial" panose="020B0604020202020204" pitchFamily="34" charset="0"/>
              </a:rPr>
              <a:t> (1.5g)/BD.</a:t>
            </a:r>
          </a:p>
          <a:p>
            <a:pPr marL="1033463" indent="-987425">
              <a:buNone/>
            </a:pPr>
            <a:endParaRPr lang="en-US" altLang="zh-CN" dirty="0" smtClean="0">
              <a:solidFill>
                <a:schemeClr val="tx1"/>
              </a:solidFill>
              <a:latin typeface="Arial" panose="020B0604020202020204" pitchFamily="34" charset="0"/>
              <a:cs typeface="Arial" panose="020B0604020202020204" pitchFamily="34" charset="0"/>
            </a:endParaRPr>
          </a:p>
          <a:p>
            <a:pPr marL="1033463" indent="-987425">
              <a:buNone/>
            </a:pPr>
            <a:endParaRPr lang="zh-CN" altLang="en-US" dirty="0">
              <a:solidFill>
                <a:schemeClr val="tx1"/>
              </a:solidFill>
              <a:latin typeface="Arial" panose="020B0604020202020204" pitchFamily="34" charset="0"/>
              <a:cs typeface="Arial" panose="020B0604020202020204" pitchFamily="34" charset="0"/>
            </a:endParaRPr>
          </a:p>
          <a:p>
            <a:endParaRPr lang="en-US" altLang="zh-CN" dirty="0" smtClean="0"/>
          </a:p>
          <a:p>
            <a:endParaRPr lang="en-US" altLang="zh-CN" dirty="0" smtClean="0"/>
          </a:p>
          <a:p>
            <a:endParaRPr lang="zh-CN" altLang="en-US" dirty="0"/>
          </a:p>
        </p:txBody>
      </p:sp>
      <p:graphicFrame>
        <p:nvGraphicFramePr>
          <p:cNvPr id="4" name="Table 3"/>
          <p:cNvGraphicFramePr>
            <a:graphicFrameLocks noGrp="1"/>
          </p:cNvGraphicFramePr>
          <p:nvPr>
            <p:extLst>
              <p:ext uri="{D42A27DB-BD31-4B8C-83A1-F6EECF244321}">
                <p14:modId xmlns:p14="http://schemas.microsoft.com/office/powerpoint/2010/main" xmlns="" val="9614411"/>
              </p:ext>
            </p:extLst>
          </p:nvPr>
        </p:nvGraphicFramePr>
        <p:xfrm>
          <a:off x="662151" y="973334"/>
          <a:ext cx="11140966" cy="1981200"/>
        </p:xfrm>
        <a:graphic>
          <a:graphicData uri="http://schemas.openxmlformats.org/drawingml/2006/table">
            <a:tbl>
              <a:tblPr firstRow="1" bandRow="1">
                <a:tableStyleId>{5C22544A-7EE6-4342-B048-85BDC9FD1C3A}</a:tableStyleId>
              </a:tblPr>
              <a:tblGrid>
                <a:gridCol w="7357242">
                  <a:extLst>
                    <a:ext uri="{9D8B030D-6E8A-4147-A177-3AD203B41FA5}">
                      <a16:colId xmlns:a16="http://schemas.microsoft.com/office/drawing/2014/main" xmlns="" val="3245808101"/>
                    </a:ext>
                  </a:extLst>
                </a:gridCol>
                <a:gridCol w="3783724">
                  <a:extLst>
                    <a:ext uri="{9D8B030D-6E8A-4147-A177-3AD203B41FA5}">
                      <a16:colId xmlns:a16="http://schemas.microsoft.com/office/drawing/2014/main" xmlns="" val="3578249282"/>
                    </a:ext>
                  </a:extLst>
                </a:gridCol>
              </a:tblGrid>
              <a:tr h="317871">
                <a:tc gridSpan="2">
                  <a:txBody>
                    <a:bodyPr/>
                    <a:lstStyle/>
                    <a:p>
                      <a:pPr algn="ctr"/>
                      <a:r>
                        <a:rPr lang="en-US" altLang="zh-CN" sz="2400" i="1" baseline="0" dirty="0" smtClean="0">
                          <a:solidFill>
                            <a:srgbClr val="C00000"/>
                          </a:solidFill>
                        </a:rPr>
                        <a:t>Pseudomonas </a:t>
                      </a:r>
                      <a:r>
                        <a:rPr lang="en-US" altLang="zh-CN" sz="2400" i="1" baseline="0" dirty="0" err="1" smtClean="0">
                          <a:solidFill>
                            <a:srgbClr val="C00000"/>
                          </a:solidFill>
                        </a:rPr>
                        <a:t>aeruginosa</a:t>
                      </a:r>
                      <a:r>
                        <a:rPr lang="en-US" altLang="zh-CN" sz="2400" i="1" baseline="0" dirty="0" smtClean="0">
                          <a:solidFill>
                            <a:srgbClr val="C00000"/>
                          </a:solidFill>
                        </a:rPr>
                        <a:t> ( 17</a:t>
                      </a:r>
                      <a:r>
                        <a:rPr lang="en-US" altLang="zh-CN" sz="2400" i="1" baseline="30000" dirty="0" smtClean="0">
                          <a:solidFill>
                            <a:srgbClr val="C00000"/>
                          </a:solidFill>
                        </a:rPr>
                        <a:t>th</a:t>
                      </a:r>
                      <a:r>
                        <a:rPr lang="en-US" altLang="zh-CN" sz="2400" i="1" baseline="0" dirty="0" smtClean="0">
                          <a:solidFill>
                            <a:srgbClr val="C00000"/>
                          </a:solidFill>
                        </a:rPr>
                        <a:t> October 2020)</a:t>
                      </a:r>
                      <a:endParaRPr lang="zh-CN" altLang="en-US" sz="2400" i="1" dirty="0">
                        <a:solidFill>
                          <a:srgbClr val="C00000"/>
                        </a:solidFill>
                      </a:endParaRPr>
                    </a:p>
                  </a:txBody>
                  <a:tcPr/>
                </a:tc>
                <a:tc hMerge="1">
                  <a:txBody>
                    <a:bodyPr/>
                    <a:lstStyle/>
                    <a:p>
                      <a:endParaRPr lang="zh-CN" altLang="en-US" dirty="0"/>
                    </a:p>
                  </a:txBody>
                  <a:tcPr/>
                </a:tc>
                <a:extLst>
                  <a:ext uri="{0D108BD9-81ED-4DB2-BD59-A6C34878D82A}">
                    <a16:rowId xmlns:a16="http://schemas.microsoft.com/office/drawing/2014/main" xmlns="" val="1368131544"/>
                  </a:ext>
                </a:extLst>
              </a:tr>
              <a:tr h="317871">
                <a:tc>
                  <a:txBody>
                    <a:bodyPr/>
                    <a:lstStyle/>
                    <a:p>
                      <a:pPr algn="ctr"/>
                      <a:r>
                        <a:rPr lang="en-US" altLang="zh-CN" sz="2200" b="1" dirty="0" smtClean="0"/>
                        <a:t>Sensitive</a:t>
                      </a:r>
                      <a:endParaRPr lang="zh-CN" altLang="en-US" sz="2200" b="1" dirty="0"/>
                    </a:p>
                  </a:txBody>
                  <a:tcPr>
                    <a:solidFill>
                      <a:schemeClr val="accent1"/>
                    </a:solidFill>
                  </a:tcPr>
                </a:tc>
                <a:tc>
                  <a:txBody>
                    <a:bodyPr/>
                    <a:lstStyle/>
                    <a:p>
                      <a:pPr algn="ctr"/>
                      <a:r>
                        <a:rPr lang="en-US" altLang="zh-CN" sz="2200" b="1" dirty="0" smtClean="0"/>
                        <a:t>Resistant</a:t>
                      </a:r>
                      <a:endParaRPr lang="zh-CN" altLang="en-US" sz="2200" b="1" dirty="0"/>
                    </a:p>
                  </a:txBody>
                  <a:tcPr>
                    <a:solidFill>
                      <a:schemeClr val="accent1"/>
                    </a:solidFill>
                  </a:tcPr>
                </a:tc>
                <a:extLst>
                  <a:ext uri="{0D108BD9-81ED-4DB2-BD59-A6C34878D82A}">
                    <a16:rowId xmlns:a16="http://schemas.microsoft.com/office/drawing/2014/main" xmlns="" val="3030434476"/>
                  </a:ext>
                </a:extLst>
              </a:tr>
              <a:tr h="829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smtClean="0"/>
                        <a:t>Amikacin,</a:t>
                      </a:r>
                      <a:r>
                        <a:rPr lang="en-US" altLang="zh-CN" sz="2200" baseline="0" dirty="0" smtClean="0"/>
                        <a:t> Gentamycin, Ciprofloxacin, </a:t>
                      </a:r>
                      <a:r>
                        <a:rPr lang="en-US" altLang="zh-CN" sz="2200" baseline="0" dirty="0" err="1" smtClean="0"/>
                        <a:t>Ceftazidime</a:t>
                      </a:r>
                      <a:r>
                        <a:rPr lang="en-US" altLang="zh-CN" sz="2200" baseline="0" dirty="0" smtClean="0"/>
                        <a:t>, </a:t>
                      </a:r>
                      <a:r>
                        <a:rPr lang="en-US" altLang="zh-CN" sz="2200" baseline="0" dirty="0" err="1" smtClean="0"/>
                        <a:t>Ceftazidime</a:t>
                      </a:r>
                      <a:r>
                        <a:rPr lang="en-US" altLang="zh-CN" sz="2200" baseline="0" dirty="0" smtClean="0"/>
                        <a:t> + </a:t>
                      </a:r>
                      <a:r>
                        <a:rPr lang="en-US" altLang="zh-CN" sz="2200" baseline="0" dirty="0" err="1" smtClean="0"/>
                        <a:t>Clavulanic</a:t>
                      </a:r>
                      <a:r>
                        <a:rPr lang="en-US" altLang="zh-CN" sz="2200" baseline="0" dirty="0" smtClean="0"/>
                        <a:t> acid, </a:t>
                      </a:r>
                      <a:r>
                        <a:rPr lang="en-US" altLang="zh-CN" sz="2200" b="1" baseline="0" dirty="0" err="1" smtClean="0">
                          <a:solidFill>
                            <a:srgbClr val="C00000"/>
                          </a:solidFill>
                        </a:rPr>
                        <a:t>Ceftazidime</a:t>
                      </a:r>
                      <a:r>
                        <a:rPr lang="en-US" altLang="zh-CN" sz="2200" b="1" baseline="0" dirty="0" smtClean="0">
                          <a:solidFill>
                            <a:srgbClr val="C00000"/>
                          </a:solidFill>
                        </a:rPr>
                        <a:t> + </a:t>
                      </a:r>
                      <a:r>
                        <a:rPr lang="en-US" altLang="zh-CN" sz="2200" b="1" baseline="0" dirty="0" err="1" smtClean="0">
                          <a:solidFill>
                            <a:srgbClr val="C00000"/>
                          </a:solidFill>
                        </a:rPr>
                        <a:t>Tazobactum</a:t>
                      </a:r>
                      <a:r>
                        <a:rPr lang="en-US" altLang="zh-CN" sz="2200" b="1" baseline="0" dirty="0" smtClean="0">
                          <a:solidFill>
                            <a:srgbClr val="C00000"/>
                          </a:solidFill>
                        </a:rPr>
                        <a:t>, </a:t>
                      </a:r>
                      <a:r>
                        <a:rPr lang="en-US" altLang="zh-CN" sz="2200" baseline="0" dirty="0" smtClean="0"/>
                        <a:t>Piperacillin, </a:t>
                      </a:r>
                      <a:r>
                        <a:rPr lang="en-US" altLang="zh-CN" sz="2200" b="1" baseline="0" dirty="0" err="1" smtClean="0">
                          <a:solidFill>
                            <a:srgbClr val="C00000"/>
                          </a:solidFill>
                        </a:rPr>
                        <a:t>Piperacillin</a:t>
                      </a:r>
                      <a:r>
                        <a:rPr lang="en-US" altLang="zh-CN" sz="2200" b="1" baseline="0" dirty="0" smtClean="0">
                          <a:solidFill>
                            <a:srgbClr val="C00000"/>
                          </a:solidFill>
                        </a:rPr>
                        <a:t> + </a:t>
                      </a:r>
                      <a:r>
                        <a:rPr lang="en-US" altLang="zh-CN" sz="2200" b="1" baseline="0" dirty="0" err="1" smtClean="0">
                          <a:solidFill>
                            <a:srgbClr val="C00000"/>
                          </a:solidFill>
                        </a:rPr>
                        <a:t>Tazobactum</a:t>
                      </a:r>
                      <a:endParaRPr lang="en-US" altLang="zh-CN" sz="2200" b="1" baseline="0" dirty="0" smtClean="0">
                        <a:solidFill>
                          <a:srgbClr val="C00000"/>
                        </a:solidFill>
                      </a:endParaRPr>
                    </a:p>
                  </a:txBody>
                  <a:tcPr/>
                </a:tc>
                <a:tc>
                  <a:txBody>
                    <a:bodyPr/>
                    <a:lstStyle/>
                    <a:p>
                      <a:pPr algn="ctr"/>
                      <a:r>
                        <a:rPr lang="en-US" altLang="zh-CN" sz="2200" dirty="0" err="1" smtClean="0"/>
                        <a:t>Cefoxitin</a:t>
                      </a:r>
                      <a:r>
                        <a:rPr lang="en-US" altLang="zh-CN" sz="2200" baseline="0" dirty="0" smtClean="0"/>
                        <a:t>,  </a:t>
                      </a:r>
                      <a:r>
                        <a:rPr lang="en-US" altLang="zh-CN" sz="2200" dirty="0" err="1" smtClean="0"/>
                        <a:t>Cefotaxime</a:t>
                      </a:r>
                      <a:r>
                        <a:rPr lang="en-US" altLang="zh-CN" sz="2200" baseline="0" dirty="0" smtClean="0"/>
                        <a:t>, </a:t>
                      </a:r>
                      <a:r>
                        <a:rPr lang="en-US" altLang="zh-CN" sz="2200" dirty="0" err="1" smtClean="0"/>
                        <a:t>Ceftrixone</a:t>
                      </a:r>
                      <a:endParaRPr lang="en-US" altLang="zh-CN" sz="2200" dirty="0" smtClean="0"/>
                    </a:p>
                    <a:p>
                      <a:pPr algn="ctr"/>
                      <a:r>
                        <a:rPr lang="en-US" altLang="zh-CN" sz="2200" baseline="0" dirty="0" err="1" smtClean="0"/>
                        <a:t>Amoxycillin</a:t>
                      </a:r>
                      <a:r>
                        <a:rPr lang="en-US" altLang="zh-CN" sz="2200" baseline="0" dirty="0" smtClean="0"/>
                        <a:t> + </a:t>
                      </a:r>
                      <a:r>
                        <a:rPr lang="en-US" altLang="zh-CN" sz="2200" baseline="0" dirty="0" err="1" smtClean="0"/>
                        <a:t>Clavulanic</a:t>
                      </a:r>
                      <a:r>
                        <a:rPr lang="en-US" altLang="zh-CN" sz="2200" baseline="0" dirty="0" smtClean="0"/>
                        <a:t> acid</a:t>
                      </a:r>
                      <a:endParaRPr lang="zh-CN" altLang="en-US" sz="2200" dirty="0"/>
                    </a:p>
                  </a:txBody>
                  <a:tcPr/>
                </a:tc>
                <a:extLst>
                  <a:ext uri="{0D108BD9-81ED-4DB2-BD59-A6C34878D82A}">
                    <a16:rowId xmlns:a16="http://schemas.microsoft.com/office/drawing/2014/main" xmlns="" val="327490341"/>
                  </a:ext>
                </a:extLst>
              </a:tr>
            </a:tbl>
          </a:graphicData>
        </a:graphic>
      </p:graphicFrame>
    </p:spTree>
    <p:extLst>
      <p:ext uri="{BB962C8B-B14F-4D97-AF65-F5344CB8AC3E}">
        <p14:creationId xmlns:p14="http://schemas.microsoft.com/office/powerpoint/2010/main" xmlns="" val="15438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30" y="655966"/>
            <a:ext cx="11443304" cy="1582737"/>
          </a:xfrm>
        </p:spPr>
        <p:txBody>
          <a:bodyPr>
            <a:normAutofit/>
          </a:bodyPr>
          <a:lstStyle/>
          <a:p>
            <a:r>
              <a:rPr lang="en-US" altLang="zh-CN" b="1" dirty="0" smtClean="0">
                <a:solidFill>
                  <a:schemeClr val="tx1"/>
                </a:solidFill>
              </a:rPr>
              <a:t>4</a:t>
            </a:r>
            <a:r>
              <a:rPr lang="en-US" altLang="zh-CN" b="1" baseline="30000" dirty="0" smtClean="0">
                <a:solidFill>
                  <a:schemeClr val="tx1"/>
                </a:solidFill>
              </a:rPr>
              <a:t>th</a:t>
            </a:r>
            <a:r>
              <a:rPr lang="en-US" altLang="zh-CN" b="1" dirty="0" smtClean="0">
                <a:solidFill>
                  <a:schemeClr val="tx1"/>
                </a:solidFill>
              </a:rPr>
              <a:t> November</a:t>
            </a:r>
            <a:r>
              <a:rPr lang="en-US" altLang="zh-CN" dirty="0" smtClean="0">
                <a:solidFill>
                  <a:schemeClr val="tx1"/>
                </a:solidFill>
              </a:rPr>
              <a:t>: Due to fever spike,  Urine sample was sent for culture and sensitivity  and it was reported as “</a:t>
            </a:r>
            <a:r>
              <a:rPr lang="en-US" altLang="zh-CN" b="1" dirty="0" smtClean="0">
                <a:solidFill>
                  <a:srgbClr val="C00000"/>
                </a:solidFill>
              </a:rPr>
              <a:t>No growth</a:t>
            </a:r>
            <a:r>
              <a:rPr lang="en-US" altLang="zh-CN" dirty="0" smtClean="0">
                <a:solidFill>
                  <a:schemeClr val="tx1"/>
                </a:solidFill>
              </a:rPr>
              <a:t>”.</a:t>
            </a:r>
          </a:p>
          <a:p>
            <a:r>
              <a:rPr lang="en-US" altLang="zh-CN" b="1" dirty="0" smtClean="0">
                <a:solidFill>
                  <a:schemeClr val="tx1"/>
                </a:solidFill>
              </a:rPr>
              <a:t>7</a:t>
            </a:r>
            <a:r>
              <a:rPr lang="en-US" altLang="zh-CN" b="1" baseline="30000" dirty="0" smtClean="0">
                <a:solidFill>
                  <a:schemeClr val="tx1"/>
                </a:solidFill>
              </a:rPr>
              <a:t>th</a:t>
            </a:r>
            <a:r>
              <a:rPr lang="en-US" altLang="zh-CN" b="1" dirty="0" smtClean="0">
                <a:solidFill>
                  <a:schemeClr val="tx1"/>
                </a:solidFill>
              </a:rPr>
              <a:t> November</a:t>
            </a:r>
            <a:r>
              <a:rPr lang="en-US" altLang="zh-CN" dirty="0" smtClean="0">
                <a:solidFill>
                  <a:schemeClr val="tx1"/>
                </a:solidFill>
              </a:rPr>
              <a:t>: As wound was not-healing, a repeated swab was sent for culture and sensitivity which also isolated </a:t>
            </a:r>
            <a:r>
              <a:rPr lang="en-US" altLang="zh-CN" b="1" i="1" dirty="0" smtClean="0">
                <a:solidFill>
                  <a:srgbClr val="C00000"/>
                </a:solidFill>
              </a:rPr>
              <a:t>Pseudomonas </a:t>
            </a:r>
            <a:r>
              <a:rPr lang="en-US" altLang="zh-CN" b="1" i="1" dirty="0" err="1" smtClean="0">
                <a:solidFill>
                  <a:srgbClr val="C00000"/>
                </a:solidFill>
              </a:rPr>
              <a:t>aeruginosa</a:t>
            </a:r>
            <a:r>
              <a:rPr lang="en-US" altLang="zh-CN" b="1" i="1" dirty="0" smtClean="0">
                <a:solidFill>
                  <a:srgbClr val="C00000"/>
                </a:solidFill>
              </a:rPr>
              <a:t> </a:t>
            </a:r>
            <a:r>
              <a:rPr lang="en-US" altLang="zh-CN" i="1" dirty="0" smtClean="0">
                <a:solidFill>
                  <a:schemeClr val="tx1"/>
                </a:solidFill>
              </a:rPr>
              <a:t>but </a:t>
            </a:r>
            <a:r>
              <a:rPr lang="en-US" altLang="zh-CN" b="1" i="1" dirty="0" smtClean="0">
                <a:solidFill>
                  <a:schemeClr val="tx1"/>
                </a:solidFill>
              </a:rPr>
              <a:t>different susceptibility </a:t>
            </a:r>
            <a:r>
              <a:rPr lang="en-US" altLang="zh-CN" i="1" dirty="0" smtClean="0">
                <a:solidFill>
                  <a:schemeClr val="tx1"/>
                </a:solidFill>
              </a:rPr>
              <a:t>testing. </a:t>
            </a:r>
            <a:endParaRPr lang="en-US" altLang="zh-CN" dirty="0" smtClean="0">
              <a:solidFill>
                <a:schemeClr val="tx1"/>
              </a:solidFill>
            </a:endParaRPr>
          </a:p>
          <a:p>
            <a:endParaRPr lang="zh-CN" alt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886466473"/>
              </p:ext>
            </p:extLst>
          </p:nvPr>
        </p:nvGraphicFramePr>
        <p:xfrm>
          <a:off x="383822" y="2526806"/>
          <a:ext cx="11419295" cy="2068054"/>
        </p:xfrm>
        <a:graphic>
          <a:graphicData uri="http://schemas.openxmlformats.org/drawingml/2006/table">
            <a:tbl>
              <a:tblPr firstRow="1" bandRow="1">
                <a:tableStyleId>{5C22544A-7EE6-4342-B048-85BDC9FD1C3A}</a:tableStyleId>
              </a:tblPr>
              <a:tblGrid>
                <a:gridCol w="2700912">
                  <a:extLst>
                    <a:ext uri="{9D8B030D-6E8A-4147-A177-3AD203B41FA5}">
                      <a16:colId xmlns:a16="http://schemas.microsoft.com/office/drawing/2014/main" xmlns="" val="3245808101"/>
                    </a:ext>
                  </a:extLst>
                </a:gridCol>
                <a:gridCol w="8718383">
                  <a:extLst>
                    <a:ext uri="{9D8B030D-6E8A-4147-A177-3AD203B41FA5}">
                      <a16:colId xmlns:a16="http://schemas.microsoft.com/office/drawing/2014/main" xmlns="" val="3578249282"/>
                    </a:ext>
                  </a:extLst>
                </a:gridCol>
              </a:tblGrid>
              <a:tr h="337130">
                <a:tc gridSpan="2">
                  <a:txBody>
                    <a:bodyPr/>
                    <a:lstStyle/>
                    <a:p>
                      <a:pPr algn="ctr"/>
                      <a:r>
                        <a:rPr lang="en-US" altLang="zh-CN" sz="2800" i="1" baseline="0" dirty="0" smtClean="0">
                          <a:solidFill>
                            <a:srgbClr val="C00000"/>
                          </a:solidFill>
                        </a:rPr>
                        <a:t>Pseudomonas aeruginosa</a:t>
                      </a:r>
                      <a:endParaRPr lang="zh-CN" altLang="en-US" sz="2800" i="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tc>
                <a:extLst>
                  <a:ext uri="{0D108BD9-81ED-4DB2-BD59-A6C34878D82A}">
                    <a16:rowId xmlns:a16="http://schemas.microsoft.com/office/drawing/2014/main" xmlns="" val="1368131544"/>
                  </a:ext>
                </a:extLst>
              </a:tr>
              <a:tr h="365224">
                <a:tc>
                  <a:txBody>
                    <a:bodyPr/>
                    <a:lstStyle/>
                    <a:p>
                      <a:pPr algn="ctr"/>
                      <a:r>
                        <a:rPr lang="en-US" altLang="zh-CN" sz="2000" b="1" dirty="0" smtClean="0"/>
                        <a:t>Sensitive</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altLang="zh-CN" sz="2000" b="1" dirty="0" smtClean="0"/>
                        <a:t>Resistant</a:t>
                      </a:r>
                      <a:endParaRPr lang="zh-CN" alt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3030434476"/>
                  </a:ext>
                </a:extLst>
              </a:tr>
              <a:tr h="1153654">
                <a:tc>
                  <a:txBody>
                    <a:bodyPr/>
                    <a:lstStyle/>
                    <a:p>
                      <a:r>
                        <a:rPr lang="en-US" altLang="zh-CN" sz="2000" b="1" dirty="0" smtClean="0">
                          <a:solidFill>
                            <a:srgbClr val="C00000"/>
                          </a:solidFill>
                        </a:rPr>
                        <a:t>Amikacin,</a:t>
                      </a:r>
                      <a:r>
                        <a:rPr lang="en-US" altLang="zh-CN" sz="2000" baseline="0" dirty="0" smtClean="0"/>
                        <a:t> Gentamycin</a:t>
                      </a:r>
                    </a:p>
                    <a:p>
                      <a:r>
                        <a:rPr lang="en-US" altLang="zh-CN" sz="2000" dirty="0" err="1" smtClean="0"/>
                        <a:t>Colistin</a:t>
                      </a:r>
                      <a:r>
                        <a:rPr lang="en-US" altLang="zh-CN" sz="2000" dirty="0" smtClean="0"/>
                        <a:t>,</a:t>
                      </a:r>
                      <a:r>
                        <a:rPr lang="en-US" altLang="zh-CN" sz="2000" baseline="0" dirty="0" smtClean="0"/>
                        <a:t> </a:t>
                      </a:r>
                      <a:r>
                        <a:rPr lang="en-US" altLang="zh-CN" sz="2000" baseline="0" dirty="0" err="1" smtClean="0"/>
                        <a:t>Tigecycline</a:t>
                      </a:r>
                      <a:r>
                        <a:rPr lang="en-US" altLang="zh-CN" sz="2000" baseline="0" dirty="0" smtClean="0"/>
                        <a:t>, </a:t>
                      </a:r>
                      <a:r>
                        <a:rPr lang="en-US" altLang="zh-CN" sz="2000" baseline="0" dirty="0" err="1" smtClean="0"/>
                        <a:t>Ofloxacin</a:t>
                      </a:r>
                      <a:r>
                        <a:rPr lang="en-US" altLang="zh-CN" sz="2000" baseline="0" dirty="0" smtClean="0"/>
                        <a:t>, Tobramycin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err="1" smtClean="0"/>
                        <a:t>Carbenicillin</a:t>
                      </a:r>
                      <a:r>
                        <a:rPr lang="en-US" altLang="zh-CN" sz="2000" dirty="0" smtClean="0"/>
                        <a:t>,</a:t>
                      </a:r>
                      <a:r>
                        <a:rPr lang="en-US" altLang="zh-CN" sz="2000" baseline="0" dirty="0" smtClean="0"/>
                        <a:t> piperacillin, Ciprofloxacin, </a:t>
                      </a:r>
                      <a:r>
                        <a:rPr lang="en-US" altLang="zh-CN" sz="2000" dirty="0" err="1" smtClean="0"/>
                        <a:t>Cefoxitin</a:t>
                      </a:r>
                      <a:r>
                        <a:rPr lang="en-US" altLang="zh-CN" sz="2000" baseline="0" dirty="0" smtClean="0"/>
                        <a:t>, </a:t>
                      </a:r>
                      <a:r>
                        <a:rPr lang="en-US" altLang="zh-CN" sz="2000" dirty="0" err="1" smtClean="0"/>
                        <a:t>Cefotaxime</a:t>
                      </a:r>
                      <a:r>
                        <a:rPr lang="en-US" altLang="zh-CN" sz="2000" dirty="0" smtClean="0"/>
                        <a:t>, </a:t>
                      </a:r>
                      <a:r>
                        <a:rPr lang="en-US" altLang="zh-CN" sz="2000" dirty="0" err="1" smtClean="0"/>
                        <a:t>Ceftrixone</a:t>
                      </a:r>
                      <a:r>
                        <a:rPr lang="en-US" altLang="zh-CN" sz="2000" dirty="0" smtClean="0"/>
                        <a:t>, </a:t>
                      </a:r>
                      <a:r>
                        <a:rPr lang="en-US" altLang="zh-CN" sz="2000" dirty="0" err="1" smtClean="0"/>
                        <a:t>Ceftazidime</a:t>
                      </a:r>
                      <a:r>
                        <a:rPr lang="en-US" altLang="zh-CN" sz="2000" dirty="0" smtClean="0"/>
                        <a:t>,</a:t>
                      </a:r>
                      <a:r>
                        <a:rPr lang="en-US" altLang="zh-CN" sz="2000" baseline="0" dirty="0" smtClean="0"/>
                        <a:t> </a:t>
                      </a:r>
                      <a:r>
                        <a:rPr lang="en-US" altLang="zh-CN" sz="2000" baseline="0" dirty="0" err="1" smtClean="0"/>
                        <a:t>Ceftazidime</a:t>
                      </a:r>
                      <a:r>
                        <a:rPr lang="en-US" altLang="zh-CN" sz="2000" baseline="0" dirty="0" smtClean="0"/>
                        <a:t> + </a:t>
                      </a:r>
                      <a:r>
                        <a:rPr lang="en-US" altLang="zh-CN" sz="2000" baseline="0" dirty="0" err="1" smtClean="0"/>
                        <a:t>Clavulanic</a:t>
                      </a:r>
                      <a:r>
                        <a:rPr lang="en-US" altLang="zh-CN" sz="2000" baseline="0" dirty="0" smtClean="0"/>
                        <a:t> acid, </a:t>
                      </a:r>
                      <a:r>
                        <a:rPr lang="en-US" altLang="zh-CN" sz="2000" b="1" baseline="0" dirty="0" err="1" smtClean="0">
                          <a:solidFill>
                            <a:srgbClr val="C00000"/>
                          </a:solidFill>
                        </a:rPr>
                        <a:t>Ceftazidime</a:t>
                      </a:r>
                      <a:r>
                        <a:rPr lang="en-US" altLang="zh-CN" sz="2000" b="1" baseline="0" dirty="0" smtClean="0">
                          <a:solidFill>
                            <a:srgbClr val="C00000"/>
                          </a:solidFill>
                        </a:rPr>
                        <a:t> + </a:t>
                      </a:r>
                      <a:r>
                        <a:rPr lang="en-US" altLang="zh-CN" sz="2000" b="1" baseline="0" dirty="0" err="1" smtClean="0">
                          <a:solidFill>
                            <a:srgbClr val="C00000"/>
                          </a:solidFill>
                        </a:rPr>
                        <a:t>Tazobactum</a:t>
                      </a:r>
                      <a:r>
                        <a:rPr lang="en-US" altLang="zh-CN" sz="2000" baseline="0" dirty="0" smtClean="0"/>
                        <a:t>, </a:t>
                      </a:r>
                      <a:r>
                        <a:rPr lang="en-US" altLang="zh-CN" sz="2000" b="1" baseline="0" dirty="0" err="1" smtClean="0">
                          <a:solidFill>
                            <a:srgbClr val="C00000"/>
                          </a:solidFill>
                        </a:rPr>
                        <a:t>Piperacillin+Tazobactum</a:t>
                      </a:r>
                      <a:r>
                        <a:rPr lang="en-US" altLang="zh-CN" sz="2000" baseline="0" dirty="0" smtClean="0"/>
                        <a:t>, </a:t>
                      </a:r>
                      <a:r>
                        <a:rPr lang="en-US" altLang="zh-CN" sz="2000" baseline="0" dirty="0" err="1" smtClean="0"/>
                        <a:t>Meropenem</a:t>
                      </a:r>
                      <a:r>
                        <a:rPr lang="en-US" altLang="zh-CN" sz="2000" baseline="0" dirty="0" smtClean="0"/>
                        <a:t>, </a:t>
                      </a:r>
                      <a:r>
                        <a:rPr lang="en-US" altLang="zh-CN" sz="2000" baseline="0" dirty="0" err="1" smtClean="0"/>
                        <a:t>Imipenem</a:t>
                      </a:r>
                      <a:r>
                        <a:rPr lang="en-US" altLang="zh-CN" sz="2000" baseline="0" dirty="0" smtClean="0"/>
                        <a:t>, </a:t>
                      </a:r>
                      <a:r>
                        <a:rPr lang="en-US" altLang="zh-CN" sz="2000" baseline="0" dirty="0" err="1" smtClean="0"/>
                        <a:t>Amoxycillin</a:t>
                      </a:r>
                      <a:r>
                        <a:rPr lang="en-US" altLang="zh-CN" sz="2000" baseline="0" dirty="0" smtClean="0"/>
                        <a:t> + </a:t>
                      </a:r>
                      <a:r>
                        <a:rPr lang="en-US" altLang="zh-CN" sz="2000" baseline="0" dirty="0" err="1" smtClean="0"/>
                        <a:t>Clavulanic</a:t>
                      </a:r>
                      <a:r>
                        <a:rPr lang="en-US" altLang="zh-CN" sz="2000" baseline="0" dirty="0" smtClean="0"/>
                        <a:t> acid</a:t>
                      </a:r>
                      <a:endParaRPr lang="zh-CN"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7490341"/>
                  </a:ext>
                </a:extLst>
              </a:tr>
            </a:tbl>
          </a:graphicData>
        </a:graphic>
      </p:graphicFrame>
      <p:sp>
        <p:nvSpPr>
          <p:cNvPr id="5" name="Content Placeholder 2"/>
          <p:cNvSpPr txBox="1">
            <a:spLocks/>
          </p:cNvSpPr>
          <p:nvPr/>
        </p:nvSpPr>
        <p:spPr>
          <a:xfrm>
            <a:off x="606223" y="4809899"/>
            <a:ext cx="11217526" cy="685801"/>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en-US" altLang="zh-CN" dirty="0" smtClean="0">
                <a:solidFill>
                  <a:schemeClr val="tx1"/>
                </a:solidFill>
              </a:rPr>
              <a:t>After above  susceptibility  report, antibiotic treatment was changed from </a:t>
            </a:r>
            <a:r>
              <a:rPr lang="en-US" altLang="zh-CN" dirty="0" err="1" smtClean="0">
                <a:solidFill>
                  <a:schemeClr val="tx1"/>
                </a:solidFill>
              </a:rPr>
              <a:t>Cefoperazone</a:t>
            </a:r>
            <a:r>
              <a:rPr lang="en-US" altLang="zh-CN" dirty="0" smtClean="0">
                <a:solidFill>
                  <a:schemeClr val="tx1"/>
                </a:solidFill>
              </a:rPr>
              <a:t>+ </a:t>
            </a:r>
            <a:r>
              <a:rPr lang="en-US" altLang="zh-CN" dirty="0">
                <a:solidFill>
                  <a:schemeClr val="tx1"/>
                </a:solidFill>
              </a:rPr>
              <a:t>S</a:t>
            </a:r>
            <a:r>
              <a:rPr lang="en-US" altLang="zh-CN" dirty="0" smtClean="0">
                <a:solidFill>
                  <a:schemeClr val="tx1"/>
                </a:solidFill>
              </a:rPr>
              <a:t>ulbactam to Amikacin.</a:t>
            </a:r>
            <a:endParaRPr lang="zh-CN" altLang="en-US" dirty="0">
              <a:solidFill>
                <a:schemeClr val="tx1"/>
              </a:solidFill>
            </a:endParaRPr>
          </a:p>
        </p:txBody>
      </p:sp>
    </p:spTree>
    <p:extLst>
      <p:ext uri="{BB962C8B-B14F-4D97-AF65-F5344CB8AC3E}">
        <p14:creationId xmlns:p14="http://schemas.microsoft.com/office/powerpoint/2010/main" xmlns="" val="34997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541" y="716581"/>
            <a:ext cx="11401777" cy="1438040"/>
          </a:xfrm>
        </p:spPr>
        <p:txBody>
          <a:bodyPr>
            <a:normAutofit/>
          </a:bodyPr>
          <a:lstStyle/>
          <a:p>
            <a:pPr marL="1828800" indent="-1784350">
              <a:buNone/>
            </a:pPr>
            <a:r>
              <a:rPr lang="en-US" altLang="zh-CN" b="1" dirty="0" smtClean="0">
                <a:solidFill>
                  <a:schemeClr val="tx1"/>
                </a:solidFill>
              </a:rPr>
              <a:t>17</a:t>
            </a:r>
            <a:r>
              <a:rPr lang="en-US" altLang="zh-CN" b="1" baseline="30000" dirty="0" smtClean="0">
                <a:solidFill>
                  <a:schemeClr val="tx1"/>
                </a:solidFill>
              </a:rPr>
              <a:t>th</a:t>
            </a:r>
            <a:r>
              <a:rPr lang="en-US" altLang="zh-CN" b="1" dirty="0" smtClean="0">
                <a:solidFill>
                  <a:schemeClr val="tx1"/>
                </a:solidFill>
              </a:rPr>
              <a:t> November</a:t>
            </a:r>
            <a:r>
              <a:rPr lang="en-US" altLang="zh-CN" dirty="0" smtClean="0">
                <a:solidFill>
                  <a:schemeClr val="tx1"/>
                </a:solidFill>
              </a:rPr>
              <a:t>: Even after prolonged antibiotics treatment,  infection was not subsiding at the wound site and another swab was repeated.</a:t>
            </a:r>
          </a:p>
          <a:p>
            <a:pPr marL="1828800" indent="147638">
              <a:buNone/>
            </a:pPr>
            <a:r>
              <a:rPr lang="en-US" altLang="zh-CN" dirty="0" smtClean="0">
                <a:solidFill>
                  <a:schemeClr val="tx1"/>
                </a:solidFill>
              </a:rPr>
              <a:t>These are the 2 isolates:</a:t>
            </a:r>
            <a:endParaRPr lang="zh-CN" alt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095954513"/>
              </p:ext>
            </p:extLst>
          </p:nvPr>
        </p:nvGraphicFramePr>
        <p:xfrm>
          <a:off x="243842" y="2581341"/>
          <a:ext cx="11667257" cy="3723640"/>
        </p:xfrm>
        <a:graphic>
          <a:graphicData uri="http://schemas.openxmlformats.org/drawingml/2006/table">
            <a:tbl>
              <a:tblPr firstRow="1" bandRow="1">
                <a:tableStyleId>{5C22544A-7EE6-4342-B048-85BDC9FD1C3A}</a:tableStyleId>
              </a:tblPr>
              <a:tblGrid>
                <a:gridCol w="1400912">
                  <a:extLst>
                    <a:ext uri="{9D8B030D-6E8A-4147-A177-3AD203B41FA5}">
                      <a16:colId xmlns:a16="http://schemas.microsoft.com/office/drawing/2014/main" xmlns="" val="3245808101"/>
                    </a:ext>
                  </a:extLst>
                </a:gridCol>
                <a:gridCol w="4243997">
                  <a:extLst>
                    <a:ext uri="{9D8B030D-6E8A-4147-A177-3AD203B41FA5}">
                      <a16:colId xmlns:a16="http://schemas.microsoft.com/office/drawing/2014/main" xmlns="" val="3578249282"/>
                    </a:ext>
                  </a:extLst>
                </a:gridCol>
                <a:gridCol w="1407662">
                  <a:extLst>
                    <a:ext uri="{9D8B030D-6E8A-4147-A177-3AD203B41FA5}">
                      <a16:colId xmlns:a16="http://schemas.microsoft.com/office/drawing/2014/main" xmlns="" val="1292866174"/>
                    </a:ext>
                  </a:extLst>
                </a:gridCol>
                <a:gridCol w="4614686">
                  <a:extLst>
                    <a:ext uri="{9D8B030D-6E8A-4147-A177-3AD203B41FA5}">
                      <a16:colId xmlns:a16="http://schemas.microsoft.com/office/drawing/2014/main" xmlns="" val="2162172966"/>
                    </a:ext>
                  </a:extLst>
                </a:gridCol>
              </a:tblGrid>
              <a:tr h="370840">
                <a:tc gridSpan="2">
                  <a:txBody>
                    <a:bodyPr/>
                    <a:lstStyle/>
                    <a:p>
                      <a:pPr algn="ctr"/>
                      <a:r>
                        <a:rPr lang="en-US" altLang="zh-CN" sz="2800" i="1" baseline="0" dirty="0" err="1" smtClean="0">
                          <a:solidFill>
                            <a:schemeClr val="tx1"/>
                          </a:solidFill>
                        </a:rPr>
                        <a:t>Acinetobacter</a:t>
                      </a:r>
                      <a:r>
                        <a:rPr lang="en-US" altLang="zh-CN" sz="2800" i="1" baseline="0" dirty="0" smtClean="0">
                          <a:solidFill>
                            <a:schemeClr val="tx1"/>
                          </a:solidFill>
                        </a:rPr>
                        <a:t> species</a:t>
                      </a:r>
                      <a:endParaRPr lang="zh-CN" altLang="en-US" sz="2800" i="1" dirty="0">
                        <a:solidFill>
                          <a:schemeClr val="tx1"/>
                        </a:solidFill>
                      </a:endParaRPr>
                    </a:p>
                  </a:txBody>
                  <a:tcPr/>
                </a:tc>
                <a:tc hMerge="1">
                  <a:txBody>
                    <a:bodyPr/>
                    <a:lstStyle/>
                    <a:p>
                      <a:endParaRPr lang="zh-CN" altLang="en-US" dirty="0"/>
                    </a:p>
                  </a:txBody>
                  <a:tcPr/>
                </a:tc>
                <a:tc gridSpan="2">
                  <a:txBody>
                    <a:bodyPr/>
                    <a:lstStyle/>
                    <a:p>
                      <a:pPr algn="ctr"/>
                      <a:r>
                        <a:rPr lang="en-US" altLang="zh-CN" sz="2800" i="1" dirty="0" smtClean="0">
                          <a:solidFill>
                            <a:schemeClr val="tx1"/>
                          </a:solidFill>
                        </a:rPr>
                        <a:t>Proteus</a:t>
                      </a:r>
                      <a:r>
                        <a:rPr lang="en-US" altLang="zh-CN" sz="2800" i="1" baseline="0" dirty="0" smtClean="0">
                          <a:solidFill>
                            <a:schemeClr val="tx1"/>
                          </a:solidFill>
                        </a:rPr>
                        <a:t> species</a:t>
                      </a:r>
                      <a:endParaRPr lang="zh-CN" altLang="en-US" sz="2800" i="1" dirty="0">
                        <a:solidFill>
                          <a:schemeClr val="tx1"/>
                        </a:solidFill>
                      </a:endParaRPr>
                    </a:p>
                  </a:txBody>
                  <a:tcPr/>
                </a:tc>
                <a:tc hMerge="1">
                  <a:txBody>
                    <a:bodyPr/>
                    <a:lstStyle/>
                    <a:p>
                      <a:endParaRPr lang="zh-CN" altLang="en-US" dirty="0"/>
                    </a:p>
                  </a:txBody>
                  <a:tcPr/>
                </a:tc>
                <a:extLst>
                  <a:ext uri="{0D108BD9-81ED-4DB2-BD59-A6C34878D82A}">
                    <a16:rowId xmlns:a16="http://schemas.microsoft.com/office/drawing/2014/main" xmlns="" val="1368131544"/>
                  </a:ext>
                </a:extLst>
              </a:tr>
              <a:tr h="370840">
                <a:tc>
                  <a:txBody>
                    <a:bodyPr/>
                    <a:lstStyle/>
                    <a:p>
                      <a:pPr algn="ctr"/>
                      <a:r>
                        <a:rPr lang="en-US" altLang="zh-CN" b="1" dirty="0" smtClean="0"/>
                        <a:t>Sensitive</a:t>
                      </a:r>
                      <a:endParaRPr lang="zh-CN" altLang="en-US" b="1" dirty="0"/>
                    </a:p>
                  </a:txBody>
                  <a:tcPr>
                    <a:solidFill>
                      <a:schemeClr val="accent1"/>
                    </a:solidFill>
                  </a:tcPr>
                </a:tc>
                <a:tc>
                  <a:txBody>
                    <a:bodyPr/>
                    <a:lstStyle/>
                    <a:p>
                      <a:pPr algn="ctr"/>
                      <a:r>
                        <a:rPr lang="en-US" altLang="zh-CN" b="1" dirty="0" smtClean="0"/>
                        <a:t>Resistant</a:t>
                      </a:r>
                      <a:endParaRPr lang="zh-CN" altLang="en-US" b="1" dirty="0"/>
                    </a:p>
                  </a:txBody>
                  <a:tcPr>
                    <a:solidFill>
                      <a:schemeClr val="accent1"/>
                    </a:solidFill>
                  </a:tcPr>
                </a:tc>
                <a:tc>
                  <a:txBody>
                    <a:bodyPr/>
                    <a:lstStyle/>
                    <a:p>
                      <a:pPr algn="ctr"/>
                      <a:r>
                        <a:rPr lang="en-US" altLang="zh-CN" b="1" dirty="0" smtClean="0"/>
                        <a:t>Sensitive</a:t>
                      </a:r>
                      <a:endParaRPr lang="zh-CN" altLang="en-US" b="1" dirty="0"/>
                    </a:p>
                  </a:txBody>
                  <a:tcPr>
                    <a:solidFill>
                      <a:schemeClr val="accent1"/>
                    </a:solidFill>
                  </a:tcPr>
                </a:tc>
                <a:tc>
                  <a:txBody>
                    <a:bodyPr/>
                    <a:lstStyle/>
                    <a:p>
                      <a:pPr algn="ctr"/>
                      <a:r>
                        <a:rPr lang="en-US" altLang="zh-CN" b="1" dirty="0" smtClean="0"/>
                        <a:t>Resistant</a:t>
                      </a:r>
                      <a:endParaRPr lang="zh-CN" altLang="en-US" b="1" dirty="0"/>
                    </a:p>
                  </a:txBody>
                  <a:tcPr>
                    <a:solidFill>
                      <a:schemeClr val="accent1"/>
                    </a:solidFill>
                  </a:tcPr>
                </a:tc>
                <a:extLst>
                  <a:ext uri="{0D108BD9-81ED-4DB2-BD59-A6C34878D82A}">
                    <a16:rowId xmlns:a16="http://schemas.microsoft.com/office/drawing/2014/main" xmlns="" val="3030434476"/>
                  </a:ext>
                </a:extLst>
              </a:tr>
              <a:tr h="1968864">
                <a:tc>
                  <a:txBody>
                    <a:bodyPr/>
                    <a:lstStyle/>
                    <a:p>
                      <a:pPr algn="ctr"/>
                      <a:r>
                        <a:rPr lang="en-US" altLang="zh-CN" sz="2000" dirty="0" err="1" smtClean="0"/>
                        <a:t>Colistin</a:t>
                      </a:r>
                      <a:r>
                        <a:rPr lang="en-US" altLang="zh-CN" sz="2000" dirty="0" smtClean="0"/>
                        <a:t>,</a:t>
                      </a:r>
                      <a:r>
                        <a:rPr lang="en-US" altLang="zh-CN" sz="2000" baseline="0" dirty="0" smtClean="0"/>
                        <a:t> </a:t>
                      </a:r>
                      <a:r>
                        <a:rPr lang="en-US" altLang="zh-CN" sz="2000" baseline="0" dirty="0" err="1" smtClean="0"/>
                        <a:t>Tigecycline</a:t>
                      </a:r>
                      <a:endParaRPr lang="en-US" altLang="zh-CN" sz="2000" baseline="0" dirty="0" smtClean="0"/>
                    </a:p>
                  </a:txBody>
                  <a:tcPr/>
                </a:tc>
                <a:tc>
                  <a:txBody>
                    <a:bodyPr/>
                    <a:lstStyle/>
                    <a:p>
                      <a:pPr algn="ctr"/>
                      <a:r>
                        <a:rPr lang="en-US" altLang="zh-CN" sz="2000" baseline="0" dirty="0" err="1" smtClean="0"/>
                        <a:t>Ampicilin</a:t>
                      </a:r>
                      <a:r>
                        <a:rPr lang="en-US" altLang="zh-CN" sz="2000" baseline="0" dirty="0" smtClean="0"/>
                        <a:t>, </a:t>
                      </a:r>
                      <a:r>
                        <a:rPr lang="en-US" altLang="zh-CN" sz="2000" baseline="0" dirty="0" err="1" smtClean="0"/>
                        <a:t>Norfloxacin</a:t>
                      </a:r>
                      <a:r>
                        <a:rPr lang="en-US" altLang="zh-CN" sz="2000" baseline="0" dirty="0" smtClean="0"/>
                        <a:t>, Amikacin, </a:t>
                      </a:r>
                      <a:r>
                        <a:rPr lang="en-US" altLang="zh-CN" sz="2000" baseline="0" dirty="0" err="1" smtClean="0"/>
                        <a:t>Cotrimoxazole</a:t>
                      </a:r>
                      <a:r>
                        <a:rPr lang="en-US" altLang="zh-CN" sz="2000" baseline="0" dirty="0" smtClean="0"/>
                        <a:t>, Chloramphenicol, </a:t>
                      </a:r>
                      <a:r>
                        <a:rPr lang="en-US" altLang="zh-CN" sz="2000" dirty="0" err="1" smtClean="0"/>
                        <a:t>Cefoxitin</a:t>
                      </a:r>
                      <a:r>
                        <a:rPr lang="en-US" altLang="zh-CN" sz="2000" baseline="0" dirty="0" smtClean="0"/>
                        <a:t>, </a:t>
                      </a:r>
                      <a:r>
                        <a:rPr lang="en-US" altLang="zh-CN" sz="2000" dirty="0" err="1" smtClean="0"/>
                        <a:t>Cefotaxime</a:t>
                      </a:r>
                      <a:r>
                        <a:rPr lang="en-US" altLang="zh-CN" sz="2000" dirty="0" smtClean="0"/>
                        <a:t>, </a:t>
                      </a:r>
                      <a:r>
                        <a:rPr lang="en-US" altLang="zh-CN" sz="2000" dirty="0" err="1" smtClean="0"/>
                        <a:t>Ceftrixone</a:t>
                      </a:r>
                      <a:r>
                        <a:rPr lang="en-US" altLang="zh-CN" sz="2000" dirty="0" smtClean="0"/>
                        <a:t>, </a:t>
                      </a:r>
                      <a:r>
                        <a:rPr lang="en-US" altLang="zh-CN" sz="2000" dirty="0" err="1" smtClean="0"/>
                        <a:t>Ceftazidime</a:t>
                      </a:r>
                      <a:r>
                        <a:rPr lang="en-US" altLang="zh-CN" sz="2000" dirty="0" smtClean="0"/>
                        <a:t>,</a:t>
                      </a:r>
                      <a:r>
                        <a:rPr lang="en-US" altLang="zh-CN" sz="2000" baseline="0" dirty="0" smtClean="0"/>
                        <a:t> </a:t>
                      </a:r>
                      <a:r>
                        <a:rPr lang="en-US" altLang="zh-CN" sz="2000" baseline="0" dirty="0" err="1" smtClean="0"/>
                        <a:t>Ceftazidime</a:t>
                      </a:r>
                      <a:r>
                        <a:rPr lang="en-US" altLang="zh-CN" sz="2000" baseline="0" dirty="0" smtClean="0"/>
                        <a:t> + Clavulanic acid, </a:t>
                      </a:r>
                      <a:r>
                        <a:rPr lang="en-US" altLang="zh-CN" sz="2000" baseline="0" dirty="0" err="1" smtClean="0"/>
                        <a:t>Piperacillin+Tazobactum</a:t>
                      </a:r>
                      <a:r>
                        <a:rPr lang="en-US" altLang="zh-CN" sz="2000" baseline="0" dirty="0" smtClean="0"/>
                        <a:t>, </a:t>
                      </a:r>
                      <a:r>
                        <a:rPr lang="en-US" altLang="zh-CN" sz="2000" baseline="0" dirty="0" err="1" smtClean="0"/>
                        <a:t>Meropenem</a:t>
                      </a:r>
                      <a:r>
                        <a:rPr lang="en-US" altLang="zh-CN" sz="2000" baseline="0" dirty="0" smtClean="0"/>
                        <a:t>, </a:t>
                      </a:r>
                      <a:r>
                        <a:rPr lang="en-US" altLang="zh-CN" sz="2000" baseline="0" dirty="0" err="1" smtClean="0"/>
                        <a:t>Imipenem</a:t>
                      </a:r>
                      <a:r>
                        <a:rPr lang="en-US" altLang="zh-CN" sz="2000" baseline="0" dirty="0" smtClean="0"/>
                        <a:t>,, </a:t>
                      </a:r>
                      <a:r>
                        <a:rPr lang="en-US" altLang="zh-CN" sz="2000" baseline="0" dirty="0" err="1" smtClean="0"/>
                        <a:t>Amoxycillin</a:t>
                      </a:r>
                      <a:r>
                        <a:rPr lang="en-US" altLang="zh-CN" sz="2000" baseline="0" dirty="0" smtClean="0"/>
                        <a:t> + Clavulanic acid, </a:t>
                      </a:r>
                      <a:r>
                        <a:rPr lang="en-US" altLang="zh-CN" sz="2000" baseline="0" dirty="0" err="1" smtClean="0"/>
                        <a:t>Ofloxacin</a:t>
                      </a:r>
                      <a:r>
                        <a:rPr lang="en-US" altLang="zh-CN" sz="2000" baseline="0" dirty="0" smtClean="0"/>
                        <a:t>, Gentamycin</a:t>
                      </a:r>
                      <a:endParaRPr lang="zh-CN" altLang="en-US" sz="2000" dirty="0"/>
                    </a:p>
                  </a:txBody>
                  <a:tcPr/>
                </a:tc>
                <a:tc>
                  <a:txBody>
                    <a:bodyPr/>
                    <a:lstStyle/>
                    <a:p>
                      <a:r>
                        <a:rPr lang="en-US" altLang="zh-CN" sz="2000" baseline="0" dirty="0" err="1" smtClean="0"/>
                        <a:t>Tigecycline</a:t>
                      </a:r>
                      <a:endParaRPr lang="en-US" altLang="zh-CN" sz="2000" baseline="0" dirty="0" smtClean="0"/>
                    </a:p>
                  </a:txBody>
                  <a:tcPr/>
                </a:tc>
                <a:tc>
                  <a:txBody>
                    <a:bodyPr/>
                    <a:lstStyle/>
                    <a:p>
                      <a:pPr algn="ctr"/>
                      <a:r>
                        <a:rPr lang="en-US" altLang="zh-CN" sz="2000" baseline="0" dirty="0" err="1" smtClean="0"/>
                        <a:t>Ampicilin</a:t>
                      </a:r>
                      <a:r>
                        <a:rPr lang="en-US" altLang="zh-CN" sz="2000" baseline="0" dirty="0" smtClean="0"/>
                        <a:t>, </a:t>
                      </a:r>
                      <a:r>
                        <a:rPr lang="en-US" altLang="zh-CN" sz="2000" baseline="0" dirty="0" err="1" smtClean="0"/>
                        <a:t>Norfloxacin</a:t>
                      </a:r>
                      <a:r>
                        <a:rPr lang="en-US" altLang="zh-CN" sz="2000" baseline="0" dirty="0" smtClean="0"/>
                        <a:t>, Amikacin, </a:t>
                      </a:r>
                      <a:r>
                        <a:rPr lang="en-US" altLang="zh-CN" sz="2000" baseline="0" dirty="0" err="1" smtClean="0"/>
                        <a:t>Cotrimoxazole</a:t>
                      </a:r>
                      <a:r>
                        <a:rPr lang="en-US" altLang="zh-CN" sz="2000" baseline="0" dirty="0" smtClean="0"/>
                        <a:t>, Chloramphenicol, </a:t>
                      </a:r>
                      <a:r>
                        <a:rPr lang="en-US" altLang="zh-CN" sz="2000" dirty="0" err="1" smtClean="0"/>
                        <a:t>Cefoxitin</a:t>
                      </a:r>
                      <a:r>
                        <a:rPr lang="en-US" altLang="zh-CN" sz="2000" baseline="0" dirty="0" smtClean="0"/>
                        <a:t>, </a:t>
                      </a:r>
                      <a:r>
                        <a:rPr lang="en-US" altLang="zh-CN" sz="2000" dirty="0" err="1" smtClean="0"/>
                        <a:t>Cefotaxime</a:t>
                      </a:r>
                      <a:r>
                        <a:rPr lang="en-US" altLang="zh-CN" sz="2000" dirty="0" smtClean="0"/>
                        <a:t>, </a:t>
                      </a:r>
                      <a:r>
                        <a:rPr lang="en-US" altLang="zh-CN" sz="2000" dirty="0" err="1" smtClean="0"/>
                        <a:t>Ceftrixone</a:t>
                      </a:r>
                      <a:r>
                        <a:rPr lang="en-US" altLang="zh-CN" sz="2000" dirty="0" smtClean="0"/>
                        <a:t>, </a:t>
                      </a:r>
                      <a:r>
                        <a:rPr lang="en-US" altLang="zh-CN" sz="2000" dirty="0" err="1" smtClean="0"/>
                        <a:t>Ceftazidime</a:t>
                      </a:r>
                      <a:r>
                        <a:rPr lang="en-US" altLang="zh-CN" sz="2000" dirty="0" smtClean="0"/>
                        <a:t>,</a:t>
                      </a:r>
                      <a:r>
                        <a:rPr lang="en-US" altLang="zh-CN" sz="2000" baseline="0" dirty="0" smtClean="0"/>
                        <a:t> </a:t>
                      </a:r>
                      <a:r>
                        <a:rPr lang="en-US" altLang="zh-CN" sz="2000" baseline="0" dirty="0" err="1" smtClean="0"/>
                        <a:t>Meropenem</a:t>
                      </a:r>
                      <a:r>
                        <a:rPr lang="en-US" altLang="zh-CN" sz="2000" baseline="0" dirty="0" smtClean="0"/>
                        <a:t>, </a:t>
                      </a:r>
                      <a:r>
                        <a:rPr lang="en-US" altLang="zh-CN" sz="2000" baseline="0" dirty="0" err="1" smtClean="0"/>
                        <a:t>Colistin</a:t>
                      </a:r>
                      <a:r>
                        <a:rPr lang="en-US" altLang="zh-CN" sz="2000" baseline="0" dirty="0" smtClean="0"/>
                        <a:t> </a:t>
                      </a:r>
                      <a:r>
                        <a:rPr lang="en-US" altLang="zh-CN" sz="2000" baseline="0" dirty="0" err="1" smtClean="0"/>
                        <a:t>Ceftazidime</a:t>
                      </a:r>
                      <a:r>
                        <a:rPr lang="en-US" altLang="zh-CN" sz="2000" baseline="0" dirty="0" smtClean="0"/>
                        <a:t> + Clavulanic acid, </a:t>
                      </a:r>
                      <a:r>
                        <a:rPr lang="en-US" altLang="zh-CN" sz="2000" baseline="0" dirty="0" err="1" smtClean="0"/>
                        <a:t>Ofloxacin</a:t>
                      </a:r>
                      <a:r>
                        <a:rPr lang="en-US" altLang="zh-CN" sz="2000" baseline="0" dirty="0" smtClean="0"/>
                        <a:t>, </a:t>
                      </a:r>
                      <a:r>
                        <a:rPr lang="en-US" altLang="zh-CN" sz="2000" baseline="0" dirty="0" err="1" smtClean="0"/>
                        <a:t>Ceftazidime</a:t>
                      </a:r>
                      <a:r>
                        <a:rPr lang="en-US" altLang="zh-CN" sz="2000" baseline="0" dirty="0" smtClean="0"/>
                        <a:t> + </a:t>
                      </a:r>
                      <a:r>
                        <a:rPr lang="en-US" altLang="zh-CN" sz="2000" baseline="0" dirty="0" err="1" smtClean="0"/>
                        <a:t>Tazobactum</a:t>
                      </a:r>
                      <a:r>
                        <a:rPr lang="en-US" altLang="zh-CN" sz="2000" baseline="0" dirty="0" smtClean="0"/>
                        <a:t>, </a:t>
                      </a:r>
                      <a:r>
                        <a:rPr lang="en-US" altLang="zh-CN" sz="2000" baseline="0" dirty="0" err="1" smtClean="0"/>
                        <a:t>Pipercillin+Tazobactum</a:t>
                      </a:r>
                      <a:r>
                        <a:rPr lang="en-US" altLang="zh-CN" sz="2000" baseline="0" dirty="0" smtClean="0"/>
                        <a:t>, </a:t>
                      </a:r>
                      <a:r>
                        <a:rPr lang="en-US" altLang="zh-CN" sz="2000" baseline="0" dirty="0" err="1" smtClean="0"/>
                        <a:t>Meropenem</a:t>
                      </a:r>
                      <a:r>
                        <a:rPr lang="en-US" altLang="zh-CN" sz="2000" baseline="0" dirty="0" smtClean="0"/>
                        <a:t>, </a:t>
                      </a:r>
                      <a:r>
                        <a:rPr lang="en-US" altLang="zh-CN" sz="2000" baseline="0" dirty="0" err="1" smtClean="0"/>
                        <a:t>Imipenem</a:t>
                      </a:r>
                      <a:r>
                        <a:rPr lang="en-US" altLang="zh-CN" sz="2000" baseline="0" dirty="0" smtClean="0"/>
                        <a:t>, Gentamycin, </a:t>
                      </a:r>
                      <a:r>
                        <a:rPr lang="en-US" altLang="zh-CN" sz="2000" baseline="0" dirty="0" err="1" smtClean="0"/>
                        <a:t>Amoxycillin+Clavulanic</a:t>
                      </a:r>
                      <a:r>
                        <a:rPr lang="en-US" altLang="zh-CN" sz="2000" baseline="0" dirty="0" smtClean="0"/>
                        <a:t> acid </a:t>
                      </a:r>
                      <a:endParaRPr lang="zh-CN" altLang="en-US" sz="2000" dirty="0"/>
                    </a:p>
                  </a:txBody>
                  <a:tcPr/>
                </a:tc>
                <a:extLst>
                  <a:ext uri="{0D108BD9-81ED-4DB2-BD59-A6C34878D82A}">
                    <a16:rowId xmlns:a16="http://schemas.microsoft.com/office/drawing/2014/main" xmlns="" val="327490341"/>
                  </a:ext>
                </a:extLst>
              </a:tr>
            </a:tbl>
          </a:graphicData>
        </a:graphic>
      </p:graphicFrame>
    </p:spTree>
    <p:extLst>
      <p:ext uri="{BB962C8B-B14F-4D97-AF65-F5344CB8AC3E}">
        <p14:creationId xmlns:p14="http://schemas.microsoft.com/office/powerpoint/2010/main" xmlns="" val="343521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15219</TotalTime>
  <Words>2333</Words>
  <Application>Microsoft Office PowerPoint</Application>
  <PresentationFormat>Custom</PresentationFormat>
  <Paragraphs>370</Paragraphs>
  <Slides>24</Slides>
  <Notes>17</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Basis</vt:lpstr>
      <vt:lpstr>Slide 1</vt:lpstr>
      <vt:lpstr>CASE Details </vt:lpstr>
      <vt:lpstr>History</vt:lpstr>
      <vt:lpstr>Continue…..</vt:lpstr>
      <vt:lpstr>On Admission</vt:lpstr>
      <vt:lpstr>Management</vt:lpstr>
      <vt:lpstr>Cont…..</vt:lpstr>
      <vt:lpstr>Slide 8</vt:lpstr>
      <vt:lpstr>Slide 9</vt:lpstr>
      <vt:lpstr>MANAGEMENT </vt:lpstr>
      <vt:lpstr>Medical management</vt:lpstr>
      <vt:lpstr>Microbiology Lab: Culture and sensitivity report</vt:lpstr>
      <vt:lpstr>Culture and sensitivity test process ……..</vt:lpstr>
      <vt:lpstr>Identification (Automation)</vt:lpstr>
      <vt:lpstr>Bio-Chemical Reaction 1</vt:lpstr>
      <vt:lpstr>Bio Chemical reactions</vt:lpstr>
      <vt:lpstr>Further samples received for Culture &amp; sensitivity test</vt:lpstr>
      <vt:lpstr>Clinical course</vt:lpstr>
      <vt:lpstr>Discussion</vt:lpstr>
      <vt:lpstr>Cont…..</vt:lpstr>
      <vt:lpstr>Take home message</vt:lpstr>
      <vt:lpstr>References</vt:lpstr>
      <vt:lpstr>ACKNOWLEDGEMENT</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commensal organism become pathogenic : A case related to proteus spp.</dc:title>
  <dc:creator>LENOVO</dc:creator>
  <cp:lastModifiedBy>micro</cp:lastModifiedBy>
  <cp:revision>229</cp:revision>
  <dcterms:created xsi:type="dcterms:W3CDTF">2020-11-28T01:52:59Z</dcterms:created>
  <dcterms:modified xsi:type="dcterms:W3CDTF">2021-01-29T10:15:45Z</dcterms:modified>
</cp:coreProperties>
</file>