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0" r:id="rId3"/>
    <p:sldId id="302" r:id="rId4"/>
    <p:sldId id="313" r:id="rId5"/>
    <p:sldId id="310" r:id="rId6"/>
    <p:sldId id="311" r:id="rId7"/>
    <p:sldId id="303" r:id="rId8"/>
    <p:sldId id="299" r:id="rId9"/>
    <p:sldId id="305" r:id="rId10"/>
    <p:sldId id="312" r:id="rId11"/>
    <p:sldId id="309" r:id="rId12"/>
    <p:sldId id="306" r:id="rId13"/>
    <p:sldId id="307" r:id="rId14"/>
    <p:sldId id="287" r:id="rId15"/>
    <p:sldId id="295" r:id="rId16"/>
    <p:sldId id="268" r:id="rId17"/>
    <p:sldId id="296" r:id="rId18"/>
    <p:sldId id="301" r:id="rId19"/>
    <p:sldId id="28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64" autoAdjust="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F58C-D27E-468A-9A09-00158F986B04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B1989-DC57-4FB0-92F4-B1DFD2BF97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641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a rarely</a:t>
            </a:r>
            <a:r>
              <a:rPr lang="en-US" baseline="0" dirty="0" smtClean="0"/>
              <a:t> isolated organism but ubiquitous in nature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B1989-DC57-4FB0-92F4-B1DFD2BF97A8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387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893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385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24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66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509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1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408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54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536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441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A7AD-75C1-4086-8320-94FB11691196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5E0C2-BAC9-403D-93BF-395EB25BC2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125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20000"/>
                <a:lumOff val="80000"/>
                <a:alpha val="90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2500" b="1" dirty="0"/>
              <a:t/>
            </a:r>
            <a:br>
              <a:rPr lang="en-US" sz="12500" b="1" dirty="0"/>
            </a:br>
            <a:r>
              <a:rPr lang="en-US" b="1" dirty="0"/>
              <a:t>“A Rare case </a:t>
            </a:r>
            <a:r>
              <a:rPr lang="en-US" b="1" dirty="0" smtClean="0"/>
              <a:t>of neonatal </a:t>
            </a:r>
            <a:r>
              <a:rPr lang="en-US" b="1" dirty="0"/>
              <a:t>Meningitis”</a:t>
            </a:r>
            <a:endParaRPr lang="en-IN" sz="12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44980"/>
            <a:ext cx="9144000" cy="1655762"/>
          </a:xfrm>
        </p:spPr>
        <p:txBody>
          <a:bodyPr/>
          <a:lstStyle/>
          <a:p>
            <a:r>
              <a:rPr lang="en-IN" dirty="0"/>
              <a:t>Department of Microbiology</a:t>
            </a:r>
          </a:p>
          <a:p>
            <a:r>
              <a:rPr lang="en-IN" dirty="0"/>
              <a:t>Presenter: Dr Sriram K</a:t>
            </a:r>
          </a:p>
          <a:p>
            <a:r>
              <a:rPr lang="en-IN" dirty="0"/>
              <a:t>Junior Resident</a:t>
            </a:r>
          </a:p>
        </p:txBody>
      </p:sp>
    </p:spTree>
    <p:extLst>
      <p:ext uri="{BB962C8B-B14F-4D97-AF65-F5344CB8AC3E}">
        <p14:creationId xmlns:p14="http://schemas.microsoft.com/office/powerpoint/2010/main" val="29885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 preferRelativeResize="0"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21102"/>
            <a:ext cx="11815761" cy="6051161"/>
          </a:xfrm>
        </p:spPr>
      </p:pic>
      <p:sp>
        <p:nvSpPr>
          <p:cNvPr id="3" name="Oval 2"/>
          <p:cNvSpPr/>
          <p:nvPr/>
        </p:nvSpPr>
        <p:spPr>
          <a:xfrm>
            <a:off x="6426679" y="1064015"/>
            <a:ext cx="3329796" cy="422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891843" y="4209154"/>
            <a:ext cx="5823908" cy="8022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5750" y="128592"/>
            <a:ext cx="3171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Vitek 2C Report</a:t>
            </a:r>
            <a:r>
              <a:rPr lang="en-US" sz="2800" b="1" dirty="0" smtClean="0"/>
              <a:t>: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6028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9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baby’s guardians were not willing for further treatment in the hospital and hence was discharged against medical advice</a:t>
            </a:r>
          </a:p>
          <a:p>
            <a:endParaRPr lang="en-US" dirty="0" smtClean="0"/>
          </a:p>
          <a:p>
            <a:r>
              <a:rPr lang="en-US" dirty="0" smtClean="0"/>
              <a:t>Patient was hemodynamically stable at the time of discharge but convulsions were still persistent</a:t>
            </a:r>
          </a:p>
          <a:p>
            <a:endParaRPr lang="en-US" dirty="0"/>
          </a:p>
          <a:p>
            <a:r>
              <a:rPr lang="en-US" dirty="0" smtClean="0"/>
              <a:t>At the time of discharge the baby was put on Syrup Linezolid(10mg/Kg/day) 1.5mL TDS and Tab. Levofloxacin 250mg in 10mL of water of which 1.2mL BD for 15days</a:t>
            </a:r>
          </a:p>
          <a:p>
            <a:endParaRPr lang="en-US" dirty="0"/>
          </a:p>
          <a:p>
            <a:r>
              <a:rPr lang="en-US" dirty="0" smtClean="0"/>
              <a:t>Patient condition till date: baby alive, no indication of septicaemia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589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 altLang="zh-CN" b="1" i="1" dirty="0"/>
              <a:t>Discussion</a:t>
            </a:r>
            <a:endParaRPr lang="zh-CN" alt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3671"/>
            <a:ext cx="8377238" cy="4823292"/>
          </a:xfrm>
        </p:spPr>
        <p:txBody>
          <a:bodyPr>
            <a:normAutofit lnSpcReduction="10000"/>
          </a:bodyPr>
          <a:lstStyle/>
          <a:p>
            <a:r>
              <a:rPr lang="en-US" altLang="zh-CN" i="1" dirty="0"/>
              <a:t>Elizabethkingia meningoseptica </a:t>
            </a:r>
            <a:r>
              <a:rPr lang="en-US" altLang="zh-CN" dirty="0"/>
              <a:t>organism named </a:t>
            </a:r>
            <a:r>
              <a:rPr lang="en-US" altLang="zh-CN" dirty="0" smtClean="0"/>
              <a:t>after the </a:t>
            </a:r>
            <a:r>
              <a:rPr lang="en-US" altLang="zh-CN" dirty="0"/>
              <a:t>American scientist “ Elizabeth O King” who was studying unclassified bacteria associated with pediatric meningitis at the </a:t>
            </a:r>
            <a:r>
              <a:rPr lang="en-US" altLang="zh-CN" dirty="0" smtClean="0"/>
              <a:t>Centers </a:t>
            </a:r>
            <a:r>
              <a:rPr lang="en-US" altLang="zh-CN" dirty="0"/>
              <a:t>for Disease Control and Prevention in Atlanta.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It </a:t>
            </a:r>
            <a:r>
              <a:rPr lang="en-US" altLang="zh-CN" dirty="0"/>
              <a:t>is widely distributed in nature (</a:t>
            </a:r>
            <a:r>
              <a:rPr lang="en-US" altLang="zh-CN" dirty="0" err="1" smtClean="0"/>
              <a:t>Eg</a:t>
            </a:r>
            <a:r>
              <a:rPr lang="en-US" altLang="zh-CN" dirty="0" smtClean="0"/>
              <a:t> </a:t>
            </a:r>
            <a:r>
              <a:rPr lang="en-US" altLang="zh-CN" dirty="0"/>
              <a:t>Fresh Water, Soil or Salt Water).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Microscopic </a:t>
            </a:r>
            <a:r>
              <a:rPr lang="en-US" altLang="zh-CN" dirty="0"/>
              <a:t>appearance : Gram Negative slender, slightly curved </a:t>
            </a:r>
            <a:r>
              <a:rPr lang="en-US" altLang="zh-CN" dirty="0" smtClean="0"/>
              <a:t>rod, </a:t>
            </a:r>
            <a:r>
              <a:rPr lang="en-US" altLang="zh-CN" dirty="0"/>
              <a:t>non spore forming and aerobic organism.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438" y="2384650"/>
            <a:ext cx="2871787" cy="276133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0344150" y="3971924"/>
            <a:ext cx="328612" cy="142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344150" y="3765316"/>
            <a:ext cx="1643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844088" y="3314700"/>
            <a:ext cx="30003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651331" y="3486150"/>
            <a:ext cx="164307" cy="14287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401175" y="5090194"/>
            <a:ext cx="250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Direct Microscopy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35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6" y="742949"/>
            <a:ext cx="11075894" cy="5434013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endParaRPr lang="en-US" altLang="zh-CN" dirty="0">
              <a:highlight>
                <a:srgbClr val="FFFF00"/>
              </a:highlight>
            </a:endParaRPr>
          </a:p>
          <a:p>
            <a:r>
              <a:rPr lang="en-US" altLang="zh-CN" dirty="0"/>
              <a:t>Intrinsically Resistant </a:t>
            </a:r>
            <a:r>
              <a:rPr lang="en-US" altLang="zh-CN" dirty="0" smtClean="0"/>
              <a:t>: Aminoglycosides</a:t>
            </a:r>
            <a:r>
              <a:rPr lang="en-US" altLang="zh-CN" dirty="0"/>
              <a:t>, </a:t>
            </a:r>
            <a:r>
              <a:rPr lang="en-US" altLang="zh-CN" dirty="0" smtClean="0"/>
              <a:t>Tetracycline, </a:t>
            </a:r>
            <a:r>
              <a:rPr lang="en-US" altLang="zh-CN" dirty="0" smtClean="0"/>
              <a:t>chloramphenicol,</a:t>
            </a:r>
            <a:r>
              <a:rPr lang="el-GR" altLang="zh-CN" dirty="0" smtClean="0"/>
              <a:t> β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lactams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Colistin</a:t>
            </a:r>
            <a:r>
              <a:rPr lang="en-US" altLang="zh-CN" dirty="0" smtClean="0"/>
              <a:t>(ESBL</a:t>
            </a:r>
            <a:r>
              <a:rPr lang="en-US" altLang="zh-CN" dirty="0"/>
              <a:t>, Carbapenem hydrolyzing MBL producer</a:t>
            </a:r>
            <a:r>
              <a:rPr lang="en-US" altLang="zh-CN" dirty="0" smtClean="0"/>
              <a:t>)(Bhat KS et al)(Principles and practice of infectious diseases edition 9).</a:t>
            </a:r>
            <a:endParaRPr lang="en-US" altLang="zh-CN" dirty="0"/>
          </a:p>
          <a:p>
            <a:endParaRPr lang="en-US" altLang="zh-CN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altLang="zh-CN" dirty="0" smtClean="0"/>
              <a:t>Organism is reportedly sensitive </a:t>
            </a:r>
            <a:r>
              <a:rPr lang="en-US" altLang="zh-CN" dirty="0" smtClean="0"/>
              <a:t>: </a:t>
            </a:r>
            <a:r>
              <a:rPr lang="en-US" altLang="zh-CN" dirty="0" smtClean="0"/>
              <a:t>quinolones, minocycline, </a:t>
            </a:r>
            <a:r>
              <a:rPr lang="en-US" altLang="zh-CN" dirty="0" err="1" smtClean="0"/>
              <a:t>Cotrimoxazole</a:t>
            </a:r>
            <a:r>
              <a:rPr lang="en-US" altLang="zh-CN" dirty="0" smtClean="0"/>
              <a:t>,  rifampicin and </a:t>
            </a:r>
            <a:r>
              <a:rPr lang="en-US" altLang="zh-CN" dirty="0" err="1" smtClean="0"/>
              <a:t>novobiocin</a:t>
            </a:r>
            <a:r>
              <a:rPr lang="en-US" altLang="zh-CN" dirty="0" smtClean="0"/>
              <a:t>(Bhat KS et al, </a:t>
            </a:r>
            <a:r>
              <a:rPr lang="en-US" altLang="zh-CN" dirty="0" err="1" smtClean="0"/>
              <a:t>Ghafur</a:t>
            </a:r>
            <a:r>
              <a:rPr lang="en-US" altLang="zh-CN" dirty="0" smtClean="0"/>
              <a:t> M et al)(Principles of internal medicine edition 19).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Also some reports have suggested Sensitivity towards </a:t>
            </a:r>
            <a:r>
              <a:rPr lang="en-US" altLang="zh-CN" dirty="0"/>
              <a:t>: Vancomycin, Clindamycin, </a:t>
            </a:r>
            <a:r>
              <a:rPr lang="en-US" altLang="zh-CN" dirty="0" err="1" smtClean="0"/>
              <a:t>Macrolides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Bhat</a:t>
            </a:r>
            <a:r>
              <a:rPr lang="en-US" altLang="zh-CN" dirty="0" smtClean="0"/>
              <a:t> </a:t>
            </a:r>
            <a:r>
              <a:rPr lang="en-US" altLang="zh-CN" dirty="0"/>
              <a:t>KS et al)</a:t>
            </a:r>
            <a:endParaRPr lang="en-US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3" y="1014413"/>
            <a:ext cx="11138647" cy="5162550"/>
          </a:xfrm>
        </p:spPr>
        <p:txBody>
          <a:bodyPr>
            <a:normAutofit/>
          </a:bodyPr>
          <a:lstStyle/>
          <a:p>
            <a:r>
              <a:rPr lang="en-US" dirty="0"/>
              <a:t>It is more of an opportunistic infection mostly affecting immunocompromised </a:t>
            </a:r>
            <a:r>
              <a:rPr lang="en-US" dirty="0" smtClean="0"/>
              <a:t>individuals(</a:t>
            </a:r>
            <a:r>
              <a:rPr lang="en-US" dirty="0" err="1" smtClean="0"/>
              <a:t>Ghafur</a:t>
            </a:r>
            <a:r>
              <a:rPr lang="en-US" dirty="0" smtClean="0"/>
              <a:t> A </a:t>
            </a:r>
            <a:r>
              <a:rPr lang="en-US" i="1" dirty="0" smtClean="0"/>
              <a:t>et al</a:t>
            </a:r>
            <a:r>
              <a:rPr lang="en-US" dirty="0" smtClean="0"/>
              <a:t>)</a:t>
            </a:r>
            <a:r>
              <a:rPr lang="en-US" baseline="30000" dirty="0" smtClean="0"/>
              <a:t> </a:t>
            </a:r>
            <a:r>
              <a:rPr lang="en-US" dirty="0"/>
              <a:t>known to cause neonatal septicemia and </a:t>
            </a:r>
            <a:r>
              <a:rPr lang="en-US" dirty="0" smtClean="0"/>
              <a:t>meningitis(Bhat KS </a:t>
            </a:r>
            <a:r>
              <a:rPr lang="en-US" i="1" dirty="0" smtClean="0"/>
              <a:t>et al)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Quite </a:t>
            </a:r>
            <a:r>
              <a:rPr lang="en-US" dirty="0"/>
              <a:t>often the organism is misidentified as </a:t>
            </a:r>
            <a:r>
              <a:rPr lang="en-US" i="1" dirty="0"/>
              <a:t>Pseudomonas </a:t>
            </a:r>
            <a:r>
              <a:rPr lang="en-US" i="1" dirty="0" err="1"/>
              <a:t>spp</a:t>
            </a:r>
            <a:r>
              <a:rPr lang="en-US" i="1" dirty="0"/>
              <a:t> </a:t>
            </a:r>
            <a:r>
              <a:rPr lang="en-US" dirty="0"/>
              <a:t> based on the routine biochemical tests employed for </a:t>
            </a:r>
            <a:r>
              <a:rPr lang="en-US" dirty="0" smtClean="0"/>
              <a:t>identification(</a:t>
            </a:r>
            <a:r>
              <a:rPr lang="en-US" dirty="0" err="1" smtClean="0"/>
              <a:t>Arbune</a:t>
            </a:r>
            <a:r>
              <a:rPr lang="en-US" dirty="0" smtClean="0"/>
              <a:t> M </a:t>
            </a:r>
            <a:r>
              <a:rPr lang="en-US" i="1" dirty="0" smtClean="0"/>
              <a:t>et al</a:t>
            </a:r>
            <a:r>
              <a:rPr lang="en-US" dirty="0" smtClean="0"/>
              <a:t>)</a:t>
            </a:r>
            <a:endParaRPr lang="en-US" i="1" baseline="30000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organism is known to be resistant to majority of the antibiotics used in treating gram negative bacteria but it was found that it responds well  antibiotics used </a:t>
            </a:r>
            <a:r>
              <a:rPr lang="en-US" dirty="0" smtClean="0"/>
              <a:t>for Gram </a:t>
            </a:r>
            <a:r>
              <a:rPr lang="en-US" dirty="0"/>
              <a:t>positive </a:t>
            </a:r>
            <a:r>
              <a:rPr lang="en-US" dirty="0" smtClean="0"/>
              <a:t>organism(</a:t>
            </a:r>
            <a:r>
              <a:rPr lang="en-US" dirty="0" err="1" smtClean="0"/>
              <a:t>Ghafur</a:t>
            </a:r>
            <a:r>
              <a:rPr lang="en-US" dirty="0" smtClean="0"/>
              <a:t> A </a:t>
            </a:r>
            <a:r>
              <a:rPr lang="en-US" i="1" dirty="0" smtClean="0"/>
              <a:t>et al</a:t>
            </a:r>
            <a:r>
              <a:rPr lang="en-US" dirty="0" smtClean="0"/>
              <a:t>, Bhat KS </a:t>
            </a:r>
            <a:r>
              <a:rPr lang="en-US" i="1" dirty="0" smtClean="0"/>
              <a:t>et al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4376"/>
            <a:ext cx="10515600" cy="5462588"/>
          </a:xfrm>
          <a:noFill/>
        </p:spPr>
        <p:txBody>
          <a:bodyPr>
            <a:normAutofit/>
          </a:bodyPr>
          <a:lstStyle/>
          <a:p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sz="4000" dirty="0" smtClean="0"/>
              <a:t>Source</a:t>
            </a:r>
            <a:r>
              <a:rPr lang="en-US" dirty="0" smtClean="0"/>
              <a:t> ….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/>
              <a:t>Root cause analysis and source analysis was done by Hospital Infection Control team, where </a:t>
            </a:r>
            <a:r>
              <a:rPr lang="en-US" dirty="0" smtClean="0"/>
              <a:t>Multiple </a:t>
            </a:r>
            <a:r>
              <a:rPr lang="en-US" dirty="0"/>
              <a:t>samples were collected from Health care workers and Hi-touch areas of NICU and Labor room too, but, Unfortunately the same organism was not isolated in any of the samples.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>
              <a:highlight>
                <a:srgbClr val="FFFF00"/>
              </a:highlight>
            </a:endParaRPr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 HOME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9729"/>
            <a:ext cx="9747115" cy="4351338"/>
          </a:xfrm>
        </p:spPr>
        <p:txBody>
          <a:bodyPr>
            <a:normAutofit/>
          </a:bodyPr>
          <a:lstStyle/>
          <a:p>
            <a:r>
              <a:rPr lang="en-US" i="1" dirty="0"/>
              <a:t>Elizabethkingia meningoseptica </a:t>
            </a:r>
            <a:r>
              <a:rPr lang="en-US" dirty="0"/>
              <a:t>is an </a:t>
            </a:r>
            <a:r>
              <a:rPr lang="en-US" dirty="0" smtClean="0"/>
              <a:t>emerging </a:t>
            </a:r>
            <a:r>
              <a:rPr lang="en-US" dirty="0"/>
              <a:t>nosocomial </a:t>
            </a:r>
            <a:r>
              <a:rPr lang="en-US" dirty="0" smtClean="0"/>
              <a:t>infection(</a:t>
            </a:r>
            <a:r>
              <a:rPr lang="en-US" dirty="0" err="1" smtClean="0"/>
              <a:t>Arbune</a:t>
            </a:r>
            <a:r>
              <a:rPr lang="en-US" dirty="0" smtClean="0"/>
              <a:t> M </a:t>
            </a:r>
            <a:r>
              <a:rPr lang="en-US" i="1" dirty="0" smtClean="0"/>
              <a:t>et al</a:t>
            </a:r>
            <a:r>
              <a:rPr lang="en-US" dirty="0" smtClean="0"/>
              <a:t>) </a:t>
            </a:r>
            <a:r>
              <a:rPr lang="en-US" dirty="0"/>
              <a:t>with high risk of complication and mortality especially in neonates.</a:t>
            </a:r>
          </a:p>
          <a:p>
            <a:endParaRPr lang="en-US" dirty="0"/>
          </a:p>
          <a:p>
            <a:r>
              <a:rPr lang="en-US" altLang="zh-CN" dirty="0"/>
              <a:t>It is often misidentified and hence </a:t>
            </a:r>
            <a:r>
              <a:rPr lang="en-US" dirty="0"/>
              <a:t>Early accurate diagnosis by Automation is needed for </a:t>
            </a:r>
            <a:r>
              <a:rPr lang="en-US" dirty="0" smtClean="0"/>
              <a:t>prompt and effective </a:t>
            </a:r>
            <a:r>
              <a:rPr lang="en-US" dirty="0"/>
              <a:t>treatment.</a:t>
            </a:r>
          </a:p>
          <a:p>
            <a:endParaRPr lang="en-US" dirty="0"/>
          </a:p>
          <a:p>
            <a:r>
              <a:rPr lang="en-US" dirty="0"/>
              <a:t>Effective Infection control practices in Hospital are necessary to prevent </a:t>
            </a:r>
            <a:r>
              <a:rPr lang="en-US" i="1" dirty="0" err="1"/>
              <a:t>Elizabethkingia</a:t>
            </a:r>
            <a:r>
              <a:rPr lang="en-US" i="1" dirty="0"/>
              <a:t> </a:t>
            </a:r>
            <a:r>
              <a:rPr lang="en-US" i="1" dirty="0" err="1"/>
              <a:t>meningoseptica</a:t>
            </a:r>
            <a:r>
              <a:rPr lang="en-US" i="1" dirty="0"/>
              <a:t> </a:t>
            </a:r>
            <a:r>
              <a:rPr lang="en-US" dirty="0"/>
              <a:t>epidemics.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588"/>
          </a:xfrm>
        </p:spPr>
        <p:txBody>
          <a:bodyPr anchor="t"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8714"/>
            <a:ext cx="10515600" cy="56006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 err="1"/>
              <a:t>Ghafur</a:t>
            </a:r>
            <a:r>
              <a:rPr lang="en-IN" dirty="0"/>
              <a:t> A, </a:t>
            </a:r>
            <a:r>
              <a:rPr lang="en-IN" dirty="0" err="1"/>
              <a:t>Vidyalakshmi</a:t>
            </a:r>
            <a:r>
              <a:rPr lang="en-IN" dirty="0"/>
              <a:t> PR, </a:t>
            </a:r>
            <a:r>
              <a:rPr lang="en-IN" dirty="0" err="1"/>
              <a:t>Priyadarshini</a:t>
            </a:r>
            <a:r>
              <a:rPr lang="en-IN" dirty="0"/>
              <a:t> K, </a:t>
            </a:r>
            <a:r>
              <a:rPr lang="en-IN" dirty="0" err="1"/>
              <a:t>Easow</a:t>
            </a:r>
            <a:r>
              <a:rPr lang="en-IN" dirty="0"/>
              <a:t> JM, Raj R, Raja T. Elizabethkingia meningoseptica </a:t>
            </a:r>
            <a:r>
              <a:rPr lang="en-IN" dirty="0" err="1"/>
              <a:t>bacteremia</a:t>
            </a:r>
            <a:r>
              <a:rPr lang="en-IN" dirty="0"/>
              <a:t> in immunocompromised hosts: The first case series from India. South Asian J Cancer. 2013 Oct;2(4):211-5. </a:t>
            </a:r>
            <a:r>
              <a:rPr lang="en-IN" dirty="0" err="1"/>
              <a:t>doi</a:t>
            </a:r>
            <a:r>
              <a:rPr lang="en-IN" dirty="0"/>
              <a:t>: 10.4103/2278-330X.119912. PMID: 24455635; PMCID: PMC3889038.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Bhat K S, </a:t>
            </a:r>
            <a:r>
              <a:rPr lang="en-IN" dirty="0" err="1"/>
              <a:t>Priya</a:t>
            </a:r>
            <a:r>
              <a:rPr lang="en-IN" dirty="0"/>
              <a:t> R, Krishnan L, </a:t>
            </a:r>
            <a:r>
              <a:rPr lang="en-IN" dirty="0" err="1"/>
              <a:t>Kanungo</a:t>
            </a:r>
            <a:r>
              <a:rPr lang="en-IN" dirty="0"/>
              <a:t> R. </a:t>
            </a:r>
            <a:r>
              <a:rPr lang="en-IN" i="1" dirty="0"/>
              <a:t>Elizabethkingia meningoseptica</a:t>
            </a:r>
            <a:r>
              <a:rPr lang="en-IN" dirty="0"/>
              <a:t> </a:t>
            </a:r>
            <a:r>
              <a:rPr lang="en-IN" dirty="0" err="1"/>
              <a:t>bacteremia</a:t>
            </a:r>
            <a:r>
              <a:rPr lang="en-IN" dirty="0"/>
              <a:t> in a neonate: A case report and mini-review of the literature. J </a:t>
            </a:r>
            <a:r>
              <a:rPr lang="en-IN" dirty="0" err="1"/>
              <a:t>Curr</a:t>
            </a:r>
            <a:r>
              <a:rPr lang="en-IN" dirty="0"/>
              <a:t> Res </a:t>
            </a:r>
            <a:r>
              <a:rPr lang="en-IN" dirty="0" err="1"/>
              <a:t>Sci</a:t>
            </a:r>
            <a:r>
              <a:rPr lang="en-IN" dirty="0"/>
              <a:t> Med 2016;2:42-5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Arbune</a:t>
            </a:r>
            <a:r>
              <a:rPr lang="en-IN" dirty="0"/>
              <a:t> M, </a:t>
            </a:r>
            <a:r>
              <a:rPr lang="en-IN" dirty="0" err="1"/>
              <a:t>Fotea</a:t>
            </a:r>
            <a:r>
              <a:rPr lang="en-IN" dirty="0"/>
              <a:t> S, </a:t>
            </a:r>
            <a:r>
              <a:rPr lang="en-IN" dirty="0" err="1"/>
              <a:t>Nechita</a:t>
            </a:r>
            <a:r>
              <a:rPr lang="en-IN" dirty="0"/>
              <a:t> A, </a:t>
            </a:r>
            <a:r>
              <a:rPr lang="en-IN" dirty="0" err="1"/>
              <a:t>Stefanescu</a:t>
            </a:r>
            <a:r>
              <a:rPr lang="en-IN" dirty="0"/>
              <a:t> V. Emerging Infection with </a:t>
            </a:r>
            <a:r>
              <a:rPr lang="en-IN" i="1" dirty="0"/>
              <a:t>Elizabethkingia Meningoseptica</a:t>
            </a:r>
            <a:r>
              <a:rPr lang="en-IN" dirty="0"/>
              <a:t> in Neonate. A Case Report. J </a:t>
            </a:r>
            <a:r>
              <a:rPr lang="en-IN" dirty="0" err="1"/>
              <a:t>Crit</a:t>
            </a:r>
            <a:r>
              <a:rPr lang="en-IN" dirty="0"/>
              <a:t> Care Med (</a:t>
            </a:r>
            <a:r>
              <a:rPr lang="en-IN" dirty="0" err="1"/>
              <a:t>Targu</a:t>
            </a:r>
            <a:r>
              <a:rPr lang="en-IN" dirty="0"/>
              <a:t> </a:t>
            </a:r>
            <a:r>
              <a:rPr lang="en-IN" dirty="0" err="1"/>
              <a:t>Mures</a:t>
            </a:r>
            <a:r>
              <a:rPr lang="en-IN" dirty="0"/>
              <a:t>). 2018 Jul 1;4(3):96-100. </a:t>
            </a:r>
            <a:r>
              <a:rPr lang="en-IN" dirty="0" err="1"/>
              <a:t>doi</a:t>
            </a:r>
            <a:r>
              <a:rPr lang="en-IN" dirty="0"/>
              <a:t>: 10.2478/jccm-2018-0013. PMID: 30582002; PMCID: PMC6294984</a:t>
            </a:r>
            <a:r>
              <a:rPr lang="en-IN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Harrison’s Principles of Internal Medicine edition 19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Mandell</a:t>
            </a:r>
            <a:r>
              <a:rPr lang="en-US" dirty="0" smtClean="0"/>
              <a:t>, Douglas and Bennett’s Principles and Practice of infectious diseases edition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Acknowledgement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217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Department of Paediatrics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600" dirty="0" err="1"/>
              <a:t>Dr</a:t>
            </a:r>
            <a:r>
              <a:rPr lang="en-US" sz="3600" dirty="0"/>
              <a:t> D Y Patil Medical College Hospital &amp; Research Centre</a:t>
            </a:r>
          </a:p>
          <a:p>
            <a:pPr marL="0" indent="0" algn="ctr">
              <a:buNone/>
            </a:pPr>
            <a:r>
              <a:rPr lang="en-US" sz="3600" dirty="0" err="1"/>
              <a:t>Dr</a:t>
            </a:r>
            <a:r>
              <a:rPr lang="en-US" sz="3600" dirty="0"/>
              <a:t> D Y Patil Vidyapeeth</a:t>
            </a:r>
          </a:p>
          <a:p>
            <a:pPr marL="0" indent="0" algn="ctr">
              <a:buNone/>
            </a:pP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4186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/>
              <a:t>		</a:t>
            </a:r>
          </a:p>
          <a:p>
            <a:pPr marL="0" indent="0">
              <a:buNone/>
            </a:pPr>
            <a:r>
              <a:rPr lang="en-US" sz="7200" b="1" dirty="0"/>
              <a:t>			Thank you </a:t>
            </a:r>
          </a:p>
        </p:txBody>
      </p:sp>
    </p:spTree>
    <p:extLst>
      <p:ext uri="{BB962C8B-B14F-4D97-AF65-F5344CB8AC3E}">
        <p14:creationId xmlns:p14="http://schemas.microsoft.com/office/powerpoint/2010/main" val="40895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02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History of present illness…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153"/>
            <a:ext cx="10515600" cy="48792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A term male baby weighing 3kg, was delivered by normal vaginal delivery (on 16/11/20).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Baby didn’t cry even after vigorous stimulation and was intubated and shifted to NICU in view of Perinatal Hypoxia.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Provisional diagnosis of “Perinatal Hypoxia with Stage II Neonatal Encephalopathy” was made</a:t>
            </a:r>
            <a:r>
              <a:rPr lang="en-US" sz="32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Also baby was having bouts of convulsions for which he was put on anticonvulsant therapy.</a:t>
            </a:r>
            <a:endParaRPr lang="en-US" sz="3200" dirty="0"/>
          </a:p>
          <a:p>
            <a:r>
              <a:rPr lang="en-US" sz="3200" dirty="0"/>
              <a:t>O/E- HR- 146/min, RR- 70/min, BSL- 128mg/dL</a:t>
            </a:r>
          </a:p>
          <a:p>
            <a:pPr>
              <a:lnSpc>
                <a:spcPct val="100000"/>
              </a:lnSpc>
            </a:pPr>
            <a:endParaRPr lang="en-US" sz="3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88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5482" y="600636"/>
            <a:ext cx="11268635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As a part of NICU protocol and in view of increasing WBC count (24,100/µL), Blood culture was sent to Department of Microbiology.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Patient was intubated.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ET </a:t>
            </a:r>
            <a:r>
              <a:rPr lang="en-US" sz="2800" dirty="0"/>
              <a:t>secretions </a:t>
            </a:r>
            <a:r>
              <a:rPr lang="en-US" sz="2800" dirty="0" smtClean="0"/>
              <a:t>were </a:t>
            </a:r>
            <a:r>
              <a:rPr lang="en-US" sz="2800" dirty="0"/>
              <a:t>also sent for culture and sensitivity.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Empirically patient was started on </a:t>
            </a:r>
            <a:r>
              <a:rPr lang="en-US" sz="2800" dirty="0" err="1" smtClean="0"/>
              <a:t>Amoxycillin+Clavulinic</a:t>
            </a:r>
            <a:r>
              <a:rPr lang="en-US" sz="2800" dirty="0" smtClean="0"/>
              <a:t> acid </a:t>
            </a:r>
            <a:r>
              <a:rPr lang="en-US" sz="2800" dirty="0"/>
              <a:t>(75mg/Kg/day</a:t>
            </a:r>
            <a:r>
              <a:rPr lang="en-US" sz="2800" dirty="0" smtClean="0"/>
              <a:t>) BD </a:t>
            </a:r>
            <a:r>
              <a:rPr lang="en-US" sz="2800" dirty="0"/>
              <a:t>and Gentamicin(4mg/Kg/day</a:t>
            </a:r>
            <a:r>
              <a:rPr lang="en-US" sz="2800" dirty="0" smtClean="0"/>
              <a:t>) OD.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highlight>
                <a:srgbClr val="FFFF00"/>
              </a:highlight>
            </a:endParaRP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Acinetobacter </a:t>
            </a:r>
            <a:r>
              <a:rPr lang="en-US" sz="2800" i="1" dirty="0" smtClean="0"/>
              <a:t>sp.</a:t>
            </a:r>
            <a:r>
              <a:rPr lang="en-US" sz="2800" dirty="0" smtClean="0"/>
              <a:t> </a:t>
            </a:r>
            <a:r>
              <a:rPr lang="en-US" sz="2800" dirty="0"/>
              <a:t>was isolated and reported from Blood culture and </a:t>
            </a:r>
            <a:r>
              <a:rPr lang="en-US" sz="2800" i="1" dirty="0"/>
              <a:t>Pseudomonas </a:t>
            </a:r>
            <a:r>
              <a:rPr lang="en-US" sz="2800" i="1" dirty="0" smtClean="0"/>
              <a:t>sp </a:t>
            </a:r>
            <a:r>
              <a:rPr lang="en-US" sz="2800" dirty="0"/>
              <a:t>from ET tube secretion </a:t>
            </a:r>
            <a:r>
              <a:rPr lang="en-US" sz="2800" dirty="0" smtClean="0"/>
              <a:t>(CFU&gt;10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/mL).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751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0704401"/>
              </p:ext>
            </p:extLst>
          </p:nvPr>
        </p:nvGraphicFramePr>
        <p:xfrm>
          <a:off x="510649" y="364239"/>
          <a:ext cx="548640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81454036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68552843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dirty="0" smtClean="0"/>
                        <a:t>Acinetobacter sp reported</a:t>
                      </a:r>
                      <a:r>
                        <a:rPr lang="en-US" sz="2800" baseline="0" dirty="0" smtClean="0"/>
                        <a:t> from blood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30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Sensitive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Resistant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59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Norfloxacin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Amikacin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Gentamicin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Ceftazidime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Ceftazidime+Clavulinic acid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Ceftazidime+Tazobactam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Cotrimoxazole</a:t>
                      </a:r>
                      <a:endParaRPr lang="en-US" sz="2000" dirty="0" smtClean="0"/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Piperacillin+Tazobactam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Meropenem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Amoxicillin+Clavulinic</a:t>
                      </a:r>
                      <a:r>
                        <a:rPr lang="en-US" sz="2000" dirty="0" smtClean="0"/>
                        <a:t> acid</a:t>
                      </a:r>
                      <a:endParaRPr lang="en-IN" sz="2000" dirty="0" smtClean="0"/>
                    </a:p>
                    <a:p>
                      <a:pPr algn="l"/>
                      <a:endParaRPr lang="en-IN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Ampicillin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Cefoxitin</a:t>
                      </a:r>
                      <a:endParaRPr lang="en-US" sz="2000" dirty="0" smtClean="0"/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Cefotaxime</a:t>
                      </a:r>
                      <a:r>
                        <a:rPr lang="en-US" sz="2000" dirty="0" smtClean="0"/>
                        <a:t>/Ceftriaxone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Chloramphenicol</a:t>
                      </a:r>
                      <a:endParaRPr lang="en-IN" sz="2000" dirty="0" smtClean="0"/>
                    </a:p>
                    <a:p>
                      <a:pPr algn="l"/>
                      <a:endParaRPr lang="en-IN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853472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0900939"/>
              </p:ext>
            </p:extLst>
          </p:nvPr>
        </p:nvGraphicFramePr>
        <p:xfrm>
          <a:off x="6158552" y="364239"/>
          <a:ext cx="54864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93751243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212354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dirty="0" smtClean="0"/>
                        <a:t>Pseudomonas sp reported from ET secretions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07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Sensitive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Resistant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73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Amikacin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Ceftazidime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Ceftazidime+Clavulinic acid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Ceftazidime+Tazobactam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Carbenicillin</a:t>
                      </a:r>
                      <a:endParaRPr lang="en-US" sz="2000" dirty="0" smtClean="0"/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Piperacillin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Piperacillin+Tazobactam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Colistin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Tigecycline</a:t>
                      </a:r>
                      <a:endParaRPr lang="en-IN" sz="2000" dirty="0" smtClean="0"/>
                    </a:p>
                    <a:p>
                      <a:pPr algn="l"/>
                      <a:endParaRPr lang="en-IN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Gentamicin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Cefoxitin</a:t>
                      </a:r>
                      <a:endParaRPr lang="en-US" sz="2000" dirty="0" smtClean="0"/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Cefotaxime</a:t>
                      </a:r>
                      <a:r>
                        <a:rPr lang="en-US" sz="2000" dirty="0" smtClean="0"/>
                        <a:t>/Ceftriaxone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Ciprofloxacin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Meropenem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Amoxicillin+Clavulinic</a:t>
                      </a:r>
                      <a:r>
                        <a:rPr lang="en-US" sz="2000" dirty="0" smtClean="0"/>
                        <a:t> acid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Fosfomycin</a:t>
                      </a:r>
                      <a:endParaRPr lang="en-US" sz="2000" dirty="0" smtClean="0"/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Ofloxacin</a:t>
                      </a:r>
                      <a:endParaRPr lang="en-US" sz="2000" dirty="0" smtClean="0"/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Tobramycin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Imipenem</a:t>
                      </a:r>
                      <a:endParaRPr lang="en-US" sz="2000" dirty="0" smtClean="0"/>
                    </a:p>
                    <a:p>
                      <a:pPr algn="l"/>
                      <a:endParaRPr lang="en-IN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403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87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/>
              <a:t>Acinetobacter</a:t>
            </a:r>
            <a:r>
              <a:rPr lang="en-IN" dirty="0"/>
              <a:t> spp. </a:t>
            </a:r>
            <a:r>
              <a:rPr lang="en-IN" dirty="0" smtClean="0"/>
              <a:t>Report from blood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Sensitive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Norfloxacin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Amikacin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Gentamicin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Ceftazidime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Ceftazidime+Clavulinic acid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Ceftazidime+Tazobactam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Cotrimoxazole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Piperacillin+Tazobactam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Meropenem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Amoxicillin+Clavulinic</a:t>
            </a:r>
            <a:r>
              <a:rPr lang="en-US" dirty="0" smtClean="0"/>
              <a:t> acid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Resistant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Ampicillin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Cefoxitin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Cefotaxime</a:t>
            </a:r>
            <a:r>
              <a:rPr lang="en-US" dirty="0" smtClean="0"/>
              <a:t>/Ceftriaxone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Chloramphenicol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6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Pseudomonas spp. </a:t>
            </a:r>
            <a:r>
              <a:rPr lang="en-IN" dirty="0" smtClean="0"/>
              <a:t>Report ET tube secretions(19/11/20)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Sensitive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Amikacin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Ceftazidime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Ceftazidime+Clavulinic acid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Ceftazidime+Tazobactam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Carbenicillin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Piperacillin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Piperacillin+Tazobactam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Colistin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Tigecycline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Resistant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Gentamicin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Cefoxitin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Cefotaxime</a:t>
            </a:r>
            <a:r>
              <a:rPr lang="en-US" dirty="0" smtClean="0"/>
              <a:t>/Ceftriaxone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Ciprofloxacin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Meropenem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Amoxicillin+Clavulinic</a:t>
            </a:r>
            <a:r>
              <a:rPr lang="en-US" dirty="0" smtClean="0"/>
              <a:t> acid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Fosfomycin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Ofloxacin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Tobramycin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Imipenem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495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032"/>
            <a:ext cx="10515600" cy="384005"/>
          </a:xfrm>
        </p:spPr>
        <p:txBody>
          <a:bodyPr>
            <a:normAutofit fontScale="90000"/>
          </a:bodyPr>
          <a:lstStyle/>
          <a:p>
            <a:r>
              <a:rPr lang="en-US" altLang="zh-CN" sz="2400" dirty="0"/>
              <a:t>Continue…..</a:t>
            </a:r>
            <a:endParaRPr lang="zh-CN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94836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Antibiotic escalation was done according to the reports, from </a:t>
            </a:r>
            <a:r>
              <a:rPr lang="en-US" altLang="zh-CN" dirty="0" err="1" smtClean="0"/>
              <a:t>Amoxycillin+Clavulinic</a:t>
            </a:r>
            <a:r>
              <a:rPr lang="en-US" altLang="zh-CN" dirty="0" smtClean="0"/>
              <a:t> acid </a:t>
            </a:r>
            <a:r>
              <a:rPr lang="en-US" altLang="zh-CN" dirty="0"/>
              <a:t>and </a:t>
            </a:r>
            <a:r>
              <a:rPr lang="en-US" altLang="zh-CN" dirty="0" smtClean="0"/>
              <a:t>Gentamicin </a:t>
            </a:r>
            <a:r>
              <a:rPr lang="en-US" altLang="zh-CN" dirty="0"/>
              <a:t>to higher antibiotics </a:t>
            </a:r>
            <a:r>
              <a:rPr lang="en-US" altLang="zh-CN" dirty="0" smtClean="0"/>
              <a:t>Colistin </a:t>
            </a:r>
            <a:r>
              <a:rPr lang="en-US" altLang="zh-CN" dirty="0"/>
              <a:t>and </a:t>
            </a:r>
            <a:r>
              <a:rPr lang="en-US" altLang="zh-CN" dirty="0" smtClean="0"/>
              <a:t>Gentamicin </a:t>
            </a:r>
            <a:r>
              <a:rPr lang="en-US" altLang="zh-CN" dirty="0"/>
              <a:t>as per drug </a:t>
            </a:r>
            <a:r>
              <a:rPr lang="en-US" altLang="zh-CN" dirty="0" smtClean="0"/>
              <a:t>susceptibility </a:t>
            </a:r>
            <a:r>
              <a:rPr lang="en-US" altLang="zh-CN" dirty="0"/>
              <a:t>report on 19th November 2020.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As </a:t>
            </a:r>
            <a:r>
              <a:rPr lang="en-US" altLang="zh-CN" dirty="0"/>
              <a:t>on 23rd Nov. No major  improvement was seen. </a:t>
            </a:r>
          </a:p>
          <a:p>
            <a:endParaRPr lang="en-US" altLang="zh-CN" dirty="0"/>
          </a:p>
          <a:p>
            <a:r>
              <a:rPr lang="en-US" altLang="zh-CN" dirty="0"/>
              <a:t>Blood culture was repeated (as no clinical improvement) and antibiotic escalation was </a:t>
            </a:r>
            <a:r>
              <a:rPr lang="en-US" altLang="zh-CN" dirty="0" smtClean="0"/>
              <a:t>done to Colistin(50,000IU/Kg/day) TDS </a:t>
            </a:r>
            <a:r>
              <a:rPr lang="en-US" altLang="zh-CN" dirty="0"/>
              <a:t>and </a:t>
            </a:r>
            <a:r>
              <a:rPr lang="en-US" altLang="zh-CN" dirty="0" smtClean="0"/>
              <a:t>Ceftazidime(100mg/Kg/day) TDS.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Sample plated on </a:t>
            </a:r>
            <a:r>
              <a:rPr lang="en-US" altLang="zh-CN" b="1" dirty="0" smtClean="0"/>
              <a:t>23</a:t>
            </a:r>
            <a:r>
              <a:rPr lang="en-US" altLang="zh-CN" b="1" baseline="30000" dirty="0" smtClean="0"/>
              <a:t>rd</a:t>
            </a:r>
            <a:r>
              <a:rPr lang="en-US" altLang="zh-CN" b="1" dirty="0" smtClean="0"/>
              <a:t> Nov.</a:t>
            </a:r>
            <a:r>
              <a:rPr lang="en-US" altLang="zh-CN" dirty="0" smtClean="0"/>
              <a:t> report dispatched on </a:t>
            </a:r>
            <a:r>
              <a:rPr lang="en-US" altLang="zh-CN" b="1" dirty="0" smtClean="0"/>
              <a:t>25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Nov. as </a:t>
            </a:r>
            <a:r>
              <a:rPr lang="en-US" altLang="zh-CN" b="1" u="sng" dirty="0" smtClean="0"/>
              <a:t>Gram </a:t>
            </a:r>
            <a:r>
              <a:rPr lang="en-US" altLang="zh-CN" b="1" u="sng" dirty="0"/>
              <a:t>negative Non-Lactose fermenting organism</a:t>
            </a:r>
            <a:r>
              <a:rPr lang="en-US" altLang="zh-CN" b="1" dirty="0"/>
              <a:t> </a:t>
            </a:r>
            <a:r>
              <a:rPr lang="en-US" altLang="zh-CN" dirty="0" smtClean="0"/>
              <a:t>isolated</a:t>
            </a:r>
            <a:r>
              <a:rPr lang="en-US" altLang="zh-CN" dirty="0"/>
              <a:t>, resembling</a:t>
            </a:r>
            <a:r>
              <a:rPr lang="en-US" altLang="zh-CN" b="1" dirty="0"/>
              <a:t> </a:t>
            </a:r>
            <a:r>
              <a:rPr lang="en-US" altLang="zh-CN" b="1" i="1" dirty="0"/>
              <a:t>Pseudomonas </a:t>
            </a:r>
            <a:r>
              <a:rPr lang="en-US" altLang="zh-CN" b="1" i="1" dirty="0" smtClean="0"/>
              <a:t>sp. </a:t>
            </a:r>
            <a:endParaRPr lang="en-US" altLang="zh-CN" b="1" i="1" dirty="0"/>
          </a:p>
          <a:p>
            <a:endParaRPr lang="en-US" altLang="zh-CN" b="1" i="1" dirty="0"/>
          </a:p>
          <a:p>
            <a:r>
              <a:rPr lang="en-US" altLang="zh-CN" i="1" dirty="0"/>
              <a:t>S</a:t>
            </a:r>
            <a:r>
              <a:rPr lang="en-US" altLang="zh-CN" dirty="0"/>
              <a:t>ome Biochemical tests and other supplementary tests were not characteristic of </a:t>
            </a:r>
            <a:r>
              <a:rPr lang="en-US" altLang="zh-CN" i="1" dirty="0"/>
              <a:t>Pseudomonas species.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02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50" y="1"/>
            <a:ext cx="3676211" cy="35004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51" y="3500438"/>
            <a:ext cx="3676650" cy="335756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800100"/>
            <a:ext cx="7886260" cy="557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colonies were similar to </a:t>
            </a:r>
            <a:r>
              <a:rPr lang="en-US" b="1" i="1" dirty="0" smtClean="0"/>
              <a:t>Pseudomonas </a:t>
            </a:r>
            <a:r>
              <a:rPr lang="en-US" b="1" i="1" dirty="0" err="1" smtClean="0"/>
              <a:t>sp</a:t>
            </a:r>
            <a:r>
              <a:rPr lang="en-US" i="1" dirty="0" err="1" smtClean="0"/>
              <a:t>.</a:t>
            </a:r>
            <a:r>
              <a:rPr lang="en-US" dirty="0" err="1" smtClean="0"/>
              <a:t>,</a:t>
            </a:r>
            <a:r>
              <a:rPr lang="en-US" dirty="0" err="1"/>
              <a:t>in</a:t>
            </a:r>
            <a:r>
              <a:rPr lang="en-US" dirty="0"/>
              <a:t> a sense that  they were Non lactose fermenting colonies, but unlike the colonies of </a:t>
            </a:r>
            <a:r>
              <a:rPr lang="en-US" i="1" dirty="0"/>
              <a:t>Pseudomonas </a:t>
            </a:r>
            <a:r>
              <a:rPr lang="en-US" i="1" dirty="0" smtClean="0"/>
              <a:t>sp.</a:t>
            </a:r>
            <a:r>
              <a:rPr lang="en-US" dirty="0" smtClean="0"/>
              <a:t> </a:t>
            </a:r>
            <a:r>
              <a:rPr lang="en-US" dirty="0"/>
              <a:t>they were </a:t>
            </a:r>
            <a:r>
              <a:rPr lang="en-US" u="sng" dirty="0"/>
              <a:t>circular and convex looking</a:t>
            </a:r>
            <a:r>
              <a:rPr lang="en-US" dirty="0"/>
              <a:t>, rather than spreading out on the culture plate.</a:t>
            </a:r>
          </a:p>
          <a:p>
            <a:endParaRPr lang="en-US" dirty="0"/>
          </a:p>
          <a:p>
            <a:r>
              <a:rPr lang="en-US" dirty="0"/>
              <a:t>It was </a:t>
            </a:r>
            <a:r>
              <a:rPr lang="en-US" b="1" dirty="0" smtClean="0"/>
              <a:t>Non-motile</a:t>
            </a:r>
          </a:p>
          <a:p>
            <a:endParaRPr lang="en-US" dirty="0"/>
          </a:p>
          <a:p>
            <a:r>
              <a:rPr lang="en-US" dirty="0" smtClean="0"/>
              <a:t>Test for </a:t>
            </a:r>
            <a:r>
              <a:rPr lang="en-US" b="1" dirty="0" smtClean="0"/>
              <a:t>indole and urease positive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And it </a:t>
            </a:r>
            <a:r>
              <a:rPr lang="en-US" b="1" dirty="0"/>
              <a:t>utilized mannitol</a:t>
            </a:r>
            <a:r>
              <a:rPr lang="en-US" dirty="0"/>
              <a:t> unlike </a:t>
            </a:r>
            <a:r>
              <a:rPr lang="en-US" i="1" dirty="0"/>
              <a:t>Pseudomonas spp.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18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414338"/>
            <a:ext cx="7800167" cy="621506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Organism was initially reported as </a:t>
            </a:r>
            <a:r>
              <a:rPr lang="en-US" altLang="zh-CN" b="1" i="1" dirty="0"/>
              <a:t>Pseudomonas </a:t>
            </a:r>
            <a:r>
              <a:rPr lang="en-US" altLang="zh-CN" b="1" i="1" dirty="0" smtClean="0"/>
              <a:t>sp. </a:t>
            </a:r>
            <a:r>
              <a:rPr lang="en-US" altLang="zh-CN" i="1" dirty="0"/>
              <a:t>without delay</a:t>
            </a:r>
            <a:r>
              <a:rPr lang="en-US" altLang="zh-CN" dirty="0"/>
              <a:t> and later it was processed by Automation (Vitek-2C) for accurate identification and drug </a:t>
            </a:r>
            <a:r>
              <a:rPr lang="en-US" altLang="zh-CN" dirty="0" smtClean="0"/>
              <a:t>susceptibility.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Vitek 2C </a:t>
            </a:r>
            <a:r>
              <a:rPr lang="en-US" altLang="zh-CN" dirty="0"/>
              <a:t>identified the isolate as </a:t>
            </a:r>
          </a:p>
          <a:p>
            <a:pPr marL="0" indent="0">
              <a:buNone/>
            </a:pPr>
            <a:r>
              <a:rPr lang="en-US" altLang="zh-CN" sz="3200" dirty="0"/>
              <a:t>		“</a:t>
            </a:r>
            <a:r>
              <a:rPr lang="en-US" altLang="zh-CN" sz="3200" b="1" i="1" dirty="0"/>
              <a:t>Elizabethkingia meningoseptica”</a:t>
            </a:r>
          </a:p>
          <a:p>
            <a:endParaRPr lang="en-US" altLang="zh-CN" b="1" i="1" dirty="0"/>
          </a:p>
          <a:p>
            <a:r>
              <a:rPr lang="en-US" altLang="zh-CN" dirty="0"/>
              <a:t>At this moment patient was already on Colistin(50,000IU/Kg/day) and Ceftazidime(100mg/Kg/day).</a:t>
            </a:r>
            <a:endParaRPr lang="en-US" altLang="zh-CN" u="sng" dirty="0">
              <a:highlight>
                <a:srgbClr val="FFFF00"/>
              </a:highlight>
            </a:endParaRPr>
          </a:p>
          <a:p>
            <a:endParaRPr lang="en-US" altLang="zh-CN" dirty="0"/>
          </a:p>
          <a:p>
            <a:r>
              <a:rPr lang="en-US" altLang="zh-CN" dirty="0"/>
              <a:t>As the baby was not showing any improvements even after treatment with anticonvulsant, to rule out Meningitis a CSF tapping was done and CSF was sent for culture and sensitivity. Same organism </a:t>
            </a:r>
            <a:r>
              <a:rPr lang="en-US" altLang="zh-CN" sz="2800" dirty="0"/>
              <a:t>“</a:t>
            </a:r>
            <a:r>
              <a:rPr lang="en-US" altLang="zh-CN" sz="2800" b="1" i="1" dirty="0"/>
              <a:t>Elizabethkingia meningoseptica” </a:t>
            </a:r>
            <a:r>
              <a:rPr lang="en-US" altLang="zh-CN" dirty="0"/>
              <a:t>was identified from CSF too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On 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Dec Linezolid was started</a:t>
            </a:r>
            <a:endParaRPr lang="en-US" altLang="zh-C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296" y="1500187"/>
            <a:ext cx="3972162" cy="341471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10158413" y="2886075"/>
            <a:ext cx="257175" cy="285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015538" y="2614613"/>
            <a:ext cx="214312" cy="142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015538" y="4443413"/>
            <a:ext cx="214312" cy="809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122694" y="3314700"/>
            <a:ext cx="292894" cy="7143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0254854" y="3707607"/>
            <a:ext cx="292894" cy="7143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9330928" y="2925365"/>
            <a:ext cx="292894" cy="7143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21941" y="4836320"/>
            <a:ext cx="250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Direct Microscopy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49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13571</TotalTime>
  <Words>1187</Words>
  <Application>Microsoft Office PowerPoint</Application>
  <PresentationFormat>Widescreen</PresentationFormat>
  <Paragraphs>185</Paragraphs>
  <Slides>19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Bahnschrift SemiBold SemiConden</vt:lpstr>
      <vt:lpstr>Calibri</vt:lpstr>
      <vt:lpstr>Calibri Light</vt:lpstr>
      <vt:lpstr>等线</vt:lpstr>
      <vt:lpstr>等线 Light</vt:lpstr>
      <vt:lpstr>Office Theme</vt:lpstr>
      <vt:lpstr> “A Rare case of neonatal Meningitis”</vt:lpstr>
      <vt:lpstr>History of present illness…</vt:lpstr>
      <vt:lpstr>PowerPoint Presentation</vt:lpstr>
      <vt:lpstr>PowerPoint Presentation</vt:lpstr>
      <vt:lpstr>Acinetobacter spp. Report from blood</vt:lpstr>
      <vt:lpstr>Pseudomonas spp. Report ET tube secretions(19/11/20)</vt:lpstr>
      <vt:lpstr>Continue…..</vt:lpstr>
      <vt:lpstr>PowerPoint Presentation</vt:lpstr>
      <vt:lpstr>PowerPoint Presentation</vt:lpstr>
      <vt:lpstr>PowerPoint Presentation</vt:lpstr>
      <vt:lpstr>Outcome</vt:lpstr>
      <vt:lpstr>Discussion</vt:lpstr>
      <vt:lpstr>PowerPoint Presentation</vt:lpstr>
      <vt:lpstr>PowerPoint Presentation</vt:lpstr>
      <vt:lpstr>PowerPoint Presentation</vt:lpstr>
      <vt:lpstr>TAKE HOME MESSAGE</vt:lpstr>
      <vt:lpstr>References </vt:lpstr>
      <vt:lpstr>Acknowledgement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sriram kannuri</cp:lastModifiedBy>
  <cp:revision>466</cp:revision>
  <dcterms:created xsi:type="dcterms:W3CDTF">2019-01-09T10:58:14Z</dcterms:created>
  <dcterms:modified xsi:type="dcterms:W3CDTF">2021-01-29T07:36:12Z</dcterms:modified>
</cp:coreProperties>
</file>