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6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6" r:id="rId22"/>
    <p:sldId id="279" r:id="rId23"/>
    <p:sldId id="280" r:id="rId24"/>
    <p:sldId id="281" r:id="rId25"/>
    <p:sldId id="282" r:id="rId26"/>
    <p:sldId id="285" r:id="rId27"/>
    <p:sldId id="286" r:id="rId28"/>
    <p:sldId id="283" r:id="rId29"/>
    <p:sldId id="284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/>
    <p:restoredTop sz="94648"/>
  </p:normalViewPr>
  <p:slideViewPr>
    <p:cSldViewPr snapToGrid="0" snapToObjects="1">
      <p:cViewPr>
        <p:scale>
          <a:sx n="95" d="100"/>
          <a:sy n="95" d="100"/>
        </p:scale>
        <p:origin x="1208" y="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D646E-8544-4AC8-89C4-23C88A7C0036}" type="datetimeFigureOut">
              <a:rPr lang="en-US" smtClean="0"/>
              <a:pPr/>
              <a:t>3/28/19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4C4A5-62A9-4885-94F0-07922BD7DB3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906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C4A5-62A9-4885-94F0-07922BD7DB3A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92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C4A5-62A9-4885-94F0-07922BD7DB3A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454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A746B3-3561-9740-B6FF-C683E1D023E1}" type="datetimeFigureOut">
              <a:rPr lang="en-US" smtClean="0"/>
              <a:pPr/>
              <a:t>3/28/19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C99BE8-2E32-2C40-AEBB-16EDFC798CD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1" algn="ctr"/>
            <a:r>
              <a:rPr lang="en-US" sz="4400" dirty="0" smtClean="0">
                <a:solidFill>
                  <a:srgbClr val="FF0000"/>
                </a:solidFill>
              </a:rPr>
              <a:t>A case of</a:t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b="1" i="1" dirty="0">
                <a:solidFill>
                  <a:srgbClr val="FF0000"/>
                </a:solidFill>
              </a:rPr>
              <a:t>Mayer-</a:t>
            </a:r>
            <a:r>
              <a:rPr lang="en-US" sz="4400" b="1" i="1" dirty="0" err="1">
                <a:solidFill>
                  <a:srgbClr val="FF0000"/>
                </a:solidFill>
              </a:rPr>
              <a:t>Rokitansky</a:t>
            </a:r>
            <a:r>
              <a:rPr lang="en-US" sz="4400" b="1" i="1" dirty="0">
                <a:solidFill>
                  <a:srgbClr val="FF0000"/>
                </a:solidFill>
              </a:rPr>
              <a:t>-</a:t>
            </a:r>
            <a:r>
              <a:rPr lang="en-US" sz="4400" b="1" i="1" dirty="0" err="1">
                <a:solidFill>
                  <a:srgbClr val="FF0000"/>
                </a:solidFill>
              </a:rPr>
              <a:t>Küster</a:t>
            </a:r>
            <a:r>
              <a:rPr lang="en-US" sz="4400" b="1" i="1" dirty="0">
                <a:solidFill>
                  <a:srgbClr val="FF0000"/>
                </a:solidFill>
              </a:rPr>
              <a:t>-Hauser </a:t>
            </a:r>
            <a:r>
              <a:rPr lang="en-US" sz="4400" b="1" i="1" dirty="0" smtClean="0">
                <a:solidFill>
                  <a:srgbClr val="FF0000"/>
                </a:solidFill>
              </a:rPr>
              <a:t>(MRKH) </a:t>
            </a:r>
            <a:r>
              <a:rPr lang="en-US" sz="4400" i="1" dirty="0" smtClean="0">
                <a:solidFill>
                  <a:srgbClr val="FF0000"/>
                </a:solidFill>
              </a:rPr>
              <a:t>Syndrome</a:t>
            </a:r>
            <a:endParaRPr lang="en-IN" sz="44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4411226"/>
            <a:ext cx="10472928" cy="17526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6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8875" y="2655277"/>
            <a:ext cx="110744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Discussion</a:t>
            </a:r>
            <a:endParaRPr lang="en-IN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2756" y="1935163"/>
            <a:ext cx="10972800" cy="4389437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600" dirty="0" smtClean="0"/>
              <a:t>Congenital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Left-Right Arrow Callout 5"/>
          <p:cNvSpPr/>
          <p:nvPr/>
        </p:nvSpPr>
        <p:spPr>
          <a:xfrm>
            <a:off x="3285812" y="2090057"/>
            <a:ext cx="4602145" cy="3567165"/>
          </a:xfrm>
          <a:prstGeom prst="left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Vaginal Absence</a:t>
            </a:r>
            <a:endParaRPr lang="en-IN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99938" y="3245618"/>
            <a:ext cx="324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Acquired</a:t>
            </a:r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480"/>
            <a:ext cx="112776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A- </a:t>
            </a:r>
            <a:r>
              <a:rPr lang="en-US" u="sng" dirty="0" smtClean="0"/>
              <a:t>Complete</a:t>
            </a:r>
          </a:p>
          <a:p>
            <a:pPr lvl="0">
              <a:buNone/>
            </a:pPr>
            <a:r>
              <a:rPr lang="en-US" dirty="0" smtClean="0"/>
              <a:t>			</a:t>
            </a:r>
            <a:r>
              <a:rPr lang="en-US" dirty="0" smtClean="0">
                <a:solidFill>
                  <a:srgbClr val="FF0000"/>
                </a:solidFill>
              </a:rPr>
              <a:t>Utero-vaginal agenesis</a:t>
            </a:r>
            <a:r>
              <a:rPr lang="en-US" dirty="0" smtClean="0"/>
              <a:t> (complete form of the MRKH syndrome) </a:t>
            </a:r>
          </a:p>
          <a:p>
            <a:pPr>
              <a:buNone/>
            </a:pPr>
            <a:r>
              <a:rPr lang="en-US" dirty="0" smtClean="0"/>
              <a:t>			</a:t>
            </a:r>
            <a:r>
              <a:rPr lang="en-US" dirty="0" smtClean="0">
                <a:solidFill>
                  <a:srgbClr val="FF0000"/>
                </a:solidFill>
              </a:rPr>
              <a:t>Intersex conditions</a:t>
            </a:r>
            <a:r>
              <a:rPr lang="en-US" dirty="0" smtClean="0"/>
              <a:t>     (testicular feminization syndrome)</a:t>
            </a:r>
            <a:endParaRPr lang="en-IN" dirty="0" smtClean="0"/>
          </a:p>
          <a:p>
            <a:pPr>
              <a:buNone/>
            </a:pPr>
            <a:endParaRPr lang="en-US" u="sng" dirty="0" smtClean="0"/>
          </a:p>
          <a:p>
            <a:r>
              <a:rPr lang="en-US" dirty="0" smtClean="0"/>
              <a:t>B- </a:t>
            </a:r>
            <a:r>
              <a:rPr lang="en-US" u="sng" dirty="0" smtClean="0"/>
              <a:t>Partial</a:t>
            </a:r>
          </a:p>
          <a:p>
            <a:pPr lvl="0">
              <a:buNone/>
            </a:pPr>
            <a:r>
              <a:rPr lang="en-US" dirty="0" smtClean="0"/>
              <a:t>			</a:t>
            </a:r>
            <a:r>
              <a:rPr lang="en-US" dirty="0" smtClean="0">
                <a:solidFill>
                  <a:srgbClr val="FF0000"/>
                </a:solidFill>
              </a:rPr>
              <a:t>Distal or proximal vaginal </a:t>
            </a:r>
            <a:r>
              <a:rPr lang="en-US" dirty="0" err="1" smtClean="0">
                <a:solidFill>
                  <a:srgbClr val="FF0000"/>
                </a:solidFill>
              </a:rPr>
              <a:t>atresia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 incomplete forms of the 			MRKH syndrome)</a:t>
            </a:r>
          </a:p>
          <a:p>
            <a:pPr lvl="0">
              <a:buNone/>
            </a:pPr>
            <a:r>
              <a:rPr lang="en-US" dirty="0" smtClean="0"/>
              <a:t>			</a:t>
            </a:r>
            <a:r>
              <a:rPr lang="en-US" dirty="0" smtClean="0">
                <a:solidFill>
                  <a:srgbClr val="FF0000"/>
                </a:solidFill>
              </a:rPr>
              <a:t>Intersex conditions </a:t>
            </a:r>
            <a:r>
              <a:rPr lang="en-US" dirty="0" smtClean="0"/>
              <a:t>(congenital adrenal hyperplasia, androgen 			insensitivity syndrome, mixed </a:t>
            </a:r>
            <a:r>
              <a:rPr lang="en-US" dirty="0" err="1" smtClean="0"/>
              <a:t>gonadal</a:t>
            </a:r>
            <a:r>
              <a:rPr lang="en-US" dirty="0" smtClean="0"/>
              <a:t> </a:t>
            </a:r>
            <a:r>
              <a:rPr lang="en-US" dirty="0" err="1" smtClean="0"/>
              <a:t>dysgenesis</a:t>
            </a:r>
            <a:r>
              <a:rPr lang="en-US" dirty="0" smtClean="0"/>
              <a:t>)</a:t>
            </a:r>
            <a:endParaRPr lang="en-IN" dirty="0" smtClean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Acquired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Colpocleisis</a:t>
            </a:r>
            <a:r>
              <a:rPr lang="en-US" dirty="0" smtClean="0"/>
              <a:t> (pharmacologically or radiation-induced)</a:t>
            </a:r>
          </a:p>
          <a:p>
            <a:pPr lvl="0"/>
            <a:endParaRPr lang="en-IN" dirty="0" smtClean="0"/>
          </a:p>
          <a:p>
            <a:pPr lvl="0"/>
            <a:r>
              <a:rPr lang="en-US" dirty="0" smtClean="0"/>
              <a:t>Vaginal defects secondary to </a:t>
            </a:r>
          </a:p>
          <a:p>
            <a:pPr lvl="0">
              <a:buNone/>
            </a:pPr>
            <a:r>
              <a:rPr lang="en-US" dirty="0" smtClean="0"/>
              <a:t>			Cancer</a:t>
            </a:r>
          </a:p>
          <a:p>
            <a:pPr lvl="0">
              <a:buNone/>
            </a:pPr>
            <a:r>
              <a:rPr lang="en-US" dirty="0" smtClean="0"/>
              <a:t>			Trauma </a:t>
            </a:r>
            <a:r>
              <a:rPr lang="en-US" dirty="0" err="1" smtClean="0"/>
              <a:t>i.e</a:t>
            </a:r>
            <a:r>
              <a:rPr lang="en-US" dirty="0" smtClean="0"/>
              <a:t>; child birth,</a:t>
            </a:r>
          </a:p>
          <a:p>
            <a:pPr lvl="0">
              <a:buNone/>
            </a:pPr>
            <a:r>
              <a:rPr lang="en-US" dirty="0" smtClean="0"/>
              <a:t>			Infection </a:t>
            </a:r>
          </a:p>
          <a:p>
            <a:pPr lvl="0">
              <a:buNone/>
            </a:pPr>
            <a:r>
              <a:rPr lang="en-US" dirty="0" smtClean="0"/>
              <a:t>		           Chronic inflammatory disease </a:t>
            </a:r>
          </a:p>
          <a:p>
            <a:pPr lvl="0">
              <a:buNone/>
            </a:pPr>
            <a:r>
              <a:rPr lang="en-US" dirty="0" smtClean="0"/>
              <a:t>			Iatrogenic 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i="1" dirty="0">
                <a:solidFill>
                  <a:srgbClr val="FF0000"/>
                </a:solidFill>
              </a:rPr>
              <a:t>Mayer-</a:t>
            </a:r>
            <a:r>
              <a:rPr lang="en-US" sz="3600" i="1" dirty="0" err="1">
                <a:solidFill>
                  <a:srgbClr val="FF0000"/>
                </a:solidFill>
              </a:rPr>
              <a:t>Rokitansky</a:t>
            </a:r>
            <a:r>
              <a:rPr lang="en-US" sz="3600" i="1" dirty="0">
                <a:solidFill>
                  <a:srgbClr val="FF0000"/>
                </a:solidFill>
              </a:rPr>
              <a:t>-</a:t>
            </a:r>
            <a:r>
              <a:rPr lang="en-US" sz="3600" i="1" dirty="0" err="1">
                <a:solidFill>
                  <a:srgbClr val="FF0000"/>
                </a:solidFill>
              </a:rPr>
              <a:t>Küster</a:t>
            </a:r>
            <a:r>
              <a:rPr lang="en-US" sz="3600" i="1" dirty="0">
                <a:solidFill>
                  <a:srgbClr val="FF0000"/>
                </a:solidFill>
              </a:rPr>
              <a:t>-Hauser syndrome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en-US" b="1" dirty="0" smtClean="0"/>
              <a:t>	Second commonest cause of primary amenorrhea</a:t>
            </a:r>
          </a:p>
          <a:p>
            <a:pPr lvl="0" algn="ctr">
              <a:buNone/>
            </a:pPr>
            <a:r>
              <a:rPr lang="en-US" b="1" dirty="0" smtClean="0"/>
              <a:t>(</a:t>
            </a:r>
            <a:r>
              <a:rPr lang="en-US" dirty="0" smtClean="0"/>
              <a:t>1 per 4000-5000 female births)</a:t>
            </a:r>
            <a:endParaRPr lang="en-IN" dirty="0" smtClean="0"/>
          </a:p>
          <a:p>
            <a:pPr lvl="0">
              <a:buNone/>
            </a:pPr>
            <a:endParaRPr lang="en-US" b="1" dirty="0" smtClean="0"/>
          </a:p>
          <a:p>
            <a:pPr lvl="0"/>
            <a:r>
              <a:rPr lang="en-US" dirty="0" smtClean="0"/>
              <a:t>Sporadic Presentation</a:t>
            </a:r>
          </a:p>
          <a:p>
            <a:pPr lvl="0"/>
            <a:r>
              <a:rPr lang="en-US" dirty="0" smtClean="0"/>
              <a:t>vaginal </a:t>
            </a:r>
            <a:r>
              <a:rPr lang="en-US" dirty="0" err="1" smtClean="0"/>
              <a:t>atresia</a:t>
            </a:r>
            <a:r>
              <a:rPr lang="en-US" dirty="0" smtClean="0"/>
              <a:t> with other variable </a:t>
            </a:r>
            <a:r>
              <a:rPr lang="en-US" dirty="0" err="1" smtClean="0"/>
              <a:t>müllerian</a:t>
            </a:r>
            <a:r>
              <a:rPr lang="en-US" dirty="0" smtClean="0"/>
              <a:t> duct abnormalities</a:t>
            </a:r>
            <a:endParaRPr lang="en-IN" dirty="0" smtClean="0"/>
          </a:p>
          <a:p>
            <a:pPr lvl="0"/>
            <a:r>
              <a:rPr lang="en-US" dirty="0" smtClean="0"/>
              <a:t>Failure of the caudal development of the </a:t>
            </a:r>
            <a:r>
              <a:rPr lang="en-US" dirty="0" err="1" smtClean="0"/>
              <a:t>müllerian</a:t>
            </a:r>
            <a:r>
              <a:rPr lang="en-US" dirty="0" smtClean="0"/>
              <a:t> ducts</a:t>
            </a:r>
            <a:endParaRPr lang="en-IN" dirty="0" smtClean="0"/>
          </a:p>
          <a:p>
            <a:pPr lvl="0"/>
            <a:r>
              <a:rPr lang="en-US" dirty="0" smtClean="0"/>
              <a:t>Usually undetected until the patient presents with primary amenorrhea despite normal sexual female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normal vulva with an absent vagina, or a vagina that is represented by a shallow dimple</a:t>
            </a:r>
            <a:endParaRPr lang="en-IN" dirty="0" smtClean="0"/>
          </a:p>
          <a:p>
            <a:pPr lvl="0"/>
            <a:r>
              <a:rPr lang="en-US" dirty="0" smtClean="0"/>
              <a:t>Hypoplastic uterus and cervix. </a:t>
            </a:r>
          </a:p>
          <a:p>
            <a:pPr lvl="0"/>
            <a:r>
              <a:rPr lang="en-US" dirty="0" smtClean="0"/>
              <a:t>Normal ovarian development and function.</a:t>
            </a:r>
          </a:p>
          <a:p>
            <a:pPr lvl="0"/>
            <a:r>
              <a:rPr lang="en-US" dirty="0" smtClean="0"/>
              <a:t>Normal secondary sexual characters.</a:t>
            </a:r>
            <a:endParaRPr lang="en-IN" dirty="0" smtClean="0"/>
          </a:p>
          <a:p>
            <a:pPr lvl="0"/>
            <a:r>
              <a:rPr lang="en-US" dirty="0" smtClean="0"/>
              <a:t>present with cyclical abdominal pain and increasing abdominal mass due to accumulation of menstrual products. </a:t>
            </a:r>
            <a:endParaRPr lang="en-IN" dirty="0" smtClean="0"/>
          </a:p>
          <a:p>
            <a:pPr lvl="0"/>
            <a:r>
              <a:rPr lang="en-US" dirty="0" smtClean="0"/>
              <a:t>Renal anomalies are seen in 34–49% and skeletal anomalies in 10–15% (</a:t>
            </a:r>
            <a:r>
              <a:rPr lang="en-US" dirty="0" err="1" smtClean="0"/>
              <a:t>Klippel-Feil</a:t>
            </a:r>
            <a:r>
              <a:rPr lang="en-US" dirty="0" smtClean="0"/>
              <a:t>)</a:t>
            </a:r>
            <a:endParaRPr lang="en-IN" dirty="0" smtClean="0"/>
          </a:p>
          <a:p>
            <a:pPr>
              <a:buNone/>
            </a:pPr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2588"/>
            <a:ext cx="10972800" cy="711474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Vaginoplasty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5560"/>
            <a:ext cx="11448716" cy="5169040"/>
          </a:xfrm>
        </p:spPr>
        <p:txBody>
          <a:bodyPr>
            <a:normAutofit fontScale="32500" lnSpcReduction="20000"/>
          </a:bodyPr>
          <a:lstStyle/>
          <a:p>
            <a:pPr lvl="1"/>
            <a:r>
              <a:rPr lang="en-US" sz="7400" b="1" dirty="0" smtClean="0"/>
              <a:t>Appropriate location</a:t>
            </a:r>
          </a:p>
          <a:p>
            <a:pPr lvl="1"/>
            <a:r>
              <a:rPr lang="en-US" sz="7400" b="1" dirty="0" smtClean="0"/>
              <a:t>Appropriate direction (</a:t>
            </a:r>
            <a:r>
              <a:rPr lang="en-US" sz="7400" b="1" dirty="0" err="1" smtClean="0"/>
              <a:t>postero</a:t>
            </a:r>
            <a:r>
              <a:rPr lang="en-US" sz="7400" b="1" dirty="0" smtClean="0"/>
              <a:t>- superiorly)</a:t>
            </a:r>
            <a:endParaRPr lang="en-IN" sz="7400" b="1" dirty="0" smtClean="0"/>
          </a:p>
          <a:p>
            <a:pPr lvl="1"/>
            <a:r>
              <a:rPr lang="en-US" sz="7400" b="1" dirty="0" smtClean="0"/>
              <a:t>Appropriate size </a:t>
            </a:r>
          </a:p>
          <a:p>
            <a:pPr lvl="5"/>
            <a:r>
              <a:rPr lang="en-US" sz="5500" b="1" dirty="0" smtClean="0"/>
              <a:t>Width (4cm), Depth  (6-10 cm)</a:t>
            </a:r>
            <a:endParaRPr lang="en-IN" sz="5500" b="1" dirty="0" smtClean="0"/>
          </a:p>
          <a:p>
            <a:pPr lvl="1"/>
            <a:r>
              <a:rPr lang="en-US" sz="7400" b="1" dirty="0" smtClean="0"/>
              <a:t>Appropriate lining by </a:t>
            </a:r>
            <a:r>
              <a:rPr lang="en-US" sz="7400" b="1" dirty="0" err="1" smtClean="0"/>
              <a:t>elastile</a:t>
            </a:r>
            <a:r>
              <a:rPr lang="en-US" sz="7400" b="1" dirty="0" smtClean="0"/>
              <a:t> tissue </a:t>
            </a:r>
          </a:p>
          <a:p>
            <a:pPr lvl="5"/>
            <a:r>
              <a:rPr lang="en-US" sz="5500" b="1" dirty="0"/>
              <a:t>F</a:t>
            </a:r>
            <a:r>
              <a:rPr lang="en-US" sz="5500" b="1" dirty="0" smtClean="0"/>
              <a:t>ull thickness skin or mucosa</a:t>
            </a:r>
            <a:endParaRPr lang="en-IN" sz="5500" b="1" dirty="0" smtClean="0"/>
          </a:p>
          <a:p>
            <a:pPr lvl="1"/>
            <a:r>
              <a:rPr lang="en-US" sz="7400" b="1" dirty="0" smtClean="0"/>
              <a:t>Appropriate lubrication </a:t>
            </a:r>
          </a:p>
          <a:p>
            <a:pPr lvl="5"/>
            <a:r>
              <a:rPr lang="en-US" sz="5500" b="1" dirty="0" smtClean="0"/>
              <a:t>Neither permanently moist nor malodorous</a:t>
            </a:r>
            <a:endParaRPr lang="en-IN" sz="5500" b="1" dirty="0" smtClean="0"/>
          </a:p>
          <a:p>
            <a:pPr lvl="1"/>
            <a:r>
              <a:rPr lang="en-US" sz="7400" b="1" dirty="0" smtClean="0"/>
              <a:t>Appropriately sensate </a:t>
            </a:r>
          </a:p>
          <a:p>
            <a:pPr lvl="5"/>
            <a:r>
              <a:rPr lang="en-US" sz="6200" b="1" dirty="0" smtClean="0"/>
              <a:t>At least at the </a:t>
            </a:r>
            <a:r>
              <a:rPr lang="en-US" sz="6200" b="1" dirty="0" err="1" smtClean="0"/>
              <a:t>introitus</a:t>
            </a:r>
            <a:r>
              <a:rPr lang="en-US" sz="6200" b="1" dirty="0" smtClean="0"/>
              <a:t> level</a:t>
            </a:r>
          </a:p>
          <a:p>
            <a:pPr lvl="1"/>
            <a:endParaRPr lang="en-US" sz="3400" b="1" dirty="0" smtClean="0"/>
          </a:p>
          <a:p>
            <a:pPr lvl="1"/>
            <a:endParaRPr lang="en-US" sz="3400" b="1" dirty="0" smtClean="0"/>
          </a:p>
          <a:p>
            <a:pPr lvl="1"/>
            <a:endParaRPr lang="en-US" sz="3100" b="1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IN" dirty="0" smtClean="0"/>
          </a:p>
          <a:p>
            <a:pPr lvl="0"/>
            <a:r>
              <a:rPr lang="en-US" sz="7200" dirty="0" smtClean="0">
                <a:solidFill>
                  <a:srgbClr val="C00000"/>
                </a:solidFill>
              </a:rPr>
              <a:t>Skin graft is associated with dryness and breakdown, hair growth and contracture.</a:t>
            </a:r>
            <a:endParaRPr lang="en-IN" sz="72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7200" dirty="0" smtClean="0">
                <a:solidFill>
                  <a:srgbClr val="C00000"/>
                </a:solidFill>
              </a:rPr>
              <a:t> </a:t>
            </a:r>
            <a:endParaRPr lang="en-IN" sz="7200" dirty="0" smtClean="0">
              <a:solidFill>
                <a:srgbClr val="C00000"/>
              </a:solidFill>
            </a:endParaRPr>
          </a:p>
          <a:p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Frank's technique  (1938)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Abbe-McIndoe</a:t>
            </a:r>
            <a:r>
              <a:rPr lang="en-US" b="1" dirty="0" smtClean="0">
                <a:solidFill>
                  <a:srgbClr val="FF0000"/>
                </a:solidFill>
              </a:rPr>
              <a:t> Inlay Graft Method  </a:t>
            </a:r>
            <a:r>
              <a:rPr lang="en-US" b="1" dirty="0" smtClean="0"/>
              <a:t>(1898-1938)</a:t>
            </a:r>
          </a:p>
          <a:p>
            <a:r>
              <a:rPr lang="en-US" b="1" dirty="0" err="1" smtClean="0"/>
              <a:t>Vecchietti</a:t>
            </a:r>
            <a:r>
              <a:rPr lang="en-US" b="1" dirty="0" smtClean="0"/>
              <a:t> procedure (1965)</a:t>
            </a:r>
            <a:endParaRPr lang="en-IN" dirty="0" smtClean="0"/>
          </a:p>
          <a:p>
            <a:r>
              <a:rPr lang="en-US" dirty="0" smtClean="0"/>
              <a:t> </a:t>
            </a:r>
            <a:r>
              <a:rPr lang="en-US" b="1" dirty="0" err="1" smtClean="0"/>
              <a:t>Davydov</a:t>
            </a:r>
            <a:r>
              <a:rPr lang="en-US" b="1" dirty="0" smtClean="0"/>
              <a:t> Technique (1969)</a:t>
            </a:r>
          </a:p>
          <a:p>
            <a:r>
              <a:rPr lang="en-US" b="1" dirty="0" smtClean="0"/>
              <a:t>Williams </a:t>
            </a:r>
            <a:r>
              <a:rPr lang="en-US" b="1" dirty="0" err="1" smtClean="0"/>
              <a:t>Vulvo-Vaginoplasty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Omental</a:t>
            </a:r>
            <a:r>
              <a:rPr lang="en-US" b="1" dirty="0" smtClean="0"/>
              <a:t> Fla</a:t>
            </a:r>
            <a:r>
              <a:rPr lang="en-US" b="1" i="1" dirty="0" smtClean="0"/>
              <a:t>ps </a:t>
            </a:r>
            <a:r>
              <a:rPr lang="en-US" i="1" dirty="0" smtClean="0"/>
              <a:t>(</a:t>
            </a:r>
            <a:r>
              <a:rPr lang="en-US" i="1" dirty="0" err="1" smtClean="0"/>
              <a:t>Bostwick</a:t>
            </a:r>
            <a:r>
              <a:rPr lang="en-US" i="1" dirty="0" smtClean="0"/>
              <a:t> 1979)</a:t>
            </a:r>
            <a:endParaRPr lang="en-IN" dirty="0" smtClean="0"/>
          </a:p>
          <a:p>
            <a:endParaRPr lang="en-IN" b="1" dirty="0" smtClean="0"/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endParaRPr lang="en-IN" b="1" dirty="0" smtClean="0"/>
          </a:p>
          <a:p>
            <a:endParaRPr lang="en-IN" dirty="0" smtClean="0"/>
          </a:p>
          <a:p>
            <a:endParaRPr lang="en-IN" b="1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00967"/>
            <a:ext cx="11074400" cy="231112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Baldwin Intestinal Transposition Variants (</a:t>
            </a:r>
            <a:r>
              <a:rPr lang="en-US" b="1" dirty="0" err="1" smtClean="0"/>
              <a:t>Colovaginoplasty</a:t>
            </a:r>
            <a:r>
              <a:rPr lang="en-US" b="1" dirty="0" smtClean="0"/>
              <a:t>)</a:t>
            </a:r>
            <a:r>
              <a:rPr lang="en-IN" b="1" dirty="0" smtClean="0"/>
              <a:t/>
            </a:r>
            <a:br>
              <a:rPr lang="en-IN" b="1" dirty="0" smtClean="0"/>
            </a:b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9705" y="1035683"/>
            <a:ext cx="4964295" cy="533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35683"/>
            <a:ext cx="5406013" cy="562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523220"/>
            <a:ext cx="87646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Inferior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epigastric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pedicled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TRAM flap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(Tobin 1988)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84" y="2182693"/>
            <a:ext cx="2967716" cy="34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1227" y="1477108"/>
            <a:ext cx="2934118" cy="338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66615" y="2182693"/>
            <a:ext cx="3368892" cy="37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1402"/>
            <a:ext cx="10972800" cy="1143000"/>
          </a:xfrm>
        </p:spPr>
        <p:txBody>
          <a:bodyPr/>
          <a:lstStyle/>
          <a:p>
            <a:r>
              <a:rPr lang="en-US" u="sng" dirty="0" smtClean="0"/>
              <a:t>CASE REPORT</a:t>
            </a:r>
            <a:endParaRPr lang="en-US" u="sng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609600" y="1627832"/>
            <a:ext cx="10972800" cy="4783015"/>
          </a:xfrm>
        </p:spPr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en-US" sz="2800" dirty="0" smtClean="0"/>
              <a:t>22 years young, active, educated female with complaints of</a:t>
            </a:r>
          </a:p>
          <a:p>
            <a:pPr lvl="1">
              <a:buNone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Primary amenorrhea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Well developed secondary sexual characteristics</a:t>
            </a:r>
          </a:p>
          <a:p>
            <a:pPr marL="285750" indent="-285750">
              <a:buNone/>
            </a:pPr>
            <a:endParaRPr lang="en-US" dirty="0" smtClean="0"/>
          </a:p>
          <a:p>
            <a:pPr marL="285750" indent="-285750">
              <a:buNone/>
            </a:pPr>
            <a:r>
              <a:rPr lang="en-US" u="sng" dirty="0" smtClean="0"/>
              <a:t>History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Thelarche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13 years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Pubarche-15 years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Menarche-not yet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Cyclical abdominal pains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lump abdomen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5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r="1448"/>
          <a:stretch>
            <a:fillRect/>
          </a:stretch>
        </p:blipFill>
        <p:spPr bwMode="auto">
          <a:xfrm>
            <a:off x="165554" y="2180491"/>
            <a:ext cx="11852275" cy="39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095270"/>
            <a:ext cx="12081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Transversus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Rectus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Abdominis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Musculoperitoneal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(TRAMP) Composite Flap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10972800" cy="4389437"/>
          </a:xfrm>
        </p:spPr>
        <p:txBody>
          <a:bodyPr/>
          <a:lstStyle/>
          <a:p>
            <a:r>
              <a:rPr lang="en-US" b="1" i="1" dirty="0" err="1" smtClean="0"/>
              <a:t>Gracilis</a:t>
            </a:r>
            <a:r>
              <a:rPr lang="en-US" b="1" i="1" dirty="0" smtClean="0"/>
              <a:t> </a:t>
            </a:r>
            <a:r>
              <a:rPr lang="en-US" b="1" i="1" dirty="0" err="1" smtClean="0"/>
              <a:t>Myocutaneous</a:t>
            </a:r>
            <a:r>
              <a:rPr lang="en-US" b="1" i="1" dirty="0" smtClean="0"/>
              <a:t> Flap (1976)</a:t>
            </a:r>
            <a:endParaRPr lang="en-IN" dirty="0" smtClean="0"/>
          </a:p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1485"/>
          <a:stretch>
            <a:fillRect/>
          </a:stretch>
        </p:blipFill>
        <p:spPr bwMode="auto">
          <a:xfrm>
            <a:off x="666244" y="2542233"/>
            <a:ext cx="10457281" cy="343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20580" y="1024932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Pudendal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thigh flap</a:t>
            </a: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Wee 1989 –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Singapore flap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r="2379"/>
          <a:stretch>
            <a:fillRect/>
          </a:stretch>
        </p:blipFill>
        <p:spPr bwMode="auto">
          <a:xfrm>
            <a:off x="914400" y="1998891"/>
            <a:ext cx="10721591" cy="390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557495"/>
            <a:ext cx="12192000" cy="4767105"/>
          </a:xfrm>
        </p:spPr>
        <p:txBody>
          <a:bodyPr/>
          <a:lstStyle/>
          <a:p>
            <a:r>
              <a:rPr lang="en-US" b="1" i="1" dirty="0" smtClean="0"/>
              <a:t>Medial thigh flap 		</a:t>
            </a:r>
            <a:r>
              <a:rPr lang="en-US" i="1" dirty="0" err="1" smtClean="0"/>
              <a:t>Baek</a:t>
            </a:r>
            <a:r>
              <a:rPr lang="en-US" i="1" dirty="0" smtClean="0"/>
              <a:t> 1983, Wang 1987</a:t>
            </a:r>
            <a:endParaRPr lang="en-IN" dirty="0" smtClean="0"/>
          </a:p>
          <a:p>
            <a:r>
              <a:rPr lang="en-US" b="1" i="1" dirty="0" err="1" smtClean="0"/>
              <a:t>Anteromedial</a:t>
            </a:r>
            <a:r>
              <a:rPr lang="en-US" b="1" i="1" dirty="0" smtClean="0"/>
              <a:t> thigh flap      </a:t>
            </a:r>
            <a:r>
              <a:rPr lang="en-US" i="1" dirty="0" smtClean="0"/>
              <a:t>Hayashi 1988</a:t>
            </a:r>
            <a:endParaRPr lang="en-US" b="1" i="1" dirty="0" smtClean="0"/>
          </a:p>
          <a:p>
            <a:r>
              <a:rPr lang="en-US" b="1" i="1" dirty="0" err="1" smtClean="0"/>
              <a:t>Superomedial</a:t>
            </a:r>
            <a:r>
              <a:rPr lang="en-US" b="1" i="1" dirty="0" smtClean="0"/>
              <a:t> thigh flap     </a:t>
            </a:r>
            <a:r>
              <a:rPr lang="en-US" i="1" dirty="0" err="1" smtClean="0"/>
              <a:t>Hirshowitz</a:t>
            </a:r>
            <a:r>
              <a:rPr lang="en-US" i="1" dirty="0" smtClean="0"/>
              <a:t> 1982</a:t>
            </a:r>
          </a:p>
          <a:p>
            <a:r>
              <a:rPr lang="en-US" b="1" i="1" dirty="0" err="1" smtClean="0"/>
              <a:t>Anterolateral</a:t>
            </a:r>
            <a:r>
              <a:rPr lang="en-US" b="1" i="1" dirty="0" smtClean="0"/>
              <a:t> thigh flap</a:t>
            </a:r>
            <a:r>
              <a:rPr lang="en-IN" b="1" i="1" dirty="0" smtClean="0"/>
              <a:t>     </a:t>
            </a:r>
            <a:r>
              <a:rPr lang="en-US" i="1" dirty="0" err="1" smtClean="0"/>
              <a:t>Luo</a:t>
            </a:r>
            <a:r>
              <a:rPr lang="en-US" i="1" dirty="0" smtClean="0"/>
              <a:t> 2000</a:t>
            </a:r>
          </a:p>
          <a:p>
            <a:r>
              <a:rPr lang="en-US" b="1" i="1" dirty="0" smtClean="0"/>
              <a:t>Extended groin flap</a:t>
            </a:r>
            <a:r>
              <a:rPr lang="en-US" i="1" dirty="0" smtClean="0"/>
              <a:t>           </a:t>
            </a:r>
            <a:r>
              <a:rPr lang="en-US" i="1" dirty="0" err="1" smtClean="0"/>
              <a:t>Moschella</a:t>
            </a:r>
            <a:r>
              <a:rPr lang="en-US" dirty="0" smtClean="0"/>
              <a:t>  1994</a:t>
            </a:r>
            <a:endParaRPr lang="en-IN" dirty="0" smtClean="0"/>
          </a:p>
          <a:p>
            <a:r>
              <a:rPr lang="en-US" b="1" i="1" dirty="0" err="1" smtClean="0"/>
              <a:t>Infragluteal</a:t>
            </a:r>
            <a:r>
              <a:rPr lang="en-US" b="1" i="1" dirty="0" smtClean="0"/>
              <a:t> thigh flap      </a:t>
            </a:r>
            <a:r>
              <a:rPr lang="en-US" i="1" dirty="0" smtClean="0"/>
              <a:t>Knoll (1997),</a:t>
            </a:r>
            <a:r>
              <a:rPr lang="en-US" dirty="0" smtClean="0"/>
              <a:t> </a:t>
            </a:r>
            <a:r>
              <a:rPr lang="en-US" i="1" dirty="0" smtClean="0"/>
              <a:t>Hashimoto (1999)</a:t>
            </a:r>
            <a:endParaRPr lang="en-IN" i="1" dirty="0" smtClean="0"/>
          </a:p>
          <a:p>
            <a:endParaRPr lang="en-IN" dirty="0" smtClean="0"/>
          </a:p>
          <a:p>
            <a:pPr>
              <a:buNone/>
            </a:pPr>
            <a:endParaRPr lang="en-IN" dirty="0" smtClean="0"/>
          </a:p>
          <a:p>
            <a:endParaRPr lang="en-IN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82259" y="3518912"/>
            <a:ext cx="2934119" cy="31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823965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Lotus petal flap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(Yi and </a:t>
            </a:r>
            <a:r>
              <a:rPr kumimoji="0" lang="en-US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Niranjan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1996)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8739" y="1470295"/>
            <a:ext cx="6694585" cy="502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738554"/>
            <a:ext cx="45448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Malaga flap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Giraldo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1996)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4514" y="457200"/>
            <a:ext cx="487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An external file that holds a picture, illustration, etc.&#10;Object name is icrp_a_1296363_f0001_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3012" name="Picture 4" descr="An external file that holds a picture, illustration, etc.&#10;Object name is icrp_a_1296363_f0003_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9650" y="160338"/>
            <a:ext cx="2722504" cy="2618619"/>
          </a:xfrm>
          <a:prstGeom prst="rect">
            <a:avLst/>
          </a:prstGeom>
          <a:noFill/>
        </p:spPr>
      </p:pic>
      <p:pic>
        <p:nvPicPr>
          <p:cNvPr id="43014" name="Picture 6" descr="An external file that holds a picture, illustration, etc.&#10;Object name is icrp_a_1296363_f0001_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255" y="174141"/>
            <a:ext cx="2009670" cy="2618619"/>
          </a:xfrm>
          <a:prstGeom prst="rect">
            <a:avLst/>
          </a:prstGeom>
          <a:noFill/>
        </p:spPr>
      </p:pic>
      <p:pic>
        <p:nvPicPr>
          <p:cNvPr id="43016" name="Picture 8" descr="An external file that holds a picture, illustration, etc.&#10;Object name is icrp_a_1296363_f0004_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1125" y="160338"/>
            <a:ext cx="3402449" cy="2632422"/>
          </a:xfrm>
          <a:prstGeom prst="rect">
            <a:avLst/>
          </a:prstGeom>
          <a:noFill/>
        </p:spPr>
      </p:pic>
      <p:pic>
        <p:nvPicPr>
          <p:cNvPr id="43018" name="Picture 10" descr="An external file that holds a picture, illustration, etc.&#10;Object name is icrp_a_1296363_f0005_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43698" y="4102054"/>
            <a:ext cx="3130236" cy="2236471"/>
          </a:xfrm>
          <a:prstGeom prst="rect">
            <a:avLst/>
          </a:prstGeom>
          <a:noFill/>
        </p:spPr>
      </p:pic>
      <p:pic>
        <p:nvPicPr>
          <p:cNvPr id="43020" name="Picture 12" descr="An external file that holds a picture, illustration, etc.&#10;Object name is icrp_a_1296363_f0006_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2154" y="4109214"/>
            <a:ext cx="3130237" cy="2229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n external file that holds a picture, illustration, etc.&#10;Object name is icrp_a_1296363_f0007_c.jpg"/>
          <p:cNvPicPr>
            <a:picLocks noChangeAspect="1" noChangeArrowheads="1"/>
          </p:cNvPicPr>
          <p:nvPr/>
        </p:nvPicPr>
        <p:blipFill>
          <a:blip r:embed="rId2"/>
          <a:srcRect t="4984"/>
          <a:stretch>
            <a:fillRect/>
          </a:stretch>
        </p:blipFill>
        <p:spPr bwMode="auto">
          <a:xfrm>
            <a:off x="793820" y="170822"/>
            <a:ext cx="6938560" cy="3250877"/>
          </a:xfrm>
          <a:prstGeom prst="rect">
            <a:avLst/>
          </a:prstGeom>
          <a:noFill/>
        </p:spPr>
      </p:pic>
      <p:pic>
        <p:nvPicPr>
          <p:cNvPr id="45060" name="Picture 4" descr="An external file that holds a picture, illustration, etc.&#10;Object name is icrp_a_1296363_f0008_c.jpg"/>
          <p:cNvPicPr>
            <a:picLocks noChangeAspect="1" noChangeArrowheads="1"/>
          </p:cNvPicPr>
          <p:nvPr/>
        </p:nvPicPr>
        <p:blipFill>
          <a:blip r:embed="rId3"/>
          <a:srcRect t="7455"/>
          <a:stretch>
            <a:fillRect/>
          </a:stretch>
        </p:blipFill>
        <p:spPr bwMode="auto">
          <a:xfrm>
            <a:off x="4926290" y="3421699"/>
            <a:ext cx="5612179" cy="3265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Drawbacks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727158"/>
            <a:ext cx="10972800" cy="3597442"/>
          </a:xfrm>
        </p:spPr>
        <p:txBody>
          <a:bodyPr/>
          <a:lstStyle/>
          <a:p>
            <a:pPr algn="ctr"/>
            <a:r>
              <a:rPr lang="en-US" b="1" dirty="0" smtClean="0"/>
              <a:t>Extensive surgery</a:t>
            </a:r>
          </a:p>
          <a:p>
            <a:pPr algn="ctr"/>
            <a:r>
              <a:rPr lang="en-US" b="1" dirty="0" err="1" smtClean="0"/>
              <a:t>Perigenital</a:t>
            </a:r>
            <a:r>
              <a:rPr lang="en-US" b="1" dirty="0" smtClean="0"/>
              <a:t> scars</a:t>
            </a:r>
          </a:p>
          <a:p>
            <a:pPr algn="ctr"/>
            <a:r>
              <a:rPr lang="en-US" b="1" dirty="0" smtClean="0"/>
              <a:t>Hairy skin</a:t>
            </a:r>
          </a:p>
          <a:p>
            <a:pPr algn="ctr"/>
            <a:r>
              <a:rPr lang="en-US" b="1" dirty="0" smtClean="0"/>
              <a:t>Bulky and heavy</a:t>
            </a:r>
          </a:p>
          <a:p>
            <a:pPr algn="ctr"/>
            <a:r>
              <a:rPr lang="en-US" b="1" dirty="0" smtClean="0"/>
              <a:t>Inadequate sensation</a:t>
            </a:r>
          </a:p>
          <a:p>
            <a:pPr algn="ctr"/>
            <a:r>
              <a:rPr lang="en-US" b="1" dirty="0" err="1" smtClean="0"/>
              <a:t>Dyspareunia</a:t>
            </a:r>
            <a:endParaRPr lang="en-US" b="1" dirty="0" smtClean="0"/>
          </a:p>
          <a:p>
            <a:pPr algn="ctr"/>
            <a:r>
              <a:rPr lang="en-US" b="1" dirty="0" smtClean="0"/>
              <a:t>Tendency to </a:t>
            </a:r>
            <a:r>
              <a:rPr lang="en-US" b="1" dirty="0" err="1" smtClean="0"/>
              <a:t>prolapse</a:t>
            </a:r>
            <a:endParaRPr lang="en-US" b="1" dirty="0" smtClean="0"/>
          </a:p>
          <a:p>
            <a:pPr algn="ctr"/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8268" y="964641"/>
            <a:ext cx="8330425" cy="523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4724"/>
            <a:ext cx="12192000" cy="510790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K/C/O : hypothyroidism on medications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Asymptomatic and </a:t>
            </a:r>
            <a:r>
              <a:rPr lang="en-US" dirty="0" err="1" smtClean="0"/>
              <a:t>euthyroid</a:t>
            </a:r>
            <a:r>
              <a:rPr lang="en-US" dirty="0" smtClean="0"/>
              <a:t> at the time of presentation.</a:t>
            </a:r>
          </a:p>
          <a:p>
            <a:r>
              <a:rPr lang="en-US" dirty="0" smtClean="0"/>
              <a:t>No other known co-morbidities</a:t>
            </a:r>
          </a:p>
          <a:p>
            <a:r>
              <a:rPr lang="en-US" dirty="0" smtClean="0"/>
              <a:t>No h/o similar complaints in the family</a:t>
            </a:r>
          </a:p>
          <a:p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u="sng" dirty="0" smtClean="0"/>
              <a:t>Local examination</a:t>
            </a:r>
            <a:r>
              <a:rPr lang="en-US" dirty="0" smtClean="0"/>
              <a:t>:</a:t>
            </a:r>
          </a:p>
          <a:p>
            <a:r>
              <a:rPr lang="en-US" dirty="0" smtClean="0"/>
              <a:t>Secondary sexual characters appear normal</a:t>
            </a:r>
          </a:p>
          <a:p>
            <a:r>
              <a:rPr lang="en-US" dirty="0" smtClean="0"/>
              <a:t>Absent vagina</a:t>
            </a:r>
          </a:p>
          <a:p>
            <a:r>
              <a:rPr lang="en-US" dirty="0" smtClean="0"/>
              <a:t>Vaginal dimple present, Urethra normal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u="sng" dirty="0" smtClean="0"/>
              <a:t>Systemic examination</a:t>
            </a:r>
            <a:r>
              <a:rPr lang="en-US" dirty="0" smtClean="0"/>
              <a:t>: Essentially normal</a:t>
            </a:r>
          </a:p>
        </p:txBody>
      </p:sp>
    </p:spTree>
    <p:extLst>
      <p:ext uri="{BB962C8B-B14F-4D97-AF65-F5344CB8AC3E}">
        <p14:creationId xmlns:p14="http://schemas.microsoft.com/office/powerpoint/2010/main" val="18624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r="-6537" b="78188"/>
          <a:stretch>
            <a:fillRect/>
          </a:stretch>
        </p:blipFill>
        <p:spPr bwMode="auto">
          <a:xfrm>
            <a:off x="704850" y="1557495"/>
            <a:ext cx="11487150" cy="356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t="25560" b="52997"/>
          <a:stretch>
            <a:fillRect/>
          </a:stretch>
        </p:blipFill>
        <p:spPr bwMode="auto">
          <a:xfrm>
            <a:off x="564173" y="1698171"/>
            <a:ext cx="10782300" cy="35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t="50996" b="28052"/>
          <a:stretch>
            <a:fillRect/>
          </a:stretch>
        </p:blipFill>
        <p:spPr bwMode="auto">
          <a:xfrm>
            <a:off x="775188" y="2014695"/>
            <a:ext cx="10782300" cy="342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t="75696" b="3046"/>
          <a:stretch>
            <a:fillRect/>
          </a:stretch>
        </p:blipFill>
        <p:spPr bwMode="auto">
          <a:xfrm>
            <a:off x="734995" y="2059912"/>
            <a:ext cx="10782300" cy="347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316" y="1988954"/>
            <a:ext cx="11577052" cy="43891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b="1" dirty="0" smtClean="0"/>
              <a:t>Appropriate </a:t>
            </a:r>
          </a:p>
          <a:p>
            <a:pPr marL="0" indent="0">
              <a:buNone/>
            </a:pPr>
            <a:endParaRPr lang="en-US" sz="3000" b="1" dirty="0" smtClean="0"/>
          </a:p>
          <a:p>
            <a:r>
              <a:rPr lang="en-US" b="1" dirty="0" smtClean="0"/>
              <a:t>Skin</a:t>
            </a:r>
            <a:r>
              <a:rPr lang="en-US" dirty="0" smtClean="0"/>
              <a:t>- 		Thin, pliable, hairless, soft, well vascularized, full thickness.</a:t>
            </a:r>
          </a:p>
          <a:p>
            <a:r>
              <a:rPr lang="en-US" b="1" dirty="0"/>
              <a:t>S</a:t>
            </a:r>
            <a:r>
              <a:rPr lang="en-US" b="1" dirty="0" smtClean="0"/>
              <a:t>trength</a:t>
            </a:r>
            <a:r>
              <a:rPr lang="en-US" dirty="0" smtClean="0"/>
              <a:t> -		No breakdown/ stenosis</a:t>
            </a:r>
          </a:p>
          <a:p>
            <a:r>
              <a:rPr lang="en-US" b="1" dirty="0"/>
              <a:t>T</a:t>
            </a:r>
            <a:r>
              <a:rPr lang="en-US" b="1" dirty="0" smtClean="0"/>
              <a:t>hickness</a:t>
            </a:r>
            <a:r>
              <a:rPr lang="en-US" dirty="0" smtClean="0"/>
              <a:t>-  	No excessive subcutaneous tissue or fascia</a:t>
            </a:r>
          </a:p>
          <a:p>
            <a:r>
              <a:rPr lang="en-US" b="1" dirty="0"/>
              <a:t>B</a:t>
            </a:r>
            <a:r>
              <a:rPr lang="en-US" b="1" dirty="0" smtClean="0"/>
              <a:t>ulk</a:t>
            </a:r>
            <a:r>
              <a:rPr lang="en-US" dirty="0" smtClean="0"/>
              <a:t>- 		Non bulky, Adheres well in the created space, No prolapse</a:t>
            </a:r>
          </a:p>
          <a:p>
            <a:r>
              <a:rPr lang="en-US" b="1" dirty="0"/>
              <a:t>S</a:t>
            </a:r>
            <a:r>
              <a:rPr lang="en-US" b="1" dirty="0" smtClean="0"/>
              <a:t>ensation</a:t>
            </a:r>
            <a:r>
              <a:rPr lang="en-US" dirty="0" smtClean="0"/>
              <a:t>- 		Maintains erogenous sensation </a:t>
            </a:r>
          </a:p>
          <a:p>
            <a:r>
              <a:rPr lang="en-US" b="1" dirty="0"/>
              <a:t>S</a:t>
            </a:r>
            <a:r>
              <a:rPr lang="en-US" b="1" dirty="0" smtClean="0"/>
              <a:t>cars</a:t>
            </a:r>
            <a:r>
              <a:rPr lang="en-US" dirty="0" smtClean="0"/>
              <a:t>- 		No visible donor site scarring</a:t>
            </a:r>
          </a:p>
          <a:p>
            <a:r>
              <a:rPr lang="en-US" b="1" dirty="0"/>
              <a:t>L</a:t>
            </a:r>
            <a:r>
              <a:rPr lang="en-US" b="1" dirty="0" smtClean="0"/>
              <a:t>ubrication</a:t>
            </a:r>
            <a:r>
              <a:rPr lang="en-US" dirty="0" smtClean="0"/>
              <a:t>- 	Adequate lubrication, No discharge. Non odorous</a:t>
            </a:r>
          </a:p>
          <a:p>
            <a:r>
              <a:rPr lang="en-US" b="1" dirty="0"/>
              <a:t>A</a:t>
            </a:r>
            <a:r>
              <a:rPr lang="en-US" b="1" dirty="0" smtClean="0"/>
              <a:t>fter care </a:t>
            </a:r>
            <a:r>
              <a:rPr lang="en-US" dirty="0" smtClean="0"/>
              <a:t>-		Manageable by self dilatation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900" dirty="0" smtClean="0">
                <a:solidFill>
                  <a:srgbClr val="C00000"/>
                </a:solidFill>
              </a:rPr>
              <a:t>Requires  dilatation for three months at least.</a:t>
            </a:r>
          </a:p>
          <a:p>
            <a:endParaRPr lang="en-US" sz="3900" dirty="0" smtClean="0"/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Investigations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1417637"/>
            <a:ext cx="11753722" cy="5254467"/>
          </a:xfrm>
        </p:spPr>
        <p:txBody>
          <a:bodyPr>
            <a:normAutofit fontScale="25000" lnSpcReduction="20000"/>
          </a:bodyPr>
          <a:lstStyle/>
          <a:p>
            <a:endParaRPr lang="en-US" sz="8000" b="1" u="sng" dirty="0" smtClean="0">
              <a:latin typeface="Arial Narrow" pitchFamily="34" charset="0"/>
            </a:endParaRPr>
          </a:p>
          <a:p>
            <a:r>
              <a:rPr lang="en-US" sz="8000" b="1" u="sng" dirty="0" err="1" smtClean="0">
                <a:latin typeface="Arial Narrow" pitchFamily="34" charset="0"/>
              </a:rPr>
              <a:t>Haematology</a:t>
            </a:r>
            <a:r>
              <a:rPr lang="en-US" sz="8000" b="1" u="sng" dirty="0" smtClean="0">
                <a:latin typeface="Arial Narrow" pitchFamily="34" charset="0"/>
              </a:rPr>
              <a:t> and Biochemistry</a:t>
            </a:r>
            <a:r>
              <a:rPr lang="en-US" sz="8000" b="1" dirty="0" smtClean="0">
                <a:latin typeface="Arial Narrow" pitchFamily="34" charset="0"/>
              </a:rPr>
              <a:t>- 		Essentially normal</a:t>
            </a:r>
          </a:p>
          <a:p>
            <a:pPr>
              <a:buNone/>
            </a:pPr>
            <a:endParaRPr lang="en-US" sz="8000" b="1" dirty="0" smtClean="0">
              <a:latin typeface="Arial Narrow" pitchFamily="34" charset="0"/>
            </a:endParaRPr>
          </a:p>
          <a:p>
            <a:r>
              <a:rPr lang="en-US" sz="8000" b="1" u="sng" dirty="0" smtClean="0">
                <a:latin typeface="Arial Narrow" pitchFamily="34" charset="0"/>
              </a:rPr>
              <a:t>Hormonal profil</a:t>
            </a:r>
            <a:r>
              <a:rPr lang="en-US" sz="8000" b="1" dirty="0" smtClean="0">
                <a:latin typeface="Arial Narrow" pitchFamily="34" charset="0"/>
              </a:rPr>
              <a:t>e - 		 	FSH / LH / Prolactin --  within normal range</a:t>
            </a:r>
          </a:p>
          <a:p>
            <a:endParaRPr lang="en-US" sz="8000" b="1" dirty="0" smtClean="0">
              <a:latin typeface="Arial Narrow" pitchFamily="34" charset="0"/>
            </a:endParaRPr>
          </a:p>
          <a:p>
            <a:r>
              <a:rPr lang="en-US" sz="8000" b="1" u="sng" dirty="0" smtClean="0">
                <a:latin typeface="Arial Narrow" pitchFamily="34" charset="0"/>
              </a:rPr>
              <a:t>Chromosomal Studies</a:t>
            </a:r>
            <a:r>
              <a:rPr lang="en-US" sz="8000" b="1" dirty="0" smtClean="0">
                <a:latin typeface="Arial Narrow" pitchFamily="34" charset="0"/>
              </a:rPr>
              <a:t>			46 XX,  No chromosomal anomaly</a:t>
            </a:r>
          </a:p>
          <a:p>
            <a:pPr>
              <a:buNone/>
            </a:pPr>
            <a:endParaRPr lang="en-US" sz="8000" b="1" dirty="0" smtClean="0">
              <a:latin typeface="Arial Narrow" pitchFamily="34" charset="0"/>
            </a:endParaRPr>
          </a:p>
          <a:p>
            <a:r>
              <a:rPr lang="en-US" sz="8000" b="1" u="sng" dirty="0" smtClean="0">
                <a:latin typeface="Arial Narrow" pitchFamily="34" charset="0"/>
              </a:rPr>
              <a:t>USG Abdomen</a:t>
            </a:r>
            <a:r>
              <a:rPr lang="en-US" sz="8000" b="1" dirty="0" smtClean="0">
                <a:latin typeface="Arial Narrow" pitchFamily="34" charset="0"/>
              </a:rPr>
              <a:t>-  			</a:t>
            </a:r>
            <a:r>
              <a:rPr lang="en-US" sz="8000" b="1" dirty="0" err="1" smtClean="0">
                <a:latin typeface="Arial Narrow" pitchFamily="34" charset="0"/>
              </a:rPr>
              <a:t>Hypoplastic</a:t>
            </a:r>
            <a:r>
              <a:rPr lang="en-US" sz="8000" b="1" dirty="0" smtClean="0">
                <a:latin typeface="Arial Narrow" pitchFamily="34" charset="0"/>
              </a:rPr>
              <a:t> (? Streaky </a:t>
            </a:r>
            <a:r>
              <a:rPr lang="en-US" sz="8000" b="1" dirty="0" err="1" smtClean="0">
                <a:latin typeface="Arial Narrow" pitchFamily="34" charset="0"/>
              </a:rPr>
              <a:t>hypoplasia</a:t>
            </a:r>
            <a:r>
              <a:rPr lang="en-US" sz="8000" b="1" dirty="0" smtClean="0">
                <a:latin typeface="Arial Narrow" pitchFamily="34" charset="0"/>
              </a:rPr>
              <a:t>) uterus </a:t>
            </a:r>
          </a:p>
          <a:p>
            <a:pPr>
              <a:buNone/>
            </a:pPr>
            <a:endParaRPr lang="en-US" sz="8000" b="1" dirty="0" smtClean="0">
              <a:latin typeface="Arial Narrow" pitchFamily="34" charset="0"/>
            </a:endParaRPr>
          </a:p>
          <a:p>
            <a:pPr>
              <a:buNone/>
            </a:pPr>
            <a:r>
              <a:rPr lang="en-US" sz="8000" b="1" dirty="0" smtClean="0">
                <a:latin typeface="Arial Narrow" pitchFamily="34" charset="0"/>
              </a:rPr>
              <a:t>						Normal bilateral ovaries</a:t>
            </a:r>
          </a:p>
          <a:p>
            <a:pPr>
              <a:buNone/>
            </a:pPr>
            <a:endParaRPr lang="en-US" sz="8000" b="1" dirty="0" smtClean="0">
              <a:latin typeface="Arial Narrow" pitchFamily="34" charset="0"/>
            </a:endParaRPr>
          </a:p>
          <a:p>
            <a:endParaRPr lang="en-US" sz="8000" b="1" dirty="0" smtClean="0">
              <a:latin typeface="Arial Narrow" pitchFamily="34" charset="0"/>
            </a:endParaRPr>
          </a:p>
          <a:p>
            <a:r>
              <a:rPr lang="en-US" sz="8000" b="1" u="sng" dirty="0" smtClean="0">
                <a:latin typeface="Arial Narrow" pitchFamily="34" charset="0"/>
              </a:rPr>
              <a:t>MRI </a:t>
            </a:r>
            <a:r>
              <a:rPr lang="en-US" sz="8000" b="1" dirty="0" smtClean="0">
                <a:latin typeface="Arial Narrow" pitchFamily="34" charset="0"/>
              </a:rPr>
              <a:t>					Rudimentary uterine anlage / Hypoplastic uterus</a:t>
            </a:r>
          </a:p>
          <a:p>
            <a:endParaRPr lang="en-US" sz="8000" b="1" dirty="0" smtClean="0">
              <a:latin typeface="Arial Narrow" pitchFamily="34" charset="0"/>
            </a:endParaRPr>
          </a:p>
          <a:p>
            <a:pPr>
              <a:buNone/>
            </a:pPr>
            <a:r>
              <a:rPr lang="en-US" sz="8000" b="1" dirty="0" smtClean="0">
                <a:latin typeface="Arial Narrow" pitchFamily="34" charset="0"/>
              </a:rPr>
              <a:t>						Type I </a:t>
            </a:r>
            <a:r>
              <a:rPr lang="en-US" sz="8000" b="1" dirty="0" err="1" smtClean="0">
                <a:latin typeface="Arial Narrow" pitchFamily="34" charset="0"/>
              </a:rPr>
              <a:t>Mullerian</a:t>
            </a:r>
            <a:r>
              <a:rPr lang="en-US" sz="8000" b="1" dirty="0" smtClean="0">
                <a:latin typeface="Arial Narrow" pitchFamily="34" charset="0"/>
              </a:rPr>
              <a:t> Duct Anomaly (AFS classification)</a:t>
            </a:r>
          </a:p>
          <a:p>
            <a:pPr>
              <a:buNone/>
            </a:pPr>
            <a:endParaRPr lang="en-US" sz="8000" b="1" dirty="0" smtClean="0">
              <a:latin typeface="Arial Narrow" pitchFamily="34" charset="0"/>
            </a:endParaRPr>
          </a:p>
          <a:p>
            <a:pPr>
              <a:buNone/>
            </a:pPr>
            <a:endParaRPr lang="en-US" sz="8000" b="1" dirty="0" smtClean="0">
              <a:latin typeface="Arial Narrow" pitchFamily="34" charset="0"/>
            </a:endParaRPr>
          </a:p>
          <a:p>
            <a:endParaRPr lang="en-US" sz="8000" b="1" dirty="0" smtClean="0">
              <a:latin typeface="Arial Narrow" pitchFamily="34" charset="0"/>
            </a:endParaRPr>
          </a:p>
          <a:p>
            <a:endParaRPr lang="en-US" sz="7200" b="1" dirty="0" smtClean="0">
              <a:latin typeface="Arial Narrow" pitchFamily="34" charset="0"/>
            </a:endParaRPr>
          </a:p>
          <a:p>
            <a:endParaRPr lang="en-US" sz="3600" b="1" dirty="0" smtClean="0">
              <a:latin typeface="Arial Narrow" pitchFamily="34" charset="0"/>
            </a:endParaRPr>
          </a:p>
          <a:p>
            <a:endParaRPr lang="en-US" sz="3600" dirty="0" smtClean="0">
              <a:latin typeface="Arial Narrow" pitchFamily="34" charset="0"/>
            </a:endParaRPr>
          </a:p>
          <a:p>
            <a:pPr>
              <a:buNone/>
            </a:pPr>
            <a:r>
              <a:rPr lang="en-US" sz="3600" dirty="0" smtClean="0">
                <a:latin typeface="Arial Narrow" pitchFamily="34" charset="0"/>
              </a:rPr>
              <a:t>				</a:t>
            </a:r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8"/>
            <a:endParaRPr lang="en-US" dirty="0" smtClean="0"/>
          </a:p>
          <a:p>
            <a:pPr lvl="2"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 r="17103"/>
          <a:stretch/>
        </p:blipFill>
        <p:spPr>
          <a:xfrm rot="5400000">
            <a:off x="-571780" y="772305"/>
            <a:ext cx="6657474" cy="551391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r="29124" b="-1"/>
          <a:stretch/>
        </p:blipFill>
        <p:spPr>
          <a:xfrm rot="5400000">
            <a:off x="5997061" y="640487"/>
            <a:ext cx="6521141" cy="5868737"/>
          </a:xfrm>
        </p:spPr>
      </p:pic>
      <p:sp>
        <p:nvSpPr>
          <p:cNvPr id="3" name="TextBox 2"/>
          <p:cNvSpPr txBox="1"/>
          <p:nvPr/>
        </p:nvSpPr>
        <p:spPr>
          <a:xfrm>
            <a:off x="1457158" y="1296737"/>
            <a:ext cx="935789" cy="369332"/>
          </a:xfrm>
          <a:prstGeom prst="rect">
            <a:avLst/>
          </a:prstGeom>
          <a:solidFill>
            <a:srgbClr val="009DD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11474" y="989263"/>
            <a:ext cx="949158" cy="481263"/>
          </a:xfrm>
          <a:prstGeom prst="rect">
            <a:avLst/>
          </a:prstGeom>
          <a:solidFill>
            <a:srgbClr val="009DD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6146466" cy="681402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MANAGEMENT</a:t>
            </a:r>
            <a:br>
              <a:rPr lang="en-US" dirty="0" smtClean="0">
                <a:latin typeface="Arial Black" pitchFamily="34" charset="0"/>
              </a:rPr>
            </a:br>
            <a:endParaRPr lang="en-US" dirty="0">
              <a:latin typeface="Arial Black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u="sng" dirty="0" smtClean="0"/>
              <a:t>Requirements</a:t>
            </a:r>
          </a:p>
          <a:p>
            <a:pPr marL="285750" indent="-285750"/>
            <a:r>
              <a:rPr lang="en-US" sz="2000" dirty="0" smtClean="0"/>
              <a:t>	Normal sexual life </a:t>
            </a:r>
          </a:p>
          <a:p>
            <a:pPr marL="285750" indent="-285750"/>
            <a:r>
              <a:rPr lang="en-US" sz="2000" dirty="0" smtClean="0"/>
              <a:t>	Restoration of body image</a:t>
            </a:r>
          </a:p>
          <a:p>
            <a:pPr marL="285750" indent="-285750"/>
            <a:r>
              <a:rPr lang="en-US" sz="2000" dirty="0" smtClean="0"/>
              <a:t>		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u="sng" dirty="0" smtClean="0"/>
              <a:t>Plan	</a:t>
            </a:r>
            <a:r>
              <a:rPr lang="en-US" sz="2200" dirty="0" smtClean="0"/>
              <a:t>	</a:t>
            </a:r>
            <a:r>
              <a:rPr lang="en-US" sz="2200" dirty="0" err="1" smtClean="0"/>
              <a:t>Vaginoplasty</a:t>
            </a:r>
            <a:endParaRPr lang="en-US" sz="2200" dirty="0" smtClean="0"/>
          </a:p>
          <a:p>
            <a:pPr marL="285750" indent="-285750"/>
            <a:endParaRPr lang="en-US" sz="2200" dirty="0" smtClean="0"/>
          </a:p>
          <a:p>
            <a:pPr marL="285750" indent="-285750"/>
            <a:r>
              <a:rPr lang="en-US" sz="2200" dirty="0" smtClean="0"/>
              <a:t>		-Sensate ( Erogenous)</a:t>
            </a:r>
          </a:p>
          <a:p>
            <a:pPr marL="285750" indent="-285750"/>
            <a:r>
              <a:rPr lang="en-US" sz="2200" dirty="0" smtClean="0"/>
              <a:t>		-Durable</a:t>
            </a:r>
          </a:p>
          <a:p>
            <a:pPr marL="285750" indent="-285750"/>
            <a:r>
              <a:rPr lang="en-US" sz="2200" dirty="0" smtClean="0"/>
              <a:t>		-Normal feel</a:t>
            </a:r>
          </a:p>
          <a:p>
            <a:pPr marL="285750" indent="-285750"/>
            <a:r>
              <a:rPr lang="en-US" sz="2200" dirty="0" smtClean="0"/>
              <a:t> 		-Non </a:t>
            </a:r>
            <a:r>
              <a:rPr lang="en-US" sz="2200" dirty="0" err="1" smtClean="0"/>
              <a:t>stenosing</a:t>
            </a:r>
            <a:endParaRPr lang="en-US" sz="2200" dirty="0" smtClean="0"/>
          </a:p>
          <a:p>
            <a:pPr marL="285750" indent="-285750"/>
            <a:r>
              <a:rPr lang="en-US" sz="2200" dirty="0" smtClean="0"/>
              <a:t>		-Non-disfiguring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0" t="20535" r="23223" b="10959"/>
          <a:stretch>
            <a:fillRect/>
          </a:stretch>
        </p:blipFill>
        <p:spPr>
          <a:xfrm rot="5400000">
            <a:off x="6028733" y="1155841"/>
            <a:ext cx="6041917" cy="5096816"/>
          </a:xfrm>
        </p:spPr>
      </p:pic>
      <p:sp>
        <p:nvSpPr>
          <p:cNvPr id="7" name="Right Arrow 6"/>
          <p:cNvSpPr/>
          <p:nvPr/>
        </p:nvSpPr>
        <p:spPr>
          <a:xfrm>
            <a:off x="2080009" y="3336053"/>
            <a:ext cx="592853" cy="11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74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8633" y="0"/>
            <a:ext cx="10972800" cy="1143000"/>
          </a:xfrm>
        </p:spPr>
        <p:txBody>
          <a:bodyPr/>
          <a:lstStyle/>
          <a:p>
            <a:pPr algn="ctr"/>
            <a:r>
              <a:rPr lang="en-US" dirty="0" smtClean="0"/>
              <a:t>Horse Shoe shaped Labia </a:t>
            </a:r>
            <a:r>
              <a:rPr lang="en-US" dirty="0" err="1" smtClean="0"/>
              <a:t>Minora</a:t>
            </a:r>
            <a:r>
              <a:rPr lang="en-US" dirty="0" smtClean="0"/>
              <a:t> Flap</a:t>
            </a:r>
            <a:endParaRPr lang="en-I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t="5013" r="12574" b="6767"/>
          <a:stretch>
            <a:fillRect/>
          </a:stretch>
        </p:blipFill>
        <p:spPr>
          <a:xfrm rot="5400000">
            <a:off x="954087" y="2295543"/>
            <a:ext cx="4703640" cy="442127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10802" b="4378"/>
          <a:stretch>
            <a:fillRect/>
          </a:stretch>
        </p:blipFill>
        <p:spPr>
          <a:xfrm>
            <a:off x="6702252" y="2161740"/>
            <a:ext cx="4314092" cy="4696260"/>
          </a:xfrm>
        </p:spPr>
      </p:pic>
    </p:spTree>
    <p:extLst>
      <p:ext uri="{BB962C8B-B14F-4D97-AF65-F5344CB8AC3E}">
        <p14:creationId xmlns:p14="http://schemas.microsoft.com/office/powerpoint/2010/main" val="5594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695" y="1344451"/>
            <a:ext cx="6270357" cy="470276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2281" y="1371187"/>
            <a:ext cx="6270357" cy="4702768"/>
          </a:xfrm>
        </p:spPr>
      </p:pic>
    </p:spTree>
    <p:extLst>
      <p:ext uri="{BB962C8B-B14F-4D97-AF65-F5344CB8AC3E}">
        <p14:creationId xmlns:p14="http://schemas.microsoft.com/office/powerpoint/2010/main" val="17184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871" y="4823209"/>
            <a:ext cx="3721240" cy="560899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>Post-op</a:t>
            </a:r>
            <a:br>
              <a:rPr lang="en-US" u="sng" dirty="0" smtClean="0"/>
            </a:br>
            <a:r>
              <a:rPr lang="en-US" sz="3100" dirty="0" smtClean="0"/>
              <a:t>Custom made conformers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Regular dilatation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Healthy, patent vagina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13664" r="6559" b="10551"/>
          <a:stretch>
            <a:fillRect/>
          </a:stretch>
        </p:blipFill>
        <p:spPr>
          <a:xfrm rot="5400000">
            <a:off x="2837390" y="1764754"/>
            <a:ext cx="5575151" cy="383424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9507">
            <a:off x="6382907" y="1147041"/>
            <a:ext cx="6234526" cy="4675895"/>
          </a:xfrm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8450666" y="2843683"/>
            <a:ext cx="663189" cy="5627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35402" y="1610194"/>
            <a:ext cx="173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Urethra</a:t>
            </a:r>
            <a:endParaRPr lang="en-IN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9254532" y="1910416"/>
            <a:ext cx="180870" cy="138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17135" y="3456632"/>
            <a:ext cx="109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Vagina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54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4960</TotalTime>
  <Words>332</Words>
  <Application>Microsoft Macintosh PowerPoint</Application>
  <PresentationFormat>Widescreen</PresentationFormat>
  <Paragraphs>189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 Black</vt:lpstr>
      <vt:lpstr>Arial Narrow</vt:lpstr>
      <vt:lpstr>Calibri</vt:lpstr>
      <vt:lpstr>Constantia</vt:lpstr>
      <vt:lpstr>Mangal</vt:lpstr>
      <vt:lpstr>Times New Roman</vt:lpstr>
      <vt:lpstr>Wingdings</vt:lpstr>
      <vt:lpstr>Wingdings 2</vt:lpstr>
      <vt:lpstr>Arial</vt:lpstr>
      <vt:lpstr>Flow</vt:lpstr>
      <vt:lpstr>A case of Mayer-Rokitansky-Küster-Hauser (MRKH) Syndrome</vt:lpstr>
      <vt:lpstr>CASE REPORT</vt:lpstr>
      <vt:lpstr>PowerPoint Presentation</vt:lpstr>
      <vt:lpstr>Investigations</vt:lpstr>
      <vt:lpstr>PowerPoint Presentation</vt:lpstr>
      <vt:lpstr>MANAGEMENT </vt:lpstr>
      <vt:lpstr>Horse Shoe shaped Labia Minora Flap</vt:lpstr>
      <vt:lpstr>PowerPoint Presentation</vt:lpstr>
      <vt:lpstr>       Post-op Custom made conformers  Regular dilatation  Healthy, patent vagina   </vt:lpstr>
      <vt:lpstr>Discussion</vt:lpstr>
      <vt:lpstr>PowerPoint Presentation</vt:lpstr>
      <vt:lpstr>Congenital</vt:lpstr>
      <vt:lpstr>Acquired</vt:lpstr>
      <vt:lpstr>Mayer-Rokitansky-Küster-Hauser syndrome </vt:lpstr>
      <vt:lpstr>PowerPoint Presentation</vt:lpstr>
      <vt:lpstr>Vaginoplasty</vt:lpstr>
      <vt:lpstr>Techniques</vt:lpstr>
      <vt:lpstr>   Baldwin Intestinal Transposition Variants (Colovaginoplasty)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Drawbacks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FLAP VAGINOPLASTY</dc:title>
  <dc:creator>Microsoft Office User</dc:creator>
  <cp:lastModifiedBy>Microsoft Office User</cp:lastModifiedBy>
  <cp:revision>49</cp:revision>
  <cp:lastPrinted>2019-03-28T06:10:39Z</cp:lastPrinted>
  <dcterms:created xsi:type="dcterms:W3CDTF">2019-03-22T08:59:47Z</dcterms:created>
  <dcterms:modified xsi:type="dcterms:W3CDTF">2019-03-29T03:54:28Z</dcterms:modified>
</cp:coreProperties>
</file>