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87" r:id="rId2"/>
    <p:sldId id="288"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5" autoAdjust="0"/>
    <p:restoredTop sz="94660"/>
  </p:normalViewPr>
  <p:slideViewPr>
    <p:cSldViewPr snapToGrid="0">
      <p:cViewPr varScale="1">
        <p:scale>
          <a:sx n="38" d="100"/>
          <a:sy n="38" d="100"/>
        </p:scale>
        <p:origin x="-108" y="-63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90"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1048691"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23606-C1FE-4619-93B4-6A70F4629FD7}" type="datetimeFigureOut">
              <a:rPr lang="en-IN" smtClean="0"/>
              <a:pPr/>
              <a:t>26-04-2019</a:t>
            </a:fld>
            <a:endParaRPr lang="en-IN"/>
          </a:p>
        </p:txBody>
      </p:sp>
      <p:sp>
        <p:nvSpPr>
          <p:cNvPr id="1048692"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1048693"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48694"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1048695"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6729B-ACDF-4FFD-9DFA-9B4A1BDD4BD7}"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Slide Image Placeholder 1"/>
          <p:cNvSpPr>
            <a:spLocks noGrp="1" noRot="1" noChangeAspect="1"/>
          </p:cNvSpPr>
          <p:nvPr>
            <p:ph type="sldImg"/>
          </p:nvPr>
        </p:nvSpPr>
        <p:spPr/>
      </p:sp>
      <p:sp>
        <p:nvSpPr>
          <p:cNvPr id="1048606" name="Notes Placeholder 2"/>
          <p:cNvSpPr>
            <a:spLocks noGrp="1"/>
          </p:cNvSpPr>
          <p:nvPr>
            <p:ph type="body" idx="1"/>
          </p:nvPr>
        </p:nvSpPr>
        <p:spPr/>
        <p:txBody>
          <a:bodyPr/>
          <a:lstStyle/>
          <a:p>
            <a:endParaRPr lang="en-IN" dirty="0"/>
          </a:p>
        </p:txBody>
      </p:sp>
      <p:sp>
        <p:nvSpPr>
          <p:cNvPr id="1048607" name="Slide Number Placeholder 3"/>
          <p:cNvSpPr>
            <a:spLocks noGrp="1"/>
          </p:cNvSpPr>
          <p:nvPr>
            <p:ph type="sldNum" sz="quarter" idx="5"/>
          </p:nvPr>
        </p:nvSpPr>
        <p:spPr/>
        <p:txBody>
          <a:bodyPr/>
          <a:lstStyle/>
          <a:p>
            <a:fld id="{FA26729B-ACDF-4FFD-9DFA-9B4A1BDD4BD7}" type="slidenum">
              <a:rPr lang="en-IN" smtClean="0"/>
              <a:pPr/>
              <a:t>6</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1048582"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48583" name="Date Placeholder 3"/>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584" name="Footer Placeholder 4"/>
          <p:cNvSpPr>
            <a:spLocks noGrp="1"/>
          </p:cNvSpPr>
          <p:nvPr>
            <p:ph type="ftr" sz="quarter" idx="11"/>
          </p:nvPr>
        </p:nvSpPr>
        <p:spPr/>
        <p:txBody>
          <a:bodyPr/>
          <a:lstStyle/>
          <a:p>
            <a:endParaRPr lang="en-US"/>
          </a:p>
        </p:txBody>
      </p:sp>
      <p:sp>
        <p:nvSpPr>
          <p:cNvPr id="1048585" name="Slide Number Placeholder 5"/>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66" name="Title 1"/>
          <p:cNvSpPr>
            <a:spLocks noGrp="1"/>
          </p:cNvSpPr>
          <p:nvPr>
            <p:ph type="title"/>
          </p:nvPr>
        </p:nvSpPr>
        <p:spPr/>
        <p:txBody>
          <a:bodyPr/>
          <a:lstStyle/>
          <a:p>
            <a:r>
              <a:rPr lang="en-US"/>
              <a:t>Click to edit Master title style</a:t>
            </a:r>
          </a:p>
        </p:txBody>
      </p:sp>
      <p:sp>
        <p:nvSpPr>
          <p:cNvPr id="1048667"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8" name="Date Placeholder 3"/>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69" name="Footer Placeholder 4"/>
          <p:cNvSpPr>
            <a:spLocks noGrp="1"/>
          </p:cNvSpPr>
          <p:nvPr>
            <p:ph type="ftr" sz="quarter" idx="11"/>
          </p:nvPr>
        </p:nvSpPr>
        <p:spPr/>
        <p:txBody>
          <a:bodyPr/>
          <a:lstStyle/>
          <a:p>
            <a:endParaRPr lang="en-US"/>
          </a:p>
        </p:txBody>
      </p:sp>
      <p:sp>
        <p:nvSpPr>
          <p:cNvPr id="1048670" name="Slide Number Placeholder 5"/>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55"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1048656"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7" name="Date Placeholder 3"/>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58" name="Footer Placeholder 4"/>
          <p:cNvSpPr>
            <a:spLocks noGrp="1"/>
          </p:cNvSpPr>
          <p:nvPr>
            <p:ph type="ftr" sz="quarter" idx="11"/>
          </p:nvPr>
        </p:nvSpPr>
        <p:spPr/>
        <p:txBody>
          <a:bodyPr/>
          <a:lstStyle/>
          <a:p>
            <a:endParaRPr lang="en-US"/>
          </a:p>
        </p:txBody>
      </p:sp>
      <p:sp>
        <p:nvSpPr>
          <p:cNvPr id="1048659" name="Slide Number Placeholder 5"/>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9" name="Title 1"/>
          <p:cNvSpPr>
            <a:spLocks noGrp="1"/>
          </p:cNvSpPr>
          <p:nvPr>
            <p:ph type="title"/>
          </p:nvPr>
        </p:nvSpPr>
        <p:spPr/>
        <p:txBody>
          <a:bodyPr/>
          <a:lstStyle/>
          <a:p>
            <a:r>
              <a:rPr lang="en-US"/>
              <a:t>Click to edit Master title style</a:t>
            </a:r>
          </a:p>
        </p:txBody>
      </p:sp>
      <p:sp>
        <p:nvSpPr>
          <p:cNvPr id="1048590"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91" name="Date Placeholder 3"/>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592" name="Footer Placeholder 4"/>
          <p:cNvSpPr>
            <a:spLocks noGrp="1"/>
          </p:cNvSpPr>
          <p:nvPr>
            <p:ph type="ftr" sz="quarter" idx="11"/>
          </p:nvPr>
        </p:nvSpPr>
        <p:spPr/>
        <p:txBody>
          <a:bodyPr/>
          <a:lstStyle/>
          <a:p>
            <a:endParaRPr lang="en-US"/>
          </a:p>
        </p:txBody>
      </p:sp>
      <p:sp>
        <p:nvSpPr>
          <p:cNvPr id="1048593" name="Slide Number Placeholder 5"/>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71"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1048672"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48673" name="Date Placeholder 3"/>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74" name="Footer Placeholder 4"/>
          <p:cNvSpPr>
            <a:spLocks noGrp="1"/>
          </p:cNvSpPr>
          <p:nvPr>
            <p:ph type="ftr" sz="quarter" idx="11"/>
          </p:nvPr>
        </p:nvSpPr>
        <p:spPr/>
        <p:txBody>
          <a:bodyPr/>
          <a:lstStyle/>
          <a:p>
            <a:endParaRPr lang="en-US"/>
          </a:p>
        </p:txBody>
      </p:sp>
      <p:sp>
        <p:nvSpPr>
          <p:cNvPr id="1048675" name="Slide Number Placeholder 5"/>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37" name="Title 1"/>
          <p:cNvSpPr>
            <a:spLocks noGrp="1"/>
          </p:cNvSpPr>
          <p:nvPr>
            <p:ph type="title"/>
          </p:nvPr>
        </p:nvSpPr>
        <p:spPr/>
        <p:txBody>
          <a:bodyPr/>
          <a:lstStyle/>
          <a:p>
            <a:r>
              <a:rPr lang="en-US"/>
              <a:t>Click to edit Master title style</a:t>
            </a:r>
          </a:p>
        </p:txBody>
      </p:sp>
      <p:sp>
        <p:nvSpPr>
          <p:cNvPr id="1048638"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39"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0" name="Date Placeholder 4"/>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41" name="Footer Placeholder 5"/>
          <p:cNvSpPr>
            <a:spLocks noGrp="1"/>
          </p:cNvSpPr>
          <p:nvPr>
            <p:ph type="ftr" sz="quarter" idx="11"/>
          </p:nvPr>
        </p:nvSpPr>
        <p:spPr/>
        <p:txBody>
          <a:bodyPr/>
          <a:lstStyle/>
          <a:p>
            <a:endParaRPr lang="en-US"/>
          </a:p>
        </p:txBody>
      </p:sp>
      <p:sp>
        <p:nvSpPr>
          <p:cNvPr id="1048642" name="Slide Number Placeholder 6"/>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76" name="Title 1"/>
          <p:cNvSpPr>
            <a:spLocks noGrp="1"/>
          </p:cNvSpPr>
          <p:nvPr>
            <p:ph type="title"/>
          </p:nvPr>
        </p:nvSpPr>
        <p:spPr>
          <a:xfrm>
            <a:off x="839788" y="365125"/>
            <a:ext cx="10515600" cy="1325563"/>
          </a:xfrm>
        </p:spPr>
        <p:txBody>
          <a:bodyPr/>
          <a:lstStyle/>
          <a:p>
            <a:r>
              <a:rPr lang="en-US"/>
              <a:t>Click to edit Master title style</a:t>
            </a:r>
          </a:p>
        </p:txBody>
      </p:sp>
      <p:sp>
        <p:nvSpPr>
          <p:cNvPr id="1048677"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678"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9"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680"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1" name="Date Placeholder 6"/>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82" name="Footer Placeholder 7"/>
          <p:cNvSpPr>
            <a:spLocks noGrp="1"/>
          </p:cNvSpPr>
          <p:nvPr>
            <p:ph type="ftr" sz="quarter" idx="11"/>
          </p:nvPr>
        </p:nvSpPr>
        <p:spPr/>
        <p:txBody>
          <a:bodyPr/>
          <a:lstStyle/>
          <a:p>
            <a:endParaRPr lang="en-US"/>
          </a:p>
        </p:txBody>
      </p:sp>
      <p:sp>
        <p:nvSpPr>
          <p:cNvPr id="1048683" name="Slide Number Placeholder 8"/>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12" name="Title 1"/>
          <p:cNvSpPr>
            <a:spLocks noGrp="1"/>
          </p:cNvSpPr>
          <p:nvPr>
            <p:ph type="title"/>
          </p:nvPr>
        </p:nvSpPr>
        <p:spPr/>
        <p:txBody>
          <a:bodyPr/>
          <a:lstStyle/>
          <a:p>
            <a:r>
              <a:rPr lang="en-US"/>
              <a:t>Click to edit Master title style</a:t>
            </a:r>
          </a:p>
        </p:txBody>
      </p:sp>
      <p:sp>
        <p:nvSpPr>
          <p:cNvPr id="1048613" name="Date Placeholder 2"/>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14" name="Footer Placeholder 3"/>
          <p:cNvSpPr>
            <a:spLocks noGrp="1"/>
          </p:cNvSpPr>
          <p:nvPr>
            <p:ph type="ftr" sz="quarter" idx="11"/>
          </p:nvPr>
        </p:nvSpPr>
        <p:spPr/>
        <p:txBody>
          <a:bodyPr/>
          <a:lstStyle/>
          <a:p>
            <a:endParaRPr lang="en-US"/>
          </a:p>
        </p:txBody>
      </p:sp>
      <p:sp>
        <p:nvSpPr>
          <p:cNvPr id="1048615" name="Slide Number Placeholder 4"/>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19" name="Date Placeholder 1"/>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20" name="Footer Placeholder 2"/>
          <p:cNvSpPr>
            <a:spLocks noGrp="1"/>
          </p:cNvSpPr>
          <p:nvPr>
            <p:ph type="ftr" sz="quarter" idx="11"/>
          </p:nvPr>
        </p:nvSpPr>
        <p:spPr/>
        <p:txBody>
          <a:bodyPr/>
          <a:lstStyle/>
          <a:p>
            <a:endParaRPr lang="en-US"/>
          </a:p>
        </p:txBody>
      </p:sp>
      <p:sp>
        <p:nvSpPr>
          <p:cNvPr id="1048621" name="Slide Number Placeholder 3"/>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84"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48685"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6"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48687" name="Date Placeholder 4"/>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88" name="Footer Placeholder 5"/>
          <p:cNvSpPr>
            <a:spLocks noGrp="1"/>
          </p:cNvSpPr>
          <p:nvPr>
            <p:ph type="ftr" sz="quarter" idx="11"/>
          </p:nvPr>
        </p:nvSpPr>
        <p:spPr/>
        <p:txBody>
          <a:bodyPr/>
          <a:lstStyle/>
          <a:p>
            <a:endParaRPr lang="en-US"/>
          </a:p>
        </p:txBody>
      </p:sp>
      <p:sp>
        <p:nvSpPr>
          <p:cNvPr id="1048689" name="Slide Number Placeholder 6"/>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0"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48661"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48662"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48663" name="Date Placeholder 4"/>
          <p:cNvSpPr>
            <a:spLocks noGrp="1"/>
          </p:cNvSpPr>
          <p:nvPr>
            <p:ph type="dt" sz="half" idx="10"/>
          </p:nvPr>
        </p:nvSpPr>
        <p:spPr/>
        <p:txBody>
          <a:bodyPr/>
          <a:lstStyle/>
          <a:p>
            <a:fld id="{C5BD3987-078C-D240-A778-BAEC99C24AD3}" type="datetimeFigureOut">
              <a:rPr lang="en-US" smtClean="0"/>
              <a:pPr/>
              <a:t>4/26/2019</a:t>
            </a:fld>
            <a:endParaRPr lang="en-US"/>
          </a:p>
        </p:txBody>
      </p:sp>
      <p:sp>
        <p:nvSpPr>
          <p:cNvPr id="1048664" name="Footer Placeholder 5"/>
          <p:cNvSpPr>
            <a:spLocks noGrp="1"/>
          </p:cNvSpPr>
          <p:nvPr>
            <p:ph type="ftr" sz="quarter" idx="11"/>
          </p:nvPr>
        </p:nvSpPr>
        <p:spPr/>
        <p:txBody>
          <a:bodyPr/>
          <a:lstStyle/>
          <a:p>
            <a:endParaRPr lang="en-US"/>
          </a:p>
        </p:txBody>
      </p:sp>
      <p:sp>
        <p:nvSpPr>
          <p:cNvPr id="1048665" name="Slide Number Placeholder 6"/>
          <p:cNvSpPr>
            <a:spLocks noGrp="1"/>
          </p:cNvSpPr>
          <p:nvPr>
            <p:ph type="sldNum" sz="quarter" idx="12"/>
          </p:nvPr>
        </p:nvSpPr>
        <p:spPr/>
        <p:txBody>
          <a:bodyPr/>
          <a:lstStyle/>
          <a:p>
            <a:fld id="{AB179E04-7DC6-DC4B-A459-41661FD293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D3987-078C-D240-A778-BAEC99C24AD3}" type="datetimeFigureOut">
              <a:rPr lang="en-US" smtClean="0"/>
              <a:pPr/>
              <a:t>4/26/2019</a:t>
            </a:fld>
            <a:endParaRPr lang="en-US"/>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9E04-7DC6-DC4B-A459-41661FD293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ctrTitle"/>
          </p:nvPr>
        </p:nvSpPr>
        <p:spPr>
          <a:xfrm>
            <a:off x="944818" y="2824088"/>
            <a:ext cx="9852231" cy="2169943"/>
          </a:xfrm>
        </p:spPr>
        <p:txBody>
          <a:bodyPr>
            <a:noAutofit/>
          </a:bodyPr>
          <a:lstStyle/>
          <a:p>
            <a:r>
              <a:rPr lang="en-IN" sz="8000" b="1" dirty="0">
                <a:solidFill>
                  <a:srgbClr val="FF0000"/>
                </a:solidFill>
                <a:latin typeface="Calibri" panose="020F0502020204030204" pitchFamily="34" charset="0"/>
                <a:cs typeface="Times New Roman" panose="02020603050405020304" pitchFamily="18" charset="0"/>
              </a:rPr>
              <a:t/>
            </a:r>
            <a:br>
              <a:rPr lang="en-IN" sz="8000" b="1" dirty="0">
                <a:solidFill>
                  <a:srgbClr val="FF0000"/>
                </a:solidFill>
                <a:latin typeface="Calibri" panose="020F0502020204030204" pitchFamily="34" charset="0"/>
                <a:cs typeface="Times New Roman" panose="02020603050405020304" pitchFamily="18" charset="0"/>
              </a:rPr>
            </a:br>
            <a:r>
              <a:rPr lang="en-US" sz="8000" smtClean="0"/>
              <a:t>An interesting case of lump abdomen</a:t>
            </a:r>
            <a:endParaRPr lang="en-US" sz="8000" dirty="0">
              <a:solidFill>
                <a:srgbClr val="FF0000"/>
              </a:solidFill>
            </a:endParaRPr>
          </a:p>
        </p:txBody>
      </p:sp>
      <p:pic>
        <p:nvPicPr>
          <p:cNvPr id="2097152" name="Picture 4"/>
          <p:cNvPicPr>
            <a:picLocks noChangeAspect="1"/>
          </p:cNvPicPr>
          <p:nvPr/>
        </p:nvPicPr>
        <p:blipFill>
          <a:blip r:embed="rId2" cstate="print"/>
          <a:stretch>
            <a:fillRect/>
          </a:stretch>
        </p:blipFill>
        <p:spPr>
          <a:xfrm>
            <a:off x="4218192" y="50071"/>
            <a:ext cx="3552825" cy="1771650"/>
          </a:xfrm>
          <a:prstGeom prst="rect">
            <a:avLst/>
          </a:prstGeom>
        </p:spPr>
      </p:pic>
      <p:sp>
        <p:nvSpPr>
          <p:cNvPr id="1048696" name="TextBox 1048695"/>
          <p:cNvSpPr txBox="1"/>
          <p:nvPr/>
        </p:nvSpPr>
        <p:spPr>
          <a:xfrm>
            <a:off x="4501017" y="5399815"/>
            <a:ext cx="6540000" cy="929639"/>
          </a:xfrm>
          <a:prstGeom prst="rect">
            <a:avLst/>
          </a:prstGeom>
        </p:spPr>
        <p:txBody>
          <a:bodyPr wrap="square" rtlCol="0">
            <a:spAutoFit/>
          </a:bodyPr>
          <a:lstStyle/>
          <a:p>
            <a:r>
              <a:rPr lang="en-US" altLang="zh-CN" sz="2800">
                <a:solidFill>
                  <a:srgbClr val="000000"/>
                </a:solidFill>
              </a:rPr>
              <a:t>Dr.  Vipul metta</a:t>
            </a:r>
            <a:endParaRPr lang="en-US" sz="2800">
              <a:solidFill>
                <a:srgbClr val="000000"/>
              </a:solidFill>
            </a:endParaRPr>
          </a:p>
          <a:p>
            <a:r>
              <a:rPr lang="en-US" altLang="zh-CN" sz="2800">
                <a:solidFill>
                  <a:srgbClr val="000000"/>
                </a:solidFill>
              </a:rPr>
              <a:t>Surgery resident</a:t>
            </a:r>
            <a:endParaRPr lang="en-US" sz="28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Content Placeholder 3"/>
          <p:cNvPicPr>
            <a:picLocks noChangeAspect="1"/>
          </p:cNvPicPr>
          <p:nvPr/>
        </p:nvPicPr>
        <p:blipFill>
          <a:blip r:embed="rId2" cstate="print"/>
          <a:stretch>
            <a:fillRect/>
          </a:stretch>
        </p:blipFill>
        <p:spPr>
          <a:xfrm>
            <a:off x="475358" y="1622923"/>
            <a:ext cx="5287215" cy="4404879"/>
          </a:xfrm>
          <a:prstGeom prst="rect">
            <a:avLst/>
          </a:prstGeom>
        </p:spPr>
      </p:pic>
      <p:pic>
        <p:nvPicPr>
          <p:cNvPr id="2097155" name="Content Placeholder 4"/>
          <p:cNvPicPr>
            <a:picLocks noChangeAspect="1"/>
          </p:cNvPicPr>
          <p:nvPr/>
        </p:nvPicPr>
        <p:blipFill>
          <a:blip r:embed="rId3" cstate="print"/>
          <a:stretch>
            <a:fillRect/>
          </a:stretch>
        </p:blipFill>
        <p:spPr>
          <a:xfrm>
            <a:off x="6207402" y="1594819"/>
            <a:ext cx="5397735" cy="4404879"/>
          </a:xfrm>
          <a:prstGeom prst="rect">
            <a:avLst/>
          </a:prstGeom>
        </p:spPr>
      </p:pic>
      <p:sp>
        <p:nvSpPr>
          <p:cNvPr id="1048616" name="Title 3"/>
          <p:cNvSpPr>
            <a:spLocks noGrp="1"/>
          </p:cNvSpPr>
          <p:nvPr>
            <p:ph type="title"/>
          </p:nvPr>
        </p:nvSpPr>
        <p:spPr>
          <a:xfrm>
            <a:off x="475358" y="167416"/>
            <a:ext cx="10515600" cy="1325563"/>
          </a:xfrm>
        </p:spPr>
        <p:txBody>
          <a:bodyPr/>
          <a:lstStyle/>
          <a:p>
            <a:r>
              <a:rPr lang="en-US"/>
              <a:t>MRI – Abdomen and Pelvis </a:t>
            </a:r>
          </a:p>
        </p:txBody>
      </p:sp>
      <p:cxnSp>
        <p:nvCxnSpPr>
          <p:cNvPr id="3145728" name="Straight Arrow Connector 5"/>
          <p:cNvCxnSpPr>
            <a:cxnSpLocks/>
          </p:cNvCxnSpPr>
          <p:nvPr/>
        </p:nvCxnSpPr>
        <p:spPr>
          <a:xfrm flipH="1">
            <a:off x="4360985" y="3671668"/>
            <a:ext cx="1012873" cy="4220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Title 1"/>
          <p:cNvSpPr>
            <a:spLocks noGrp="1"/>
          </p:cNvSpPr>
          <p:nvPr>
            <p:ph type="title"/>
          </p:nvPr>
        </p:nvSpPr>
        <p:spPr/>
        <p:txBody>
          <a:bodyPr/>
          <a:lstStyle/>
          <a:p>
            <a:r>
              <a:rPr lang="en-IN"/>
              <a:t>Intra operative finding</a:t>
            </a:r>
            <a:endParaRPr lang="en-US"/>
          </a:p>
        </p:txBody>
      </p:sp>
      <p:sp>
        <p:nvSpPr>
          <p:cNvPr id="1048618" name="Content Placeholder 2"/>
          <p:cNvSpPr>
            <a:spLocks noGrp="1"/>
          </p:cNvSpPr>
          <p:nvPr>
            <p:ph idx="1"/>
          </p:nvPr>
        </p:nvSpPr>
        <p:spPr>
          <a:xfrm>
            <a:off x="838200" y="1799648"/>
            <a:ext cx="10515600" cy="4351338"/>
          </a:xfrm>
        </p:spPr>
        <p:txBody>
          <a:bodyPr>
            <a:normAutofit fontScale="96429"/>
          </a:bodyPr>
          <a:lstStyle/>
          <a:p>
            <a:r>
              <a:rPr lang="en-IN" dirty="0"/>
              <a:t>Patient Underwent explorative laparotomy under General anaesthesia with a stand by urologist</a:t>
            </a:r>
            <a:endParaRPr lang="en-US" dirty="0"/>
          </a:p>
          <a:p>
            <a:r>
              <a:rPr lang="en-IN" dirty="0"/>
              <a:t>A large Irregular mass with Nodular surface arising from the wall of  sigmoid colon occupying most of the left half of the abdominal cavity. The left ureter was seen to be encased by the mass causing dilated proximal ureter and compressing the left kidney</a:t>
            </a:r>
          </a:p>
          <a:p>
            <a:r>
              <a:rPr lang="en-IN" dirty="0"/>
              <a:t>No peritoneal or liver nodules found</a:t>
            </a:r>
          </a:p>
          <a:p>
            <a:r>
              <a:rPr lang="en-IN" dirty="0"/>
              <a:t>No enlarged lymph nodes found</a:t>
            </a:r>
          </a:p>
          <a:p>
            <a:r>
              <a:rPr lang="en-IN" dirty="0"/>
              <a:t>Rest of the bowel was normal</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Picture 2"/>
          <p:cNvPicPr>
            <a:picLocks noChangeAspect="1"/>
          </p:cNvPicPr>
          <p:nvPr/>
        </p:nvPicPr>
        <p:blipFill>
          <a:blip r:embed="rId2" cstate="print"/>
          <a:stretch>
            <a:fillRect/>
          </a:stretch>
        </p:blipFill>
        <p:spPr>
          <a:xfrm>
            <a:off x="471948" y="309716"/>
            <a:ext cx="10043652" cy="5649554"/>
          </a:xfrm>
          <a:prstGeom prst="rect">
            <a:avLst/>
          </a:prstGeom>
        </p:spPr>
      </p:pic>
      <p:sp>
        <p:nvSpPr>
          <p:cNvPr id="1048622" name="Content Placeholder 2"/>
          <p:cNvSpPr txBox="1"/>
          <p:nvPr/>
        </p:nvSpPr>
        <p:spPr>
          <a:xfrm>
            <a:off x="1055080" y="5961953"/>
            <a:ext cx="10185605" cy="1478570"/>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IN" dirty="0"/>
              <a:t>Mass encasing the mid ureter which was excised along with it from the colon.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7" name="Picture 4"/>
          <p:cNvPicPr>
            <a:picLocks noChangeAspect="1"/>
          </p:cNvPicPr>
          <p:nvPr/>
        </p:nvPicPr>
        <p:blipFill>
          <a:blip r:embed="rId2" cstate="print"/>
          <a:stretch>
            <a:fillRect/>
          </a:stretch>
        </p:blipFill>
        <p:spPr>
          <a:xfrm>
            <a:off x="2162393" y="239148"/>
            <a:ext cx="7985108" cy="64591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itle 1"/>
          <p:cNvSpPr>
            <a:spLocks noGrp="1"/>
          </p:cNvSpPr>
          <p:nvPr>
            <p:ph type="title"/>
          </p:nvPr>
        </p:nvSpPr>
        <p:spPr/>
        <p:txBody>
          <a:bodyPr/>
          <a:lstStyle/>
          <a:p>
            <a:r>
              <a:rPr lang="en-IN" dirty="0"/>
              <a:t>Procedure</a:t>
            </a:r>
            <a:endParaRPr lang="en-US" dirty="0"/>
          </a:p>
        </p:txBody>
      </p:sp>
      <p:sp>
        <p:nvSpPr>
          <p:cNvPr id="1048624" name="Content Placeholder 2"/>
          <p:cNvSpPr>
            <a:spLocks noGrp="1"/>
          </p:cNvSpPr>
          <p:nvPr>
            <p:ph idx="1"/>
          </p:nvPr>
        </p:nvSpPr>
        <p:spPr>
          <a:xfrm>
            <a:off x="398207" y="1864591"/>
            <a:ext cx="4645742" cy="4351338"/>
          </a:xfrm>
        </p:spPr>
        <p:txBody>
          <a:bodyPr/>
          <a:lstStyle/>
          <a:p>
            <a:r>
              <a:rPr lang="en-IN" dirty="0" err="1"/>
              <a:t>Sigmoidectomy</a:t>
            </a:r>
            <a:r>
              <a:rPr lang="en-IN" dirty="0"/>
              <a:t> with Colo - rectal </a:t>
            </a:r>
            <a:r>
              <a:rPr lang="en-IN" dirty="0" err="1"/>
              <a:t>anastomoisis</a:t>
            </a:r>
            <a:r>
              <a:rPr lang="en-IN" dirty="0"/>
              <a:t> with ileal interposition.</a:t>
            </a:r>
          </a:p>
          <a:p>
            <a:r>
              <a:rPr lang="en-IN" dirty="0"/>
              <a:t>Yang - </a:t>
            </a:r>
            <a:r>
              <a:rPr lang="en-IN" dirty="0" err="1"/>
              <a:t>monti’s</a:t>
            </a:r>
            <a:r>
              <a:rPr lang="en-IN" dirty="0"/>
              <a:t> procedure with left </a:t>
            </a:r>
            <a:r>
              <a:rPr lang="en-IN" dirty="0" err="1"/>
              <a:t>Dj</a:t>
            </a:r>
            <a:r>
              <a:rPr lang="en-IN" dirty="0"/>
              <a:t> stenting</a:t>
            </a:r>
            <a:endParaRPr lang="en-US" dirty="0"/>
          </a:p>
        </p:txBody>
      </p:sp>
      <p:pic>
        <p:nvPicPr>
          <p:cNvPr id="2097158" name="Picture 10"/>
          <p:cNvPicPr>
            <a:picLocks noChangeAspect="1"/>
          </p:cNvPicPr>
          <p:nvPr/>
        </p:nvPicPr>
        <p:blipFill>
          <a:blip r:embed="rId2" cstate="print"/>
          <a:stretch>
            <a:fillRect/>
          </a:stretch>
        </p:blipFill>
        <p:spPr>
          <a:xfrm>
            <a:off x="4840469" y="446239"/>
            <a:ext cx="7172308" cy="58876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9" name="Picture 6"/>
          <p:cNvPicPr>
            <a:picLocks noChangeAspect="1"/>
          </p:cNvPicPr>
          <p:nvPr/>
        </p:nvPicPr>
        <p:blipFill rotWithShape="1">
          <a:blip r:embed="rId2" cstate="print"/>
          <a:srcRect r="8210"/>
          <a:stretch>
            <a:fillRect/>
          </a:stretch>
        </p:blipFill>
        <p:spPr>
          <a:xfrm>
            <a:off x="1955410" y="0"/>
            <a:ext cx="7945310" cy="685799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0" name="Picture 3"/>
          <p:cNvPicPr>
            <a:picLocks noChangeAspect="1"/>
          </p:cNvPicPr>
          <p:nvPr/>
        </p:nvPicPr>
        <p:blipFill rotWithShape="1">
          <a:blip r:embed="rId2" cstate="print"/>
          <a:srcRect l="20444" r="21612"/>
          <a:stretch>
            <a:fillRect/>
          </a:stretch>
        </p:blipFill>
        <p:spPr>
          <a:xfrm>
            <a:off x="0" y="199103"/>
            <a:ext cx="5864276" cy="5692877"/>
          </a:xfrm>
          <a:prstGeom prst="rect">
            <a:avLst/>
          </a:prstGeom>
        </p:spPr>
      </p:pic>
      <p:pic>
        <p:nvPicPr>
          <p:cNvPr id="2097161" name="Picture 5"/>
          <p:cNvPicPr>
            <a:picLocks noChangeAspect="1"/>
          </p:cNvPicPr>
          <p:nvPr/>
        </p:nvPicPr>
        <p:blipFill rotWithShape="1">
          <a:blip r:embed="rId3" cstate="print"/>
          <a:srcRect l="21895" t="-2581" r="20645"/>
          <a:stretch>
            <a:fillRect/>
          </a:stretch>
        </p:blipFill>
        <p:spPr>
          <a:xfrm>
            <a:off x="6405439" y="103240"/>
            <a:ext cx="5771813" cy="5796116"/>
          </a:xfrm>
          <a:prstGeom prst="rect">
            <a:avLst/>
          </a:prstGeom>
        </p:spPr>
      </p:pic>
      <p:sp>
        <p:nvSpPr>
          <p:cNvPr id="1048625" name="TextBox 6"/>
          <p:cNvSpPr txBox="1"/>
          <p:nvPr/>
        </p:nvSpPr>
        <p:spPr>
          <a:xfrm>
            <a:off x="14748" y="5968006"/>
            <a:ext cx="5530645" cy="802640"/>
          </a:xfrm>
          <a:prstGeom prst="rect">
            <a:avLst/>
          </a:prstGeom>
          <a:noFill/>
        </p:spPr>
        <p:txBody>
          <a:bodyPr wrap="square" rtlCol="0">
            <a:spAutoFit/>
          </a:bodyPr>
          <a:lstStyle/>
          <a:p>
            <a:r>
              <a:rPr lang="en-IN" sz="2400" dirty="0"/>
              <a:t>Distance between the proximal and distal cut ends of ureter</a:t>
            </a:r>
          </a:p>
        </p:txBody>
      </p:sp>
      <p:sp>
        <p:nvSpPr>
          <p:cNvPr id="1048626" name="TextBox 7"/>
          <p:cNvSpPr txBox="1"/>
          <p:nvPr/>
        </p:nvSpPr>
        <p:spPr>
          <a:xfrm>
            <a:off x="6464431" y="6046841"/>
            <a:ext cx="5363774" cy="461665"/>
          </a:xfrm>
          <a:prstGeom prst="rect">
            <a:avLst/>
          </a:prstGeom>
          <a:noFill/>
        </p:spPr>
        <p:txBody>
          <a:bodyPr wrap="square" rtlCol="0">
            <a:spAutoFit/>
          </a:bodyPr>
          <a:lstStyle/>
          <a:p>
            <a:r>
              <a:rPr lang="en-IN" sz="2400" dirty="0"/>
              <a:t>Length of ileal graft needed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Picture 1"/>
          <p:cNvPicPr>
            <a:picLocks noChangeAspect="1"/>
          </p:cNvPicPr>
          <p:nvPr/>
        </p:nvPicPr>
        <p:blipFill rotWithShape="1">
          <a:blip r:embed="rId2" cstate="print"/>
          <a:srcRect l="14637" t="2580" r="11936"/>
          <a:stretch>
            <a:fillRect/>
          </a:stretch>
        </p:blipFill>
        <p:spPr>
          <a:xfrm>
            <a:off x="1209366" y="324466"/>
            <a:ext cx="9045678" cy="5613377"/>
          </a:xfrm>
          <a:prstGeom prst="rect">
            <a:avLst/>
          </a:prstGeom>
        </p:spPr>
      </p:pic>
      <p:sp>
        <p:nvSpPr>
          <p:cNvPr id="1048627" name="TextBox 2"/>
          <p:cNvSpPr txBox="1"/>
          <p:nvPr/>
        </p:nvSpPr>
        <p:spPr>
          <a:xfrm>
            <a:off x="548640" y="6211669"/>
            <a:ext cx="11338560" cy="929640"/>
          </a:xfrm>
          <a:prstGeom prst="rect">
            <a:avLst/>
          </a:prstGeom>
          <a:noFill/>
        </p:spPr>
        <p:txBody>
          <a:bodyPr wrap="square" rtlCol="0">
            <a:spAutoFit/>
          </a:bodyPr>
          <a:lstStyle/>
          <a:p>
            <a:r>
              <a:rPr lang="en-IN" sz="2800" dirty="0"/>
              <a:t>The ileal graft used for reconstruction of ureter. Two such grafts were used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3" name="Picture 2"/>
          <p:cNvPicPr>
            <a:picLocks noChangeAspect="1"/>
          </p:cNvPicPr>
          <p:nvPr/>
        </p:nvPicPr>
        <p:blipFill>
          <a:blip r:embed="rId2" cstate="print"/>
          <a:stretch>
            <a:fillRect/>
          </a:stretch>
        </p:blipFill>
        <p:spPr>
          <a:xfrm>
            <a:off x="1000848" y="294740"/>
            <a:ext cx="9676530" cy="5443048"/>
          </a:xfrm>
          <a:prstGeom prst="rect">
            <a:avLst/>
          </a:prstGeom>
        </p:spPr>
      </p:pic>
      <p:sp>
        <p:nvSpPr>
          <p:cNvPr id="1048628" name="TextBox 3"/>
          <p:cNvSpPr txBox="1"/>
          <p:nvPr/>
        </p:nvSpPr>
        <p:spPr>
          <a:xfrm>
            <a:off x="2405575" y="6386732"/>
            <a:ext cx="3545059" cy="369332"/>
          </a:xfrm>
          <a:prstGeom prst="rect">
            <a:avLst/>
          </a:prstGeom>
          <a:noFill/>
        </p:spPr>
        <p:txBody>
          <a:bodyPr wrap="square" rtlCol="0">
            <a:spAutoFit/>
          </a:bodyPr>
          <a:lstStyle/>
          <a:p>
            <a:endParaRPr lang="en-IN" dirty="0"/>
          </a:p>
        </p:txBody>
      </p:sp>
      <p:sp>
        <p:nvSpPr>
          <p:cNvPr id="1048629" name="TextBox 4"/>
          <p:cNvSpPr txBox="1"/>
          <p:nvPr/>
        </p:nvSpPr>
        <p:spPr>
          <a:xfrm>
            <a:off x="407963" y="5978769"/>
            <a:ext cx="11437034" cy="802641"/>
          </a:xfrm>
          <a:prstGeom prst="rect">
            <a:avLst/>
          </a:prstGeom>
          <a:noFill/>
        </p:spPr>
        <p:txBody>
          <a:bodyPr wrap="square" rtlCol="0">
            <a:spAutoFit/>
          </a:bodyPr>
          <a:lstStyle/>
          <a:p>
            <a:r>
              <a:rPr lang="en-IN" sz="2400" dirty="0"/>
              <a:t>The ileum was opened vertically and sutured horizontally and </a:t>
            </a:r>
            <a:r>
              <a:rPr lang="en-IN" sz="2400" dirty="0" err="1"/>
              <a:t>tubularized</a:t>
            </a:r>
            <a:r>
              <a:rPr lang="en-IN" sz="2400" dirty="0"/>
              <a:t> for uretero- ileal anastomosis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4" name="Picture 2"/>
          <p:cNvPicPr>
            <a:picLocks noChangeAspect="1"/>
          </p:cNvPicPr>
          <p:nvPr/>
        </p:nvPicPr>
        <p:blipFill>
          <a:blip r:embed="rId2" cstate="print"/>
          <a:stretch>
            <a:fillRect/>
          </a:stretch>
        </p:blipFill>
        <p:spPr>
          <a:xfrm>
            <a:off x="794371" y="163367"/>
            <a:ext cx="10263465" cy="5773199"/>
          </a:xfrm>
          <a:prstGeom prst="rect">
            <a:avLst/>
          </a:prstGeom>
        </p:spPr>
      </p:pic>
      <p:cxnSp>
        <p:nvCxnSpPr>
          <p:cNvPr id="3145729" name="Straight Arrow Connector 4"/>
          <p:cNvCxnSpPr>
            <a:cxnSpLocks/>
          </p:cNvCxnSpPr>
          <p:nvPr/>
        </p:nvCxnSpPr>
        <p:spPr>
          <a:xfrm flipV="1">
            <a:off x="6675156" y="3939826"/>
            <a:ext cx="0" cy="21514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8630" name="Oval 6"/>
          <p:cNvSpPr/>
          <p:nvPr/>
        </p:nvSpPr>
        <p:spPr>
          <a:xfrm>
            <a:off x="4011715" y="2174479"/>
            <a:ext cx="2607169" cy="30170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8631" name="Oval 7"/>
          <p:cNvSpPr/>
          <p:nvPr/>
        </p:nvSpPr>
        <p:spPr>
          <a:xfrm>
            <a:off x="6618884" y="1881404"/>
            <a:ext cx="2607169" cy="30170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8632" name="TextBox 10"/>
          <p:cNvSpPr txBox="1"/>
          <p:nvPr/>
        </p:nvSpPr>
        <p:spPr>
          <a:xfrm>
            <a:off x="5064371" y="6203851"/>
            <a:ext cx="4881489" cy="523220"/>
          </a:xfrm>
          <a:prstGeom prst="rect">
            <a:avLst/>
          </a:prstGeom>
          <a:noFill/>
        </p:spPr>
        <p:txBody>
          <a:bodyPr wrap="square" rtlCol="0">
            <a:spAutoFit/>
          </a:bodyPr>
          <a:lstStyle/>
          <a:p>
            <a:r>
              <a:rPr lang="en-IN" sz="2800" dirty="0" err="1"/>
              <a:t>Ileo</a:t>
            </a:r>
            <a:r>
              <a:rPr lang="en-IN" sz="2800" dirty="0"/>
              <a:t> ileal anastomosis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Title 1"/>
          <p:cNvSpPr>
            <a:spLocks noGrp="1"/>
          </p:cNvSpPr>
          <p:nvPr>
            <p:ph type="title"/>
          </p:nvPr>
        </p:nvSpPr>
        <p:spPr/>
        <p:txBody>
          <a:bodyPr/>
          <a:lstStyle/>
          <a:p>
            <a:pPr algn="ctr"/>
            <a:r>
              <a:rPr lang="en-IN" dirty="0"/>
              <a:t>Introduction </a:t>
            </a:r>
          </a:p>
        </p:txBody>
      </p:sp>
      <p:sp>
        <p:nvSpPr>
          <p:cNvPr id="1048595" name="Content Placeholder 2"/>
          <p:cNvSpPr>
            <a:spLocks noGrp="1"/>
          </p:cNvSpPr>
          <p:nvPr>
            <p:ph idx="1"/>
          </p:nvPr>
        </p:nvSpPr>
        <p:spPr/>
        <p:txBody>
          <a:bodyPr/>
          <a:lstStyle/>
          <a:p>
            <a:pPr marL="0" indent="0">
              <a:buNone/>
            </a:pPr>
            <a:r>
              <a:rPr lang="en-IN" dirty="0"/>
              <a:t>An elderly female was referred from gynaecology </a:t>
            </a:r>
            <a:r>
              <a:rPr lang="en-IN" dirty="0" err="1"/>
              <a:t>opd</a:t>
            </a:r>
            <a:r>
              <a:rPr lang="en-IN" dirty="0"/>
              <a:t> to surgery with a huge lump in abdomen.</a:t>
            </a:r>
          </a:p>
          <a:p>
            <a:pPr marL="0" indent="0">
              <a:buNone/>
            </a:pPr>
            <a:r>
              <a:rPr lang="en-IN" dirty="0"/>
              <a:t>They suspected a uterine growth but wanted a surgical opinion.</a:t>
            </a:r>
          </a:p>
          <a:p>
            <a:pPr marL="0" indent="0">
              <a:buNone/>
            </a:pPr>
            <a:r>
              <a:rPr lang="en-IN" dirty="0"/>
              <a:t>Her outside sonography was suggestive of a uterine leiomyoma</a:t>
            </a:r>
          </a:p>
          <a:p>
            <a:pPr marL="0" indent="0">
              <a:buNone/>
            </a:pPr>
            <a:endParaRPr lang="en-IN" dirty="0"/>
          </a:p>
          <a:p>
            <a:pPr marL="0" indent="0">
              <a:buNone/>
            </a:pPr>
            <a:r>
              <a:rPr lang="en-IN" dirty="0"/>
              <a:t>We felt that the growth was not uterine and rather a growth from the large bowel and investigated the patient further.</a:t>
            </a:r>
          </a:p>
          <a:p>
            <a:pPr marL="0" indent="0">
              <a:buNone/>
            </a:pPr>
            <a:r>
              <a:rPr lang="en-IN" dirty="0"/>
              <a:t>Clinically it  was a GIST from large bowel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5" name="Picture 2"/>
          <p:cNvPicPr>
            <a:picLocks noChangeAspect="1"/>
          </p:cNvPicPr>
          <p:nvPr/>
        </p:nvPicPr>
        <p:blipFill rotWithShape="1">
          <a:blip r:embed="rId2" cstate="print"/>
          <a:srcRect l="29395" t="-1" r="29476" b="-1"/>
          <a:stretch>
            <a:fillRect/>
          </a:stretch>
        </p:blipFill>
        <p:spPr>
          <a:xfrm>
            <a:off x="191954" y="108003"/>
            <a:ext cx="8362534" cy="6414557"/>
          </a:xfrm>
          <a:prstGeom prst="rect">
            <a:avLst/>
          </a:prstGeom>
        </p:spPr>
      </p:pic>
      <p:sp>
        <p:nvSpPr>
          <p:cNvPr id="1048633" name="TextBox 4"/>
          <p:cNvSpPr txBox="1"/>
          <p:nvPr/>
        </p:nvSpPr>
        <p:spPr>
          <a:xfrm>
            <a:off x="1200957" y="5795890"/>
            <a:ext cx="6344529" cy="954107"/>
          </a:xfrm>
          <a:prstGeom prst="rect">
            <a:avLst/>
          </a:prstGeom>
          <a:noFill/>
        </p:spPr>
        <p:txBody>
          <a:bodyPr wrap="square" rtlCol="0">
            <a:spAutoFit/>
          </a:bodyPr>
          <a:lstStyle/>
          <a:p>
            <a:r>
              <a:rPr lang="en-IN" sz="2800" dirty="0"/>
              <a:t>Ileum anastomosed to distal ureter with </a:t>
            </a:r>
            <a:r>
              <a:rPr lang="en-IN" sz="2800" dirty="0" err="1"/>
              <a:t>dj</a:t>
            </a:r>
            <a:r>
              <a:rPr lang="en-IN" sz="2800" dirty="0"/>
              <a:t> stent </a:t>
            </a:r>
          </a:p>
        </p:txBody>
      </p:sp>
      <p:sp>
        <p:nvSpPr>
          <p:cNvPr id="1048634" name="Rectangle 5"/>
          <p:cNvSpPr/>
          <p:nvPr/>
        </p:nvSpPr>
        <p:spPr>
          <a:xfrm>
            <a:off x="2489982" y="4937760"/>
            <a:ext cx="1294227" cy="5226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Distal ureter</a:t>
            </a:r>
          </a:p>
        </p:txBody>
      </p:sp>
      <p:sp>
        <p:nvSpPr>
          <p:cNvPr id="1048635" name="Rectangle 7"/>
          <p:cNvSpPr/>
          <p:nvPr/>
        </p:nvSpPr>
        <p:spPr>
          <a:xfrm>
            <a:off x="4494626" y="3011067"/>
            <a:ext cx="801859" cy="6084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dirty="0">
                <a:solidFill>
                  <a:schemeClr val="tx1"/>
                </a:solidFill>
              </a:rPr>
              <a:t>Ileal graft</a:t>
            </a:r>
          </a:p>
        </p:txBody>
      </p:sp>
      <p:sp>
        <p:nvSpPr>
          <p:cNvPr id="1048636" name="TextBox 8"/>
          <p:cNvSpPr txBox="1"/>
          <p:nvPr/>
        </p:nvSpPr>
        <p:spPr>
          <a:xfrm>
            <a:off x="6487551" y="4492443"/>
            <a:ext cx="801859" cy="646331"/>
          </a:xfrm>
          <a:prstGeom prst="rect">
            <a:avLst/>
          </a:prstGeom>
          <a:noFill/>
        </p:spPr>
        <p:txBody>
          <a:bodyPr wrap="square" rtlCol="0">
            <a:spAutoFit/>
          </a:bodyPr>
          <a:lstStyle/>
          <a:p>
            <a:r>
              <a:rPr lang="en-IN" dirty="0" err="1"/>
              <a:t>Dj</a:t>
            </a:r>
            <a:r>
              <a:rPr lang="en-IN" dirty="0"/>
              <a:t> stent</a:t>
            </a:r>
          </a:p>
        </p:txBody>
      </p:sp>
      <p:cxnSp>
        <p:nvCxnSpPr>
          <p:cNvPr id="3145730" name="Straight Arrow Connector 12"/>
          <p:cNvCxnSpPr>
            <a:cxnSpLocks/>
            <a:stCxn id="1048636" idx="1"/>
          </p:cNvCxnSpPr>
          <p:nvPr/>
        </p:nvCxnSpPr>
        <p:spPr>
          <a:xfrm flipH="1" flipV="1">
            <a:off x="4557932" y="4492443"/>
            <a:ext cx="1929619" cy="3231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6" name="Picture 4"/>
          <p:cNvPicPr>
            <a:picLocks noChangeAspect="1"/>
          </p:cNvPicPr>
          <p:nvPr/>
        </p:nvPicPr>
        <p:blipFill>
          <a:blip r:embed="rId2" cstate="print"/>
          <a:stretch>
            <a:fillRect/>
          </a:stretch>
        </p:blipFill>
        <p:spPr>
          <a:xfrm>
            <a:off x="253220" y="114091"/>
            <a:ext cx="8693834" cy="650331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Content Placeholder 2"/>
          <p:cNvSpPr>
            <a:spLocks noGrp="1"/>
          </p:cNvSpPr>
          <p:nvPr>
            <p:ph sz="half" idx="1"/>
          </p:nvPr>
        </p:nvSpPr>
        <p:spPr>
          <a:xfrm>
            <a:off x="838200" y="450166"/>
            <a:ext cx="5181600" cy="5726797"/>
          </a:xfrm>
        </p:spPr>
        <p:txBody>
          <a:bodyPr/>
          <a:lstStyle/>
          <a:p>
            <a:pPr marL="0" indent="0">
              <a:buNone/>
            </a:pPr>
            <a:r>
              <a:rPr lang="en-IN" dirty="0"/>
              <a:t>-At the end of procedure patient had </a:t>
            </a:r>
          </a:p>
          <a:p>
            <a:r>
              <a:rPr lang="en-IN" dirty="0"/>
              <a:t>2 uretero ileal anastomoses</a:t>
            </a:r>
          </a:p>
          <a:p>
            <a:r>
              <a:rPr lang="en-IN" dirty="0"/>
              <a:t>2 </a:t>
            </a:r>
            <a:r>
              <a:rPr lang="en-IN" dirty="0" err="1"/>
              <a:t>ileoileal</a:t>
            </a:r>
            <a:r>
              <a:rPr lang="en-IN" dirty="0"/>
              <a:t> anastomoses</a:t>
            </a:r>
          </a:p>
          <a:p>
            <a:pPr marL="0" indent="0">
              <a:buNone/>
            </a:pPr>
            <a:endParaRPr lang="en-IN" dirty="0"/>
          </a:p>
          <a:p>
            <a:pPr marL="0" indent="0">
              <a:buNone/>
            </a:pPr>
            <a:r>
              <a:rPr lang="en-IN" dirty="0"/>
              <a:t>-Drains were placed in the pelvis and hepatorenal pouch</a:t>
            </a:r>
          </a:p>
          <a:p>
            <a:pPr marL="0" indent="0">
              <a:buNone/>
            </a:pPr>
            <a:r>
              <a:rPr lang="en-IN" dirty="0"/>
              <a:t>-Patient was shifted to </a:t>
            </a:r>
            <a:r>
              <a:rPr lang="en-IN" dirty="0" err="1"/>
              <a:t>sicu</a:t>
            </a:r>
            <a:r>
              <a:rPr lang="en-IN" dirty="0"/>
              <a:t> and monitored</a:t>
            </a:r>
          </a:p>
          <a:p>
            <a:pPr marL="0" indent="0">
              <a:buNone/>
            </a:pPr>
            <a:endParaRPr lang="en-IN" dirty="0"/>
          </a:p>
        </p:txBody>
      </p:sp>
      <p:pic>
        <p:nvPicPr>
          <p:cNvPr id="2097167" name="Picture 6"/>
          <p:cNvPicPr>
            <a:picLocks noChangeAspect="1"/>
          </p:cNvPicPr>
          <p:nvPr/>
        </p:nvPicPr>
        <p:blipFill>
          <a:blip r:embed="rId2" cstate="print"/>
          <a:stretch>
            <a:fillRect/>
          </a:stretch>
        </p:blipFill>
        <p:spPr>
          <a:xfrm>
            <a:off x="7072511" y="450166"/>
            <a:ext cx="4702188" cy="60427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Title 1"/>
          <p:cNvSpPr>
            <a:spLocks noGrp="1"/>
          </p:cNvSpPr>
          <p:nvPr>
            <p:ph type="title"/>
          </p:nvPr>
        </p:nvSpPr>
        <p:spPr>
          <a:xfrm>
            <a:off x="838200" y="336989"/>
            <a:ext cx="10515600" cy="1325563"/>
          </a:xfrm>
        </p:spPr>
        <p:txBody>
          <a:bodyPr/>
          <a:lstStyle/>
          <a:p>
            <a:pPr algn="ctr"/>
            <a:r>
              <a:rPr lang="en-US" dirty="0"/>
              <a:t>Post operative period</a:t>
            </a:r>
          </a:p>
        </p:txBody>
      </p:sp>
      <p:sp>
        <p:nvSpPr>
          <p:cNvPr id="1048645" name="TextBox 2"/>
          <p:cNvSpPr txBox="1"/>
          <p:nvPr/>
        </p:nvSpPr>
        <p:spPr>
          <a:xfrm>
            <a:off x="838200" y="1425963"/>
            <a:ext cx="10415954" cy="6377940"/>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Calibri" panose="020F0502020204030204" pitchFamily="34" charset="0"/>
              </a:rPr>
              <a:t>Patient had good urinary output initially</a:t>
            </a:r>
          </a:p>
          <a:p>
            <a:pPr marL="342900" indent="-342900">
              <a:buFont typeface="Arial" panose="020B0604020202020204" pitchFamily="34" charset="0"/>
              <a:buChar char="•"/>
            </a:pPr>
            <a:r>
              <a:rPr lang="en-US" sz="2800" dirty="0">
                <a:latin typeface="Calibri" panose="020F0502020204030204" pitchFamily="34" charset="0"/>
              </a:rPr>
              <a:t>From pod 3 there was an increase in the pelvic drain collection with a slight decrease in urine output suggesting an anastomotic leak</a:t>
            </a:r>
          </a:p>
          <a:p>
            <a:pPr marL="342900" indent="-342900">
              <a:buFont typeface="Arial" panose="020B0604020202020204" pitchFamily="34" charset="0"/>
              <a:buChar char="•"/>
            </a:pPr>
            <a:r>
              <a:rPr lang="en-US" sz="2800" dirty="0">
                <a:latin typeface="Calibri" panose="020F0502020204030204" pitchFamily="34" charset="0"/>
              </a:rPr>
              <a:t>Iv pyelography was done which showed a block in the ureter due to mucous plug from the ileal secretions</a:t>
            </a:r>
          </a:p>
          <a:p>
            <a:pPr marL="342900" indent="-342900">
              <a:buFont typeface="Arial" panose="020B0604020202020204" pitchFamily="34" charset="0"/>
              <a:buChar char="•"/>
            </a:pPr>
            <a:r>
              <a:rPr lang="en-US" sz="2800" dirty="0">
                <a:latin typeface="Calibri" panose="020F0502020204030204" pitchFamily="34" charset="0"/>
              </a:rPr>
              <a:t>Cystoscopy was done on pod 7 and the </a:t>
            </a:r>
            <a:r>
              <a:rPr lang="en-US" sz="2800" dirty="0" err="1">
                <a:latin typeface="Calibri" panose="020F0502020204030204" pitchFamily="34" charset="0"/>
              </a:rPr>
              <a:t>dj</a:t>
            </a:r>
            <a:r>
              <a:rPr lang="en-US" sz="2800" dirty="0">
                <a:latin typeface="Calibri" panose="020F0502020204030204" pitchFamily="34" charset="0"/>
              </a:rPr>
              <a:t> stent was replaced with a silicon stent </a:t>
            </a:r>
          </a:p>
          <a:p>
            <a:pPr marL="342900" indent="-342900">
              <a:buFont typeface="Arial" panose="020B0604020202020204" pitchFamily="34" charset="0"/>
              <a:buChar char="•"/>
            </a:pPr>
            <a:r>
              <a:rPr lang="en-US" sz="2800" dirty="0">
                <a:latin typeface="Calibri" panose="020F0502020204030204" pitchFamily="34" charset="0"/>
              </a:rPr>
              <a:t>Left PCN was done to divert the urine </a:t>
            </a:r>
          </a:p>
          <a:p>
            <a:pPr marL="342900" indent="-342900">
              <a:buFont typeface="Arial" panose="020B0604020202020204" pitchFamily="34" charset="0"/>
              <a:buChar char="•"/>
            </a:pPr>
            <a:r>
              <a:rPr lang="en-US" sz="2800" dirty="0">
                <a:latin typeface="Calibri" panose="020F0502020204030204" pitchFamily="34" charset="0"/>
              </a:rPr>
              <a:t>Over 3 weeks the patient recovered and the nephrostomy was closed </a:t>
            </a:r>
          </a:p>
          <a:p>
            <a:pPr marL="342900" indent="-342900">
              <a:buFont typeface="Arial" panose="020B0604020202020204" pitchFamily="34" charset="0"/>
              <a:buChar char="•"/>
            </a:pPr>
            <a:r>
              <a:rPr lang="en-US" sz="2800" dirty="0">
                <a:latin typeface="Calibri" panose="020F0502020204030204" pitchFamily="34" charset="0"/>
              </a:rPr>
              <a:t>Drains were removed as the drain output reduced </a:t>
            </a:r>
          </a:p>
          <a:p>
            <a:pPr marL="342900" indent="-342900">
              <a:buFont typeface="Arial" panose="020B0604020202020204" pitchFamily="34" charset="0"/>
              <a:buChar char="•"/>
            </a:pPr>
            <a:r>
              <a:rPr lang="en-US" sz="2800" dirty="0">
                <a:latin typeface="Calibri" panose="020F0502020204030204" pitchFamily="34" charset="0"/>
              </a:rPr>
              <a:t>Patient recovered well and was discharged.</a:t>
            </a:r>
          </a:p>
          <a:p>
            <a:pPr marL="342900" indent="-342900">
              <a:buFont typeface="Arial" panose="020B0604020202020204" pitchFamily="34" charset="0"/>
              <a:buChar char="•"/>
            </a:pPr>
            <a:endParaRPr lang="en-US" sz="2800" dirty="0">
              <a:latin typeface="Calibri" panose="020F0502020204030204" pitchFamily="34" charset="0"/>
            </a:endParaRPr>
          </a:p>
          <a:p>
            <a:pPr marL="342900" indent="-342900">
              <a:buFont typeface="Arial" panose="020B0604020202020204" pitchFamily="34" charset="0"/>
              <a:buChar char="•"/>
            </a:pPr>
            <a:endParaRPr lang="en-US" sz="2800" dirty="0">
              <a:latin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Title 1"/>
          <p:cNvSpPr>
            <a:spLocks noGrp="1"/>
          </p:cNvSpPr>
          <p:nvPr>
            <p:ph type="title"/>
          </p:nvPr>
        </p:nvSpPr>
        <p:spPr/>
        <p:txBody>
          <a:bodyPr/>
          <a:lstStyle/>
          <a:p>
            <a:pPr algn="ctr"/>
            <a:r>
              <a:rPr lang="en-US" dirty="0"/>
              <a:t>Histopathology examination </a:t>
            </a:r>
          </a:p>
        </p:txBody>
      </p:sp>
      <p:sp>
        <p:nvSpPr>
          <p:cNvPr id="1048647" name="Content Placeholder 2"/>
          <p:cNvSpPr>
            <a:spLocks noGrp="1"/>
          </p:cNvSpPr>
          <p:nvPr>
            <p:ph idx="1"/>
          </p:nvPr>
        </p:nvSpPr>
        <p:spPr>
          <a:xfrm>
            <a:off x="506437" y="1434904"/>
            <a:ext cx="10958732" cy="5423095"/>
          </a:xfrm>
        </p:spPr>
        <p:txBody>
          <a:bodyPr>
            <a:normAutofit fontScale="86071" lnSpcReduction="10000"/>
          </a:bodyPr>
          <a:lstStyle/>
          <a:p>
            <a:r>
              <a:rPr lang="en-IN" dirty="0"/>
              <a:t>HPE suggestive of a spindle cell </a:t>
            </a:r>
            <a:r>
              <a:rPr lang="en-IN" dirty="0" err="1"/>
              <a:t>tumor</a:t>
            </a:r>
            <a:r>
              <a:rPr lang="en-IN" dirty="0"/>
              <a:t> arising from sigmoid colon, possibilities of </a:t>
            </a:r>
          </a:p>
          <a:p>
            <a:pPr marL="0" indent="0">
              <a:buNone/>
            </a:pPr>
            <a:r>
              <a:rPr lang="en-IN" dirty="0"/>
              <a:t>-low grade MALIGNANT PERIPHERAL NERVE SHEATH TUMOR</a:t>
            </a:r>
          </a:p>
          <a:p>
            <a:pPr marL="0" indent="0">
              <a:buNone/>
            </a:pPr>
            <a:r>
              <a:rPr lang="en-IN" dirty="0"/>
              <a:t>-GASTROINTESTINAL STROMAL TUMOR </a:t>
            </a:r>
          </a:p>
          <a:p>
            <a:pPr marL="0" indent="0">
              <a:buNone/>
            </a:pPr>
            <a:r>
              <a:rPr lang="en-IN" dirty="0"/>
              <a:t>-LEIOMYOSARCOMA</a:t>
            </a:r>
            <a:r>
              <a:rPr lang="en-US" dirty="0"/>
              <a:t>.</a:t>
            </a:r>
          </a:p>
          <a:p>
            <a:endParaRPr lang="en-IN" dirty="0"/>
          </a:p>
          <a:p>
            <a:r>
              <a:rPr lang="en-IN" dirty="0"/>
              <a:t>IHC was done</a:t>
            </a:r>
          </a:p>
          <a:p>
            <a:pPr marL="0" indent="0">
              <a:buNone/>
            </a:pPr>
            <a:r>
              <a:rPr lang="en-IN" dirty="0"/>
              <a:t>CD 117 negative</a:t>
            </a:r>
          </a:p>
          <a:p>
            <a:pPr marL="0" indent="0">
              <a:buNone/>
            </a:pPr>
            <a:r>
              <a:rPr lang="en-IN" dirty="0"/>
              <a:t>DOG 1 negative </a:t>
            </a:r>
          </a:p>
          <a:p>
            <a:pPr marL="0" indent="0">
              <a:buNone/>
            </a:pPr>
            <a:r>
              <a:rPr lang="en-IN" dirty="0" err="1"/>
              <a:t>Desmin</a:t>
            </a:r>
            <a:r>
              <a:rPr lang="en-IN" dirty="0"/>
              <a:t> positive</a:t>
            </a:r>
          </a:p>
          <a:p>
            <a:pPr marL="0" indent="0">
              <a:buNone/>
            </a:pPr>
            <a:r>
              <a:rPr lang="en-IN" dirty="0"/>
              <a:t>Smooth muscle actin positive</a:t>
            </a:r>
          </a:p>
          <a:p>
            <a:pPr marL="0" indent="0">
              <a:buNone/>
            </a:pPr>
            <a:endParaRPr lang="en-IN" dirty="0"/>
          </a:p>
          <a:p>
            <a:pPr marL="0" indent="0">
              <a:buNone/>
            </a:pPr>
            <a:endParaRPr lang="en-IN" dirty="0"/>
          </a:p>
          <a:p>
            <a:pPr marL="0" indent="0">
              <a:buNone/>
            </a:pPr>
            <a:r>
              <a:rPr lang="en-IN" dirty="0"/>
              <a:t>Pathological examination suggestive of LEIOMYOSARCOMA</a:t>
            </a:r>
            <a:r>
              <a:rPr lang="en-US" dirty="0"/>
              <a:t> of sigmoid colon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Title 1"/>
          <p:cNvSpPr>
            <a:spLocks noGrp="1"/>
          </p:cNvSpPr>
          <p:nvPr>
            <p:ph type="title"/>
          </p:nvPr>
        </p:nvSpPr>
        <p:spPr>
          <a:xfrm>
            <a:off x="377313" y="18255"/>
            <a:ext cx="10515600" cy="1325563"/>
          </a:xfrm>
        </p:spPr>
        <p:txBody>
          <a:bodyPr/>
          <a:lstStyle/>
          <a:p>
            <a:r>
              <a:rPr lang="en-US"/>
              <a:t>DISCUSSION </a:t>
            </a:r>
          </a:p>
        </p:txBody>
      </p:sp>
      <p:sp>
        <p:nvSpPr>
          <p:cNvPr id="1048649" name="Content Placeholder 2"/>
          <p:cNvSpPr>
            <a:spLocks noGrp="1"/>
          </p:cNvSpPr>
          <p:nvPr>
            <p:ph idx="1"/>
          </p:nvPr>
        </p:nvSpPr>
        <p:spPr>
          <a:xfrm>
            <a:off x="377313" y="1050822"/>
            <a:ext cx="11661058" cy="5530645"/>
          </a:xfrm>
        </p:spPr>
        <p:txBody>
          <a:bodyPr>
            <a:normAutofit fontScale="64286" lnSpcReduction="20000"/>
          </a:bodyPr>
          <a:lstStyle/>
          <a:p>
            <a:r>
              <a:rPr lang="en-IN" dirty="0"/>
              <a:t>Primary mesenchymal sarcomas of the gastrointestinal tract are rare and constitute only 0.1–3% of all gastrointestinal </a:t>
            </a:r>
            <a:r>
              <a:rPr lang="en-IN" dirty="0" err="1"/>
              <a:t>tumors</a:t>
            </a:r>
            <a:r>
              <a:rPr lang="en-IN" dirty="0"/>
              <a:t> .</a:t>
            </a:r>
            <a:endParaRPr lang="en-US" dirty="0"/>
          </a:p>
          <a:p>
            <a:r>
              <a:rPr lang="en-IN" dirty="0"/>
              <a:t>Leiomyosarcoma (LMS) is the most common variant of these </a:t>
            </a:r>
            <a:r>
              <a:rPr lang="en-IN" dirty="0" err="1"/>
              <a:t>tumors</a:t>
            </a:r>
            <a:r>
              <a:rPr lang="en-IN" dirty="0"/>
              <a:t> and represents only 0.12% of all colon malignancies.</a:t>
            </a:r>
            <a:endParaRPr lang="en-US" dirty="0"/>
          </a:p>
          <a:p>
            <a:r>
              <a:rPr lang="en-IN" dirty="0"/>
              <a:t>LMS most commonly originates in the uterus, GI tract, and retroperitoneum. With in the </a:t>
            </a:r>
            <a:r>
              <a:rPr lang="en-IN" dirty="0" err="1"/>
              <a:t>GItract</a:t>
            </a:r>
            <a:r>
              <a:rPr lang="en-IN" dirty="0"/>
              <a:t>, the stomach is the most common site followed by the small intestine, colon, and rectum.</a:t>
            </a:r>
            <a:endParaRPr lang="en-US" dirty="0"/>
          </a:p>
          <a:p>
            <a:r>
              <a:rPr lang="en-IN" dirty="0"/>
              <a:t>Surgery is the main treatment for </a:t>
            </a:r>
            <a:r>
              <a:rPr lang="en-IN" dirty="0" err="1"/>
              <a:t>primarycolonic</a:t>
            </a:r>
            <a:r>
              <a:rPr lang="en-IN" dirty="0"/>
              <a:t> LMS, </a:t>
            </a:r>
            <a:r>
              <a:rPr lang="en-IN" dirty="0" err="1"/>
              <a:t>asmost</a:t>
            </a:r>
            <a:r>
              <a:rPr lang="en-IN" dirty="0"/>
              <a:t> of the reported cases were diagnosed using surgically resected specimens. While adjuvant chemotherapy and/or radiation are often used in the management of primary colonic LMS, there are conflicting data on their efficacy and impact on overall survival.</a:t>
            </a:r>
            <a:r>
              <a:rPr lang="en-US" dirty="0"/>
              <a:t>[4]</a:t>
            </a:r>
          </a:p>
          <a:p>
            <a:r>
              <a:rPr lang="en-IN" dirty="0"/>
              <a:t>Due to increased incidence and histological similarity with GIST, in past leiomyosarcoma, were misdiagnosed as GIST. Immunohistochemistry is the crux of the diagnosis. GIST stains positive for CD 34 and C‑kit (CD 117) </a:t>
            </a:r>
            <a:r>
              <a:rPr lang="en-IN" dirty="0" err="1"/>
              <a:t>andstains</a:t>
            </a:r>
            <a:r>
              <a:rPr lang="en-IN" dirty="0"/>
              <a:t> negative for </a:t>
            </a:r>
            <a:r>
              <a:rPr lang="en-IN" dirty="0" err="1"/>
              <a:t>desmin</a:t>
            </a:r>
            <a:r>
              <a:rPr lang="en-IN" dirty="0"/>
              <a:t> in contrast to leiomyosarcomas which are positive for </a:t>
            </a:r>
            <a:r>
              <a:rPr lang="en-IN" dirty="0" err="1"/>
              <a:t>desmin</a:t>
            </a:r>
            <a:r>
              <a:rPr lang="en-IN" dirty="0"/>
              <a:t> and negative for CD117, CD34, and DOG1.[5]</a:t>
            </a:r>
            <a:endParaRPr lang="en-US" dirty="0"/>
          </a:p>
          <a:p>
            <a:r>
              <a:rPr lang="en-IN" dirty="0"/>
              <a:t>Immunohistochemistry is unavoidable tool in diagnosis of leiomyosarcoma and should be considered in GIST, particularly in unusual sites.</a:t>
            </a:r>
            <a:br>
              <a:rPr lang="en-IN" dirty="0"/>
            </a:br>
            <a:r>
              <a:rPr lang="en-IN" dirty="0"/>
              <a:t>In contrast to GIST which is curable with surgery followed by imatinib (in intermediate and high risk patients), </a:t>
            </a:r>
            <a:r>
              <a:rPr lang="en-IN" dirty="0" err="1"/>
              <a:t>leiomyosarcomasbehave</a:t>
            </a:r>
            <a:r>
              <a:rPr lang="en-IN" dirty="0"/>
              <a:t> aggressively requiring radical excision of </a:t>
            </a:r>
            <a:r>
              <a:rPr lang="en-IN" dirty="0" err="1"/>
              <a:t>tumor</a:t>
            </a:r>
            <a:r>
              <a:rPr lang="en-IN" dirty="0"/>
              <a:t> followed by intensive cytotoxic chemotherapy regimens. Radiotherapy has only a limited role.[6]</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3" name="Title 1"/>
          <p:cNvSpPr>
            <a:spLocks noGrp="1"/>
          </p:cNvSpPr>
          <p:nvPr>
            <p:ph type="title"/>
          </p:nvPr>
        </p:nvSpPr>
        <p:spPr>
          <a:xfrm>
            <a:off x="358877" y="18255"/>
            <a:ext cx="10515600" cy="1325563"/>
          </a:xfrm>
        </p:spPr>
        <p:txBody>
          <a:bodyPr/>
          <a:lstStyle/>
          <a:p>
            <a:r>
              <a:rPr lang="en-US"/>
              <a:t>REFERENCES </a:t>
            </a:r>
          </a:p>
        </p:txBody>
      </p:sp>
      <p:sp>
        <p:nvSpPr>
          <p:cNvPr id="1048654" name="Content Placeholder 2"/>
          <p:cNvSpPr>
            <a:spLocks noGrp="1"/>
          </p:cNvSpPr>
          <p:nvPr>
            <p:ph idx="1"/>
          </p:nvPr>
        </p:nvSpPr>
        <p:spPr>
          <a:xfrm>
            <a:off x="187427" y="1087694"/>
            <a:ext cx="11872452" cy="5318637"/>
          </a:xfrm>
        </p:spPr>
        <p:txBody>
          <a:bodyPr>
            <a:normAutofit fontScale="78571" lnSpcReduction="20000"/>
          </a:bodyPr>
          <a:lstStyle/>
          <a:p>
            <a:r>
              <a:rPr lang="en-IN"/>
              <a:t>[1] A. Yaren, S. De˘girmencio˘glu, N. Callı Demirkan, A. G¨okçen Demiray, B. Tas¸k¨oyl¨u, and G. G. Do˘gu, “Primary mesenchymal tumors of the colon: a report of three cases,” Turkish Journal of Gastroenterology, vol. 25, pp. 314–318, 2014. </a:t>
            </a:r>
            <a:endParaRPr lang="en-US"/>
          </a:p>
          <a:p>
            <a:r>
              <a:rPr lang="en-IN"/>
              <a:t>[2] K. Iwasa, K. Taniguchi, M. Noguchi, H. Yamashita, and M. Kitagawa, “Leiomyosarcoma of the colon presenting as acute suppurative peritonitis,” Surgery Today , vol. 27, no. 4, pp. 337–344, 1997. </a:t>
            </a:r>
            <a:endParaRPr lang="en-US"/>
          </a:p>
          <a:p>
            <a:r>
              <a:rPr lang="en-IN"/>
              <a:t>[3] P. Singh, B. Bello, C. Weber, and K. Umanskiy, “Rectal leiomyosarcoma in association with ulcerative colitis: a rare condition with an unusual presentation,” International Journal of Colorectal Disease, vol. 29, no. 7, pp. 887-888, 2014.</a:t>
            </a:r>
            <a:endParaRPr lang="en-US"/>
          </a:p>
          <a:p>
            <a:r>
              <a:rPr lang="en-IN"/>
              <a:t>[4] Babichev Y, Kabaroff L, Datti A, et al. PI3K/AKT/mTOR inhibition in combination with doxorubicin is an effective therapy for leiomyosarcoma. J Transl Med 2016;14:67.</a:t>
            </a:r>
            <a:endParaRPr lang="en-US"/>
          </a:p>
          <a:p>
            <a:r>
              <a:rPr lang="en-IN"/>
              <a:t>[5] Aggarwal G, Sharma S, Zheng M, Reid MD, Crosby JH, Chamberlain SM, et al. Primary leiomyosarcomas of the gastrointestinal tract in the post‑gastrointestinal stromal tumor era. Ann Diagn Pathol 2012;16:532‑40.</a:t>
            </a:r>
            <a:endParaRPr lang="en-US"/>
          </a:p>
          <a:p>
            <a:r>
              <a:rPr lang="en-IN"/>
              <a:t>[6] Cite this article as: Kiran P, Shiny PM, Dhanya KS, Aravindan KP. Diagnosis of leiomyosarcoma of colon. J Can Res Ther 2015;11:1035.</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Title 1"/>
          <p:cNvSpPr>
            <a:spLocks noGrp="1"/>
          </p:cNvSpPr>
          <p:nvPr>
            <p:ph type="title"/>
          </p:nvPr>
        </p:nvSpPr>
        <p:spPr/>
        <p:txBody>
          <a:bodyPr/>
          <a:lstStyle/>
          <a:p>
            <a:r>
              <a:rPr lang="en-US"/>
              <a:t>CLINICAL  HISTORY </a:t>
            </a:r>
          </a:p>
        </p:txBody>
      </p:sp>
      <p:sp>
        <p:nvSpPr>
          <p:cNvPr id="1048597" name="Content Placeholder 2"/>
          <p:cNvSpPr>
            <a:spLocks noGrp="1"/>
          </p:cNvSpPr>
          <p:nvPr>
            <p:ph idx="1"/>
          </p:nvPr>
        </p:nvSpPr>
        <p:spPr/>
        <p:txBody>
          <a:bodyPr>
            <a:normAutofit fontScale="96429"/>
          </a:bodyPr>
          <a:lstStyle/>
          <a:p>
            <a:r>
              <a:rPr lang="en-IN" dirty="0"/>
              <a:t>A </a:t>
            </a:r>
            <a:r>
              <a:rPr lang="en-IN" b="1" dirty="0"/>
              <a:t>51 year </a:t>
            </a:r>
            <a:r>
              <a:rPr lang="en-IN" dirty="0"/>
              <a:t>old post menopausal female patient presented with complaint of </a:t>
            </a:r>
            <a:r>
              <a:rPr lang="en-IN" b="1" dirty="0"/>
              <a:t>lump in the left lower abdomen since 2 months</a:t>
            </a:r>
            <a:r>
              <a:rPr lang="en-IN" dirty="0"/>
              <a:t>.</a:t>
            </a:r>
            <a:endParaRPr lang="en-US" dirty="0"/>
          </a:p>
          <a:p>
            <a:r>
              <a:rPr lang="en-IN" dirty="0"/>
              <a:t>Complains of dull pain over left side of lower abdomen.</a:t>
            </a:r>
            <a:endParaRPr lang="en-US" dirty="0"/>
          </a:p>
          <a:p>
            <a:r>
              <a:rPr lang="en-IN" dirty="0"/>
              <a:t>No history of altered bowel habits or blood in stools</a:t>
            </a:r>
            <a:endParaRPr lang="en-US" dirty="0"/>
          </a:p>
          <a:p>
            <a:r>
              <a:rPr lang="en-IN" dirty="0"/>
              <a:t>No history of fever or vomiting.</a:t>
            </a:r>
            <a:endParaRPr lang="en-US" dirty="0"/>
          </a:p>
          <a:p>
            <a:r>
              <a:rPr lang="en-IN" dirty="0"/>
              <a:t>No history of </a:t>
            </a:r>
            <a:r>
              <a:rPr lang="en-IN" dirty="0" err="1"/>
              <a:t>hematuria</a:t>
            </a:r>
            <a:r>
              <a:rPr lang="en-IN" dirty="0"/>
              <a:t> or burning micturition</a:t>
            </a:r>
            <a:endParaRPr lang="en-US" dirty="0"/>
          </a:p>
          <a:p>
            <a:r>
              <a:rPr lang="en-IN" dirty="0"/>
              <a:t>No history of weight loss</a:t>
            </a:r>
          </a:p>
          <a:p>
            <a:r>
              <a:rPr lang="en-IN" dirty="0"/>
              <a:t>No history of cough or other respiratory complaints</a:t>
            </a:r>
          </a:p>
          <a:p>
            <a:r>
              <a:rPr lang="en-IN" dirty="0"/>
              <a:t>No history of vaginal discharge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Title 1"/>
          <p:cNvSpPr>
            <a:spLocks noGrp="1"/>
          </p:cNvSpPr>
          <p:nvPr>
            <p:ph type="title"/>
          </p:nvPr>
        </p:nvSpPr>
        <p:spPr/>
        <p:txBody>
          <a:bodyPr/>
          <a:lstStyle/>
          <a:p>
            <a:r>
              <a:rPr lang="en-IN"/>
              <a:t>General Examination</a:t>
            </a:r>
            <a:endParaRPr lang="en-US"/>
          </a:p>
        </p:txBody>
      </p:sp>
      <p:sp>
        <p:nvSpPr>
          <p:cNvPr id="1048599" name="Content Placeholder 2"/>
          <p:cNvSpPr>
            <a:spLocks noGrp="1"/>
          </p:cNvSpPr>
          <p:nvPr>
            <p:ph idx="1"/>
          </p:nvPr>
        </p:nvSpPr>
        <p:spPr>
          <a:xfrm>
            <a:off x="864177" y="1690688"/>
            <a:ext cx="10515600" cy="4351338"/>
          </a:xfrm>
        </p:spPr>
        <p:txBody>
          <a:bodyPr/>
          <a:lstStyle/>
          <a:p>
            <a:r>
              <a:rPr lang="en-IN"/>
              <a:t>Conscious and well oriented</a:t>
            </a:r>
            <a:r>
              <a:rPr lang="en-US"/>
              <a:t>.</a:t>
            </a:r>
          </a:p>
          <a:p>
            <a:r>
              <a:rPr lang="en-IN"/>
              <a:t>Moderately Built and nourished</a:t>
            </a:r>
            <a:endParaRPr lang="en-US"/>
          </a:p>
          <a:p>
            <a:r>
              <a:rPr lang="en-IN"/>
              <a:t>Afebrile</a:t>
            </a:r>
            <a:endParaRPr lang="en-US"/>
          </a:p>
          <a:p>
            <a:r>
              <a:rPr lang="en-IN"/>
              <a:t>Vitals- stable</a:t>
            </a:r>
            <a:endParaRPr lang="en-US"/>
          </a:p>
          <a:p>
            <a:r>
              <a:rPr lang="en-IN"/>
              <a:t>No pallor, icterus, cyanosis, clubbing, generalized lymphadenopathy, edema</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Title 1"/>
          <p:cNvSpPr>
            <a:spLocks noGrp="1"/>
          </p:cNvSpPr>
          <p:nvPr>
            <p:ph type="title"/>
          </p:nvPr>
        </p:nvSpPr>
        <p:spPr>
          <a:xfrm>
            <a:off x="241029" y="-145202"/>
            <a:ext cx="10515600" cy="1325563"/>
          </a:xfrm>
        </p:spPr>
        <p:txBody>
          <a:bodyPr>
            <a:normAutofit/>
          </a:bodyPr>
          <a:lstStyle/>
          <a:p>
            <a:r>
              <a:rPr lang="en-US" sz="3600"/>
              <a:t>PER ABDOMEN </a:t>
            </a:r>
          </a:p>
        </p:txBody>
      </p:sp>
      <p:sp>
        <p:nvSpPr>
          <p:cNvPr id="1048601" name="Content Placeholder 2"/>
          <p:cNvSpPr>
            <a:spLocks noGrp="1"/>
          </p:cNvSpPr>
          <p:nvPr>
            <p:ph idx="1"/>
          </p:nvPr>
        </p:nvSpPr>
        <p:spPr>
          <a:xfrm>
            <a:off x="241029" y="801662"/>
            <a:ext cx="11861866" cy="5733718"/>
          </a:xfrm>
        </p:spPr>
        <p:txBody>
          <a:bodyPr>
            <a:normAutofit/>
          </a:bodyPr>
          <a:lstStyle/>
          <a:p>
            <a:pPr marL="0" indent="0">
              <a:buNone/>
            </a:pPr>
            <a:r>
              <a:rPr lang="en-IN" dirty="0"/>
              <a:t>On inspection </a:t>
            </a:r>
          </a:p>
          <a:p>
            <a:r>
              <a:rPr lang="en-IN" dirty="0"/>
              <a:t>Umbilicus was central and Inverted</a:t>
            </a:r>
            <a:endParaRPr lang="en-US" dirty="0"/>
          </a:p>
          <a:p>
            <a:r>
              <a:rPr lang="en-IN" dirty="0"/>
              <a:t>No abdominal distention</a:t>
            </a:r>
            <a:endParaRPr lang="en-US" dirty="0"/>
          </a:p>
          <a:p>
            <a:r>
              <a:rPr lang="en-IN" dirty="0"/>
              <a:t>A 15X10 cm lump is seen in the left lumbar and left iliac regions not moving with respiration</a:t>
            </a:r>
            <a:endParaRPr lang="en-US" dirty="0"/>
          </a:p>
          <a:p>
            <a:pPr marL="0" indent="0">
              <a:buNone/>
            </a:pPr>
            <a:r>
              <a:rPr lang="en-IN" dirty="0"/>
              <a:t>On palpation</a:t>
            </a:r>
          </a:p>
          <a:p>
            <a:r>
              <a:rPr lang="en-IN" dirty="0"/>
              <a:t>A 15 cm x 10 cm swelling in the left iliac fossa extending </a:t>
            </a:r>
            <a:r>
              <a:rPr lang="en-IN" dirty="0" err="1"/>
              <a:t>upto</a:t>
            </a:r>
            <a:r>
              <a:rPr lang="en-IN" dirty="0"/>
              <a:t> peri umbilical and left lumbar regions</a:t>
            </a:r>
          </a:p>
          <a:p>
            <a:r>
              <a:rPr lang="en-IN" dirty="0"/>
              <a:t>It was non tender, hard swelling with irregular surface upper border was ill defined</a:t>
            </a:r>
            <a:endParaRPr lang="en-US" dirty="0"/>
          </a:p>
          <a:p>
            <a:r>
              <a:rPr lang="en-IN" dirty="0"/>
              <a:t>Lump was non-ballotable and dull to percussion.</a:t>
            </a:r>
            <a:endParaRPr lang="en-US" dirty="0"/>
          </a:p>
          <a:p>
            <a:r>
              <a:rPr lang="en-IN" dirty="0"/>
              <a:t>No organomegaly or free fluid.</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Picture 6"/>
          <p:cNvPicPr>
            <a:picLocks noChangeAspect="1"/>
          </p:cNvPicPr>
          <p:nvPr/>
        </p:nvPicPr>
        <p:blipFill rotWithShape="1">
          <a:blip r:embed="rId3" cstate="print"/>
          <a:srcRect b="6692"/>
          <a:stretch>
            <a:fillRect/>
          </a:stretch>
        </p:blipFill>
        <p:spPr>
          <a:xfrm>
            <a:off x="6662518" y="2390920"/>
            <a:ext cx="5529482" cy="4351339"/>
          </a:xfrm>
          <a:prstGeom prst="rect">
            <a:avLst/>
          </a:prstGeom>
        </p:spPr>
      </p:pic>
      <p:sp>
        <p:nvSpPr>
          <p:cNvPr id="1048602" name="Content Placeholder 2"/>
          <p:cNvSpPr>
            <a:spLocks noGrp="1"/>
          </p:cNvSpPr>
          <p:nvPr>
            <p:ph idx="1"/>
          </p:nvPr>
        </p:nvSpPr>
        <p:spPr>
          <a:xfrm>
            <a:off x="271683" y="489194"/>
            <a:ext cx="10515600" cy="4351338"/>
          </a:xfrm>
        </p:spPr>
        <p:txBody>
          <a:bodyPr/>
          <a:lstStyle/>
          <a:p>
            <a:r>
              <a:rPr lang="en-IN" dirty="0"/>
              <a:t>Hernial orifices normal</a:t>
            </a:r>
            <a:endParaRPr lang="en-US" dirty="0"/>
          </a:p>
          <a:p>
            <a:r>
              <a:rPr lang="en-IN" dirty="0"/>
              <a:t>Per rectal examination was normal.</a:t>
            </a:r>
            <a:endParaRPr lang="en-US" dirty="0"/>
          </a:p>
          <a:p>
            <a:r>
              <a:rPr lang="en-IN" dirty="0"/>
              <a:t>On per vaginal examination was normal.</a:t>
            </a:r>
            <a:endParaRPr lang="en-US" dirty="0"/>
          </a:p>
          <a:p>
            <a:r>
              <a:rPr lang="en-IN" dirty="0"/>
              <a:t>other Systemic Examination within normal limits</a:t>
            </a:r>
            <a:endParaRPr lang="en-US" dirty="0"/>
          </a:p>
          <a:p>
            <a:endParaRPr lang="en-IN" dirty="0"/>
          </a:p>
        </p:txBody>
      </p:sp>
      <p:sp>
        <p:nvSpPr>
          <p:cNvPr id="1048603" name="Oval 7"/>
          <p:cNvSpPr/>
          <p:nvPr/>
        </p:nvSpPr>
        <p:spPr>
          <a:xfrm>
            <a:off x="9427259" y="4445391"/>
            <a:ext cx="2052124" cy="2296867"/>
          </a:xfrm>
          <a:prstGeom prst="ellipse">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8604" name="TextBox 8"/>
          <p:cNvSpPr txBox="1"/>
          <p:nvPr/>
        </p:nvSpPr>
        <p:spPr>
          <a:xfrm>
            <a:off x="576774" y="3629465"/>
            <a:ext cx="6085743" cy="2225040"/>
          </a:xfrm>
          <a:prstGeom prst="rect">
            <a:avLst/>
          </a:prstGeom>
          <a:noFill/>
        </p:spPr>
        <p:txBody>
          <a:bodyPr wrap="square" rtlCol="0">
            <a:spAutoFit/>
          </a:bodyPr>
          <a:lstStyle/>
          <a:p>
            <a:r>
              <a:rPr lang="en-IN" sz="3600" dirty="0"/>
              <a:t>Provisional diagnosis :</a:t>
            </a:r>
          </a:p>
          <a:p>
            <a:r>
              <a:rPr lang="en-IN" sz="3600" dirty="0">
                <a:solidFill>
                  <a:srgbClr val="FF0000"/>
                </a:solidFill>
              </a:rPr>
              <a:t>GIST arising from descending and sigmoid colon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Title 1"/>
          <p:cNvSpPr>
            <a:spLocks noGrp="1"/>
          </p:cNvSpPr>
          <p:nvPr>
            <p:ph type="title"/>
          </p:nvPr>
        </p:nvSpPr>
        <p:spPr>
          <a:xfrm>
            <a:off x="760268" y="365125"/>
            <a:ext cx="10515600" cy="1325563"/>
          </a:xfrm>
        </p:spPr>
        <p:txBody>
          <a:bodyPr/>
          <a:lstStyle/>
          <a:p>
            <a:r>
              <a:rPr lang="en-IN"/>
              <a:t>Investigations</a:t>
            </a:r>
            <a:endParaRPr lang="en-US"/>
          </a:p>
        </p:txBody>
      </p:sp>
      <p:sp>
        <p:nvSpPr>
          <p:cNvPr id="1048609" name="Content Placeholder 2"/>
          <p:cNvSpPr>
            <a:spLocks noGrp="1"/>
          </p:cNvSpPr>
          <p:nvPr>
            <p:ph idx="1"/>
          </p:nvPr>
        </p:nvSpPr>
        <p:spPr>
          <a:xfrm>
            <a:off x="644627" y="1436804"/>
            <a:ext cx="10515600" cy="5135446"/>
          </a:xfrm>
        </p:spPr>
        <p:txBody>
          <a:bodyPr/>
          <a:lstStyle/>
          <a:p>
            <a:r>
              <a:rPr lang="en-IN"/>
              <a:t>Hb: 12.2 g/dl</a:t>
            </a:r>
            <a:endParaRPr lang="en-US"/>
          </a:p>
          <a:p>
            <a:r>
              <a:rPr lang="en-IN"/>
              <a:t>WBC count: 12,400/mm3</a:t>
            </a:r>
            <a:endParaRPr lang="en-US"/>
          </a:p>
          <a:p>
            <a:r>
              <a:rPr lang="en-IN"/>
              <a:t>Platelet: 2.80 lakh/mm3</a:t>
            </a:r>
            <a:endParaRPr lang="en-US"/>
          </a:p>
          <a:p>
            <a:r>
              <a:rPr lang="en-IN"/>
              <a:t>B.Urea - 31 mg/dl</a:t>
            </a:r>
            <a:endParaRPr lang="en-US"/>
          </a:p>
          <a:p>
            <a:r>
              <a:rPr lang="en-IN"/>
              <a:t>S. creatinine: 0.89 mg/dl</a:t>
            </a:r>
            <a:endParaRPr lang="en-US"/>
          </a:p>
          <a:p>
            <a:r>
              <a:rPr lang="en-IN"/>
              <a:t>LFTs: normal</a:t>
            </a:r>
            <a:endParaRPr lang="en-US"/>
          </a:p>
          <a:p>
            <a:r>
              <a:rPr lang="en-IN"/>
              <a:t>Serology: negative</a:t>
            </a:r>
            <a:endParaRPr lang="en-US"/>
          </a:p>
          <a:p>
            <a:r>
              <a:rPr lang="en-IN"/>
              <a:t>Chest X-ray: Normal</a:t>
            </a:r>
            <a:endParaRPr lang="en-US"/>
          </a:p>
          <a:p>
            <a:r>
              <a:rPr lang="en-US"/>
              <a:t>ECG : Normal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Content Placeholder 2"/>
          <p:cNvSpPr>
            <a:spLocks noGrp="1"/>
          </p:cNvSpPr>
          <p:nvPr>
            <p:ph idx="1"/>
          </p:nvPr>
        </p:nvSpPr>
        <p:spPr>
          <a:xfrm>
            <a:off x="182882" y="397328"/>
            <a:ext cx="11095146" cy="6063344"/>
          </a:xfrm>
        </p:spPr>
        <p:txBody>
          <a:bodyPr>
            <a:normAutofit fontScale="85714" lnSpcReduction="10000"/>
          </a:bodyPr>
          <a:lstStyle/>
          <a:p>
            <a:pPr marL="0" indent="0">
              <a:buNone/>
            </a:pPr>
            <a:r>
              <a:rPr lang="en-IN" dirty="0"/>
              <a:t>USG </a:t>
            </a:r>
            <a:r>
              <a:rPr lang="en-US" dirty="0"/>
              <a:t>- </a:t>
            </a:r>
            <a:r>
              <a:rPr lang="en-IN" dirty="0"/>
              <a:t>Abdomen and pelvis </a:t>
            </a:r>
            <a:endParaRPr lang="en-US" dirty="0"/>
          </a:p>
          <a:p>
            <a:r>
              <a:rPr lang="en-US" dirty="0"/>
              <a:t>A </a:t>
            </a:r>
            <a:r>
              <a:rPr lang="en-IN" dirty="0"/>
              <a:t>11X11 cm hypo echoic mass lesion in Left iliac Region </a:t>
            </a:r>
            <a:r>
              <a:rPr lang="en-IN" dirty="0" err="1"/>
              <a:t>upto</a:t>
            </a:r>
            <a:r>
              <a:rPr lang="en-IN" dirty="0"/>
              <a:t> left Supra umbilical Region likely to be arising from sigmoid colon </a:t>
            </a:r>
          </a:p>
          <a:p>
            <a:r>
              <a:rPr lang="en-IN" dirty="0"/>
              <a:t>Liver is normal in size and echogenicity</a:t>
            </a:r>
          </a:p>
          <a:p>
            <a:r>
              <a:rPr lang="en-IN" dirty="0"/>
              <a:t>Uterus was normal</a:t>
            </a:r>
          </a:p>
          <a:p>
            <a:r>
              <a:rPr lang="en-IN" dirty="0"/>
              <a:t>Mild hydroureteronephrosis on the left side, right kidney and ureter are normal</a:t>
            </a:r>
          </a:p>
          <a:p>
            <a:r>
              <a:rPr lang="en-IN" dirty="0"/>
              <a:t>Rest of sonographic findings are normal</a:t>
            </a:r>
          </a:p>
          <a:p>
            <a:endParaRPr lang="en-IN" dirty="0"/>
          </a:p>
          <a:p>
            <a:pPr marL="0" indent="0">
              <a:buNone/>
            </a:pPr>
            <a:r>
              <a:rPr lang="en-IN" dirty="0"/>
              <a:t>CA-125 – normal</a:t>
            </a:r>
            <a:endParaRPr lang="en-US" dirty="0"/>
          </a:p>
          <a:p>
            <a:pPr marL="0" indent="0">
              <a:buNone/>
            </a:pPr>
            <a:r>
              <a:rPr lang="en-IN" dirty="0"/>
              <a:t>CEA - within normal limits</a:t>
            </a:r>
            <a:endParaRPr lang="en-US" dirty="0"/>
          </a:p>
          <a:p>
            <a:pPr marL="0" indent="0">
              <a:buNone/>
            </a:pPr>
            <a:r>
              <a:rPr lang="en-IN" dirty="0"/>
              <a:t>COLONOSCOPY- </a:t>
            </a:r>
          </a:p>
          <a:p>
            <a:pPr marL="0" indent="0">
              <a:buNone/>
            </a:pPr>
            <a:r>
              <a:rPr lang="en-IN" dirty="0"/>
              <a:t>Extrinsic compression seen in the sigmoid</a:t>
            </a:r>
          </a:p>
          <a:p>
            <a:pPr marL="0" indent="0">
              <a:buNone/>
            </a:pPr>
            <a:r>
              <a:rPr lang="en-IN" dirty="0"/>
              <a:t>no intraluminal mass or growth </a:t>
            </a:r>
          </a:p>
          <a:p>
            <a:pPr marL="0" indent="0">
              <a:buNone/>
            </a:pPr>
            <a:r>
              <a:rPr lang="en-IN" dirty="0"/>
              <a:t>Rest of bowel appears normal</a:t>
            </a:r>
            <a:endParaRPr lang="en-US"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Content Placeholder 2"/>
          <p:cNvSpPr>
            <a:spLocks noGrp="1"/>
          </p:cNvSpPr>
          <p:nvPr>
            <p:ph idx="1"/>
          </p:nvPr>
        </p:nvSpPr>
        <p:spPr>
          <a:xfrm>
            <a:off x="373966" y="221908"/>
            <a:ext cx="10515600" cy="5996012"/>
          </a:xfrm>
        </p:spPr>
        <p:txBody>
          <a:bodyPr>
            <a:normAutofit/>
          </a:bodyPr>
          <a:lstStyle/>
          <a:p>
            <a:pPr marL="0" indent="0">
              <a:buNone/>
            </a:pPr>
            <a:r>
              <a:rPr lang="en-IN" dirty="0"/>
              <a:t>MRI Abdomen and pelvis</a:t>
            </a:r>
            <a:endParaRPr lang="en-US" dirty="0"/>
          </a:p>
          <a:p>
            <a:endParaRPr lang="en-IN" dirty="0"/>
          </a:p>
          <a:p>
            <a:r>
              <a:rPr lang="en-IN" dirty="0"/>
              <a:t>A 11cm(AP) x11.5cm(transverse) x12cm(vertical) lobulated heterogenous mass lesion in left lumbar and left Iliac fossa Region arising from recto sigmoid </a:t>
            </a:r>
            <a:r>
              <a:rPr lang="en-US" dirty="0"/>
              <a:t>with heterogeneous enhancement post contrast.</a:t>
            </a:r>
          </a:p>
          <a:p>
            <a:r>
              <a:rPr lang="en-US" dirty="0"/>
              <a:t>There are non enhancing cystic areas within the mass</a:t>
            </a:r>
          </a:p>
          <a:p>
            <a:r>
              <a:rPr lang="en-IN" dirty="0"/>
              <a:t>It is displacing the Adjacent Bowel loops, Causing </a:t>
            </a:r>
            <a:r>
              <a:rPr lang="en-IN" dirty="0">
                <a:solidFill>
                  <a:srgbClr val="FF0000"/>
                </a:solidFill>
              </a:rPr>
              <a:t>Mass effect on the Left mid ureter </a:t>
            </a:r>
            <a:r>
              <a:rPr lang="en-IN" dirty="0"/>
              <a:t>with Resulting mild hydronephrosis and proximal Hydroureter on left side.</a:t>
            </a:r>
          </a:p>
          <a:p>
            <a:r>
              <a:rPr lang="en-US" dirty="0"/>
              <a:t>No hepatic metastases </a:t>
            </a:r>
          </a:p>
          <a:p>
            <a:r>
              <a:rPr lang="en-US" dirty="0"/>
              <a:t>Rest abdomen is normal</a:t>
            </a:r>
          </a:p>
          <a:p>
            <a:r>
              <a:rPr lang="en-IN" dirty="0"/>
              <a:t>Suggestive of Mesenchymal Stromal </a:t>
            </a:r>
            <a:r>
              <a:rPr lang="en-IN" dirty="0" err="1"/>
              <a:t>tumor</a:t>
            </a:r>
            <a:r>
              <a:rPr lang="en-IN" dirty="0"/>
              <a:t> - ?? </a:t>
            </a:r>
            <a:r>
              <a:rPr lang="en-IN" dirty="0">
                <a:solidFill>
                  <a:srgbClr val="FF0000"/>
                </a:solidFill>
              </a:rPr>
              <a:t>GIST</a:t>
            </a:r>
            <a:endParaRPr lang="en-US" dirty="0">
              <a:solidFill>
                <a:srgbClr val="FF0000"/>
              </a:solidFill>
            </a:endParaRPr>
          </a:p>
          <a:p>
            <a:endParaRPr lang="en-IN"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1358</Words>
  <Application>Microsoft Office PowerPoint</Application>
  <PresentationFormat>Custom</PresentationFormat>
  <Paragraphs>136</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 An interesting case of lump abdomen</vt:lpstr>
      <vt:lpstr>Introduction </vt:lpstr>
      <vt:lpstr>CLINICAL  HISTORY </vt:lpstr>
      <vt:lpstr>General Examination</vt:lpstr>
      <vt:lpstr>PER ABDOMEN </vt:lpstr>
      <vt:lpstr>Slide 6</vt:lpstr>
      <vt:lpstr>Investigations</vt:lpstr>
      <vt:lpstr>Slide 8</vt:lpstr>
      <vt:lpstr>Slide 9</vt:lpstr>
      <vt:lpstr>MRI – Abdomen and Pelvis </vt:lpstr>
      <vt:lpstr>Intra operative finding</vt:lpstr>
      <vt:lpstr>Slide 12</vt:lpstr>
      <vt:lpstr>Slide 13</vt:lpstr>
      <vt:lpstr>Procedure</vt:lpstr>
      <vt:lpstr>Slide 15</vt:lpstr>
      <vt:lpstr>Slide 16</vt:lpstr>
      <vt:lpstr>Slide 17</vt:lpstr>
      <vt:lpstr>Slide 18</vt:lpstr>
      <vt:lpstr>Slide 19</vt:lpstr>
      <vt:lpstr>Slide 20</vt:lpstr>
      <vt:lpstr>Slide 21</vt:lpstr>
      <vt:lpstr>Slide 22</vt:lpstr>
      <vt:lpstr>Post operative period</vt:lpstr>
      <vt:lpstr>Histopathology examination </vt:lpstr>
      <vt:lpstr>DISCUSSION </vt:lpstr>
      <vt:lpstr>REFERENCES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Rare case of Abdominal Lump</dc:title>
  <dc:creator>hara pradeep</dc:creator>
  <cp:lastModifiedBy>prashant.deshmukh</cp:lastModifiedBy>
  <cp:revision>1</cp:revision>
  <dcterms:created xsi:type="dcterms:W3CDTF">2019-03-21T16:37:27Z</dcterms:created>
  <dcterms:modified xsi:type="dcterms:W3CDTF">2019-04-26T07:14:16Z</dcterms:modified>
</cp:coreProperties>
</file>