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73" r:id="rId6"/>
    <p:sldId id="260" r:id="rId7"/>
    <p:sldId id="261" r:id="rId8"/>
    <p:sldId id="275" r:id="rId9"/>
    <p:sldId id="277" r:id="rId10"/>
    <p:sldId id="262" r:id="rId11"/>
    <p:sldId id="263" r:id="rId12"/>
    <p:sldId id="264" r:id="rId13"/>
    <p:sldId id="282" r:id="rId14"/>
    <p:sldId id="283" r:id="rId15"/>
    <p:sldId id="265" r:id="rId16"/>
    <p:sldId id="272" r:id="rId17"/>
    <p:sldId id="266" r:id="rId18"/>
    <p:sldId id="268" r:id="rId19"/>
    <p:sldId id="271" r:id="rId20"/>
    <p:sldId id="269" r:id="rId21"/>
    <p:sldId id="270" r:id="rId22"/>
    <p:sldId id="281"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15F056-0E41-42A2-B625-9CFF80B4A1A2}" type="datetimeFigureOut">
              <a:rPr lang="en-US" smtClean="0"/>
              <a:pPr/>
              <a:t>4/26/2019</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F89B6-C8E0-4035-B173-BE11ED77D6D0}"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88F89B6-C8E0-4035-B173-BE11ED77D6D0}" type="slidenum">
              <a:rPr lang="en-IN" smtClean="0"/>
              <a:pPr/>
              <a:t>4</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88F89B6-C8E0-4035-B173-BE11ED77D6D0}" type="slidenum">
              <a:rPr lang="en-IN" smtClean="0"/>
              <a:pPr/>
              <a:t>5</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DDF27C9-631D-42F8-8217-CF6417A9D294}" type="datetime1">
              <a:rPr lang="en-US" smtClean="0"/>
              <a:pPr/>
              <a:t>4/26/2019</a:t>
            </a:fld>
            <a:endParaRPr lang="en-IN" dirty="0"/>
          </a:p>
        </p:txBody>
      </p:sp>
      <p:sp>
        <p:nvSpPr>
          <p:cNvPr id="17" name="Footer Placeholder 16"/>
          <p:cNvSpPr>
            <a:spLocks noGrp="1"/>
          </p:cNvSpPr>
          <p:nvPr>
            <p:ph type="ftr" sz="quarter" idx="11"/>
          </p:nvPr>
        </p:nvSpPr>
        <p:spPr/>
        <p:txBody>
          <a:bodyPr/>
          <a:lstStyle/>
          <a:p>
            <a:endParaRPr lang="en-IN"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BEABDB3-53DA-47B4-B845-378DD02E19DD}" type="slidenum">
              <a:rPr lang="en-IN" smtClean="0"/>
              <a:pPr/>
              <a:t>‹#›</a:t>
            </a:fld>
            <a:endParaRPr lang="en-IN"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DD01FC-DDE1-486D-BB45-C73F732AB8AD}" type="datetime1">
              <a:rPr lang="en-US" smtClean="0"/>
              <a:pPr/>
              <a:t>4/26/2019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BEABDB3-53DA-47B4-B845-378DD02E19DD}"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156CA-53C5-4910-80E0-4DDEDAF69D3F}" type="datetime1">
              <a:rPr lang="en-US" smtClean="0"/>
              <a:pPr/>
              <a:t>4/26/2019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BEABDB3-53DA-47B4-B845-378DD02E19DD}"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139096-67FE-4A1F-899B-BB67A8A87563}" type="datetime1">
              <a:rPr lang="en-US" smtClean="0"/>
              <a:pPr/>
              <a:t>4/26/2019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BEABDB3-53DA-47B4-B845-378DD02E19DD}" type="slidenum">
              <a:rPr lang="en-IN" smtClean="0"/>
              <a:pPr/>
              <a:t>‹#›</a:t>
            </a:fld>
            <a:endParaRPr lang="en-IN"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C5DC6B-6FE2-4926-B861-42F1FEB3FED1}" type="datetime1">
              <a:rPr lang="en-US" smtClean="0"/>
              <a:pPr/>
              <a:t>4/26/2019</a:t>
            </a:fld>
            <a:endParaRPr lang="en-IN" dirty="0"/>
          </a:p>
        </p:txBody>
      </p:sp>
      <p:sp>
        <p:nvSpPr>
          <p:cNvPr id="5" name="Footer Placeholder 4"/>
          <p:cNvSpPr>
            <a:spLocks noGrp="1"/>
          </p:cNvSpPr>
          <p:nvPr>
            <p:ph type="ftr" sz="quarter" idx="11"/>
          </p:nvPr>
        </p:nvSpPr>
        <p:spPr>
          <a:xfrm>
            <a:off x="800100" y="6172200"/>
            <a:ext cx="4000500" cy="457200"/>
          </a:xfrm>
        </p:spPr>
        <p:txBody>
          <a:bodyPr/>
          <a:lstStyle/>
          <a:p>
            <a:endParaRPr lang="en-IN"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6BEABDB3-53DA-47B4-B845-378DD02E19DD}"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FC88D9-336F-4F76-878D-C0DD07D59CA0}" type="datetime1">
              <a:rPr lang="en-US" smtClean="0"/>
              <a:pPr/>
              <a:t>4/26/2019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BEABDB3-53DA-47B4-B845-378DD02E19DD}" type="slidenum">
              <a:rPr lang="en-IN" smtClean="0"/>
              <a:pPr/>
              <a:t>‹#›</a:t>
            </a:fld>
            <a:endParaRPr lang="en-IN"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9574F57-DD74-426A-A088-55DAEAA22AA6}" type="datetime1">
              <a:rPr lang="en-US" smtClean="0"/>
              <a:pPr/>
              <a:t>4/26/2019</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6BEABDB3-53DA-47B4-B845-378DD02E19DD}" type="slidenum">
              <a:rPr lang="en-IN" smtClean="0"/>
              <a:pPr/>
              <a:t>‹#›</a:t>
            </a:fld>
            <a:endParaRPr lang="en-IN"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88CDE9-6124-4A2A-BA07-2492BEBC1F61}" type="datetime1">
              <a:rPr lang="en-US" smtClean="0"/>
              <a:pPr/>
              <a:t>4/26/2019</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6BEABDB3-53DA-47B4-B845-378DD02E19DD}"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7E613-8F34-4D84-9C70-69FAEF73488B}" type="datetime1">
              <a:rPr lang="en-US" smtClean="0"/>
              <a:pPr/>
              <a:t>4/26/2019</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6BEABDB3-53DA-47B4-B845-378DD02E19DD}"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FC2016-20C5-4096-B344-2E408B9C547B}" type="datetime1">
              <a:rPr lang="en-US" smtClean="0"/>
              <a:pPr/>
              <a:t>4/26/2019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BEABDB3-53DA-47B4-B845-378DD02E19DD}" type="slidenum">
              <a:rPr lang="en-IN" smtClean="0"/>
              <a:pPr/>
              <a:t>‹#›</a:t>
            </a:fld>
            <a:endParaRPr lang="en-IN"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DC7EFE-E52D-49F5-AC2A-1A57EA3D3BF0}" type="datetime1">
              <a:rPr lang="en-US" smtClean="0"/>
              <a:pPr/>
              <a:t>4/26/2019</a:t>
            </a:fld>
            <a:endParaRPr lang="en-IN" dirty="0"/>
          </a:p>
        </p:txBody>
      </p:sp>
      <p:sp>
        <p:nvSpPr>
          <p:cNvPr id="6" name="Footer Placeholder 5"/>
          <p:cNvSpPr>
            <a:spLocks noGrp="1"/>
          </p:cNvSpPr>
          <p:nvPr>
            <p:ph type="ftr" sz="quarter" idx="11"/>
          </p:nvPr>
        </p:nvSpPr>
        <p:spPr>
          <a:xfrm>
            <a:off x="914400" y="6172200"/>
            <a:ext cx="3886200" cy="457200"/>
          </a:xfrm>
        </p:spPr>
        <p:txBody>
          <a:bodyPr/>
          <a:lstStyle/>
          <a:p>
            <a:endParaRPr lang="en-IN" dirty="0"/>
          </a:p>
        </p:txBody>
      </p:sp>
      <p:sp>
        <p:nvSpPr>
          <p:cNvPr id="7" name="Slide Number Placeholder 6"/>
          <p:cNvSpPr>
            <a:spLocks noGrp="1"/>
          </p:cNvSpPr>
          <p:nvPr>
            <p:ph type="sldNum" sz="quarter" idx="12"/>
          </p:nvPr>
        </p:nvSpPr>
        <p:spPr>
          <a:xfrm>
            <a:off x="146304" y="6208776"/>
            <a:ext cx="457200" cy="457200"/>
          </a:xfrm>
        </p:spPr>
        <p:txBody>
          <a:bodyPr/>
          <a:lstStyle/>
          <a:p>
            <a:fld id="{6BEABDB3-53DA-47B4-B845-378DD02E19DD}" type="slidenum">
              <a:rPr lang="en-IN" smtClean="0"/>
              <a:pPr/>
              <a:t>‹#›</a:t>
            </a:fld>
            <a:endParaRPr lang="en-IN"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7BEABB4-B53E-45CC-A07F-95762D55F2C8}" type="datetime1">
              <a:rPr lang="en-US" smtClean="0"/>
              <a:pPr/>
              <a:t>4/26/2019</a:t>
            </a:fld>
            <a:endParaRPr lang="en-IN"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BEABDB3-53DA-47B4-B845-378DD02E19DD}"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2071678"/>
            <a:ext cx="8229600" cy="2286016"/>
          </a:xfrm>
        </p:spPr>
        <p:txBody>
          <a:bodyPr>
            <a:noAutofit/>
          </a:bodyPr>
          <a:lstStyle/>
          <a:p>
            <a:pPr algn="ctr"/>
            <a:r>
              <a:rPr lang="en-IN" sz="3600" b="1" dirty="0" smtClean="0"/>
              <a:t>INTRATUBULAR GERM CELL NEOPLASM (IGCN) IN BILATERAL UNDESCENDED TESTES (CRYPTORCHIDISM) IN AN ADULT</a:t>
            </a:r>
            <a:endParaRPr lang="en-IN" sz="3600" b="1" dirty="0"/>
          </a:p>
        </p:txBody>
      </p:sp>
      <p:sp>
        <p:nvSpPr>
          <p:cNvPr id="7" name="Slide Number Placeholder 6"/>
          <p:cNvSpPr>
            <a:spLocks noGrp="1"/>
          </p:cNvSpPr>
          <p:nvPr>
            <p:ph type="sldNum" sz="quarter" idx="12"/>
          </p:nvPr>
        </p:nvSpPr>
        <p:spPr/>
        <p:txBody>
          <a:bodyPr/>
          <a:lstStyle/>
          <a:p>
            <a:fld id="{6BEABDB3-53DA-47B4-B845-378DD02E19DD}" type="slidenum">
              <a:rPr lang="en-IN" sz="1800" b="1" smtClean="0">
                <a:solidFill>
                  <a:schemeClr val="tx1"/>
                </a:solidFill>
              </a:rPr>
              <a:pPr/>
              <a:t>1</a:t>
            </a:fld>
            <a:endParaRPr lang="en-IN" sz="1800" b="1" dirty="0">
              <a:solidFill>
                <a:schemeClr val="tx1"/>
              </a:solidFill>
            </a:endParaRPr>
          </a:p>
        </p:txBody>
      </p:sp>
      <p:sp>
        <p:nvSpPr>
          <p:cNvPr id="5" name="TextBox 4"/>
          <p:cNvSpPr txBox="1"/>
          <p:nvPr/>
        </p:nvSpPr>
        <p:spPr>
          <a:xfrm>
            <a:off x="2714612" y="4500570"/>
            <a:ext cx="3286148" cy="1200329"/>
          </a:xfrm>
          <a:prstGeom prst="rect">
            <a:avLst/>
          </a:prstGeom>
          <a:noFill/>
        </p:spPr>
        <p:txBody>
          <a:bodyPr wrap="square" rtlCol="0">
            <a:spAutoFit/>
          </a:bodyPr>
          <a:lstStyle/>
          <a:p>
            <a:pPr algn="ctr"/>
            <a:r>
              <a:rPr lang="en-IN" sz="2400" b="1" dirty="0" smtClean="0"/>
              <a:t>Dr. Ashwini Panditrao</a:t>
            </a:r>
          </a:p>
          <a:p>
            <a:pPr algn="ctr"/>
            <a:r>
              <a:rPr lang="en-IN" sz="2400" b="1" dirty="0" smtClean="0"/>
              <a:t>Resident</a:t>
            </a:r>
          </a:p>
          <a:p>
            <a:pPr algn="ctr"/>
            <a:r>
              <a:rPr lang="en-IN" sz="2400" b="1" dirty="0" smtClean="0"/>
              <a:t>Department of surgery </a:t>
            </a:r>
            <a:endParaRPr lang="en-IN" sz="2400" b="1" dirty="0"/>
          </a:p>
        </p:txBody>
      </p:sp>
      <p:pic>
        <p:nvPicPr>
          <p:cNvPr id="6" name="Picture 5" descr="C:\Users\ARNAB\Desktop\.png"/>
          <p:cNvPicPr/>
          <p:nvPr/>
        </p:nvPicPr>
        <p:blipFill>
          <a:blip r:embed="rId2"/>
          <a:srcRect/>
          <a:stretch>
            <a:fillRect/>
          </a:stretch>
        </p:blipFill>
        <p:spPr bwMode="auto">
          <a:xfrm>
            <a:off x="2786050" y="571480"/>
            <a:ext cx="3245145" cy="13928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10</a:t>
            </a:fld>
            <a:endParaRPr lang="en-IN" sz="1800" b="1" dirty="0">
              <a:solidFill>
                <a:schemeClr val="tx1"/>
              </a:solidFill>
            </a:endParaRPr>
          </a:p>
        </p:txBody>
      </p:sp>
      <p:sp>
        <p:nvSpPr>
          <p:cNvPr id="2" name="Title 1"/>
          <p:cNvSpPr>
            <a:spLocks noGrp="1"/>
          </p:cNvSpPr>
          <p:nvPr>
            <p:ph type="title" idx="4294967295"/>
          </p:nvPr>
        </p:nvSpPr>
        <p:spPr>
          <a:xfrm>
            <a:off x="914400" y="500042"/>
            <a:ext cx="8229600" cy="1143000"/>
          </a:xfrm>
        </p:spPr>
        <p:txBody>
          <a:bodyPr anchor="ctr">
            <a:normAutofit/>
          </a:bodyPr>
          <a:lstStyle/>
          <a:p>
            <a:pPr algn="ctr"/>
            <a:r>
              <a:rPr lang="en-IN" sz="3600" dirty="0" smtClean="0"/>
              <a:t>OPERATIVE FINDINGS</a:t>
            </a:r>
            <a:endParaRPr lang="en-IN" sz="3600" dirty="0"/>
          </a:p>
        </p:txBody>
      </p:sp>
      <p:sp>
        <p:nvSpPr>
          <p:cNvPr id="3" name="Content Placeholder 2"/>
          <p:cNvSpPr>
            <a:spLocks noGrp="1"/>
          </p:cNvSpPr>
          <p:nvPr>
            <p:ph idx="4294967295"/>
          </p:nvPr>
        </p:nvSpPr>
        <p:spPr>
          <a:xfrm>
            <a:off x="571472" y="2143116"/>
            <a:ext cx="8229600" cy="500066"/>
          </a:xfrm>
        </p:spPr>
        <p:txBody>
          <a:bodyPr>
            <a:normAutofit/>
          </a:bodyPr>
          <a:lstStyle/>
          <a:p>
            <a:r>
              <a:rPr lang="en-IN" sz="2400" dirty="0" smtClean="0"/>
              <a:t>Patient was posted for high inguinal orchidectomy</a:t>
            </a:r>
            <a:r>
              <a:rPr lang="en-IN" sz="2400" dirty="0"/>
              <a:t> </a:t>
            </a:r>
            <a:r>
              <a:rPr lang="en-IN" sz="2400" dirty="0" smtClean="0"/>
              <a:t>on both sides.</a:t>
            </a:r>
          </a:p>
          <a:p>
            <a:pPr>
              <a:buNone/>
            </a:pPr>
            <a:endParaRPr lang="en-IN" sz="2900" dirty="0" smtClean="0"/>
          </a:p>
          <a:p>
            <a:pPr>
              <a:buNone/>
            </a:pPr>
            <a:endParaRPr lang="en-IN" sz="2900" dirty="0" smtClean="0"/>
          </a:p>
          <a:p>
            <a:endParaRPr lang="en-IN"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BEABDB3-53DA-47B4-B845-378DD02E19DD}" type="slidenum">
              <a:rPr lang="en-IN" sz="1800" b="1" smtClean="0">
                <a:solidFill>
                  <a:schemeClr val="tx1"/>
                </a:solidFill>
              </a:rPr>
              <a:pPr/>
              <a:t>11</a:t>
            </a:fld>
            <a:endParaRPr lang="en-IN" sz="1800" b="1" dirty="0">
              <a:solidFill>
                <a:schemeClr val="tx1"/>
              </a:solidFill>
            </a:endParaRPr>
          </a:p>
        </p:txBody>
      </p:sp>
      <p:sp>
        <p:nvSpPr>
          <p:cNvPr id="9" name="Text Placeholder 3"/>
          <p:cNvSpPr txBox="1">
            <a:spLocks/>
          </p:cNvSpPr>
          <p:nvPr/>
        </p:nvSpPr>
        <p:spPr>
          <a:xfrm>
            <a:off x="857224" y="5000636"/>
            <a:ext cx="7215238" cy="1214446"/>
          </a:xfrm>
          <a:prstGeom prst="rect">
            <a:avLst/>
          </a:prstGeom>
        </p:spPr>
        <p:txBody>
          <a:bodyPr>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tabLst/>
              <a:defRPr/>
            </a:pPr>
            <a:r>
              <a:rPr kumimoji="0" lang="en-IN" sz="2400" b="0" i="0" u="none" strike="noStrike" kern="1200" cap="none" spc="0" normalizeH="0" baseline="0" noProof="0" dirty="0" smtClean="0">
                <a:ln>
                  <a:noFill/>
                </a:ln>
                <a:solidFill>
                  <a:schemeClr val="tx1"/>
                </a:solidFill>
                <a:effectLst/>
                <a:uLnTx/>
                <a:uFillTx/>
                <a:latin typeface="+mn-lt"/>
                <a:ea typeface="+mn-ea"/>
                <a:cs typeface="+mn-cs"/>
              </a:rPr>
              <a:t>   HPE of both sides revealed </a:t>
            </a:r>
            <a:r>
              <a:rPr kumimoji="0" lang="en-IN" sz="2400" b="0" i="0" u="none" strike="noStrike" kern="1200" cap="none" spc="0" normalizeH="0" baseline="0" noProof="0" dirty="0" smtClean="0">
                <a:ln>
                  <a:noFill/>
                </a:ln>
                <a:solidFill>
                  <a:srgbClr val="FF0000"/>
                </a:solidFill>
                <a:effectLst/>
                <a:uLnTx/>
                <a:uFillTx/>
                <a:latin typeface="+mn-lt"/>
                <a:ea typeface="+mn-ea"/>
                <a:cs typeface="+mn-cs"/>
              </a:rPr>
              <a:t>INTRATUBULAR GERM CELL NEOPLASM</a:t>
            </a:r>
            <a:r>
              <a:rPr lang="en-IN" sz="2400" dirty="0" smtClean="0">
                <a:solidFill>
                  <a:srgbClr val="FF0000"/>
                </a:solidFill>
              </a:rPr>
              <a:t> (pTis IGCN,</a:t>
            </a:r>
            <a:r>
              <a:rPr kumimoji="0" lang="en-IN" sz="2400" b="0" i="0" u="none" strike="noStrike" kern="1200" cap="none" spc="0" normalizeH="0" baseline="0" noProof="0" dirty="0" smtClean="0">
                <a:ln>
                  <a:noFill/>
                </a:ln>
                <a:solidFill>
                  <a:srgbClr val="FF0000"/>
                </a:solidFill>
                <a:effectLst/>
                <a:uLnTx/>
                <a:uFillTx/>
                <a:latin typeface="+mn-lt"/>
                <a:ea typeface="+mn-ea"/>
                <a:cs typeface="+mn-cs"/>
              </a:rPr>
              <a:t> Stage 0)</a:t>
            </a:r>
            <a:endParaRPr kumimoji="0" lang="en-IN" sz="2400" b="0" i="0" u="none" strike="noStrike" kern="1200" cap="none" spc="0" normalizeH="0" baseline="0" noProof="0" dirty="0">
              <a:ln>
                <a:noFill/>
              </a:ln>
              <a:solidFill>
                <a:srgbClr val="FF0000"/>
              </a:solidFill>
              <a:effectLst/>
              <a:uLnTx/>
              <a:uFillTx/>
              <a:latin typeface="+mn-lt"/>
              <a:ea typeface="+mn-ea"/>
              <a:cs typeface="+mn-cs"/>
            </a:endParaRPr>
          </a:p>
        </p:txBody>
      </p:sp>
      <p:pic>
        <p:nvPicPr>
          <p:cNvPr id="10" name="Picture Placeholder 5" descr="itgn.jpg"/>
          <p:cNvPicPr>
            <a:picLocks noChangeAspect="1"/>
          </p:cNvPicPr>
          <p:nvPr/>
        </p:nvPicPr>
        <p:blipFill>
          <a:blip r:embed="rId2" cstate="print"/>
          <a:srcRect t="16023" b="16023"/>
          <a:stretch>
            <a:fillRect/>
          </a:stretch>
        </p:blipFill>
        <p:spPr>
          <a:xfrm>
            <a:off x="1571604" y="857232"/>
            <a:ext cx="5715040" cy="4005267"/>
          </a:xfrm>
          <a:prstGeom prst="round2SameRect">
            <a:avLst>
              <a:gd name="adj1" fmla="val 7101"/>
              <a:gd name="adj2" fmla="val 0"/>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12</a:t>
            </a:fld>
            <a:endParaRPr lang="en-IN" sz="1800" b="1" dirty="0">
              <a:solidFill>
                <a:schemeClr val="tx1"/>
              </a:solidFill>
            </a:endParaRPr>
          </a:p>
        </p:txBody>
      </p:sp>
      <p:sp>
        <p:nvSpPr>
          <p:cNvPr id="3" name="Content Placeholder 2"/>
          <p:cNvSpPr>
            <a:spLocks noGrp="1"/>
          </p:cNvSpPr>
          <p:nvPr>
            <p:ph idx="4294967295"/>
          </p:nvPr>
        </p:nvSpPr>
        <p:spPr>
          <a:xfrm>
            <a:off x="642910" y="1071546"/>
            <a:ext cx="8229600" cy="4525962"/>
          </a:xfrm>
        </p:spPr>
        <p:txBody>
          <a:bodyPr>
            <a:normAutofit/>
          </a:bodyPr>
          <a:lstStyle/>
          <a:p>
            <a:r>
              <a:rPr lang="en-IN" sz="2400" dirty="0" smtClean="0"/>
              <a:t>Post operative period uneventful</a:t>
            </a:r>
          </a:p>
          <a:p>
            <a:r>
              <a:rPr lang="en-IN" sz="2400" dirty="0" smtClean="0"/>
              <a:t>During the last three monthly follow up, patient underwent</a:t>
            </a:r>
          </a:p>
          <a:p>
            <a:pPr marL="457200" indent="-457200">
              <a:buFont typeface="+mj-lt"/>
              <a:buAutoNum type="arabicPeriod"/>
            </a:pPr>
            <a:r>
              <a:rPr lang="en-IN" sz="2400" dirty="0" smtClean="0"/>
              <a:t>Clinical examination</a:t>
            </a:r>
          </a:p>
          <a:p>
            <a:pPr marL="457200" indent="-457200">
              <a:buFont typeface="+mj-lt"/>
              <a:buAutoNum type="arabicPeriod"/>
            </a:pPr>
            <a:r>
              <a:rPr lang="en-IN" sz="2400" dirty="0" smtClean="0"/>
              <a:t>Ultrasonography of abdomen                Within normal limit</a:t>
            </a:r>
          </a:p>
          <a:p>
            <a:pPr marL="457200" indent="-457200">
              <a:buFont typeface="+mj-lt"/>
              <a:buAutoNum type="arabicPeriod"/>
            </a:pPr>
            <a:r>
              <a:rPr lang="en-IN" sz="2400" dirty="0" smtClean="0"/>
              <a:t>Estimation of tumour markers</a:t>
            </a:r>
          </a:p>
          <a:p>
            <a:pPr marL="457200" indent="-457200">
              <a:buFont typeface="+mj-lt"/>
              <a:buAutoNum type="arabicPeriod"/>
            </a:pPr>
            <a:r>
              <a:rPr lang="en-IN" sz="2400" dirty="0" smtClean="0"/>
              <a:t>CT scan abdomen and pelvis- no retroperitoneal, pre- and para-aortic lymphadenopathy</a:t>
            </a:r>
          </a:p>
        </p:txBody>
      </p:sp>
      <p:sp>
        <p:nvSpPr>
          <p:cNvPr id="5" name="Right Brace 4"/>
          <p:cNvSpPr/>
          <p:nvPr/>
        </p:nvSpPr>
        <p:spPr>
          <a:xfrm>
            <a:off x="5072066" y="2071678"/>
            <a:ext cx="71438" cy="1000132"/>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EABDB3-53DA-47B4-B845-378DD02E19DD}" type="slidenum">
              <a:rPr lang="en-IN" smtClean="0"/>
              <a:pPr/>
              <a:t>13</a:t>
            </a:fld>
            <a:endParaRPr lang="en-IN" dirty="0"/>
          </a:p>
        </p:txBody>
      </p:sp>
      <p:pic>
        <p:nvPicPr>
          <p:cNvPr id="2050" name="Picture 2" descr="C:\Users\Admin\Desktop\descent.jpg"/>
          <p:cNvPicPr>
            <a:picLocks noChangeAspect="1" noChangeArrowheads="1"/>
          </p:cNvPicPr>
          <p:nvPr/>
        </p:nvPicPr>
        <p:blipFill>
          <a:blip r:embed="rId2"/>
          <a:srcRect/>
          <a:stretch>
            <a:fillRect/>
          </a:stretch>
        </p:blipFill>
        <p:spPr bwMode="auto">
          <a:xfrm>
            <a:off x="714348" y="1571612"/>
            <a:ext cx="6143668" cy="4214842"/>
          </a:xfrm>
          <a:prstGeom prst="rect">
            <a:avLst/>
          </a:prstGeom>
          <a:noFill/>
        </p:spPr>
      </p:pic>
      <p:sp>
        <p:nvSpPr>
          <p:cNvPr id="9" name="TextBox 8"/>
          <p:cNvSpPr txBox="1"/>
          <p:nvPr/>
        </p:nvSpPr>
        <p:spPr>
          <a:xfrm>
            <a:off x="2071670" y="714356"/>
            <a:ext cx="4275914" cy="646331"/>
          </a:xfrm>
          <a:prstGeom prst="rect">
            <a:avLst/>
          </a:prstGeom>
          <a:noFill/>
        </p:spPr>
        <p:txBody>
          <a:bodyPr wrap="none" rtlCol="0" anchor="ctr">
            <a:spAutoFit/>
          </a:bodyPr>
          <a:lstStyle/>
          <a:p>
            <a:pPr algn="ctr"/>
            <a:r>
              <a:rPr lang="en-IN" sz="3600" dirty="0" smtClean="0">
                <a:solidFill>
                  <a:schemeClr val="tx2"/>
                </a:solidFill>
                <a:latin typeface="+mj-lt"/>
              </a:rPr>
              <a:t>DESCENT OF TESTES</a:t>
            </a:r>
            <a:endParaRPr lang="en-IN" sz="3600" dirty="0">
              <a:solidFill>
                <a:schemeClr val="tx2"/>
              </a:solidFill>
              <a:latin typeface="+mj-lt"/>
            </a:endParaRPr>
          </a:p>
        </p:txBody>
      </p:sp>
      <p:sp>
        <p:nvSpPr>
          <p:cNvPr id="5" name="TextBox 4"/>
          <p:cNvSpPr txBox="1"/>
          <p:nvPr/>
        </p:nvSpPr>
        <p:spPr>
          <a:xfrm>
            <a:off x="6715140" y="1928802"/>
            <a:ext cx="2071734" cy="707886"/>
          </a:xfrm>
          <a:prstGeom prst="rect">
            <a:avLst/>
          </a:prstGeom>
          <a:noFill/>
        </p:spPr>
        <p:txBody>
          <a:bodyPr wrap="square" rtlCol="0">
            <a:spAutoFit/>
          </a:bodyPr>
          <a:lstStyle/>
          <a:p>
            <a:r>
              <a:rPr lang="en-IN" sz="2000" dirty="0" smtClean="0"/>
              <a:t>(During 7</a:t>
            </a:r>
            <a:r>
              <a:rPr lang="en-IN" sz="2000" baseline="30000" dirty="0" smtClean="0"/>
              <a:t>th</a:t>
            </a:r>
            <a:r>
              <a:rPr lang="en-IN" sz="2000" dirty="0" smtClean="0"/>
              <a:t> week of</a:t>
            </a:r>
          </a:p>
          <a:p>
            <a:r>
              <a:rPr lang="en-IN" sz="2000" dirty="0" smtClean="0"/>
              <a:t> fetal development)</a:t>
            </a:r>
            <a:endParaRPr lang="en-IN" sz="2000" dirty="0"/>
          </a:p>
        </p:txBody>
      </p:sp>
      <p:sp>
        <p:nvSpPr>
          <p:cNvPr id="6" name="TextBox 5"/>
          <p:cNvSpPr txBox="1"/>
          <p:nvPr/>
        </p:nvSpPr>
        <p:spPr>
          <a:xfrm>
            <a:off x="6357950" y="3714752"/>
            <a:ext cx="2594685" cy="707886"/>
          </a:xfrm>
          <a:prstGeom prst="rect">
            <a:avLst/>
          </a:prstGeom>
          <a:noFill/>
        </p:spPr>
        <p:txBody>
          <a:bodyPr wrap="none" rtlCol="0">
            <a:spAutoFit/>
          </a:bodyPr>
          <a:lstStyle/>
          <a:p>
            <a:r>
              <a:rPr lang="en-IN" sz="2000" dirty="0" smtClean="0"/>
              <a:t>(At 3 months of gestation </a:t>
            </a:r>
          </a:p>
          <a:p>
            <a:r>
              <a:rPr lang="en-IN" sz="2000" dirty="0" smtClean="0"/>
              <a:t>at internal inguinal ring)</a:t>
            </a:r>
            <a:endParaRPr lang="en-IN" sz="2000" dirty="0"/>
          </a:p>
        </p:txBody>
      </p:sp>
      <p:sp>
        <p:nvSpPr>
          <p:cNvPr id="7" name="TextBox 6"/>
          <p:cNvSpPr txBox="1"/>
          <p:nvPr/>
        </p:nvSpPr>
        <p:spPr>
          <a:xfrm>
            <a:off x="6357950" y="4572008"/>
            <a:ext cx="2556213" cy="1015663"/>
          </a:xfrm>
          <a:prstGeom prst="rect">
            <a:avLst/>
          </a:prstGeom>
          <a:noFill/>
        </p:spPr>
        <p:txBody>
          <a:bodyPr wrap="none" rtlCol="0">
            <a:spAutoFit/>
          </a:bodyPr>
          <a:lstStyle/>
          <a:p>
            <a:r>
              <a:rPr lang="en-IN" sz="2000" dirty="0" smtClean="0"/>
              <a:t>(Begins between 7 and </a:t>
            </a:r>
          </a:p>
          <a:p>
            <a:r>
              <a:rPr lang="en-IN" sz="2000" dirty="0" smtClean="0"/>
              <a:t>9 months of gestation and</a:t>
            </a:r>
          </a:p>
          <a:p>
            <a:r>
              <a:rPr lang="en-IN" sz="2000" dirty="0" smtClean="0"/>
              <a:t> completes by birth)</a:t>
            </a:r>
            <a:endParaRPr lang="en-IN"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EABDB3-53DA-47B4-B845-378DD02E19DD}" type="slidenum">
              <a:rPr lang="en-IN" smtClean="0"/>
              <a:pPr/>
              <a:t>14</a:t>
            </a:fld>
            <a:endParaRPr lang="en-IN" dirty="0"/>
          </a:p>
        </p:txBody>
      </p:sp>
      <p:pic>
        <p:nvPicPr>
          <p:cNvPr id="3074" name="Picture 2" descr="C:\Users\Admin\Desktop\descent.jpg"/>
          <p:cNvPicPr>
            <a:picLocks noChangeAspect="1" noChangeArrowheads="1"/>
          </p:cNvPicPr>
          <p:nvPr/>
        </p:nvPicPr>
        <p:blipFill>
          <a:blip r:embed="rId2"/>
          <a:srcRect/>
          <a:stretch>
            <a:fillRect/>
          </a:stretch>
        </p:blipFill>
        <p:spPr bwMode="auto">
          <a:xfrm>
            <a:off x="1714480" y="1643050"/>
            <a:ext cx="5715040" cy="4286280"/>
          </a:xfrm>
          <a:prstGeom prst="rect">
            <a:avLst/>
          </a:prstGeom>
          <a:noFill/>
        </p:spPr>
      </p:pic>
      <p:sp>
        <p:nvSpPr>
          <p:cNvPr id="4" name="TextBox 3"/>
          <p:cNvSpPr txBox="1"/>
          <p:nvPr/>
        </p:nvSpPr>
        <p:spPr>
          <a:xfrm>
            <a:off x="1142976" y="571480"/>
            <a:ext cx="7106817" cy="646331"/>
          </a:xfrm>
          <a:prstGeom prst="rect">
            <a:avLst/>
          </a:prstGeom>
          <a:noFill/>
        </p:spPr>
        <p:txBody>
          <a:bodyPr wrap="none" rtlCol="0" anchor="ctr">
            <a:spAutoFit/>
          </a:bodyPr>
          <a:lstStyle/>
          <a:p>
            <a:pPr algn="ctr"/>
            <a:r>
              <a:rPr lang="en-IN" sz="3600" dirty="0" smtClean="0">
                <a:solidFill>
                  <a:schemeClr val="tx2"/>
                </a:solidFill>
                <a:latin typeface="+mj-lt"/>
              </a:rPr>
              <a:t>ANOMALIES IN DESCENT OF TESTIS</a:t>
            </a:r>
            <a:endParaRPr lang="en-IN" sz="3600" dirty="0">
              <a:solidFill>
                <a:schemeClr val="tx2"/>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15</a:t>
            </a:fld>
            <a:endParaRPr lang="en-IN" sz="1800" b="1" dirty="0">
              <a:solidFill>
                <a:schemeClr val="tx1"/>
              </a:solidFill>
            </a:endParaRPr>
          </a:p>
        </p:txBody>
      </p:sp>
      <p:sp>
        <p:nvSpPr>
          <p:cNvPr id="2" name="Title 1"/>
          <p:cNvSpPr>
            <a:spLocks noGrp="1"/>
          </p:cNvSpPr>
          <p:nvPr>
            <p:ph type="title" idx="4294967295"/>
          </p:nvPr>
        </p:nvSpPr>
        <p:spPr>
          <a:xfrm>
            <a:off x="914400" y="357166"/>
            <a:ext cx="8229600" cy="1143000"/>
          </a:xfrm>
        </p:spPr>
        <p:txBody>
          <a:bodyPr anchor="ctr">
            <a:normAutofit/>
          </a:bodyPr>
          <a:lstStyle/>
          <a:p>
            <a:pPr algn="ctr"/>
            <a:r>
              <a:rPr lang="en-IN" sz="3600" dirty="0" smtClean="0"/>
              <a:t>DISCUSSION</a:t>
            </a:r>
            <a:endParaRPr lang="en-IN" sz="3600" dirty="0"/>
          </a:p>
        </p:txBody>
      </p:sp>
      <p:sp>
        <p:nvSpPr>
          <p:cNvPr id="3" name="Content Placeholder 2"/>
          <p:cNvSpPr>
            <a:spLocks noGrp="1"/>
          </p:cNvSpPr>
          <p:nvPr>
            <p:ph idx="4294967295"/>
          </p:nvPr>
        </p:nvSpPr>
        <p:spPr>
          <a:xfrm>
            <a:off x="642910" y="1571612"/>
            <a:ext cx="8229600" cy="4525963"/>
          </a:xfrm>
        </p:spPr>
        <p:txBody>
          <a:bodyPr>
            <a:normAutofit/>
          </a:bodyPr>
          <a:lstStyle/>
          <a:p>
            <a:r>
              <a:rPr lang="en-IN" sz="2400" dirty="0" smtClean="0"/>
              <a:t>Terms such as undescended testis, retentio testis, cryptorchidism, and maldescended testis describe a testis that is not normally located at the bottom of the scrotum. </a:t>
            </a:r>
          </a:p>
          <a:p>
            <a:pPr>
              <a:buNone/>
            </a:pPr>
            <a:endParaRPr lang="en-IN" sz="2400" dirty="0" smtClean="0"/>
          </a:p>
          <a:p>
            <a:r>
              <a:rPr lang="en-IN" sz="2400" dirty="0" smtClean="0"/>
              <a:t>Undescended testis may be situated along its normal route of descent or in an ectopic position.</a:t>
            </a:r>
          </a:p>
          <a:p>
            <a:pPr>
              <a:buNone/>
            </a:pPr>
            <a:endParaRPr lang="en-IN" sz="2400" dirty="0" smtClean="0"/>
          </a:p>
          <a:p>
            <a:r>
              <a:rPr lang="en-IN" sz="2400" dirty="0" smtClean="0"/>
              <a:t>Cryptorchid/ undescended testis neither resides nor can be manipulated into the scrotum.</a:t>
            </a:r>
          </a:p>
          <a:p>
            <a:pPr>
              <a:buNone/>
            </a:pPr>
            <a:endParaRPr lang="en-IN"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16</a:t>
            </a:fld>
            <a:endParaRPr lang="en-IN" sz="1800" b="1" dirty="0">
              <a:solidFill>
                <a:schemeClr val="tx1"/>
              </a:solidFill>
            </a:endParaRPr>
          </a:p>
        </p:txBody>
      </p:sp>
      <p:sp>
        <p:nvSpPr>
          <p:cNvPr id="3" name="Content Placeholder 2"/>
          <p:cNvSpPr>
            <a:spLocks noGrp="1"/>
          </p:cNvSpPr>
          <p:nvPr>
            <p:ph idx="4294967295"/>
          </p:nvPr>
        </p:nvSpPr>
        <p:spPr>
          <a:xfrm>
            <a:off x="642910" y="714356"/>
            <a:ext cx="8229600" cy="4954591"/>
          </a:xfrm>
        </p:spPr>
        <p:txBody>
          <a:bodyPr>
            <a:normAutofit fontScale="92500" lnSpcReduction="20000"/>
          </a:bodyPr>
          <a:lstStyle/>
          <a:p>
            <a:pPr>
              <a:buNone/>
            </a:pPr>
            <a:endParaRPr lang="en-IN" sz="2000" dirty="0" smtClean="0"/>
          </a:p>
          <a:p>
            <a:r>
              <a:rPr lang="en-IN" dirty="0" smtClean="0"/>
              <a:t>Ectopic testis is the one that has an aberrant course of descent, usually after leaving the inguinal canal, femoral, pubopenile, perineal or crossed scrotal.  </a:t>
            </a:r>
          </a:p>
          <a:p>
            <a:pPr>
              <a:buNone/>
            </a:pPr>
            <a:endParaRPr lang="en-IN" dirty="0" smtClean="0"/>
          </a:p>
          <a:p>
            <a:r>
              <a:rPr lang="en-IN" dirty="0" smtClean="0"/>
              <a:t>Retractile testis can be manipulated into the scrotum where it remains without tension.</a:t>
            </a:r>
          </a:p>
          <a:p>
            <a:pPr>
              <a:buNone/>
            </a:pPr>
            <a:endParaRPr lang="en-IN" dirty="0" smtClean="0"/>
          </a:p>
          <a:p>
            <a:r>
              <a:rPr lang="en-IN" dirty="0" smtClean="0"/>
              <a:t>Gliding testis can be manipulated into the upper scrotum but retracts when released.</a:t>
            </a:r>
          </a:p>
          <a:p>
            <a:pPr>
              <a:buNone/>
            </a:pPr>
            <a:endParaRPr lang="en-IN" dirty="0" smtClean="0"/>
          </a:p>
          <a:p>
            <a:r>
              <a:rPr lang="en-IN" dirty="0" smtClean="0"/>
              <a:t>Acquired is the one in which testis previously descended or after orchiopexy or other inguinal surgery (hernia), then “</a:t>
            </a:r>
            <a:r>
              <a:rPr lang="en-IN" dirty="0" smtClean="0">
                <a:solidFill>
                  <a:srgbClr val="FF0000"/>
                </a:solidFill>
              </a:rPr>
              <a:t>ascends</a:t>
            </a:r>
            <a:r>
              <a:rPr lang="en-IN" dirty="0" smtClean="0"/>
              <a:t>” spontaneously</a:t>
            </a:r>
            <a:r>
              <a:rPr lang="en-IN" sz="2000" dirty="0" smtClean="0"/>
              <a:t>.</a:t>
            </a:r>
            <a:endParaRPr lang="en-IN"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EABDB3-53DA-47B4-B845-378DD02E19DD}" type="slidenum">
              <a:rPr lang="en-IN" sz="1800" b="1" smtClean="0">
                <a:solidFill>
                  <a:schemeClr val="tx1"/>
                </a:solidFill>
              </a:rPr>
              <a:pPr/>
              <a:t>17</a:t>
            </a:fld>
            <a:endParaRPr lang="en-IN" sz="1800" b="1" dirty="0">
              <a:solidFill>
                <a:schemeClr val="tx1"/>
              </a:solidFill>
            </a:endParaRPr>
          </a:p>
        </p:txBody>
      </p:sp>
      <p:sp>
        <p:nvSpPr>
          <p:cNvPr id="3" name="Title 2"/>
          <p:cNvSpPr>
            <a:spLocks noGrp="1"/>
          </p:cNvSpPr>
          <p:nvPr>
            <p:ph type="title" idx="4294967295"/>
          </p:nvPr>
        </p:nvSpPr>
        <p:spPr>
          <a:xfrm>
            <a:off x="500034" y="214290"/>
            <a:ext cx="8229600" cy="1143000"/>
          </a:xfrm>
        </p:spPr>
        <p:txBody>
          <a:bodyPr anchor="ctr">
            <a:normAutofit/>
          </a:bodyPr>
          <a:lstStyle/>
          <a:p>
            <a:pPr algn="ctr"/>
            <a:r>
              <a:rPr lang="en-IN" sz="3600" dirty="0" smtClean="0"/>
              <a:t>ETIOLOGY OF UNDESCENDED TESTES</a:t>
            </a:r>
            <a:endParaRPr lang="en-IN" sz="3600" dirty="0"/>
          </a:p>
        </p:txBody>
      </p:sp>
      <p:sp>
        <p:nvSpPr>
          <p:cNvPr id="4" name="Content Placeholder 3"/>
          <p:cNvSpPr>
            <a:spLocks noGrp="1"/>
          </p:cNvSpPr>
          <p:nvPr>
            <p:ph idx="4294967295"/>
          </p:nvPr>
        </p:nvSpPr>
        <p:spPr>
          <a:xfrm>
            <a:off x="571472" y="1500174"/>
            <a:ext cx="8229600" cy="4525963"/>
          </a:xfrm>
        </p:spPr>
        <p:txBody>
          <a:bodyPr>
            <a:normAutofit/>
          </a:bodyPr>
          <a:lstStyle/>
          <a:p>
            <a:r>
              <a:rPr lang="en-IN" sz="2400" dirty="0" smtClean="0"/>
              <a:t>The aetiology of cryptorchidism remains largely unknown.</a:t>
            </a:r>
          </a:p>
          <a:p>
            <a:r>
              <a:rPr lang="en-IN" sz="2400" dirty="0" smtClean="0"/>
              <a:t>Several risk factors like-</a:t>
            </a:r>
          </a:p>
          <a:p>
            <a:pPr marL="457200" indent="-457200">
              <a:buFont typeface="+mj-lt"/>
              <a:buAutoNum type="arabicPeriod"/>
            </a:pPr>
            <a:r>
              <a:rPr lang="en-IN" sz="2400" dirty="0" smtClean="0"/>
              <a:t>Intrauterine growth restriction (IUGR)</a:t>
            </a:r>
          </a:p>
          <a:p>
            <a:pPr marL="457200" indent="-457200">
              <a:buFont typeface="+mj-lt"/>
              <a:buAutoNum type="arabicPeriod"/>
            </a:pPr>
            <a:r>
              <a:rPr lang="en-IN" sz="2400" dirty="0" smtClean="0"/>
              <a:t>Prematurity- incidence in premature infants 30%</a:t>
            </a:r>
          </a:p>
          <a:p>
            <a:pPr marL="457200" indent="-457200">
              <a:buFont typeface="+mj-lt"/>
              <a:buAutoNum type="arabicPeriod"/>
            </a:pPr>
            <a:r>
              <a:rPr lang="en-IN" sz="2400" dirty="0" smtClean="0"/>
              <a:t>First- or second- born boys</a:t>
            </a:r>
          </a:p>
          <a:p>
            <a:pPr marL="457200" indent="-457200">
              <a:buFont typeface="+mj-lt"/>
              <a:buAutoNum type="arabicPeriod"/>
            </a:pPr>
            <a:r>
              <a:rPr lang="en-IN" sz="2400" dirty="0" smtClean="0"/>
              <a:t>Perinatal asphyxia</a:t>
            </a:r>
          </a:p>
          <a:p>
            <a:pPr marL="457200" indent="-457200">
              <a:buFont typeface="+mj-lt"/>
              <a:buAutoNum type="arabicPeriod"/>
            </a:pPr>
            <a:r>
              <a:rPr lang="en-IN" sz="2400" dirty="0" smtClean="0"/>
              <a:t>Toxaemia of pregnancy</a:t>
            </a:r>
          </a:p>
          <a:p>
            <a:pPr marL="457200" indent="-457200">
              <a:buFont typeface="+mj-lt"/>
              <a:buAutoNum type="arabicPeriod"/>
            </a:pPr>
            <a:endParaRPr lang="en-IN"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18</a:t>
            </a:fld>
            <a:endParaRPr lang="en-IN" sz="1800" b="1" dirty="0">
              <a:solidFill>
                <a:schemeClr val="tx1"/>
              </a:solidFill>
            </a:endParaRPr>
          </a:p>
        </p:txBody>
      </p:sp>
      <p:sp>
        <p:nvSpPr>
          <p:cNvPr id="3" name="Content Placeholder 2"/>
          <p:cNvSpPr>
            <a:spLocks noGrp="1"/>
          </p:cNvSpPr>
          <p:nvPr>
            <p:ph idx="4294967295"/>
          </p:nvPr>
        </p:nvSpPr>
        <p:spPr>
          <a:xfrm>
            <a:off x="571472" y="357166"/>
            <a:ext cx="8229600" cy="5500727"/>
          </a:xfrm>
        </p:spPr>
        <p:txBody>
          <a:bodyPr>
            <a:normAutofit lnSpcReduction="10000"/>
          </a:bodyPr>
          <a:lstStyle/>
          <a:p>
            <a:r>
              <a:rPr lang="en-IN" sz="2400" dirty="0" smtClean="0"/>
              <a:t>The incidence of bilateral germ cell tumour (BGCT) is much greater in younger age group than compared to that of unilateral seminoma which is common in patients older than 30yrs of age.</a:t>
            </a:r>
          </a:p>
          <a:p>
            <a:pPr>
              <a:buNone/>
            </a:pPr>
            <a:endParaRPr lang="en-IN" sz="2400" dirty="0" smtClean="0"/>
          </a:p>
          <a:p>
            <a:r>
              <a:rPr lang="en-IN" sz="2400" dirty="0" smtClean="0"/>
              <a:t>Testicular intratubular germ cell neoplasia as seen in our case is considered a premalignant lesion for development of germ cell tumours.</a:t>
            </a:r>
          </a:p>
          <a:p>
            <a:pPr>
              <a:buNone/>
            </a:pPr>
            <a:endParaRPr lang="en-IN" sz="2400" dirty="0" smtClean="0"/>
          </a:p>
          <a:p>
            <a:r>
              <a:rPr lang="en-IN" sz="2400" dirty="0" smtClean="0"/>
              <a:t>Incidence of intratubular germ cell neoplasia (IGCN) is high in patients with one or more risk factors (35-85%) and its detection allows curative tumour eradication with minimal morbidity or mortality.</a:t>
            </a:r>
          </a:p>
          <a:p>
            <a:pPr>
              <a:buNone/>
            </a:pPr>
            <a:endParaRPr lang="en-IN" sz="2400" dirty="0" smtClean="0"/>
          </a:p>
          <a:p>
            <a:r>
              <a:rPr lang="en-IN" sz="2400" dirty="0" smtClean="0"/>
              <a:t>Primary bilateral testicular tumour is rare ,its prevalence ranges from 2.5% to 5%, most tumours being metachronous.</a:t>
            </a:r>
          </a:p>
          <a:p>
            <a:endParaRPr lang="en-IN"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19</a:t>
            </a:fld>
            <a:endParaRPr lang="en-IN" sz="1800" b="1" dirty="0">
              <a:solidFill>
                <a:schemeClr val="tx1"/>
              </a:solidFill>
            </a:endParaRPr>
          </a:p>
        </p:txBody>
      </p:sp>
      <p:sp>
        <p:nvSpPr>
          <p:cNvPr id="3" name="Content Placeholder 2"/>
          <p:cNvSpPr>
            <a:spLocks noGrp="1"/>
          </p:cNvSpPr>
          <p:nvPr>
            <p:ph idx="4294967295"/>
          </p:nvPr>
        </p:nvSpPr>
        <p:spPr>
          <a:xfrm>
            <a:off x="571472" y="357166"/>
            <a:ext cx="8229600" cy="5697537"/>
          </a:xfrm>
        </p:spPr>
        <p:txBody>
          <a:bodyPr>
            <a:normAutofit/>
          </a:bodyPr>
          <a:lstStyle/>
          <a:p>
            <a:pPr>
              <a:buNone/>
            </a:pPr>
            <a:endParaRPr lang="en-IN" sz="2000" dirty="0" smtClean="0"/>
          </a:p>
          <a:p>
            <a:r>
              <a:rPr lang="en-IN" sz="2400" dirty="0" smtClean="0"/>
              <a:t>In a study by Tekin et al.of 552 patients with GCTT,11 patients developed bilateral disease. Out of 11 patients, 7 developed a second tumour metachronously and 4 had synchronous bilateral GCTT.</a:t>
            </a:r>
          </a:p>
          <a:p>
            <a:pPr>
              <a:buNone/>
            </a:pPr>
            <a:endParaRPr lang="en-IN" sz="2400" dirty="0" smtClean="0"/>
          </a:p>
          <a:p>
            <a:r>
              <a:rPr lang="en-IN" sz="2400" dirty="0" smtClean="0"/>
              <a:t>The incidence of bilateral germ cell tumours was 1.8% (14 of 776 patients) in patients with seminoma and 0.6% (10 of 1655 patients) in patients with non seminomatous germ cell tumours.</a:t>
            </a:r>
          </a:p>
          <a:p>
            <a:pPr>
              <a:buNone/>
            </a:pPr>
            <a:endParaRPr lang="en-IN" sz="2400" dirty="0" smtClean="0"/>
          </a:p>
          <a:p>
            <a:r>
              <a:rPr lang="en-IN" sz="2400" dirty="0" smtClean="0"/>
              <a:t>Cryptorchidism, infertility, or atrophic testis was associated with development of bilateral GCTT in 7 of the 11 patients. All synchronous tumours and most of the sequential tumours had identical histology on both sides.                           </a:t>
            </a:r>
          </a:p>
          <a:p>
            <a:endParaRPr lang="en-IN"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ormAutofit/>
          </a:bodyPr>
          <a:lstStyle/>
          <a:p>
            <a:pPr algn="ctr"/>
            <a:r>
              <a:rPr lang="en-IN" sz="3600" dirty="0" smtClean="0"/>
              <a:t>INTRODUCTION</a:t>
            </a:r>
            <a:endParaRPr lang="en-IN" sz="3600" dirty="0"/>
          </a:p>
        </p:txBody>
      </p:sp>
      <p:sp>
        <p:nvSpPr>
          <p:cNvPr id="7" name="Slide Number Placeholder 6"/>
          <p:cNvSpPr>
            <a:spLocks noGrp="1"/>
          </p:cNvSpPr>
          <p:nvPr>
            <p:ph type="sldNum" sz="quarter" idx="12"/>
          </p:nvPr>
        </p:nvSpPr>
        <p:spPr/>
        <p:txBody>
          <a:bodyPr/>
          <a:lstStyle/>
          <a:p>
            <a:r>
              <a:rPr lang="en-IN" sz="1800" b="1" dirty="0" smtClean="0">
                <a:solidFill>
                  <a:schemeClr val="tx1"/>
                </a:solidFill>
              </a:rPr>
              <a:t>2</a:t>
            </a:r>
            <a:endParaRPr lang="en-IN" sz="1800" b="1" dirty="0">
              <a:solidFill>
                <a:schemeClr val="tx1"/>
              </a:solidFill>
            </a:endParaRPr>
          </a:p>
        </p:txBody>
      </p:sp>
      <p:sp>
        <p:nvSpPr>
          <p:cNvPr id="4" name="Content Placeholder 3"/>
          <p:cNvSpPr>
            <a:spLocks noGrp="1"/>
          </p:cNvSpPr>
          <p:nvPr>
            <p:ph sz="quarter" idx="1"/>
          </p:nvPr>
        </p:nvSpPr>
        <p:spPr/>
        <p:txBody>
          <a:bodyPr>
            <a:normAutofit fontScale="92500" lnSpcReduction="20000"/>
          </a:bodyPr>
          <a:lstStyle/>
          <a:p>
            <a:r>
              <a:rPr lang="en-IN" dirty="0" smtClean="0"/>
              <a:t>Inguinal masses are a clinical enigma and always pose a dilemma for the surgeon.</a:t>
            </a:r>
          </a:p>
          <a:p>
            <a:r>
              <a:rPr lang="en-IN" dirty="0" smtClean="0"/>
              <a:t>Pre-operative diagnosis is always difficult due to varied presentation of the tumours.</a:t>
            </a:r>
          </a:p>
          <a:p>
            <a:r>
              <a:rPr lang="en-IN" dirty="0" smtClean="0"/>
              <a:t>The incidence of bilateral testicular germ cell tumour (BGCT) ranges between 1 and 5%.</a:t>
            </a:r>
          </a:p>
          <a:p>
            <a:r>
              <a:rPr lang="en-IN" dirty="0" smtClean="0"/>
              <a:t>Synchronous bilateral germ cell tumour of the testis is rare and its association with bilateral cryptorchidism is even rarer.</a:t>
            </a:r>
          </a:p>
          <a:p>
            <a:r>
              <a:rPr lang="en-IN" dirty="0" smtClean="0"/>
              <a:t>Risk factors for germ cell tumour are-</a:t>
            </a:r>
          </a:p>
          <a:p>
            <a:pPr marL="457200" indent="-457200">
              <a:buFont typeface="+mj-lt"/>
              <a:buAutoNum type="arabicPeriod"/>
            </a:pPr>
            <a:r>
              <a:rPr lang="en-IN" dirty="0" smtClean="0"/>
              <a:t> infertility,</a:t>
            </a:r>
          </a:p>
          <a:p>
            <a:pPr marL="457200" indent="-457200">
              <a:buFont typeface="+mj-lt"/>
              <a:buAutoNum type="arabicPeriod"/>
            </a:pPr>
            <a:r>
              <a:rPr lang="en-IN" dirty="0" smtClean="0"/>
              <a:t> cryptorchidism,</a:t>
            </a:r>
          </a:p>
          <a:p>
            <a:pPr marL="457200" indent="-457200">
              <a:buFont typeface="+mj-lt"/>
              <a:buAutoNum type="arabicPeriod"/>
            </a:pPr>
            <a:r>
              <a:rPr lang="en-IN" dirty="0" smtClean="0"/>
              <a:t> micro calcifications, and </a:t>
            </a:r>
          </a:p>
          <a:p>
            <a:pPr marL="457200" indent="-457200">
              <a:buFont typeface="+mj-lt"/>
              <a:buAutoNum type="arabicPeriod"/>
            </a:pPr>
            <a:r>
              <a:rPr lang="en-IN" dirty="0" smtClean="0"/>
              <a:t> genetic predisposition</a:t>
            </a:r>
          </a:p>
          <a:p>
            <a:endParaRPr lang="en-IN"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20</a:t>
            </a:fld>
            <a:endParaRPr lang="en-IN" sz="1800" b="1" dirty="0">
              <a:solidFill>
                <a:schemeClr val="tx1"/>
              </a:solidFill>
            </a:endParaRPr>
          </a:p>
        </p:txBody>
      </p:sp>
      <p:sp>
        <p:nvSpPr>
          <p:cNvPr id="3" name="Content Placeholder 2"/>
          <p:cNvSpPr>
            <a:spLocks noGrp="1"/>
          </p:cNvSpPr>
          <p:nvPr>
            <p:ph idx="4294967295"/>
          </p:nvPr>
        </p:nvSpPr>
        <p:spPr>
          <a:xfrm>
            <a:off x="642910" y="1142984"/>
            <a:ext cx="8229600" cy="4525963"/>
          </a:xfrm>
        </p:spPr>
        <p:txBody>
          <a:bodyPr>
            <a:normAutofit/>
          </a:bodyPr>
          <a:lstStyle/>
          <a:p>
            <a:r>
              <a:rPr lang="en-IN" sz="2400" dirty="0" smtClean="0"/>
              <a:t>Post orchidectomy management of these patients has been dictated by the stage of the tumour in either of the testes and the pathology with the higher malignant potential (NSGCT as compared to pure seminoma).</a:t>
            </a:r>
          </a:p>
          <a:p>
            <a:pPr>
              <a:buNone/>
            </a:pPr>
            <a:endParaRPr lang="en-IN" sz="2400" dirty="0" smtClean="0"/>
          </a:p>
          <a:p>
            <a:pPr>
              <a:buNone/>
            </a:pPr>
            <a:endParaRPr lang="en-IN" sz="2400" dirty="0" smtClean="0"/>
          </a:p>
          <a:p>
            <a:r>
              <a:rPr lang="en-IN" sz="2400" dirty="0" smtClean="0"/>
              <a:t>Bilateral seminomas have a higher tumour burden, therefore, these patients should not be kept on surveillance only; rather should be treated with prophylactic para-aortic lymph node irradiation or one to two cycles of adjuvant chemotherapy. Patients in stage II or higher should be treated with chemotherapy.</a:t>
            </a:r>
            <a:endParaRPr lang="en-IN"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21</a:t>
            </a:fld>
            <a:endParaRPr lang="en-IN" sz="1800" b="1" dirty="0">
              <a:solidFill>
                <a:schemeClr val="tx1"/>
              </a:solidFill>
            </a:endParaRPr>
          </a:p>
        </p:txBody>
      </p:sp>
      <p:sp>
        <p:nvSpPr>
          <p:cNvPr id="2" name="Title 1"/>
          <p:cNvSpPr>
            <a:spLocks noGrp="1"/>
          </p:cNvSpPr>
          <p:nvPr>
            <p:ph type="title" idx="4294967295"/>
          </p:nvPr>
        </p:nvSpPr>
        <p:spPr>
          <a:xfrm>
            <a:off x="714348" y="214290"/>
            <a:ext cx="8229600" cy="1143000"/>
          </a:xfrm>
        </p:spPr>
        <p:txBody>
          <a:bodyPr anchor="ctr">
            <a:normAutofit/>
          </a:bodyPr>
          <a:lstStyle/>
          <a:p>
            <a:pPr algn="ctr"/>
            <a:r>
              <a:rPr lang="en-IN" sz="3600" dirty="0" smtClean="0"/>
              <a:t>CONCLUSION</a:t>
            </a:r>
            <a:endParaRPr lang="en-IN" sz="3600" dirty="0"/>
          </a:p>
        </p:txBody>
      </p:sp>
      <p:sp>
        <p:nvSpPr>
          <p:cNvPr id="3" name="Content Placeholder 2"/>
          <p:cNvSpPr>
            <a:spLocks noGrp="1"/>
          </p:cNvSpPr>
          <p:nvPr>
            <p:ph idx="4294967295"/>
          </p:nvPr>
        </p:nvSpPr>
        <p:spPr>
          <a:xfrm>
            <a:off x="642910" y="1285860"/>
            <a:ext cx="8229600" cy="5143536"/>
          </a:xfrm>
        </p:spPr>
        <p:txBody>
          <a:bodyPr>
            <a:normAutofit lnSpcReduction="10000"/>
          </a:bodyPr>
          <a:lstStyle/>
          <a:p>
            <a:r>
              <a:rPr lang="en-IN" sz="2400" dirty="0" smtClean="0"/>
              <a:t>Clinical examination and a simple imaging modality like USG are gold standard in earlier diagnosis of the condition.</a:t>
            </a:r>
          </a:p>
          <a:p>
            <a:r>
              <a:rPr lang="en-IN" sz="2400" dirty="0" smtClean="0"/>
              <a:t>Thus a thorough clinical and radiological evaluation is of paramount importance in patients being investigated for infertility.</a:t>
            </a:r>
          </a:p>
          <a:p>
            <a:r>
              <a:rPr lang="en-IN" sz="2400" dirty="0" smtClean="0"/>
              <a:t>Bilateral testicular tumours with cryptorchidism are extremely rare and amongst them, synchronous bilateral testicular tumours are even rarer.</a:t>
            </a:r>
          </a:p>
          <a:p>
            <a:r>
              <a:rPr lang="en-IN" sz="2400" dirty="0" smtClean="0"/>
              <a:t>Adjuvant therapy in the form of cisplatin-based chemotherapy has markedly increased the survival rate. </a:t>
            </a:r>
          </a:p>
          <a:p>
            <a:r>
              <a:rPr lang="en-IN" sz="2400" dirty="0" smtClean="0"/>
              <a:t>Prognosis depends upon the clinical staging and not whether it is unilateral or bilateral involvement. </a:t>
            </a:r>
          </a:p>
          <a:p>
            <a:r>
              <a:rPr lang="en-IN" sz="2400" dirty="0" smtClean="0"/>
              <a:t>Our patient will require life long </a:t>
            </a:r>
            <a:r>
              <a:rPr lang="en-IN" sz="2400" dirty="0"/>
              <a:t>f</a:t>
            </a:r>
            <a:r>
              <a:rPr lang="en-IN" sz="2400" dirty="0" smtClean="0"/>
              <a:t>ollow up and androgen replacement.</a:t>
            </a:r>
          </a:p>
          <a:p>
            <a:endParaRPr lang="en-IN"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ormAutofit/>
          </a:bodyPr>
          <a:lstStyle/>
          <a:p>
            <a:pPr algn="ctr"/>
            <a:r>
              <a:rPr lang="en-IN" sz="3600" dirty="0" smtClean="0"/>
              <a:t>WHAT MAKES OUR CASE UNIQUE</a:t>
            </a:r>
            <a:endParaRPr lang="en-IN" sz="3600" dirty="0"/>
          </a:p>
        </p:txBody>
      </p:sp>
      <p:sp>
        <p:nvSpPr>
          <p:cNvPr id="2" name="Slide Number Placeholder 1"/>
          <p:cNvSpPr>
            <a:spLocks noGrp="1"/>
          </p:cNvSpPr>
          <p:nvPr>
            <p:ph type="sldNum" sz="quarter" idx="12"/>
          </p:nvPr>
        </p:nvSpPr>
        <p:spPr/>
        <p:txBody>
          <a:bodyPr/>
          <a:lstStyle/>
          <a:p>
            <a:fld id="{6BEABDB3-53DA-47B4-B845-378DD02E19DD}" type="slidenum">
              <a:rPr lang="en-IN" smtClean="0"/>
              <a:pPr/>
              <a:t>22</a:t>
            </a:fld>
            <a:endParaRPr lang="en-IN" dirty="0"/>
          </a:p>
        </p:txBody>
      </p:sp>
      <p:sp>
        <p:nvSpPr>
          <p:cNvPr id="4" name="Content Placeholder 3"/>
          <p:cNvSpPr>
            <a:spLocks noGrp="1"/>
          </p:cNvSpPr>
          <p:nvPr>
            <p:ph sz="quarter" idx="1"/>
          </p:nvPr>
        </p:nvSpPr>
        <p:spPr>
          <a:xfrm>
            <a:off x="914400" y="1447800"/>
            <a:ext cx="7772400" cy="4767282"/>
          </a:xfrm>
        </p:spPr>
        <p:txBody>
          <a:bodyPr>
            <a:normAutofit/>
          </a:bodyPr>
          <a:lstStyle/>
          <a:p>
            <a:pPr>
              <a:buFont typeface="Arial" pitchFamily="34" charset="0"/>
              <a:buChar char="•"/>
            </a:pPr>
            <a:r>
              <a:rPr lang="en-IN" sz="2400" dirty="0" smtClean="0"/>
              <a:t>Incidence of bilateral testicular tumours with cryptorchidism is </a:t>
            </a:r>
            <a:r>
              <a:rPr lang="en-IN" sz="2400" dirty="0" smtClean="0"/>
              <a:t>extremely rare </a:t>
            </a:r>
            <a:r>
              <a:rPr lang="en-IN" sz="2400" dirty="0" smtClean="0"/>
              <a:t>and among them, synchronous tumours are even rarer which was in our case, less than 0.8%.</a:t>
            </a:r>
          </a:p>
          <a:p>
            <a:pPr>
              <a:buFont typeface="Arial" pitchFamily="34" charset="0"/>
              <a:buChar char="•"/>
            </a:pPr>
            <a:r>
              <a:rPr lang="en-IN" sz="2400" dirty="0" smtClean="0"/>
              <a:t>Option of testes sparing surgery can be given to patients who are aware and accept the risk of subsequent local relapse and realize the importance of compliance and follow up</a:t>
            </a:r>
            <a:r>
              <a:rPr lang="en-IN" sz="2000" dirty="0" smtClean="0"/>
              <a:t>.</a:t>
            </a:r>
            <a:endParaRPr lang="en-IN"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EABDB3-53DA-47B4-B845-378DD02E19DD}" type="slidenum">
              <a:rPr lang="en-IN" smtClean="0"/>
              <a:pPr/>
              <a:t>23</a:t>
            </a:fld>
            <a:endParaRPr lang="en-IN" dirty="0"/>
          </a:p>
        </p:txBody>
      </p:sp>
      <p:sp>
        <p:nvSpPr>
          <p:cNvPr id="4" name="Title 3"/>
          <p:cNvSpPr>
            <a:spLocks noGrp="1"/>
          </p:cNvSpPr>
          <p:nvPr>
            <p:ph type="title" idx="4294967295"/>
          </p:nvPr>
        </p:nvSpPr>
        <p:spPr>
          <a:xfrm>
            <a:off x="928662" y="214290"/>
            <a:ext cx="7772400" cy="1143000"/>
          </a:xfrm>
        </p:spPr>
        <p:txBody>
          <a:bodyPr anchor="ctr">
            <a:normAutofit fontScale="90000"/>
          </a:bodyPr>
          <a:lstStyle/>
          <a:p>
            <a:pPr algn="ctr"/>
            <a:r>
              <a:rPr lang="en-IN" dirty="0" smtClean="0"/>
              <a:t>REFERENCES</a:t>
            </a:r>
            <a:r>
              <a:rPr lang="en-IN" sz="3600" dirty="0" smtClean="0"/>
              <a:t/>
            </a:r>
            <a:br>
              <a:rPr lang="en-IN" sz="3600" dirty="0" smtClean="0"/>
            </a:br>
            <a:endParaRPr lang="en-IN" sz="3600" dirty="0"/>
          </a:p>
        </p:txBody>
      </p:sp>
      <p:sp>
        <p:nvSpPr>
          <p:cNvPr id="3" name="Rectangle 2"/>
          <p:cNvSpPr/>
          <p:nvPr/>
        </p:nvSpPr>
        <p:spPr>
          <a:xfrm>
            <a:off x="714348" y="1357298"/>
            <a:ext cx="8143932" cy="4524315"/>
          </a:xfrm>
          <a:prstGeom prst="rect">
            <a:avLst/>
          </a:prstGeom>
        </p:spPr>
        <p:txBody>
          <a:bodyPr wrap="square">
            <a:spAutoFit/>
          </a:bodyPr>
          <a:lstStyle/>
          <a:p>
            <a:pPr marL="457200" indent="-457200" fontAlgn="base">
              <a:buFont typeface="+mj-lt"/>
              <a:buAutoNum type="arabicPeriod"/>
            </a:pPr>
            <a:r>
              <a:rPr lang="en-IN" sz="2400" dirty="0" smtClean="0"/>
              <a:t>Sushma Agrawal, Ranjeet Bajpai, R. K. Agrawal and T. C. Gupta. Bilateral synchronous seminoma with bilateral cryptorchidism of the testis. Indian J Urol.2010; 26(4):587–589</a:t>
            </a:r>
          </a:p>
          <a:p>
            <a:pPr marL="457200" indent="-457200" fontAlgn="base">
              <a:buFont typeface="+mj-lt"/>
              <a:buAutoNum type="arabicPeriod"/>
            </a:pPr>
            <a:r>
              <a:rPr lang="en-IN" sz="2400" dirty="0" smtClean="0"/>
              <a:t> Walid K. Adham, Bharat K. Raval, Maria C. Uzquiano and Luciano B. Lemos., Bilateral Testicular Tumors: Seminoma and Mixed Germ Cell Tumor. Jrnl of RadioGraphics. 2005; 25:835-839.</a:t>
            </a:r>
          </a:p>
          <a:p>
            <a:pPr marL="457200" indent="-457200" fontAlgn="base">
              <a:buFont typeface="+mj-lt"/>
              <a:buAutoNum type="arabicPeriod"/>
            </a:pPr>
            <a:r>
              <a:rPr lang="en-IN" sz="2400" dirty="0" smtClean="0"/>
              <a:t>Coogan CL, Foster RS, Simmons GR, Tognoni PG, Roth BJ, Donohue JP. Bilateral testicular tumors: management and outcome in 21 patients. Cancer. 1998; 83(3):547-52.</a:t>
            </a:r>
          </a:p>
          <a:p>
            <a:pPr marL="457200" indent="-457200" fontAlgn="base">
              <a:buFont typeface="+mj-lt"/>
              <a:buAutoNum type="arabicPeriod"/>
            </a:pPr>
            <a:r>
              <a:rPr lang="en-IN" sz="2400" dirty="0" smtClean="0"/>
              <a:t>Che M, Tamboli P, Ro JY, Park DS, Ro JS, Amato RJ, Ayala AG. Bilateral testicular germ cell tumors: Twenty-year experience at M. D. Anderson Cancer Center. Br J Cancer. 2002; 95(6):1228-33.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EABDB3-53DA-47B4-B845-378DD02E19DD}" type="slidenum">
              <a:rPr lang="en-IN" smtClean="0"/>
              <a:pPr/>
              <a:t>24</a:t>
            </a:fld>
            <a:endParaRPr lang="en-IN" dirty="0"/>
          </a:p>
        </p:txBody>
      </p:sp>
      <p:sp>
        <p:nvSpPr>
          <p:cNvPr id="3" name="Rectangle 2"/>
          <p:cNvSpPr/>
          <p:nvPr/>
        </p:nvSpPr>
        <p:spPr>
          <a:xfrm>
            <a:off x="642910" y="285728"/>
            <a:ext cx="7858180" cy="6001643"/>
          </a:xfrm>
          <a:prstGeom prst="rect">
            <a:avLst/>
          </a:prstGeom>
        </p:spPr>
        <p:txBody>
          <a:bodyPr wrap="square">
            <a:spAutoFit/>
          </a:bodyPr>
          <a:lstStyle/>
          <a:p>
            <a:pPr marL="457200" indent="-457200" fontAlgn="base"/>
            <a:r>
              <a:rPr lang="en-IN" sz="2000" dirty="0" smtClean="0"/>
              <a:t>5.     </a:t>
            </a:r>
            <a:r>
              <a:rPr lang="en-IN" sz="2400" dirty="0" smtClean="0"/>
              <a:t>García Morúa A, Gutiérrez García JD, Ortiz Lara Gerardo E, Martínez Montelongo R, Gómez Guerra Lauro S. Synchronous bilateral testicular seminoma in an adult patient with bilateral cryptorchidism: A case report and literature review.Actas Urol Esp.2010;34(2):210-1.</a:t>
            </a:r>
          </a:p>
          <a:p>
            <a:pPr marL="457200" indent="-457200" fontAlgn="base"/>
            <a:r>
              <a:rPr lang="en-IN" sz="2400" dirty="0" smtClean="0"/>
              <a:t>6.     Tekin A, Aygun YC, Aki FT, Ozen H. Bilateral germ cell cancer of the testis: A report of 11 patients with a long-term follow-up. BJU Int. 2000; 85(7):864-8.</a:t>
            </a:r>
          </a:p>
          <a:p>
            <a:pPr marL="457200" indent="-457200" fontAlgn="base"/>
            <a:r>
              <a:rPr lang="en-IN" sz="2400" dirty="0" smtClean="0"/>
              <a:t>7.     Géczi L, Gomez F, Bak M, Bodrogi I. The incidence, prognosis, clinical and histological characteristics, treatment, and outcome of patients with bilateral germ cell testicular cancer in Hungary. J Cancer Res Clin Oncol. 2003; 129(5):309-15.</a:t>
            </a:r>
          </a:p>
          <a:p>
            <a:pPr marL="457200" indent="-457200" fontAlgn="base"/>
            <a:r>
              <a:rPr lang="en-IN" sz="2400" dirty="0" smtClean="0"/>
              <a:t>8.    HolzbeierleinJM, Sogani PC, Sheinfeld J. Histology and clinical outcomes in patients with bilateral testicular germ cell tumors: the Memorial Sloan Kettering Cancer Center experience 1950 to 2001. J Urol.2003; 169(6):2122-5.</a:t>
            </a:r>
            <a:endParaRPr lang="en-IN"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500306"/>
            <a:ext cx="7772400" cy="1143000"/>
          </a:xfrm>
        </p:spPr>
        <p:txBody>
          <a:bodyPr anchor="ctr">
            <a:normAutofit/>
          </a:bodyPr>
          <a:lstStyle/>
          <a:p>
            <a:pPr algn="ctr"/>
            <a:r>
              <a:rPr lang="en-IN" sz="3600" dirty="0" smtClean="0"/>
              <a:t>THANK YOU</a:t>
            </a:r>
            <a:endParaRPr lang="en-IN" sz="3600" dirty="0"/>
          </a:p>
        </p:txBody>
      </p:sp>
      <p:sp>
        <p:nvSpPr>
          <p:cNvPr id="3" name="Slide Number Placeholder 2"/>
          <p:cNvSpPr>
            <a:spLocks noGrp="1"/>
          </p:cNvSpPr>
          <p:nvPr>
            <p:ph type="sldNum" sz="quarter" idx="12"/>
          </p:nvPr>
        </p:nvSpPr>
        <p:spPr/>
        <p:txBody>
          <a:bodyPr/>
          <a:lstStyle/>
          <a:p>
            <a:fld id="{6BEABDB3-53DA-47B4-B845-378DD02E19DD}" type="slidenum">
              <a:rPr lang="en-IN" smtClean="0"/>
              <a:pPr/>
              <a:t>25</a:t>
            </a:fld>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BEABDB3-53DA-47B4-B845-378DD02E19DD}" type="slidenum">
              <a:rPr lang="en-IN" sz="1800" b="1" smtClean="0">
                <a:solidFill>
                  <a:schemeClr val="tx1"/>
                </a:solidFill>
              </a:rPr>
              <a:pPr/>
              <a:t>3</a:t>
            </a:fld>
            <a:endParaRPr lang="en-IN" sz="1800" b="1" dirty="0">
              <a:solidFill>
                <a:schemeClr val="tx1"/>
              </a:solidFill>
            </a:endParaRPr>
          </a:p>
        </p:txBody>
      </p:sp>
      <p:sp>
        <p:nvSpPr>
          <p:cNvPr id="2" name="Title 1"/>
          <p:cNvSpPr>
            <a:spLocks noGrp="1"/>
          </p:cNvSpPr>
          <p:nvPr>
            <p:ph type="title" idx="4294967295"/>
          </p:nvPr>
        </p:nvSpPr>
        <p:spPr>
          <a:xfrm>
            <a:off x="642910" y="0"/>
            <a:ext cx="8229600" cy="1143000"/>
          </a:xfrm>
        </p:spPr>
        <p:txBody>
          <a:bodyPr anchor="ctr">
            <a:normAutofit/>
          </a:bodyPr>
          <a:lstStyle/>
          <a:p>
            <a:pPr algn="ctr"/>
            <a:r>
              <a:rPr lang="en-IN" sz="3600" dirty="0" smtClean="0"/>
              <a:t>CASE REPORT</a:t>
            </a:r>
            <a:endParaRPr lang="en-IN" sz="3600" dirty="0"/>
          </a:p>
        </p:txBody>
      </p:sp>
      <p:sp>
        <p:nvSpPr>
          <p:cNvPr id="3" name="Content Placeholder 2"/>
          <p:cNvSpPr>
            <a:spLocks noGrp="1"/>
          </p:cNvSpPr>
          <p:nvPr>
            <p:ph idx="4294967295"/>
          </p:nvPr>
        </p:nvSpPr>
        <p:spPr>
          <a:xfrm>
            <a:off x="642910" y="928670"/>
            <a:ext cx="8229600" cy="4525963"/>
          </a:xfrm>
        </p:spPr>
        <p:txBody>
          <a:bodyPr>
            <a:noAutofit/>
          </a:bodyPr>
          <a:lstStyle/>
          <a:p>
            <a:r>
              <a:rPr lang="en-IN" sz="2400" dirty="0" smtClean="0"/>
              <a:t>A 35yr old male patient</a:t>
            </a:r>
          </a:p>
          <a:p>
            <a:r>
              <a:rPr lang="en-IN" sz="2400" dirty="0" smtClean="0"/>
              <a:t>Complaints of swelling in bilateral inguinal region since 6 months</a:t>
            </a:r>
          </a:p>
          <a:p>
            <a:r>
              <a:rPr lang="en-IN" sz="2400" dirty="0" smtClean="0"/>
              <a:t>Pain in abdomen since 6 months</a:t>
            </a:r>
          </a:p>
          <a:p>
            <a:r>
              <a:rPr lang="en-IN" sz="2400" dirty="0" smtClean="0"/>
              <a:t>No history of pain radiating to back</a:t>
            </a:r>
          </a:p>
          <a:p>
            <a:r>
              <a:rPr lang="en-IN" sz="2400" dirty="0" smtClean="0"/>
              <a:t>No history of nausea and/or vomiting</a:t>
            </a:r>
          </a:p>
          <a:p>
            <a:r>
              <a:rPr lang="en-IN" sz="2400" dirty="0" smtClean="0"/>
              <a:t>No history of altered bowel habits </a:t>
            </a:r>
          </a:p>
          <a:p>
            <a:r>
              <a:rPr lang="en-IN" sz="2400" dirty="0" smtClean="0"/>
              <a:t>No history of weight loss</a:t>
            </a:r>
          </a:p>
          <a:p>
            <a:r>
              <a:rPr lang="en-IN" sz="2400" dirty="0" smtClean="0"/>
              <a:t>No history of exposure</a:t>
            </a:r>
          </a:p>
          <a:p>
            <a:pPr>
              <a:buNone/>
            </a:pPr>
            <a:r>
              <a:rPr lang="en-IN" sz="2400" dirty="0" smtClean="0"/>
              <a:t>General Examination-</a:t>
            </a:r>
          </a:p>
          <a:p>
            <a:r>
              <a:rPr lang="en-IN" sz="2400" dirty="0" smtClean="0"/>
              <a:t>Pulse- 82/min</a:t>
            </a:r>
          </a:p>
          <a:p>
            <a:r>
              <a:rPr lang="en-IN" sz="2400" dirty="0" smtClean="0"/>
              <a:t>Blood pressure- 130/80 mm of Hg</a:t>
            </a:r>
          </a:p>
          <a:p>
            <a:r>
              <a:rPr lang="en-IN" sz="2400" dirty="0" smtClean="0"/>
              <a:t>No evidence of pallor, icterus, clubbing, oedema, lymphadenopathy, no supraclavicular lymphadenpathy</a:t>
            </a: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8072462" y="6138000"/>
            <a:ext cx="855052" cy="720000"/>
          </a:xfrm>
        </p:spPr>
        <p:txBody>
          <a:bodyPr/>
          <a:lstStyle/>
          <a:p>
            <a:fld id="{6BEABDB3-53DA-47B4-B845-378DD02E19DD}" type="slidenum">
              <a:rPr lang="en-IN" sz="1800" b="1" smtClean="0">
                <a:solidFill>
                  <a:schemeClr val="tx1"/>
                </a:solidFill>
              </a:rPr>
              <a:pPr/>
              <a:t>4</a:t>
            </a:fld>
            <a:endParaRPr lang="en-IN" sz="1800" b="1" dirty="0">
              <a:solidFill>
                <a:schemeClr val="tx1"/>
              </a:solidFill>
            </a:endParaRPr>
          </a:p>
        </p:txBody>
      </p:sp>
      <p:sp>
        <p:nvSpPr>
          <p:cNvPr id="5" name="Content Placeholder 4"/>
          <p:cNvSpPr>
            <a:spLocks noGrp="1"/>
          </p:cNvSpPr>
          <p:nvPr>
            <p:ph idx="4294967295"/>
          </p:nvPr>
        </p:nvSpPr>
        <p:spPr>
          <a:xfrm>
            <a:off x="928662" y="214290"/>
            <a:ext cx="7215238" cy="6286500"/>
          </a:xfrm>
        </p:spPr>
        <p:txBody>
          <a:bodyPr anchor="t">
            <a:noAutofit/>
          </a:bodyPr>
          <a:lstStyle/>
          <a:p>
            <a:pPr>
              <a:buNone/>
            </a:pPr>
            <a:r>
              <a:rPr lang="en-IN" sz="2400" dirty="0" smtClean="0"/>
              <a:t>Local Examination-</a:t>
            </a:r>
          </a:p>
          <a:p>
            <a:pPr marL="457200" indent="-457200">
              <a:buFont typeface="+mj-lt"/>
              <a:buAutoNum type="arabicPeriod"/>
            </a:pPr>
            <a:r>
              <a:rPr lang="en-IN" sz="2400" dirty="0" smtClean="0"/>
              <a:t>Inspection-</a:t>
            </a:r>
          </a:p>
          <a:p>
            <a:pPr marL="457200" indent="-457200"/>
            <a:r>
              <a:rPr lang="en-IN" sz="2400" dirty="0" smtClean="0"/>
              <a:t>Oval swelling of approximately 3×2 cms in bilateral inguinal region</a:t>
            </a:r>
          </a:p>
          <a:p>
            <a:pPr marL="457200" indent="-457200"/>
            <a:r>
              <a:rPr lang="en-IN" sz="2400" dirty="0" smtClean="0"/>
              <a:t>Cough impulse was absent</a:t>
            </a:r>
          </a:p>
          <a:p>
            <a:pPr marL="457200" indent="-457200"/>
            <a:r>
              <a:rPr lang="en-IN" sz="2400" dirty="0" smtClean="0"/>
              <a:t>Skin over the swelling is normal</a:t>
            </a:r>
          </a:p>
          <a:p>
            <a:pPr marL="457200" indent="-457200"/>
            <a:r>
              <a:rPr lang="en-IN" sz="2400" dirty="0" smtClean="0"/>
              <a:t>No visible pulsations</a:t>
            </a:r>
          </a:p>
          <a:p>
            <a:pPr marL="457200" indent="-457200"/>
            <a:r>
              <a:rPr lang="en-IN" sz="2400" dirty="0" smtClean="0">
                <a:solidFill>
                  <a:srgbClr val="FF0000"/>
                </a:solidFill>
              </a:rPr>
              <a:t>Bilateral scrotum empty</a:t>
            </a:r>
            <a:endParaRPr lang="en-IN" sz="2400" dirty="0" smtClean="0"/>
          </a:p>
          <a:p>
            <a:pPr marL="457200" indent="-457200">
              <a:buAutoNum type="arabicPeriod" startAt="2"/>
            </a:pPr>
            <a:r>
              <a:rPr lang="en-IN" sz="2400" dirty="0" smtClean="0"/>
              <a:t>Palpation-</a:t>
            </a:r>
          </a:p>
          <a:p>
            <a:pPr marL="457200" indent="-457200"/>
            <a:r>
              <a:rPr lang="en-IN" sz="2400" dirty="0" smtClean="0"/>
              <a:t>Temperature –normal</a:t>
            </a:r>
          </a:p>
          <a:p>
            <a:pPr marL="457200" indent="-457200"/>
            <a:r>
              <a:rPr lang="en-IN" sz="2400" dirty="0" smtClean="0"/>
              <a:t>Non tender</a:t>
            </a:r>
          </a:p>
          <a:p>
            <a:pPr marL="457200" indent="-457200"/>
            <a:r>
              <a:rPr lang="en-IN" sz="2400" dirty="0" smtClean="0"/>
              <a:t>3×2 cms swelling in bilateral inguinal region</a:t>
            </a:r>
          </a:p>
          <a:p>
            <a:pPr marL="457200" indent="-457200"/>
            <a:r>
              <a:rPr lang="en-IN" sz="2400" dirty="0" smtClean="0"/>
              <a:t>Firm in consistency</a:t>
            </a:r>
          </a:p>
          <a:p>
            <a:pPr marL="457200" indent="-457200"/>
            <a:r>
              <a:rPr lang="en-IN" sz="2400" dirty="0" smtClean="0"/>
              <a:t>Smooth surface </a:t>
            </a:r>
          </a:p>
          <a:p>
            <a:pPr marL="457200" indent="-457200"/>
            <a:r>
              <a:rPr lang="en-IN" sz="2400" dirty="0" smtClean="0"/>
              <a:t>Skin over the swelling normal</a:t>
            </a:r>
          </a:p>
          <a:p>
            <a:pPr marL="457200" indent="-457200">
              <a:buNone/>
            </a:pPr>
            <a:endParaRPr lang="en-IN"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8072462" y="6138000"/>
            <a:ext cx="855052" cy="720000"/>
          </a:xfrm>
        </p:spPr>
        <p:txBody>
          <a:bodyPr/>
          <a:lstStyle/>
          <a:p>
            <a:fld id="{6BEABDB3-53DA-47B4-B845-378DD02E19DD}" type="slidenum">
              <a:rPr lang="en-IN" sz="1800" b="1" smtClean="0">
                <a:solidFill>
                  <a:schemeClr val="tx1"/>
                </a:solidFill>
              </a:rPr>
              <a:pPr/>
              <a:t>5</a:t>
            </a:fld>
            <a:endParaRPr lang="en-IN" sz="1800" b="1" dirty="0">
              <a:solidFill>
                <a:schemeClr val="tx1"/>
              </a:solidFill>
            </a:endParaRPr>
          </a:p>
        </p:txBody>
      </p:sp>
      <p:sp>
        <p:nvSpPr>
          <p:cNvPr id="5" name="Content Placeholder 4"/>
          <p:cNvSpPr>
            <a:spLocks noGrp="1"/>
          </p:cNvSpPr>
          <p:nvPr>
            <p:ph idx="4294967295"/>
          </p:nvPr>
        </p:nvSpPr>
        <p:spPr>
          <a:xfrm>
            <a:off x="700088" y="1214438"/>
            <a:ext cx="8443912" cy="2928937"/>
          </a:xfrm>
        </p:spPr>
        <p:txBody>
          <a:bodyPr anchor="t">
            <a:noAutofit/>
          </a:bodyPr>
          <a:lstStyle/>
          <a:p>
            <a:pPr>
              <a:buNone/>
            </a:pPr>
            <a:endParaRPr lang="en-IN" sz="2000" dirty="0" smtClean="0"/>
          </a:p>
          <a:p>
            <a:pPr marL="457200" indent="-457200">
              <a:buNone/>
            </a:pPr>
            <a:r>
              <a:rPr lang="en-IN" sz="2400" dirty="0" smtClean="0"/>
              <a:t>Systemic Examination-</a:t>
            </a:r>
          </a:p>
          <a:p>
            <a:pPr marL="457200" indent="-457200">
              <a:buNone/>
            </a:pPr>
            <a:endParaRPr lang="en-IN" sz="2400" dirty="0" smtClean="0"/>
          </a:p>
          <a:p>
            <a:pPr marL="457200" indent="-457200">
              <a:buAutoNum type="arabicPeriod"/>
            </a:pPr>
            <a:r>
              <a:rPr lang="en-IN" sz="2400" dirty="0" smtClean="0"/>
              <a:t>Per Abdomen-No lump</a:t>
            </a:r>
          </a:p>
          <a:p>
            <a:pPr marL="457200" indent="-457200">
              <a:buNone/>
            </a:pPr>
            <a:endParaRPr lang="en-IN" sz="2400" dirty="0" smtClean="0"/>
          </a:p>
          <a:p>
            <a:pPr marL="457200" indent="-457200">
              <a:buNone/>
            </a:pPr>
            <a:r>
              <a:rPr lang="en-IN" sz="2400" dirty="0" smtClean="0"/>
              <a:t>Provisional Diagnosis- Bilateral Undescended Testes</a:t>
            </a:r>
          </a:p>
          <a:p>
            <a:pPr marL="457200" indent="-457200">
              <a:buNone/>
            </a:pPr>
            <a:endParaRPr lang="en-IN"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6</a:t>
            </a:fld>
            <a:endParaRPr lang="en-IN" sz="1800" b="1" dirty="0">
              <a:solidFill>
                <a:schemeClr val="tx1"/>
              </a:solidFill>
            </a:endParaRPr>
          </a:p>
        </p:txBody>
      </p:sp>
      <p:sp>
        <p:nvSpPr>
          <p:cNvPr id="7" name="Title 6"/>
          <p:cNvSpPr>
            <a:spLocks noGrp="1"/>
          </p:cNvSpPr>
          <p:nvPr>
            <p:ph type="title" idx="4294967295"/>
          </p:nvPr>
        </p:nvSpPr>
        <p:spPr>
          <a:xfrm>
            <a:off x="714348" y="214290"/>
            <a:ext cx="8229600" cy="1143000"/>
          </a:xfrm>
        </p:spPr>
        <p:txBody>
          <a:bodyPr anchor="ctr">
            <a:normAutofit/>
          </a:bodyPr>
          <a:lstStyle/>
          <a:p>
            <a:pPr algn="ctr"/>
            <a:r>
              <a:rPr lang="en-IN" sz="3600" dirty="0" smtClean="0"/>
              <a:t>INVESTIGATIONS</a:t>
            </a:r>
            <a:endParaRPr lang="en-IN" sz="3600" dirty="0"/>
          </a:p>
        </p:txBody>
      </p:sp>
      <p:sp>
        <p:nvSpPr>
          <p:cNvPr id="8" name="Content Placeholder 7"/>
          <p:cNvSpPr>
            <a:spLocks noGrp="1"/>
          </p:cNvSpPr>
          <p:nvPr>
            <p:ph idx="4294967295"/>
          </p:nvPr>
        </p:nvSpPr>
        <p:spPr>
          <a:xfrm>
            <a:off x="571472" y="1142984"/>
            <a:ext cx="8229600" cy="4525963"/>
          </a:xfrm>
        </p:spPr>
        <p:txBody>
          <a:bodyPr>
            <a:noAutofit/>
          </a:bodyPr>
          <a:lstStyle/>
          <a:p>
            <a:r>
              <a:rPr lang="en-IN" sz="2400" dirty="0" smtClean="0"/>
              <a:t>Haemoglobin</a:t>
            </a:r>
          </a:p>
          <a:p>
            <a:r>
              <a:rPr lang="en-IN" sz="2400" dirty="0" smtClean="0"/>
              <a:t>Total leukocyte count</a:t>
            </a:r>
          </a:p>
          <a:p>
            <a:r>
              <a:rPr lang="en-IN" sz="2400" dirty="0" smtClean="0"/>
              <a:t>Liver function tests</a:t>
            </a:r>
          </a:p>
          <a:p>
            <a:r>
              <a:rPr lang="en-IN" sz="2400" dirty="0" smtClean="0"/>
              <a:t>Blood urea</a:t>
            </a:r>
          </a:p>
          <a:p>
            <a:r>
              <a:rPr lang="en-IN" sz="2400" dirty="0" smtClean="0"/>
              <a:t>Blood glucose level</a:t>
            </a:r>
          </a:p>
          <a:p>
            <a:r>
              <a:rPr lang="en-IN" sz="2400" dirty="0" smtClean="0"/>
              <a:t>Renal function test</a:t>
            </a:r>
          </a:p>
          <a:p>
            <a:r>
              <a:rPr lang="en-IN" sz="2400" dirty="0" smtClean="0"/>
              <a:t>Serum electrolytes</a:t>
            </a:r>
          </a:p>
          <a:p>
            <a:r>
              <a:rPr lang="en-IN" sz="2400" dirty="0" smtClean="0"/>
              <a:t>Urine – routine and microscopy</a:t>
            </a:r>
          </a:p>
          <a:p>
            <a:r>
              <a:rPr lang="en-IN" sz="2400" dirty="0" smtClean="0">
                <a:solidFill>
                  <a:srgbClr val="FF0000"/>
                </a:solidFill>
              </a:rPr>
              <a:t>Sperm count- azoospermia</a:t>
            </a:r>
          </a:p>
          <a:p>
            <a:r>
              <a:rPr lang="en-IN" sz="2400" dirty="0" smtClean="0"/>
              <a:t>Beta HCG- 2.09 mIU/ml (normal range- 0-4mIU/ml)</a:t>
            </a:r>
          </a:p>
          <a:p>
            <a:r>
              <a:rPr lang="en-IN" sz="2400" dirty="0" smtClean="0"/>
              <a:t>Alpha feto protein- 1.26 IU/ml (normal range- 0-8.5 ng/ml)</a:t>
            </a:r>
          </a:p>
          <a:p>
            <a:r>
              <a:rPr lang="en-IN" sz="2400" dirty="0" smtClean="0">
                <a:solidFill>
                  <a:srgbClr val="FF0000"/>
                </a:solidFill>
              </a:rPr>
              <a:t>LDH- 383 IU/L </a:t>
            </a:r>
            <a:r>
              <a:rPr lang="en-IN" sz="2400" dirty="0" smtClean="0"/>
              <a:t>(normal range- 140-280 U/L)</a:t>
            </a:r>
          </a:p>
        </p:txBody>
      </p:sp>
      <p:sp>
        <p:nvSpPr>
          <p:cNvPr id="9" name="Right Brace 8"/>
          <p:cNvSpPr/>
          <p:nvPr/>
        </p:nvSpPr>
        <p:spPr>
          <a:xfrm>
            <a:off x="6786578" y="1643050"/>
            <a:ext cx="857256" cy="292895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0" name="TextBox 9"/>
          <p:cNvSpPr txBox="1"/>
          <p:nvPr/>
        </p:nvSpPr>
        <p:spPr>
          <a:xfrm>
            <a:off x="7643834" y="2500306"/>
            <a:ext cx="1714480" cy="1200329"/>
          </a:xfrm>
          <a:prstGeom prst="rect">
            <a:avLst/>
          </a:prstGeom>
          <a:noFill/>
        </p:spPr>
        <p:txBody>
          <a:bodyPr wrap="square" rtlCol="0">
            <a:spAutoFit/>
          </a:bodyPr>
          <a:lstStyle/>
          <a:p>
            <a:r>
              <a:rPr lang="en-IN" sz="2400" dirty="0" smtClean="0"/>
              <a:t>Within normal</a:t>
            </a:r>
          </a:p>
          <a:p>
            <a:r>
              <a:rPr lang="en-IN" sz="2400" dirty="0" smtClean="0"/>
              <a:t> limit</a:t>
            </a:r>
            <a:endParaRPr lang="en-I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z="1800" b="1" smtClean="0">
                <a:solidFill>
                  <a:schemeClr val="tx1"/>
                </a:solidFill>
              </a:rPr>
              <a:pPr/>
              <a:t>7</a:t>
            </a:fld>
            <a:endParaRPr lang="en-IN" sz="1800" b="1" dirty="0">
              <a:solidFill>
                <a:schemeClr val="tx1"/>
              </a:solidFill>
            </a:endParaRPr>
          </a:p>
        </p:txBody>
      </p:sp>
      <p:sp>
        <p:nvSpPr>
          <p:cNvPr id="3" name="Content Placeholder 2"/>
          <p:cNvSpPr>
            <a:spLocks noGrp="1"/>
          </p:cNvSpPr>
          <p:nvPr>
            <p:ph idx="4294967295"/>
          </p:nvPr>
        </p:nvSpPr>
        <p:spPr>
          <a:xfrm>
            <a:off x="642910" y="357166"/>
            <a:ext cx="8229600" cy="1857375"/>
          </a:xfrm>
        </p:spPr>
        <p:txBody>
          <a:bodyPr>
            <a:noAutofit/>
          </a:bodyPr>
          <a:lstStyle/>
          <a:p>
            <a:r>
              <a:rPr lang="en-IN" sz="2400" dirty="0" smtClean="0"/>
              <a:t>Chest X-Ray- normal</a:t>
            </a:r>
          </a:p>
          <a:p>
            <a:r>
              <a:rPr lang="en-IN" sz="2400" dirty="0" smtClean="0"/>
              <a:t>Ultrasonography abdomen – normal study</a:t>
            </a:r>
          </a:p>
          <a:p>
            <a:r>
              <a:rPr lang="en-IN" sz="2400" dirty="0" smtClean="0">
                <a:solidFill>
                  <a:srgbClr val="FF0000"/>
                </a:solidFill>
              </a:rPr>
              <a:t>Ultrasonography inguinoscrotal region- Hyperdense lesion in right and left  inguinal region with probability of both testes at deep inguinal ring. </a:t>
            </a:r>
          </a:p>
        </p:txBody>
      </p:sp>
      <p:pic>
        <p:nvPicPr>
          <p:cNvPr id="1026" name="Picture 2" descr="C:\Users\Dell\Downloads\usg of  testes.jpg"/>
          <p:cNvPicPr>
            <a:picLocks noChangeAspect="1" noChangeArrowheads="1"/>
          </p:cNvPicPr>
          <p:nvPr/>
        </p:nvPicPr>
        <p:blipFill>
          <a:blip r:embed="rId2" cstate="print"/>
          <a:srcRect/>
          <a:stretch>
            <a:fillRect/>
          </a:stretch>
        </p:blipFill>
        <p:spPr bwMode="auto">
          <a:xfrm>
            <a:off x="1214414" y="2500306"/>
            <a:ext cx="6821424" cy="410445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EABDB3-53DA-47B4-B845-378DD02E19DD}" type="slidenum">
              <a:rPr lang="en-IN" smtClean="0"/>
              <a:pPr/>
              <a:t>8</a:t>
            </a:fld>
            <a:endParaRPr lang="en-IN" dirty="0"/>
          </a:p>
        </p:txBody>
      </p:sp>
      <p:pic>
        <p:nvPicPr>
          <p:cNvPr id="4" name="Content Placeholder 5" descr="ct of testes.jpg"/>
          <p:cNvPicPr>
            <a:picLocks noGrp="1" noChangeAspect="1"/>
          </p:cNvPicPr>
          <p:nvPr>
            <p:ph sz="quarter" idx="1"/>
          </p:nvPr>
        </p:nvPicPr>
        <p:blipFill>
          <a:blip r:embed="rId2" cstate="print"/>
          <a:stretch>
            <a:fillRect/>
          </a:stretch>
        </p:blipFill>
        <p:spPr>
          <a:xfrm>
            <a:off x="1214414" y="2500306"/>
            <a:ext cx="6643734" cy="4083835"/>
          </a:xfrm>
        </p:spPr>
      </p:pic>
      <p:sp>
        <p:nvSpPr>
          <p:cNvPr id="3" name="Rectangle 2"/>
          <p:cNvSpPr/>
          <p:nvPr/>
        </p:nvSpPr>
        <p:spPr>
          <a:xfrm>
            <a:off x="500002" y="214290"/>
            <a:ext cx="8643998" cy="2308324"/>
          </a:xfrm>
          <a:prstGeom prst="rect">
            <a:avLst/>
          </a:prstGeom>
        </p:spPr>
        <p:txBody>
          <a:bodyPr wrap="square">
            <a:spAutoFit/>
          </a:bodyPr>
          <a:lstStyle/>
          <a:p>
            <a:pPr>
              <a:buFont typeface="Arial" pitchFamily="34" charset="0"/>
              <a:buChar char="•"/>
            </a:pPr>
            <a:r>
              <a:rPr lang="en-IN" sz="2400" dirty="0" smtClean="0">
                <a:solidFill>
                  <a:srgbClr val="FF0000"/>
                </a:solidFill>
              </a:rPr>
              <a:t>  CT scan pelvis-</a:t>
            </a:r>
          </a:p>
          <a:p>
            <a:pPr marL="457200" indent="-457200"/>
            <a:r>
              <a:rPr lang="en-IN" sz="2400" dirty="0" smtClean="0">
                <a:solidFill>
                  <a:srgbClr val="FF0000"/>
                </a:solidFill>
              </a:rPr>
              <a:t>    1. 2 well defined hyperdense lesions noted in right and left inguinal region, right measuring 2×1.5 cm and left measuring 4×1.3 cm</a:t>
            </a:r>
          </a:p>
          <a:p>
            <a:pPr marL="457200" indent="-457200"/>
            <a:r>
              <a:rPr lang="en-IN" sz="2400" dirty="0" smtClean="0">
                <a:solidFill>
                  <a:srgbClr val="FF0000"/>
                </a:solidFill>
              </a:rPr>
              <a:t>   2. Both lesions are located in the course of inguinal canal</a:t>
            </a:r>
          </a:p>
          <a:p>
            <a:pPr marL="457200" indent="-457200"/>
            <a:r>
              <a:rPr lang="en-IN" sz="2400" dirty="0" smtClean="0">
                <a:solidFill>
                  <a:srgbClr val="FF0000"/>
                </a:solidFill>
              </a:rPr>
              <a:t>   3. No enhancement on contrast study, likely suggestive of undescended testes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ABDB3-53DA-47B4-B845-378DD02E19DD}" type="slidenum">
              <a:rPr lang="en-IN" smtClean="0"/>
              <a:pPr/>
              <a:t>9</a:t>
            </a:fld>
            <a:endParaRPr lang="en-IN" dirty="0"/>
          </a:p>
        </p:txBody>
      </p:sp>
      <p:sp>
        <p:nvSpPr>
          <p:cNvPr id="3" name="Content Placeholder 2"/>
          <p:cNvSpPr>
            <a:spLocks noGrp="1"/>
          </p:cNvSpPr>
          <p:nvPr>
            <p:ph sz="quarter" idx="1"/>
          </p:nvPr>
        </p:nvSpPr>
        <p:spPr>
          <a:xfrm>
            <a:off x="642878" y="142852"/>
            <a:ext cx="8501122" cy="1454410"/>
          </a:xfrm>
        </p:spPr>
        <p:txBody>
          <a:bodyPr>
            <a:normAutofit fontScale="92500" lnSpcReduction="20000"/>
          </a:bodyPr>
          <a:lstStyle/>
          <a:p>
            <a:r>
              <a:rPr lang="en-IN" dirty="0" smtClean="0">
                <a:solidFill>
                  <a:srgbClr val="FF0000"/>
                </a:solidFill>
              </a:rPr>
              <a:t>MRI scan- </a:t>
            </a:r>
          </a:p>
          <a:p>
            <a:pPr>
              <a:buNone/>
            </a:pPr>
            <a:r>
              <a:rPr lang="en-IN" dirty="0" smtClean="0">
                <a:solidFill>
                  <a:srgbClr val="FF0000"/>
                </a:solidFill>
              </a:rPr>
              <a:t>    2 well defined lesions in bilateral inguinal regions adjacent to urinary bladder, measuring 2×1.5 cms and 2.4×1.3 cms, both located in the course of inguinal canal </a:t>
            </a:r>
          </a:p>
          <a:p>
            <a:endParaRPr lang="en-US" dirty="0"/>
          </a:p>
        </p:txBody>
      </p:sp>
      <p:sp>
        <p:nvSpPr>
          <p:cNvPr id="5" name="Rectangle 4"/>
          <p:cNvSpPr/>
          <p:nvPr/>
        </p:nvSpPr>
        <p:spPr>
          <a:xfrm>
            <a:off x="357158" y="5786454"/>
            <a:ext cx="8358246" cy="461665"/>
          </a:xfrm>
          <a:prstGeom prst="rect">
            <a:avLst/>
          </a:prstGeom>
        </p:spPr>
        <p:txBody>
          <a:bodyPr wrap="square">
            <a:spAutoFit/>
          </a:bodyPr>
          <a:lstStyle/>
          <a:p>
            <a:r>
              <a:rPr lang="en-IN" sz="2400" b="1" dirty="0" smtClean="0"/>
              <a:t>Impression- Bilateral Undescended Testes</a:t>
            </a:r>
            <a:endParaRPr lang="en-IN" sz="2400" b="1" dirty="0"/>
          </a:p>
        </p:txBody>
      </p:sp>
      <p:pic>
        <p:nvPicPr>
          <p:cNvPr id="1026" name="Picture 2" descr="C:\Users\Admin\Desktop\Picture1.jpg"/>
          <p:cNvPicPr>
            <a:picLocks noChangeAspect="1" noChangeArrowheads="1"/>
          </p:cNvPicPr>
          <p:nvPr/>
        </p:nvPicPr>
        <p:blipFill>
          <a:blip r:embed="rId2"/>
          <a:srcRect/>
          <a:stretch>
            <a:fillRect/>
          </a:stretch>
        </p:blipFill>
        <p:spPr bwMode="auto">
          <a:xfrm>
            <a:off x="285720" y="1643050"/>
            <a:ext cx="8610628" cy="414340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612</TotalTime>
  <Words>1568</Words>
  <Application>Microsoft Office PowerPoint</Application>
  <PresentationFormat>On-screen Show (4:3)</PresentationFormat>
  <Paragraphs>177</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INTRATUBULAR GERM CELL NEOPLASM (IGCN) IN BILATERAL UNDESCENDED TESTES (CRYPTORCHIDISM) IN AN ADULT</vt:lpstr>
      <vt:lpstr>INTRODUCTION</vt:lpstr>
      <vt:lpstr>CASE REPORT</vt:lpstr>
      <vt:lpstr>Slide 4</vt:lpstr>
      <vt:lpstr>Slide 5</vt:lpstr>
      <vt:lpstr>INVESTIGATIONS</vt:lpstr>
      <vt:lpstr>Slide 7</vt:lpstr>
      <vt:lpstr>Slide 8</vt:lpstr>
      <vt:lpstr>Slide 9</vt:lpstr>
      <vt:lpstr>OPERATIVE FINDINGS</vt:lpstr>
      <vt:lpstr>Slide 11</vt:lpstr>
      <vt:lpstr>Slide 12</vt:lpstr>
      <vt:lpstr>Slide 13</vt:lpstr>
      <vt:lpstr>Slide 14</vt:lpstr>
      <vt:lpstr>DISCUSSION</vt:lpstr>
      <vt:lpstr>Slide 16</vt:lpstr>
      <vt:lpstr>ETIOLOGY OF UNDESCENDED TESTES</vt:lpstr>
      <vt:lpstr>Slide 18</vt:lpstr>
      <vt:lpstr>Slide 19</vt:lpstr>
      <vt:lpstr>Slide 20</vt:lpstr>
      <vt:lpstr>CONCLUSION</vt:lpstr>
      <vt:lpstr>WHAT MAKES OUR CASE UNIQUE</vt:lpstr>
      <vt:lpstr>REFERENCES </vt:lpstr>
      <vt:lpstr>Slide 24</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Malignant Transformation of Bilateral Undescended Testes (Cryptorchidism) in an Adult</dc:title>
  <dc:creator>Admin</dc:creator>
  <cp:lastModifiedBy>Admin</cp:lastModifiedBy>
  <cp:revision>121</cp:revision>
  <dcterms:created xsi:type="dcterms:W3CDTF">2019-03-08T16:52:21Z</dcterms:created>
  <dcterms:modified xsi:type="dcterms:W3CDTF">2019-04-26T06:15:38Z</dcterms:modified>
</cp:coreProperties>
</file>