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28"/>
  </p:notesMasterIdLst>
  <p:sldIdLst>
    <p:sldId id="295" r:id="rId2"/>
    <p:sldId id="265" r:id="rId3"/>
    <p:sldId id="267" r:id="rId4"/>
    <p:sldId id="269" r:id="rId5"/>
    <p:sldId id="271" r:id="rId6"/>
    <p:sldId id="296" r:id="rId7"/>
    <p:sldId id="291" r:id="rId8"/>
    <p:sldId id="293" r:id="rId9"/>
    <p:sldId id="286" r:id="rId10"/>
    <p:sldId id="279" r:id="rId11"/>
    <p:sldId id="281" r:id="rId12"/>
    <p:sldId id="292" r:id="rId13"/>
    <p:sldId id="276" r:id="rId14"/>
    <p:sldId id="287" r:id="rId15"/>
    <p:sldId id="284" r:id="rId16"/>
    <p:sldId id="280" r:id="rId17"/>
    <p:sldId id="289" r:id="rId18"/>
    <p:sldId id="273" r:id="rId19"/>
    <p:sldId id="288" r:id="rId20"/>
    <p:sldId id="275" r:id="rId21"/>
    <p:sldId id="274" r:id="rId22"/>
    <p:sldId id="272" r:id="rId23"/>
    <p:sldId id="278" r:id="rId24"/>
    <p:sldId id="294" r:id="rId25"/>
    <p:sldId id="270" r:id="rId26"/>
    <p:sldId id="297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havishya Chugh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 snapToObjects="1">
      <p:cViewPr varScale="1">
        <p:scale>
          <a:sx n="27" d="100"/>
          <a:sy n="27" d="100"/>
        </p:scale>
        <p:origin x="482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6-27T12:16:53.230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FAC79-0816-1346-90B6-F2AAA45364DA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E2EEE-990A-9C4C-880D-2D20CAAA9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4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E2EEE-990A-9C4C-880D-2D20CAAA96D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04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E2EEE-990A-9C4C-880D-2D20CAAA96D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97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E2EEE-990A-9C4C-880D-2D20CAAA96D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92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B4FAB-5E0C-5D4B-8A5E-1BE7E06E3C73}" type="datetimeFigureOut">
              <a:rPr lang="en-US" smtClean="0"/>
              <a:pPr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E0690-4ABE-8346-BFFD-042F3834A5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990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B4FAB-5E0C-5D4B-8A5E-1BE7E06E3C73}" type="datetimeFigureOut">
              <a:rPr lang="en-US" smtClean="0"/>
              <a:pPr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E0690-4ABE-8346-BFFD-042F3834A5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021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B4FAB-5E0C-5D4B-8A5E-1BE7E06E3C73}" type="datetimeFigureOut">
              <a:rPr lang="en-US" smtClean="0"/>
              <a:pPr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E0690-4ABE-8346-BFFD-042F3834A5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22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B4FAB-5E0C-5D4B-8A5E-1BE7E06E3C73}" type="datetimeFigureOut">
              <a:rPr lang="en-US" smtClean="0"/>
              <a:pPr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E0690-4ABE-8346-BFFD-042F3834A5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252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B4FAB-5E0C-5D4B-8A5E-1BE7E06E3C73}" type="datetimeFigureOut">
              <a:rPr lang="en-US" smtClean="0"/>
              <a:pPr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E0690-4ABE-8346-BFFD-042F3834A5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637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B4FAB-5E0C-5D4B-8A5E-1BE7E06E3C73}" type="datetimeFigureOut">
              <a:rPr lang="en-US" smtClean="0"/>
              <a:pPr/>
              <a:t>8/15/2019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E0690-4ABE-8346-BFFD-042F3834A5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B4FAB-5E0C-5D4B-8A5E-1BE7E06E3C73}" type="datetimeFigureOut">
              <a:rPr lang="en-US" smtClean="0"/>
              <a:pPr/>
              <a:t>8/15/2019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E0690-4ABE-8346-BFFD-042F3834A5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65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B4FAB-5E0C-5D4B-8A5E-1BE7E06E3C73}" type="datetimeFigureOut">
              <a:rPr lang="en-US" smtClean="0"/>
              <a:pPr/>
              <a:t>8/15/2019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E0690-4ABE-8346-BFFD-042F3834A5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84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B4FAB-5E0C-5D4B-8A5E-1BE7E06E3C73}" type="datetimeFigureOut">
              <a:rPr lang="en-US" smtClean="0"/>
              <a:pPr/>
              <a:t>8/15/2019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E0690-4ABE-8346-BFFD-042F3834A5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302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B4FAB-5E0C-5D4B-8A5E-1BE7E06E3C73}" type="datetimeFigureOut">
              <a:rPr lang="en-US" smtClean="0"/>
              <a:pPr/>
              <a:t>8/15/2019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E0690-4ABE-8346-BFFD-042F3834A5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955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B4FAB-5E0C-5D4B-8A5E-1BE7E06E3C73}" type="datetimeFigureOut">
              <a:rPr lang="en-US" smtClean="0"/>
              <a:pPr/>
              <a:t>8/15/2019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E0690-4ABE-8346-BFFD-042F3834A5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916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B4FAB-5E0C-5D4B-8A5E-1BE7E06E3C73}" type="datetimeFigureOut">
              <a:rPr lang="en-US" smtClean="0"/>
              <a:pPr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E0690-4ABE-8346-BFFD-042F3834A5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287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11 </a:t>
            </a:r>
            <a:r>
              <a:rPr lang="en-US" dirty="0" err="1"/>
              <a:t>yr</a:t>
            </a:r>
            <a:r>
              <a:rPr lang="en-US" dirty="0"/>
              <a:t> old female child referred to our </a:t>
            </a:r>
            <a:r>
              <a:rPr lang="en-US" dirty="0" err="1"/>
              <a:t>opd</a:t>
            </a:r>
            <a:r>
              <a:rPr lang="en-US" dirty="0"/>
              <a:t> for renal transplant evaluation.</a:t>
            </a:r>
          </a:p>
          <a:p>
            <a:r>
              <a:rPr lang="en-US" dirty="0"/>
              <a:t>Donor was her maternal grandmother with positive history of recent onset hypertension.</a:t>
            </a:r>
          </a:p>
          <a:p>
            <a:r>
              <a:rPr lang="en-US" dirty="0"/>
              <a:t>Patient had history of multiple surgeries in the past for correction of various congenital abnormalities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350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17c84f6-ce3d-40a2-b0ba-8c8c6138fa67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2575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557440" y="2660850"/>
            <a:ext cx="2877711" cy="646331"/>
          </a:xfrm>
          <a:prstGeom prst="rect">
            <a:avLst/>
          </a:prstGeom>
          <a:solidFill>
            <a:srgbClr val="EEECE1">
              <a:alpha val="3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Left ureter being isolated for </a:t>
            </a:r>
          </a:p>
          <a:p>
            <a:r>
              <a:rPr lang="en-US" dirty="0"/>
              <a:t>            </a:t>
            </a:r>
            <a:r>
              <a:rPr lang="en-US" dirty="0" err="1"/>
              <a:t>reimplantation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6072949" y="3420355"/>
            <a:ext cx="176027" cy="35209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33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c583039-f512-45c4-81cb-028edae294d5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"/>
          <a:stretch/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31019" y="1843486"/>
            <a:ext cx="2779389" cy="646331"/>
          </a:xfrm>
          <a:prstGeom prst="rect">
            <a:avLst/>
          </a:prstGeom>
          <a:solidFill>
            <a:srgbClr val="EEECE1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Primary stitch for </a:t>
            </a:r>
            <a:r>
              <a:rPr lang="en-US" dirty="0" err="1"/>
              <a:t>reimplant</a:t>
            </a:r>
            <a:endParaRPr lang="en-US" dirty="0"/>
          </a:p>
          <a:p>
            <a:r>
              <a:rPr lang="en-US" dirty="0"/>
              <a:t>With </a:t>
            </a:r>
            <a:r>
              <a:rPr lang="en-US" dirty="0" err="1"/>
              <a:t>vicryl</a:t>
            </a:r>
            <a:r>
              <a:rPr lang="en-US" dirty="0"/>
              <a:t> 3-0 RB</a:t>
            </a:r>
          </a:p>
        </p:txBody>
      </p:sp>
      <p:sp>
        <p:nvSpPr>
          <p:cNvPr id="6" name="Down Arrow 5"/>
          <p:cNvSpPr/>
          <p:nvPr/>
        </p:nvSpPr>
        <p:spPr>
          <a:xfrm>
            <a:off x="2552399" y="2628140"/>
            <a:ext cx="264041" cy="71676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96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68c48b5-9cda-4b27-9669-fc6a6128dd81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"/>
          <a:stretch/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37617" y="2648627"/>
            <a:ext cx="774571" cy="369332"/>
          </a:xfrm>
          <a:prstGeom prst="rect">
            <a:avLst/>
          </a:prstGeom>
          <a:solidFill>
            <a:schemeClr val="bg2">
              <a:alpha val="6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ureter</a:t>
            </a:r>
          </a:p>
        </p:txBody>
      </p:sp>
      <p:sp>
        <p:nvSpPr>
          <p:cNvPr id="6" name="Down Arrow 5"/>
          <p:cNvSpPr/>
          <p:nvPr/>
        </p:nvSpPr>
        <p:spPr>
          <a:xfrm>
            <a:off x="1999169" y="3017959"/>
            <a:ext cx="125734" cy="27664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91293" y="2463961"/>
            <a:ext cx="2017124" cy="369332"/>
          </a:xfrm>
          <a:prstGeom prst="rect">
            <a:avLst/>
          </a:prstGeom>
          <a:solidFill>
            <a:schemeClr val="bg2">
              <a:alpha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Reimplantation</a:t>
            </a:r>
            <a:r>
              <a:rPr lang="en-US" dirty="0"/>
              <a:t> site</a:t>
            </a:r>
          </a:p>
        </p:txBody>
      </p:sp>
      <p:sp>
        <p:nvSpPr>
          <p:cNvPr id="8" name="Down Arrow 7"/>
          <p:cNvSpPr/>
          <p:nvPr/>
        </p:nvSpPr>
        <p:spPr>
          <a:xfrm>
            <a:off x="2791293" y="2816761"/>
            <a:ext cx="113161" cy="69161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6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130d4ae-2dd0-4239-a682-82fe2a6df7d6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"/>
          <a:stretch/>
        </p:blipFill>
        <p:spPr>
          <a:xfrm>
            <a:off x="0" y="0"/>
            <a:ext cx="9144000" cy="6858000"/>
          </a:xfrm>
        </p:spPr>
      </p:pic>
      <p:sp>
        <p:nvSpPr>
          <p:cNvPr id="5" name="Down Arrow 4"/>
          <p:cNvSpPr/>
          <p:nvPr/>
        </p:nvSpPr>
        <p:spPr>
          <a:xfrm>
            <a:off x="4297594" y="2674975"/>
            <a:ext cx="228804" cy="68118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27362" y="2305643"/>
            <a:ext cx="1839604" cy="369332"/>
          </a:xfrm>
          <a:prstGeom prst="rect">
            <a:avLst/>
          </a:prstGeom>
          <a:solidFill>
            <a:srgbClr val="EEECE1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Spatulated</a:t>
            </a:r>
            <a:r>
              <a:rPr lang="en-US" dirty="0"/>
              <a:t> ureter</a:t>
            </a:r>
          </a:p>
        </p:txBody>
      </p:sp>
    </p:spTree>
    <p:extLst>
      <p:ext uri="{BB962C8B-B14F-4D97-AF65-F5344CB8AC3E}">
        <p14:creationId xmlns:p14="http://schemas.microsoft.com/office/powerpoint/2010/main" val="1530409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f37f12d-b3b0-43ed-a604-776767d87ec0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"/>
          <a:stretch/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487871" y="790206"/>
            <a:ext cx="1185766" cy="369332"/>
          </a:xfrm>
          <a:prstGeom prst="rect">
            <a:avLst/>
          </a:prstGeom>
          <a:solidFill>
            <a:srgbClr val="EEECE1">
              <a:alpha val="48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Left ureter</a:t>
            </a:r>
          </a:p>
        </p:txBody>
      </p:sp>
      <p:sp>
        <p:nvSpPr>
          <p:cNvPr id="6" name="Down Arrow 5"/>
          <p:cNvSpPr/>
          <p:nvPr/>
        </p:nvSpPr>
        <p:spPr>
          <a:xfrm>
            <a:off x="6877646" y="1159538"/>
            <a:ext cx="125734" cy="47519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51265" y="4157608"/>
            <a:ext cx="1313180" cy="369332"/>
          </a:xfrm>
          <a:prstGeom prst="rect">
            <a:avLst/>
          </a:prstGeom>
          <a:solidFill>
            <a:srgbClr val="EEECE1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Right ureter</a:t>
            </a:r>
          </a:p>
        </p:txBody>
      </p:sp>
      <p:sp>
        <p:nvSpPr>
          <p:cNvPr id="8" name="Up Arrow 7"/>
          <p:cNvSpPr/>
          <p:nvPr/>
        </p:nvSpPr>
        <p:spPr>
          <a:xfrm flipH="1">
            <a:off x="6198683" y="3608977"/>
            <a:ext cx="209172" cy="54071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46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aafe106-9715-4c19-885e-bd6e3a186ebf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"/>
          <a:stretch/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501168" y="5712225"/>
            <a:ext cx="819455" cy="369332"/>
          </a:xfrm>
          <a:prstGeom prst="rect">
            <a:avLst/>
          </a:prstGeom>
          <a:solidFill>
            <a:schemeClr val="bg2">
              <a:alpha val="5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Kidney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48589" y="3105279"/>
            <a:ext cx="2576396" cy="369332"/>
          </a:xfrm>
          <a:prstGeom prst="rect">
            <a:avLst/>
          </a:prstGeom>
          <a:solidFill>
            <a:schemeClr val="bg2">
              <a:alpha val="66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Ureter being </a:t>
            </a:r>
            <a:r>
              <a:rPr lang="en-US" dirty="0" err="1"/>
              <a:t>reimplanted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4501168" y="3502091"/>
            <a:ext cx="166876" cy="28922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916090" y="6081557"/>
            <a:ext cx="125840" cy="23649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35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dc2fbf9-35e7-4d39-826d-ccd400ee1c6c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32972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db29f1f-2119-4709-a8c6-582f56d16123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823793" y="1918416"/>
            <a:ext cx="2095445" cy="369332"/>
          </a:xfrm>
          <a:prstGeom prst="rect">
            <a:avLst/>
          </a:prstGeom>
          <a:solidFill>
            <a:srgbClr val="EEECE1">
              <a:alpha val="4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Trasnplanted</a:t>
            </a:r>
            <a:r>
              <a:rPr lang="en-US" dirty="0"/>
              <a:t> kidney</a:t>
            </a:r>
          </a:p>
        </p:txBody>
      </p:sp>
      <p:sp>
        <p:nvSpPr>
          <p:cNvPr id="6" name="Down Arrow 5"/>
          <p:cNvSpPr/>
          <p:nvPr/>
        </p:nvSpPr>
        <p:spPr>
          <a:xfrm>
            <a:off x="4742584" y="2287749"/>
            <a:ext cx="202675" cy="50881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96978" y="4188092"/>
            <a:ext cx="902811" cy="369332"/>
          </a:xfrm>
          <a:prstGeom prst="rect">
            <a:avLst/>
          </a:prstGeom>
          <a:solidFill>
            <a:srgbClr val="EEECE1">
              <a:alpha val="4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conduit</a:t>
            </a:r>
          </a:p>
        </p:txBody>
      </p:sp>
      <p:sp>
        <p:nvSpPr>
          <p:cNvPr id="8" name="Down Arrow 7"/>
          <p:cNvSpPr/>
          <p:nvPr/>
        </p:nvSpPr>
        <p:spPr>
          <a:xfrm>
            <a:off x="2648281" y="4714981"/>
            <a:ext cx="189163" cy="51337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91004" y="3120804"/>
            <a:ext cx="1266918" cy="369332"/>
          </a:xfrm>
          <a:prstGeom prst="rect">
            <a:avLst/>
          </a:prstGeom>
          <a:solidFill>
            <a:srgbClr val="EEECE1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Iliac vessels</a:t>
            </a:r>
          </a:p>
        </p:txBody>
      </p:sp>
      <p:sp>
        <p:nvSpPr>
          <p:cNvPr id="11" name="Left Arrow 10"/>
          <p:cNvSpPr/>
          <p:nvPr/>
        </p:nvSpPr>
        <p:spPr>
          <a:xfrm flipV="1">
            <a:off x="5683354" y="3120803"/>
            <a:ext cx="707649" cy="16211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09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7d61d82c-eccf-4b5d-8e42-96cce2e27a57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"/>
          <a:stretch/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677304" y="4011371"/>
            <a:ext cx="386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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76099" y="3650658"/>
            <a:ext cx="774571" cy="369332"/>
          </a:xfrm>
          <a:prstGeom prst="rect">
            <a:avLst/>
          </a:prstGeom>
          <a:solidFill>
            <a:srgbClr val="EEECE1">
              <a:alpha val="48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ureter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98582" y="3835324"/>
            <a:ext cx="1339842" cy="369332"/>
          </a:xfrm>
          <a:prstGeom prst="rect">
            <a:avLst/>
          </a:prstGeom>
          <a:solidFill>
            <a:srgbClr val="EEECE1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Ileal</a:t>
            </a:r>
            <a:r>
              <a:rPr lang="en-US" dirty="0"/>
              <a:t> conduit</a:t>
            </a:r>
          </a:p>
        </p:txBody>
      </p:sp>
    </p:spTree>
    <p:extLst>
      <p:ext uri="{BB962C8B-B14F-4D97-AF65-F5344CB8AC3E}">
        <p14:creationId xmlns:p14="http://schemas.microsoft.com/office/powerpoint/2010/main" val="1664667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b161be2-8a4b-4707-8f28-710e8758e561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"/>
          <a:stretch/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470682" y="4803586"/>
            <a:ext cx="4269092" cy="369332"/>
          </a:xfrm>
          <a:prstGeom prst="rect">
            <a:avLst/>
          </a:prstGeom>
          <a:solidFill>
            <a:srgbClr val="EEECE1">
              <a:alpha val="48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Ileostomy with IFT through </a:t>
            </a:r>
            <a:r>
              <a:rPr lang="en-US" dirty="0" err="1"/>
              <a:t>stomal</a:t>
            </a:r>
            <a:r>
              <a:rPr lang="en-US" dirty="0"/>
              <a:t> opening</a:t>
            </a:r>
          </a:p>
        </p:txBody>
      </p:sp>
    </p:spTree>
    <p:extLst>
      <p:ext uri="{BB962C8B-B14F-4D97-AF65-F5344CB8AC3E}">
        <p14:creationId xmlns:p14="http://schemas.microsoft.com/office/powerpoint/2010/main" val="3264823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5869"/>
            <a:ext cx="8229600" cy="687328"/>
          </a:xfrm>
        </p:spPr>
        <p:txBody>
          <a:bodyPr>
            <a:normAutofit fontScale="90000"/>
          </a:bodyPr>
          <a:lstStyle/>
          <a:p>
            <a:r>
              <a:rPr lang="en-US" dirty="0"/>
              <a:t>INVESTIGATIONS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927002"/>
              </p:ext>
            </p:extLst>
          </p:nvPr>
        </p:nvGraphicFramePr>
        <p:xfrm>
          <a:off x="0" y="621461"/>
          <a:ext cx="9144000" cy="6236541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882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1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5986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dirty="0"/>
                        <a:t>USG</a:t>
                      </a:r>
                      <a:r>
                        <a:rPr lang="en-US" baseline="0" dirty="0"/>
                        <a:t> KUB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buNone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Bilateral gross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Hydronephrosis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Hydroureteronephrosis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20000"/>
                        </a:lnSpc>
                        <a:buNone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Bilateral paper thinned cortex.</a:t>
                      </a:r>
                    </a:p>
                    <a:p>
                      <a:pPr marL="0" indent="0">
                        <a:lnSpc>
                          <a:spcPct val="120000"/>
                        </a:lnSpc>
                        <a:buNone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Lost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B/L CMD</a:t>
                      </a:r>
                    </a:p>
                    <a:p>
                      <a:pPr marL="0" indent="0">
                        <a:lnSpc>
                          <a:spcPct val="120000"/>
                        </a:lnSpc>
                        <a:buNone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 void 85 ml, post void 50 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18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306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dirty="0" err="1"/>
                        <a:t>Urodynamics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buFont typeface="Arial"/>
                        <a:buChar char="•"/>
                      </a:pP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145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dirty="0"/>
                        <a:t>Radionuclide  MCU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buFont typeface="Arial"/>
                        <a:buNone/>
                      </a:pPr>
                      <a:r>
                        <a:rPr lang="en-US" baseline="0" dirty="0"/>
                        <a:t>Suggestive of Rt. VUR grade IV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2982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Cystoscopy and RGP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buNone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Small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Capacity Bladder</a:t>
                      </a:r>
                    </a:p>
                    <a:p>
                      <a:pPr marL="0" indent="0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Multiple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Trabeculations</a:t>
                      </a:r>
                      <a:endParaRPr lang="en-US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Right Gross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Hydroureteronephrosis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secondary to VUR.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" t="22972" r="37977" b="64326"/>
          <a:stretch/>
        </p:blipFill>
        <p:spPr>
          <a:xfrm>
            <a:off x="2026745" y="2080536"/>
            <a:ext cx="7117255" cy="2377755"/>
          </a:xfrm>
        </p:spPr>
      </p:pic>
    </p:spTree>
    <p:extLst>
      <p:ext uri="{BB962C8B-B14F-4D97-AF65-F5344CB8AC3E}">
        <p14:creationId xmlns:p14="http://schemas.microsoft.com/office/powerpoint/2010/main" val="4263133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4d3eb4f-1a26-4594-bb0b-91d7d473c902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"/>
          <a:stretch/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062037" y="2359407"/>
            <a:ext cx="3583032" cy="369332"/>
          </a:xfrm>
          <a:prstGeom prst="rect">
            <a:avLst/>
          </a:prstGeom>
          <a:solidFill>
            <a:srgbClr val="EEECE1">
              <a:alpha val="49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Stoma being fixed to skin and rectus </a:t>
            </a:r>
          </a:p>
        </p:txBody>
      </p:sp>
      <p:sp>
        <p:nvSpPr>
          <p:cNvPr id="6" name="Down Arrow 5"/>
          <p:cNvSpPr/>
          <p:nvPr/>
        </p:nvSpPr>
        <p:spPr>
          <a:xfrm>
            <a:off x="4300100" y="2728739"/>
            <a:ext cx="150881" cy="46526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150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0c9991b-114a-4b25-ade0-11c50a6c25d5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08"/>
          <a:stretch/>
        </p:blipFill>
        <p:spPr>
          <a:xfrm>
            <a:off x="-613417" y="0"/>
            <a:ext cx="9757417" cy="6858000"/>
          </a:xfrm>
        </p:spPr>
      </p:pic>
      <p:sp>
        <p:nvSpPr>
          <p:cNvPr id="5" name="TextBox 4"/>
          <p:cNvSpPr txBox="1"/>
          <p:nvPr/>
        </p:nvSpPr>
        <p:spPr>
          <a:xfrm>
            <a:off x="1471087" y="1417638"/>
            <a:ext cx="2967479" cy="369332"/>
          </a:xfrm>
          <a:prstGeom prst="rect">
            <a:avLst/>
          </a:prstGeom>
          <a:solidFill>
            <a:srgbClr val="EEECE1">
              <a:alpha val="49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Stoma with ileostomy and IFT</a:t>
            </a:r>
          </a:p>
        </p:txBody>
      </p:sp>
    </p:spTree>
    <p:extLst>
      <p:ext uri="{BB962C8B-B14F-4D97-AF65-F5344CB8AC3E}">
        <p14:creationId xmlns:p14="http://schemas.microsoft.com/office/powerpoint/2010/main" val="2748323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6c39d22c-5e41-4acd-b8bc-3cb53ac065b9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1685" y="0"/>
            <a:ext cx="9385685" cy="6858000"/>
          </a:xfrm>
        </p:spPr>
      </p:pic>
      <p:sp>
        <p:nvSpPr>
          <p:cNvPr id="6" name="TextBox 5"/>
          <p:cNvSpPr txBox="1"/>
          <p:nvPr/>
        </p:nvSpPr>
        <p:spPr>
          <a:xfrm>
            <a:off x="5066104" y="2450016"/>
            <a:ext cx="1661633" cy="369332"/>
          </a:xfrm>
          <a:prstGeom prst="rect">
            <a:avLst/>
          </a:prstGeom>
          <a:solidFill>
            <a:srgbClr val="EEECE1">
              <a:alpha val="4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Midline incision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14467" y="4871805"/>
            <a:ext cx="1503274" cy="369332"/>
          </a:xfrm>
          <a:prstGeom prst="rect">
            <a:avLst/>
          </a:prstGeom>
          <a:solidFill>
            <a:srgbClr val="EEECE1">
              <a:alpha val="6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Ileostomy bag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3446" y="4410140"/>
            <a:ext cx="1362272" cy="646331"/>
          </a:xfrm>
          <a:prstGeom prst="rect">
            <a:avLst/>
          </a:prstGeom>
          <a:solidFill>
            <a:srgbClr val="EEECE1">
              <a:alpha val="61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Anastamotic</a:t>
            </a:r>
            <a:endParaRPr lang="en-US" dirty="0"/>
          </a:p>
          <a:p>
            <a:r>
              <a:rPr lang="en-US" dirty="0"/>
              <a:t>Site drain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6834" y="4038312"/>
            <a:ext cx="947855" cy="646331"/>
          </a:xfrm>
          <a:prstGeom prst="rect">
            <a:avLst/>
          </a:prstGeom>
          <a:solidFill>
            <a:srgbClr val="EEECE1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Pelvic</a:t>
            </a:r>
          </a:p>
          <a:p>
            <a:r>
              <a:rPr lang="en-US" dirty="0"/>
              <a:t>drain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13086" y="3312861"/>
            <a:ext cx="466794" cy="369332"/>
          </a:xfrm>
          <a:prstGeom prst="rect">
            <a:avLst/>
          </a:prstGeom>
          <a:solidFill>
            <a:srgbClr val="EEECE1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IFT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4040" y="3661705"/>
            <a:ext cx="2323698" cy="369332"/>
          </a:xfrm>
          <a:prstGeom prst="rect">
            <a:avLst/>
          </a:prstGeom>
          <a:solidFill>
            <a:schemeClr val="bg2">
              <a:alpha val="49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URINE SEEN DRAINING</a:t>
            </a:r>
          </a:p>
        </p:txBody>
      </p:sp>
    </p:spTree>
    <p:extLst>
      <p:ext uri="{BB962C8B-B14F-4D97-AF65-F5344CB8AC3E}">
        <p14:creationId xmlns:p14="http://schemas.microsoft.com/office/powerpoint/2010/main" val="2911377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ac92257-e573-4373-ac76-1be8251d0add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0" y="0"/>
            <a:ext cx="9144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3061019" y="5656368"/>
            <a:ext cx="2635908" cy="646331"/>
          </a:xfrm>
          <a:prstGeom prst="rect">
            <a:avLst/>
          </a:prstGeom>
          <a:solidFill>
            <a:srgbClr val="EEECE1">
              <a:alpha val="4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Urostomy</a:t>
            </a:r>
            <a:r>
              <a:rPr lang="en-US" dirty="0"/>
              <a:t> Bag over Stoma </a:t>
            </a:r>
          </a:p>
          <a:p>
            <a:r>
              <a:rPr lang="en-US" dirty="0"/>
              <a:t>With IFT placed inside</a:t>
            </a:r>
          </a:p>
        </p:txBody>
      </p:sp>
      <p:sp>
        <p:nvSpPr>
          <p:cNvPr id="6" name="Left Arrow 5"/>
          <p:cNvSpPr/>
          <p:nvPr/>
        </p:nvSpPr>
        <p:spPr>
          <a:xfrm rot="2186615">
            <a:off x="3759444" y="5205981"/>
            <a:ext cx="528083" cy="13601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 rot="3354464">
            <a:off x="5047413" y="5030322"/>
            <a:ext cx="130443" cy="66439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02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INTRAOEPRATIVE /POSTOPERATIVE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Intraoperative period was uneventful </a:t>
            </a:r>
          </a:p>
          <a:p>
            <a:r>
              <a:rPr lang="en-US" dirty="0"/>
              <a:t>Post operatively patient had leak through the sides of the </a:t>
            </a:r>
            <a:r>
              <a:rPr lang="en-US" dirty="0" err="1"/>
              <a:t>urostomy</a:t>
            </a:r>
            <a:r>
              <a:rPr lang="en-US" dirty="0"/>
              <a:t> bag due to inability to properly fix the bag because of lack of space </a:t>
            </a:r>
          </a:p>
          <a:p>
            <a:r>
              <a:rPr lang="en-US" dirty="0"/>
              <a:t>Drain removal was done on POD-5</a:t>
            </a:r>
          </a:p>
          <a:p>
            <a:r>
              <a:rPr lang="en-US" dirty="0"/>
              <a:t>Suture removal was done on POD-10</a:t>
            </a:r>
          </a:p>
          <a:p>
            <a:r>
              <a:rPr lang="en-US" dirty="0"/>
              <a:t>IFT removal done on IPD basis on POD-15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693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 is presently doing well with no post operative complications</a:t>
            </a:r>
          </a:p>
          <a:p>
            <a:r>
              <a:rPr lang="en-US" dirty="0"/>
              <a:t>Stoma is healthy with no </a:t>
            </a:r>
            <a:r>
              <a:rPr lang="en-US" dirty="0" err="1"/>
              <a:t>peri</a:t>
            </a:r>
            <a:r>
              <a:rPr lang="en-US" dirty="0"/>
              <a:t> </a:t>
            </a:r>
            <a:r>
              <a:rPr lang="en-US" dirty="0" err="1"/>
              <a:t>urostomy</a:t>
            </a:r>
            <a:r>
              <a:rPr lang="en-US" dirty="0"/>
              <a:t> bag leak</a:t>
            </a:r>
          </a:p>
          <a:p>
            <a:r>
              <a:rPr lang="en-US" dirty="0"/>
              <a:t>Patient is on follow up for periodic change of </a:t>
            </a:r>
            <a:r>
              <a:rPr lang="en-US" dirty="0" err="1"/>
              <a:t>urostomy</a:t>
            </a:r>
            <a:r>
              <a:rPr lang="en-US" dirty="0"/>
              <a:t> bag </a:t>
            </a:r>
          </a:p>
        </p:txBody>
      </p:sp>
    </p:spTree>
    <p:extLst>
      <p:ext uri="{BB962C8B-B14F-4D97-AF65-F5344CB8AC3E}">
        <p14:creationId xmlns:p14="http://schemas.microsoft.com/office/powerpoint/2010/main" val="2733549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71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dk1"/>
                </a:solidFill>
              </a:rPr>
              <a:t>Structural urologic abnormalities resulting in dysfunctional lower urinary tract leading to end stage renal disease may constitute up to 20-30% in the pediatric population.</a:t>
            </a:r>
          </a:p>
          <a:p>
            <a:r>
              <a:rPr lang="en-US" dirty="0">
                <a:solidFill>
                  <a:schemeClr val="dk1"/>
                </a:solidFill>
              </a:rPr>
              <a:t>Few similar cases have been reported in literature with most extensive multi institutional review being of David A. Hatch </a:t>
            </a:r>
            <a:r>
              <a:rPr lang="en-US" dirty="0" err="1">
                <a:solidFill>
                  <a:schemeClr val="dk1"/>
                </a:solidFill>
              </a:rPr>
              <a:t>et.al</a:t>
            </a:r>
            <a:r>
              <a:rPr lang="en-US" dirty="0">
                <a:solidFill>
                  <a:schemeClr val="dk1"/>
                </a:solidFill>
              </a:rPr>
              <a:t>. that out of 30 pediatric patients with requirement for transplant with urinary diversion/bladder augmentation:</a:t>
            </a:r>
          </a:p>
          <a:p>
            <a:pPr marL="0" indent="0">
              <a:buNone/>
            </a:pPr>
            <a:r>
              <a:rPr lang="en-US" dirty="0">
                <a:solidFill>
                  <a:schemeClr val="dk1"/>
                </a:solidFill>
              </a:rPr>
              <a:t>1) 17 had augmented bladder</a:t>
            </a:r>
          </a:p>
          <a:p>
            <a:pPr marL="0" indent="0">
              <a:buNone/>
            </a:pPr>
            <a:r>
              <a:rPr lang="en-US" dirty="0">
                <a:solidFill>
                  <a:schemeClr val="dk1"/>
                </a:solidFill>
              </a:rPr>
              <a:t>2)12 had incontinent urinary conduits.</a:t>
            </a:r>
          </a:p>
          <a:p>
            <a:pPr marL="0" indent="0">
              <a:buNone/>
            </a:pPr>
            <a:r>
              <a:rPr lang="en-US" dirty="0">
                <a:solidFill>
                  <a:schemeClr val="dk1"/>
                </a:solidFill>
              </a:rPr>
              <a:t>3)1 had continent urinary reservoir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328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DETAILS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4886" y="442239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view of the high grade </a:t>
            </a:r>
            <a:r>
              <a:rPr lang="en-US" dirty="0" err="1"/>
              <a:t>Rt.VUR</a:t>
            </a:r>
            <a:r>
              <a:rPr lang="en-US" dirty="0"/>
              <a:t> and anticipated risk of post transplant recurrent UTI , pre transplant Rt. </a:t>
            </a:r>
            <a:r>
              <a:rPr lang="en-US" dirty="0" err="1"/>
              <a:t>Nephroureterectomy</a:t>
            </a:r>
            <a:r>
              <a:rPr lang="en-US" dirty="0"/>
              <a:t> was done.</a:t>
            </a:r>
          </a:p>
          <a:p>
            <a:r>
              <a:rPr lang="en-US" dirty="0"/>
              <a:t>Post which patient was planned for Live related donor renal transplantation after 6 weeks once patient had recovered from first surgery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825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 the patient was having neurogenic bladder and was not willing for life long CIC a decision for urinary diversion by </a:t>
            </a:r>
            <a:r>
              <a:rPr lang="en-US" dirty="0" err="1"/>
              <a:t>ileal</a:t>
            </a:r>
            <a:r>
              <a:rPr lang="en-US" dirty="0"/>
              <a:t> conduit was taken.</a:t>
            </a:r>
          </a:p>
          <a:p>
            <a:r>
              <a:rPr lang="en-US" dirty="0"/>
              <a:t> The native ureter and the new transplanted kidney’s ureter were Re implanted into an isolated segment of </a:t>
            </a:r>
            <a:r>
              <a:rPr lang="en-US" dirty="0" err="1"/>
              <a:t>ileum,with</a:t>
            </a:r>
            <a:r>
              <a:rPr lang="en-US" dirty="0"/>
              <a:t> Distal end of </a:t>
            </a:r>
            <a:r>
              <a:rPr lang="en-US" dirty="0" err="1"/>
              <a:t>ileal</a:t>
            </a:r>
            <a:r>
              <a:rPr lang="en-US" dirty="0"/>
              <a:t> segment coming out of abdomen as stoma.</a:t>
            </a:r>
          </a:p>
        </p:txBody>
      </p:sp>
    </p:spTree>
    <p:extLst>
      <p:ext uri="{BB962C8B-B14F-4D97-AF65-F5344CB8AC3E}">
        <p14:creationId xmlns:p14="http://schemas.microsoft.com/office/powerpoint/2010/main" val="2675522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SURGERY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Live Related donor Renal transplantation with urinary diversion using </a:t>
            </a:r>
            <a:r>
              <a:rPr lang="en-US" dirty="0" err="1"/>
              <a:t>ileal</a:t>
            </a:r>
            <a:r>
              <a:rPr lang="en-US" dirty="0"/>
              <a:t> conduit and </a:t>
            </a:r>
            <a:r>
              <a:rPr lang="en-US" dirty="0" err="1"/>
              <a:t>reimplantion</a:t>
            </a:r>
            <a:r>
              <a:rPr lang="en-US" dirty="0"/>
              <a:t> of the native ureter and transplanted kidney ureter into the conduit</a:t>
            </a:r>
          </a:p>
          <a:p>
            <a:r>
              <a:rPr lang="en-US" dirty="0"/>
              <a:t>Donor kidney was placed into the Rt. Iliac fossa ,with vascular </a:t>
            </a:r>
            <a:r>
              <a:rPr lang="en-US" dirty="0" err="1"/>
              <a:t>anastamosis</a:t>
            </a:r>
            <a:r>
              <a:rPr lang="en-US" dirty="0"/>
              <a:t> done to the iliac vessels (</a:t>
            </a:r>
            <a:r>
              <a:rPr lang="en-US" dirty="0" err="1"/>
              <a:t>Rt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557135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4728d52-52eb-4943-9b12-4626590a609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0" y="-16532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821482" y="2721371"/>
            <a:ext cx="1841633" cy="369332"/>
          </a:xfrm>
          <a:prstGeom prst="rect">
            <a:avLst/>
          </a:prstGeom>
          <a:solidFill>
            <a:srgbClr val="EEECE1">
              <a:alpha val="4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Mesentric</a:t>
            </a:r>
            <a:r>
              <a:rPr lang="en-US" dirty="0"/>
              <a:t> vessels</a:t>
            </a:r>
          </a:p>
        </p:txBody>
      </p:sp>
      <p:sp>
        <p:nvSpPr>
          <p:cNvPr id="6" name="Left Arrow 5"/>
          <p:cNvSpPr/>
          <p:nvPr/>
        </p:nvSpPr>
        <p:spPr>
          <a:xfrm rot="19879404">
            <a:off x="5170583" y="3262565"/>
            <a:ext cx="754405" cy="14911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06615" y="34406"/>
            <a:ext cx="2929007" cy="369332"/>
          </a:xfrm>
          <a:prstGeom prst="rect">
            <a:avLst/>
          </a:prstGeom>
          <a:solidFill>
            <a:srgbClr val="EEECE1">
              <a:alpha val="4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Segment of ileum for conduit</a:t>
            </a:r>
          </a:p>
        </p:txBody>
      </p:sp>
    </p:spTree>
    <p:extLst>
      <p:ext uri="{BB962C8B-B14F-4D97-AF65-F5344CB8AC3E}">
        <p14:creationId xmlns:p14="http://schemas.microsoft.com/office/powerpoint/2010/main" val="3882079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3a09826-55bd-4686-a7f2-47eb5f0ccb3a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305" r="-26553"/>
          <a:stretch/>
        </p:blipFill>
        <p:spPr>
          <a:xfrm>
            <a:off x="-2771103" y="0"/>
            <a:ext cx="14343026" cy="6858000"/>
          </a:xfrm>
        </p:spPr>
      </p:pic>
      <p:sp>
        <p:nvSpPr>
          <p:cNvPr id="5" name="TextBox 4"/>
          <p:cNvSpPr txBox="1"/>
          <p:nvPr/>
        </p:nvSpPr>
        <p:spPr>
          <a:xfrm>
            <a:off x="3774308" y="863640"/>
            <a:ext cx="2133918" cy="369332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Ileoileal</a:t>
            </a:r>
            <a:r>
              <a:rPr lang="en-US" dirty="0"/>
              <a:t> </a:t>
            </a:r>
            <a:r>
              <a:rPr lang="en-US" dirty="0" err="1"/>
              <a:t>anastamosis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4695481" y="1232972"/>
            <a:ext cx="269413" cy="60913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77652" y="1842108"/>
            <a:ext cx="2890535" cy="369332"/>
          </a:xfrm>
          <a:prstGeom prst="rect">
            <a:avLst/>
          </a:prstGeom>
          <a:solidFill>
            <a:srgbClr val="EEECE1">
              <a:alpha val="49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Isolated segment for conduit</a:t>
            </a:r>
          </a:p>
        </p:txBody>
      </p:sp>
      <p:sp>
        <p:nvSpPr>
          <p:cNvPr id="8" name="Down Arrow 7"/>
          <p:cNvSpPr/>
          <p:nvPr/>
        </p:nvSpPr>
        <p:spPr>
          <a:xfrm>
            <a:off x="2309253" y="2211440"/>
            <a:ext cx="243754" cy="51310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97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8cf5cdcf-e6ee-4abb-a181-bdceefbe0219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72" r="1"/>
          <a:stretch/>
        </p:blipFill>
        <p:spPr>
          <a:xfrm>
            <a:off x="-856968" y="0"/>
            <a:ext cx="10000968" cy="6858000"/>
          </a:xfrm>
        </p:spPr>
      </p:pic>
      <p:sp>
        <p:nvSpPr>
          <p:cNvPr id="5" name="TextBox 4"/>
          <p:cNvSpPr txBox="1"/>
          <p:nvPr/>
        </p:nvSpPr>
        <p:spPr>
          <a:xfrm>
            <a:off x="5016784" y="1492449"/>
            <a:ext cx="2236510" cy="369332"/>
          </a:xfrm>
          <a:prstGeom prst="rect">
            <a:avLst/>
          </a:prstGeom>
          <a:solidFill>
            <a:srgbClr val="EEECE1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Isolated </a:t>
            </a:r>
            <a:r>
              <a:rPr lang="en-US" dirty="0" err="1"/>
              <a:t>ileal</a:t>
            </a:r>
            <a:r>
              <a:rPr lang="en-US" dirty="0"/>
              <a:t> segment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2055" y="1742887"/>
            <a:ext cx="2397862" cy="646331"/>
          </a:xfrm>
          <a:prstGeom prst="rect">
            <a:avLst/>
          </a:prstGeom>
          <a:solidFill>
            <a:srgbClr val="EEECE1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Mesentry</a:t>
            </a:r>
            <a:r>
              <a:rPr lang="en-US" dirty="0"/>
              <a:t> supplying the </a:t>
            </a:r>
          </a:p>
          <a:p>
            <a:r>
              <a:rPr lang="en-US" dirty="0"/>
              <a:t>conduit segment</a:t>
            </a:r>
          </a:p>
        </p:txBody>
      </p:sp>
      <p:sp>
        <p:nvSpPr>
          <p:cNvPr id="7" name="Down Arrow 6"/>
          <p:cNvSpPr/>
          <p:nvPr/>
        </p:nvSpPr>
        <p:spPr>
          <a:xfrm rot="18783186">
            <a:off x="3134325" y="2240239"/>
            <a:ext cx="237456" cy="148576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61207" y="6123944"/>
            <a:ext cx="2133918" cy="369332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Ileoileal</a:t>
            </a:r>
            <a:r>
              <a:rPr lang="en-US" dirty="0"/>
              <a:t> </a:t>
            </a:r>
            <a:r>
              <a:rPr lang="en-US" dirty="0" err="1"/>
              <a:t>anastamosis</a:t>
            </a:r>
            <a:endParaRPr lang="en-US" dirty="0"/>
          </a:p>
        </p:txBody>
      </p:sp>
      <p:sp>
        <p:nvSpPr>
          <p:cNvPr id="9" name="Up Arrow 8"/>
          <p:cNvSpPr/>
          <p:nvPr/>
        </p:nvSpPr>
        <p:spPr>
          <a:xfrm>
            <a:off x="4350394" y="5105383"/>
            <a:ext cx="169740" cy="93053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81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389</TotalTime>
  <Words>499</Words>
  <Application>Microsoft Office PowerPoint</Application>
  <PresentationFormat>On-screen Show (4:3)</PresentationFormat>
  <Paragraphs>83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Wingdings</vt:lpstr>
      <vt:lpstr>Office Theme</vt:lpstr>
      <vt:lpstr>CASE DETAILS</vt:lpstr>
      <vt:lpstr>INVESTIGATIONS</vt:lpstr>
      <vt:lpstr>REVIEW</vt:lpstr>
      <vt:lpstr>CASE DETAILS</vt:lpstr>
      <vt:lpstr>PLAN</vt:lpstr>
      <vt:lpstr>SURGERY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INTRAOEPRATIVE /POSTOPERATIVE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BPH</dc:title>
  <dc:creator>Bhavishya Chugh</dc:creator>
  <cp:lastModifiedBy>Vijay Gaikwad</cp:lastModifiedBy>
  <cp:revision>49</cp:revision>
  <dcterms:created xsi:type="dcterms:W3CDTF">2019-06-05T07:33:17Z</dcterms:created>
  <dcterms:modified xsi:type="dcterms:W3CDTF">2019-08-15T07:50:35Z</dcterms:modified>
</cp:coreProperties>
</file>