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7" r:id="rId2"/>
    <p:sldMasterId id="2147483684" r:id="rId3"/>
    <p:sldMasterId id="2147483672" r:id="rId4"/>
  </p:sldMasterIdLst>
  <p:notesMasterIdLst>
    <p:notesMasterId r:id="rId50"/>
  </p:notesMasterIdLst>
  <p:sldIdLst>
    <p:sldId id="256" r:id="rId5"/>
    <p:sldId id="257" r:id="rId6"/>
    <p:sldId id="460" r:id="rId7"/>
    <p:sldId id="386" r:id="rId8"/>
    <p:sldId id="259" r:id="rId9"/>
    <p:sldId id="265" r:id="rId10"/>
    <p:sldId id="387" r:id="rId11"/>
    <p:sldId id="388" r:id="rId12"/>
    <p:sldId id="267" r:id="rId13"/>
    <p:sldId id="461" r:id="rId14"/>
    <p:sldId id="405" r:id="rId15"/>
    <p:sldId id="462" r:id="rId16"/>
    <p:sldId id="312" r:id="rId17"/>
    <p:sldId id="351" r:id="rId18"/>
    <p:sldId id="352" r:id="rId19"/>
    <p:sldId id="290" r:id="rId20"/>
    <p:sldId id="427" r:id="rId21"/>
    <p:sldId id="428" r:id="rId22"/>
    <p:sldId id="463" r:id="rId23"/>
    <p:sldId id="429" r:id="rId24"/>
    <p:sldId id="431" r:id="rId25"/>
    <p:sldId id="435" r:id="rId26"/>
    <p:sldId id="419" r:id="rId27"/>
    <p:sldId id="464" r:id="rId28"/>
    <p:sldId id="274" r:id="rId29"/>
    <p:sldId id="439" r:id="rId30"/>
    <p:sldId id="440" r:id="rId31"/>
    <p:sldId id="454" r:id="rId32"/>
    <p:sldId id="453" r:id="rId33"/>
    <p:sldId id="442" r:id="rId34"/>
    <p:sldId id="444" r:id="rId35"/>
    <p:sldId id="443" r:id="rId36"/>
    <p:sldId id="458" r:id="rId37"/>
    <p:sldId id="445" r:id="rId38"/>
    <p:sldId id="449" r:id="rId39"/>
    <p:sldId id="459" r:id="rId40"/>
    <p:sldId id="465" r:id="rId41"/>
    <p:sldId id="451" r:id="rId42"/>
    <p:sldId id="466" r:id="rId43"/>
    <p:sldId id="447" r:id="rId44"/>
    <p:sldId id="446" r:id="rId45"/>
    <p:sldId id="450" r:id="rId46"/>
    <p:sldId id="455" r:id="rId47"/>
    <p:sldId id="437" r:id="rId48"/>
    <p:sldId id="456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76" autoAdjust="0"/>
    <p:restoredTop sz="92473" autoAdjust="0"/>
  </p:normalViewPr>
  <p:slideViewPr>
    <p:cSldViewPr snapToGrid="0">
      <p:cViewPr varScale="1">
        <p:scale>
          <a:sx n="66" d="100"/>
          <a:sy n="66" d="100"/>
        </p:scale>
        <p:origin x="75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3A0EA-31BB-4923-963C-30AEC5DB0EA2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039AA-C1CA-4134-B05C-462C776A6B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>
                <a:latin typeface="Times New Roman"/>
                <a:cs typeface="Times New Roman"/>
              </a:rPr>
              <a:t>1.(tapered by 5mg/week).</a:t>
            </a:r>
          </a:p>
          <a:p>
            <a:r>
              <a:rPr lang="en-US" sz="1200" dirty="0">
                <a:latin typeface="Times New Roman"/>
                <a:cs typeface="Times New Roman"/>
              </a:rPr>
              <a:t>5 (</a:t>
            </a:r>
            <a:r>
              <a:rPr lang="en-US" sz="1200" dirty="0" err="1">
                <a:latin typeface="Times New Roman"/>
                <a:cs typeface="Times New Roman"/>
              </a:rPr>
              <a:t>S.Creat</a:t>
            </a:r>
            <a:r>
              <a:rPr lang="en-US" sz="1200" dirty="0">
                <a:latin typeface="Times New Roman"/>
                <a:cs typeface="Times New Roman"/>
              </a:rPr>
              <a:t> told to be 7.5 at initiation).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039AA-C1CA-4134-B05C-462C776A6BC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>
                <a:latin typeface="Times New Roman"/>
                <a:cs typeface="Times New Roman"/>
              </a:rPr>
              <a:t>however, d/t persistently rising RFT and </a:t>
            </a:r>
            <a:r>
              <a:rPr lang="en-US" sz="1200" dirty="0" err="1">
                <a:latin typeface="Times New Roman"/>
                <a:cs typeface="Times New Roman"/>
              </a:rPr>
              <a:t>oliguria</a:t>
            </a:r>
            <a:r>
              <a:rPr lang="en-US" sz="1200" dirty="0">
                <a:latin typeface="Times New Roman"/>
                <a:cs typeface="Times New Roman"/>
              </a:rPr>
              <a:t>, he was put on thrice weekly maintenance HD with Right IJV </a:t>
            </a:r>
            <a:r>
              <a:rPr lang="en-US" sz="1200" dirty="0" err="1">
                <a:latin typeface="Times New Roman"/>
                <a:cs typeface="Times New Roman"/>
              </a:rPr>
              <a:t>tunnelled</a:t>
            </a:r>
            <a:r>
              <a:rPr lang="en-US" sz="1200" dirty="0">
                <a:latin typeface="Times New Roman"/>
                <a:cs typeface="Times New Roman"/>
              </a:rPr>
              <a:t> </a:t>
            </a:r>
            <a:r>
              <a:rPr lang="en-US" sz="1200" dirty="0" err="1">
                <a:latin typeface="Times New Roman"/>
                <a:cs typeface="Times New Roman"/>
              </a:rPr>
              <a:t>permcath</a:t>
            </a:r>
            <a:r>
              <a:rPr lang="en-US" sz="1200" dirty="0">
                <a:latin typeface="Times New Roman"/>
                <a:cs typeface="Times New Roman"/>
              </a:rPr>
              <a:t> as access.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039AA-C1CA-4134-B05C-462C776A6BC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An </a:t>
            </a:r>
            <a:r>
              <a:rPr lang="en-US" sz="1200" b="1" dirty="0"/>
              <a:t>Italian</a:t>
            </a:r>
            <a:r>
              <a:rPr lang="en-US" sz="1200" dirty="0"/>
              <a:t> cohort study of 190 patients followed for 15 years  - of the 22% of patients with recurrence, 1/3</a:t>
            </a:r>
            <a:r>
              <a:rPr lang="en-US" sz="1200" baseline="30000" dirty="0"/>
              <a:t>rd</a:t>
            </a:r>
            <a:r>
              <a:rPr lang="en-US" sz="1200" dirty="0"/>
              <a:t> graft loss because of </a:t>
            </a:r>
            <a:r>
              <a:rPr lang="en-US" sz="1200" dirty="0" err="1"/>
              <a:t>IgAN</a:t>
            </a:r>
            <a:r>
              <a:rPr lang="en-US" sz="1200" dirty="0"/>
              <a:t> recurrence during follow-up.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039AA-C1CA-4134-B05C-462C776A6BC5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6C8A3-2EDB-4AFC-A01F-F24AFF12E7E1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E122-01FF-4AD4-AC3A-41F4395EB3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577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6C8A3-2EDB-4AFC-A01F-F24AFF12E7E1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E122-01FF-4AD4-AC3A-41F4395EB3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457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6C8A3-2EDB-4AFC-A01F-F24AFF12E7E1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E122-01FF-4AD4-AC3A-41F4395EB3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84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6C8A3-2EDB-4AFC-A01F-F24AFF12E7E1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E122-01FF-4AD4-AC3A-41F4395EB3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00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9116-BFB4-427A-8B35-ADD01959233E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C493-2B9C-4784-AF6D-AEB06AC7E8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9116-BFB4-427A-8B35-ADD01959233E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C493-2B9C-4784-AF6D-AEB06AC7E8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9116-BFB4-427A-8B35-ADD01959233E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C493-2B9C-4784-AF6D-AEB06AC7E8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9116-BFB4-427A-8B35-ADD01959233E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C493-2B9C-4784-AF6D-AEB06AC7E8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9116-BFB4-427A-8B35-ADD01959233E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C493-2B9C-4784-AF6D-AEB06AC7E8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9116-BFB4-427A-8B35-ADD01959233E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C493-2B9C-4784-AF6D-AEB06AC7E8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9116-BFB4-427A-8B35-ADD01959233E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C493-2B9C-4784-AF6D-AEB06AC7E8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6C8A3-2EDB-4AFC-A01F-F24AFF12E7E1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E122-01FF-4AD4-AC3A-41F4395EB3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125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9116-BFB4-427A-8B35-ADD01959233E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C493-2B9C-4784-AF6D-AEB06AC7E8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9116-BFB4-427A-8B35-ADD01959233E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C493-2B9C-4784-AF6D-AEB06AC7E8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9116-BFB4-427A-8B35-ADD01959233E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C493-2B9C-4784-AF6D-AEB06AC7E8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9116-BFB4-427A-8B35-ADD01959233E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C493-2B9C-4784-AF6D-AEB06AC7E8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9CC9-AC1A-4DC3-B2E4-429A544FAAF7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00301-6366-49D7-A96F-8E2BAE62DB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9CC9-AC1A-4DC3-B2E4-429A544FAAF7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00301-6366-49D7-A96F-8E2BAE62DB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9CC9-AC1A-4DC3-B2E4-429A544FAAF7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00301-6366-49D7-A96F-8E2BAE62DB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9CC9-AC1A-4DC3-B2E4-429A544FAAF7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00301-6366-49D7-A96F-8E2BAE62DB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9CC9-AC1A-4DC3-B2E4-429A544FAAF7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00301-6366-49D7-A96F-8E2BAE62DB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9CC9-AC1A-4DC3-B2E4-429A544FAAF7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00301-6366-49D7-A96F-8E2BAE62DB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6C8A3-2EDB-4AFC-A01F-F24AFF12E7E1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E122-01FF-4AD4-AC3A-41F4395EB3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9CC9-AC1A-4DC3-B2E4-429A544FAAF7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00301-6366-49D7-A96F-8E2BAE62DB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9CC9-AC1A-4DC3-B2E4-429A544FAAF7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00301-6366-49D7-A96F-8E2BAE62DB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9CC9-AC1A-4DC3-B2E4-429A544FAAF7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00301-6366-49D7-A96F-8E2BAE62DB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9CC9-AC1A-4DC3-B2E4-429A544FAAF7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00301-6366-49D7-A96F-8E2BAE62DB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9CC9-AC1A-4DC3-B2E4-429A544FAAF7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00301-6366-49D7-A96F-8E2BAE62DB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D30C-EDCC-4FEF-8BD8-F9F83513E7FF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B5F0-CA64-4C85-A2CA-90CB54AF32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D30C-EDCC-4FEF-8BD8-F9F83513E7FF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B5F0-CA64-4C85-A2CA-90CB54AF32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D30C-EDCC-4FEF-8BD8-F9F83513E7FF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B5F0-CA64-4C85-A2CA-90CB54AF32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D30C-EDCC-4FEF-8BD8-F9F83513E7FF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B5F0-CA64-4C85-A2CA-90CB54AF32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D30C-EDCC-4FEF-8BD8-F9F83513E7FF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B5F0-CA64-4C85-A2CA-90CB54AF32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6C8A3-2EDB-4AFC-A01F-F24AFF12E7E1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E122-01FF-4AD4-AC3A-41F4395EB3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6592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D30C-EDCC-4FEF-8BD8-F9F83513E7FF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B5F0-CA64-4C85-A2CA-90CB54AF32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D30C-EDCC-4FEF-8BD8-F9F83513E7FF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B5F0-CA64-4C85-A2CA-90CB54AF32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D30C-EDCC-4FEF-8BD8-F9F83513E7FF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B5F0-CA64-4C85-A2CA-90CB54AF32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D30C-EDCC-4FEF-8BD8-F9F83513E7FF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B5F0-CA64-4C85-A2CA-90CB54AF32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D30C-EDCC-4FEF-8BD8-F9F83513E7FF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B5F0-CA64-4C85-A2CA-90CB54AF32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D30C-EDCC-4FEF-8BD8-F9F83513E7FF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BB5F0-CA64-4C85-A2CA-90CB54AF32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6C8A3-2EDB-4AFC-A01F-F24AFF12E7E1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E122-01FF-4AD4-AC3A-41F4395EB3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04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6C8A3-2EDB-4AFC-A01F-F24AFF12E7E1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E122-01FF-4AD4-AC3A-41F4395EB3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63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6C8A3-2EDB-4AFC-A01F-F24AFF12E7E1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E122-01FF-4AD4-AC3A-41F4395EB3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72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6C8A3-2EDB-4AFC-A01F-F24AFF12E7E1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E122-01FF-4AD4-AC3A-41F4395EB3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2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6C8A3-2EDB-4AFC-A01F-F24AFF12E7E1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E122-01FF-4AD4-AC3A-41F4395EB3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1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6C8A3-2EDB-4AFC-A01F-F24AFF12E7E1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AE122-01FF-4AD4-AC3A-41F4395EB3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34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6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Times New Roman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E9116-BFB4-427A-8B35-ADD01959233E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7C493-2B9C-4784-AF6D-AEB06AC7E8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79CC9-AC1A-4DC3-B2E4-429A544FAAF7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00301-6366-49D7-A96F-8E2BAE62DB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AD30C-EDCC-4FEF-8BD8-F9F83513E7FF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BB5F0-CA64-4C85-A2CA-90CB54AF32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3588" y="874884"/>
            <a:ext cx="10371909" cy="23876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/>
                <a:cs typeface="Times New Roman"/>
              </a:rPr>
              <a:t>RECURRENCE AFTER TRANSPLANT: </a:t>
            </a:r>
            <a:br>
              <a:rPr lang="en-US" sz="3600" b="1" dirty="0">
                <a:latin typeface="Times New Roman"/>
                <a:cs typeface="Times New Roman"/>
              </a:rPr>
            </a:br>
            <a:br>
              <a:rPr lang="en-US" sz="3600" b="1" dirty="0">
                <a:latin typeface="Times New Roman"/>
                <a:cs typeface="Times New Roman"/>
              </a:rPr>
            </a:br>
            <a:r>
              <a:rPr lang="en-US" sz="3600" b="1" dirty="0">
                <a:latin typeface="Times New Roman"/>
                <a:cs typeface="Times New Roman"/>
              </a:rPr>
              <a:t>SOME HAPPY ENDINGS AND </a:t>
            </a:r>
            <a:br>
              <a:rPr lang="en-US" sz="3600" b="1" dirty="0">
                <a:latin typeface="Times New Roman"/>
                <a:cs typeface="Times New Roman"/>
              </a:rPr>
            </a:br>
            <a:r>
              <a:rPr lang="en-US" sz="3600" b="1" dirty="0">
                <a:latin typeface="Times New Roman"/>
                <a:cs typeface="Times New Roman"/>
              </a:rPr>
              <a:t>SOME NOT-SO-HAPPY ONES 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9314" y="4702847"/>
            <a:ext cx="9144000" cy="1655762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Times New Roman"/>
                <a:cs typeface="Times New Roman"/>
              </a:rPr>
              <a:t>Dr. Adel </a:t>
            </a:r>
            <a:r>
              <a:rPr lang="en-US" dirty="0" err="1">
                <a:latin typeface="Times New Roman"/>
                <a:cs typeface="Times New Roman"/>
              </a:rPr>
              <a:t>Moideen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 err="1">
                <a:latin typeface="Times New Roman"/>
                <a:cs typeface="Times New Roman"/>
              </a:rPr>
              <a:t>II</a:t>
            </a:r>
            <a:r>
              <a:rPr lang="en-US" baseline="30000" dirty="0" err="1">
                <a:latin typeface="Times New Roman"/>
                <a:cs typeface="Times New Roman"/>
              </a:rPr>
              <a:t>nd</a:t>
            </a:r>
            <a:r>
              <a:rPr lang="en-US" dirty="0">
                <a:latin typeface="Times New Roman"/>
                <a:cs typeface="Times New Roman"/>
              </a:rPr>
              <a:t> Year Resident</a:t>
            </a:r>
          </a:p>
          <a:p>
            <a:r>
              <a:rPr lang="en-US" dirty="0">
                <a:latin typeface="Times New Roman"/>
                <a:cs typeface="Times New Roman"/>
              </a:rPr>
              <a:t>Department of Nephrology</a:t>
            </a:r>
          </a:p>
          <a:p>
            <a:r>
              <a:rPr lang="en-US" dirty="0">
                <a:latin typeface="Times New Roman"/>
                <a:cs typeface="Times New Roman"/>
              </a:rPr>
              <a:t>Dr. D Y Patil Medical College</a:t>
            </a:r>
          </a:p>
          <a:p>
            <a:r>
              <a:rPr lang="en-US" dirty="0">
                <a:latin typeface="Times New Roman"/>
                <a:cs typeface="Times New Roman"/>
              </a:rPr>
              <a:t>Pune</a:t>
            </a:r>
          </a:p>
          <a:p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87774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8424"/>
            <a:ext cx="10515600" cy="5098790"/>
          </a:xfrm>
        </p:spPr>
        <p:txBody>
          <a:bodyPr/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Few interstitial blood vessels show moderate medial thickening. 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No </a:t>
            </a:r>
            <a:r>
              <a:rPr lang="en-US" sz="2000" dirty="0" err="1"/>
              <a:t>glomerulitis</a:t>
            </a:r>
            <a:r>
              <a:rPr lang="en-US" sz="2000" dirty="0"/>
              <a:t> or chronic </a:t>
            </a:r>
            <a:r>
              <a:rPr lang="en-US" sz="2000" dirty="0" err="1"/>
              <a:t>glomerulopathy</a:t>
            </a:r>
            <a:r>
              <a:rPr lang="en-US" sz="2000" dirty="0"/>
              <a:t>/ No necrotizing lesion seen/ No </a:t>
            </a:r>
            <a:r>
              <a:rPr lang="en-US" sz="2000" dirty="0" err="1"/>
              <a:t>peritubular</a:t>
            </a:r>
            <a:r>
              <a:rPr lang="en-US" sz="2000" dirty="0"/>
              <a:t> </a:t>
            </a:r>
            <a:r>
              <a:rPr lang="en-US" sz="2000" dirty="0" err="1"/>
              <a:t>capillaritis</a:t>
            </a:r>
            <a:r>
              <a:rPr lang="en-US" sz="2000" dirty="0"/>
              <a:t>.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No evidence of BKV nephropathy or CNI </a:t>
            </a:r>
            <a:r>
              <a:rPr lang="en-US" sz="2000" dirty="0" err="1"/>
              <a:t>toxixity</a:t>
            </a:r>
            <a:endParaRPr lang="en-IN" sz="20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.</a:t>
            </a:r>
            <a:endParaRPr lang="en-US" dirty="0">
              <a:latin typeface="Times New Roman"/>
              <a:cs typeface="Times New Roman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8173" y="788588"/>
            <a:ext cx="10000722" cy="6325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err="1"/>
              <a:t>Immunofluorescence</a:t>
            </a:r>
            <a:r>
              <a:rPr lang="en-US" sz="2000" b="1" dirty="0"/>
              <a:t>:</a:t>
            </a:r>
          </a:p>
          <a:p>
            <a:endParaRPr lang="en-US" sz="2000" b="1" dirty="0"/>
          </a:p>
          <a:p>
            <a:pPr marL="0" indent="0">
              <a:buFont typeface="Wingdings" pitchFamily="2" charset="2"/>
              <a:buChar char="Ø"/>
            </a:pPr>
            <a:r>
              <a:rPr lang="en-US" sz="2000" dirty="0" err="1"/>
              <a:t>IgG</a:t>
            </a:r>
            <a:r>
              <a:rPr lang="en-US" sz="2000" dirty="0"/>
              <a:t>: Negative</a:t>
            </a:r>
          </a:p>
          <a:p>
            <a:pPr marL="0" indent="0">
              <a:buFont typeface="Wingdings" pitchFamily="2" charset="2"/>
              <a:buChar char="Ø"/>
            </a:pPr>
            <a:r>
              <a:rPr lang="en-US" sz="2000" b="1" dirty="0" err="1"/>
              <a:t>IgA</a:t>
            </a:r>
            <a:r>
              <a:rPr lang="en-US" sz="2000" dirty="0"/>
              <a:t>: 3+ granular in </a:t>
            </a:r>
            <a:r>
              <a:rPr lang="en-US" sz="2000" dirty="0" err="1"/>
              <a:t>mesangium</a:t>
            </a:r>
            <a:endParaRPr lang="en-US" sz="2000" dirty="0"/>
          </a:p>
          <a:p>
            <a:pPr marL="0" indent="0">
              <a:buFont typeface="Wingdings" pitchFamily="2" charset="2"/>
              <a:buChar char="Ø"/>
            </a:pPr>
            <a:r>
              <a:rPr lang="en-US" sz="2000" dirty="0" err="1"/>
              <a:t>IgM</a:t>
            </a:r>
            <a:r>
              <a:rPr lang="en-US" sz="2000" dirty="0"/>
              <a:t>: Negative</a:t>
            </a:r>
          </a:p>
          <a:p>
            <a:pPr marL="0" indent="0">
              <a:buFont typeface="Wingdings" pitchFamily="2" charset="2"/>
              <a:buChar char="Ø"/>
            </a:pPr>
            <a:r>
              <a:rPr lang="en-US" sz="2000" dirty="0"/>
              <a:t>C3: Negative</a:t>
            </a:r>
          </a:p>
          <a:p>
            <a:pPr marL="0" indent="0">
              <a:buFont typeface="Wingdings" pitchFamily="2" charset="2"/>
              <a:buChar char="Ø"/>
            </a:pPr>
            <a:r>
              <a:rPr lang="en-US" sz="2000" dirty="0"/>
              <a:t>C1q: Negative</a:t>
            </a:r>
          </a:p>
          <a:p>
            <a:pPr marL="0" indent="0">
              <a:buFont typeface="Wingdings" pitchFamily="2" charset="2"/>
              <a:buChar char="Ø"/>
            </a:pPr>
            <a:r>
              <a:rPr lang="en-US" sz="2000" dirty="0"/>
              <a:t>Kappa: 2+ granular in </a:t>
            </a:r>
            <a:r>
              <a:rPr lang="en-US" sz="2000" dirty="0" err="1"/>
              <a:t>mesangium</a:t>
            </a:r>
            <a:endParaRPr lang="en-US" sz="2000" dirty="0"/>
          </a:p>
          <a:p>
            <a:pPr marL="0" indent="0">
              <a:buFont typeface="Wingdings" pitchFamily="2" charset="2"/>
              <a:buChar char="Ø"/>
            </a:pPr>
            <a:r>
              <a:rPr lang="en-US" sz="2000" dirty="0"/>
              <a:t>Lambda: 2+ granular in </a:t>
            </a:r>
            <a:r>
              <a:rPr lang="en-US" sz="2000" dirty="0" err="1"/>
              <a:t>mesangium</a:t>
            </a:r>
            <a:r>
              <a:rPr lang="en-US" sz="2000" dirty="0"/>
              <a:t> </a:t>
            </a:r>
          </a:p>
          <a:p>
            <a:pPr marL="0" indent="0">
              <a:buFont typeface="Wingdings" pitchFamily="2" charset="2"/>
              <a:buChar char="Ø"/>
            </a:pPr>
            <a:r>
              <a:rPr lang="en-US" sz="2000" dirty="0"/>
              <a:t>C4d: Negative in </a:t>
            </a:r>
            <a:r>
              <a:rPr lang="en-US" sz="2000" dirty="0" err="1"/>
              <a:t>peritubular</a:t>
            </a:r>
            <a:r>
              <a:rPr lang="en-US" sz="2000" dirty="0"/>
              <a:t> capillaries (C4d0)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 err="1"/>
              <a:t>Immunohistochemistry</a:t>
            </a:r>
            <a:r>
              <a:rPr lang="en-US" sz="2000" b="1" dirty="0"/>
              <a:t>:</a:t>
            </a:r>
          </a:p>
          <a:p>
            <a:pPr marL="0" indent="0">
              <a:buFont typeface="Wingdings" pitchFamily="2" charset="2"/>
              <a:buChar char="Ø"/>
            </a:pPr>
            <a:r>
              <a:rPr lang="en-US" sz="2000" dirty="0"/>
              <a:t>SV40-Negative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Overall features are of </a:t>
            </a:r>
            <a:r>
              <a:rPr lang="en-US" b="1" dirty="0" err="1"/>
              <a:t>IgA</a:t>
            </a:r>
            <a:r>
              <a:rPr lang="en-US" b="1" dirty="0"/>
              <a:t> nephropathy (</a:t>
            </a:r>
            <a:r>
              <a:rPr lang="en-US" b="1" dirty="0" err="1"/>
              <a:t>denovo</a:t>
            </a:r>
            <a:r>
              <a:rPr lang="en-US" b="1" dirty="0"/>
              <a:t>/recurrent) with 18% </a:t>
            </a:r>
            <a:r>
              <a:rPr lang="en-US" b="1" dirty="0" err="1"/>
              <a:t>glomerular</a:t>
            </a:r>
            <a:r>
              <a:rPr lang="en-US" b="1" dirty="0"/>
              <a:t> crescents.</a:t>
            </a:r>
          </a:p>
          <a:p>
            <a:pPr marL="0" indent="0">
              <a:buNone/>
            </a:pPr>
            <a:r>
              <a:rPr lang="en-US" b="1" dirty="0"/>
              <a:t>Diagnosis:</a:t>
            </a:r>
          </a:p>
          <a:p>
            <a:pPr marL="0" indent="0">
              <a:buNone/>
            </a:pPr>
            <a:r>
              <a:rPr lang="en-US" dirty="0" err="1"/>
              <a:t>IgA</a:t>
            </a:r>
            <a:r>
              <a:rPr lang="en-US" dirty="0"/>
              <a:t> nephropathy (</a:t>
            </a:r>
            <a:r>
              <a:rPr lang="en-US" dirty="0" err="1"/>
              <a:t>denovo</a:t>
            </a:r>
            <a:r>
              <a:rPr lang="en-US" dirty="0"/>
              <a:t>/recurrent) with 18% </a:t>
            </a:r>
            <a:r>
              <a:rPr lang="en-US" dirty="0" err="1"/>
              <a:t>glomerular</a:t>
            </a:r>
            <a:r>
              <a:rPr lang="en-US" dirty="0"/>
              <a:t> crescents.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ajed\Desktop\IMG_34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1"/>
            <a:ext cx="5444864" cy="3428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02585" y="0"/>
            <a:ext cx="3167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/>
              <a:t>H &amp; E Stain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81785" y="911929"/>
            <a:ext cx="4937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Mesangial proliferation and focal matrix expansion can be seen. </a:t>
            </a:r>
            <a:endParaRPr lang="en-IN" dirty="0"/>
          </a:p>
        </p:txBody>
      </p:sp>
      <p:pic>
        <p:nvPicPr>
          <p:cNvPr id="6" name="Picture 2" descr="C:\Users\Vajed\Desktop\IMG_3462.jpg">
            <a:extLst>
              <a:ext uri="{FF2B5EF4-FFF2-40B4-BE49-F238E27FC236}">
                <a16:creationId xmlns:a16="http://schemas.microsoft.com/office/drawing/2014/main" id="{F725C64A-B897-4813-B222-B7D7C6898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485037"/>
            <a:ext cx="5444864" cy="3429000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5457E1-9BEB-42FB-A3A6-D05C1087CE34}"/>
              </a:ext>
            </a:extLst>
          </p:cNvPr>
          <p:cNvSpPr txBox="1"/>
          <p:nvPr/>
        </p:nvSpPr>
        <p:spPr>
          <a:xfrm>
            <a:off x="6096000" y="4653409"/>
            <a:ext cx="5277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Cellular crescent with partial collapse of </a:t>
            </a:r>
            <a:r>
              <a:rPr lang="en-US" dirty="0" err="1"/>
              <a:t>glomerular</a:t>
            </a:r>
            <a:r>
              <a:rPr lang="en-US" dirty="0"/>
              <a:t> tuft.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ajed\Desktop\230bafe9-991f-4b71-84a4-759303445ce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7"/>
            <a:ext cx="6583680" cy="453883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60941" y="251104"/>
            <a:ext cx="5747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/>
              <a:t>Silver Stain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53944" y="1460144"/>
            <a:ext cx="4310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Mild to moderate </a:t>
            </a:r>
            <a:r>
              <a:rPr lang="en-IN" dirty="0" err="1"/>
              <a:t>mesangial</a:t>
            </a:r>
            <a:r>
              <a:rPr lang="en-IN" dirty="0"/>
              <a:t> </a:t>
            </a:r>
            <a:r>
              <a:rPr lang="en-IN" dirty="0" err="1"/>
              <a:t>hypercellularity</a:t>
            </a:r>
            <a:r>
              <a:rPr lang="en-IN" dirty="0"/>
              <a:t> can be seen.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ajed\Desktop\9055418a-9113-4f22-afa4-2a53a4502ee3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" y="7"/>
            <a:ext cx="6283233" cy="434993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460347" y="119018"/>
            <a:ext cx="4349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/>
              <a:t>MT Stain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20114" y="888277"/>
            <a:ext cx="4840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Mesangial proliferation and matrix expansion.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7286"/>
          </a:xfrm>
        </p:spPr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2697"/>
            <a:ext cx="10515600" cy="504049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Times New Roman"/>
                <a:cs typeface="Times New Roman"/>
              </a:rPr>
              <a:t>IV Pulse therapy (</a:t>
            </a:r>
            <a:r>
              <a:rPr lang="en-US" sz="2000" dirty="0" err="1">
                <a:latin typeface="Times New Roman"/>
                <a:cs typeface="Times New Roman"/>
              </a:rPr>
              <a:t>methylpred</a:t>
            </a:r>
            <a:r>
              <a:rPr lang="en-US" sz="2000" dirty="0">
                <a:latin typeface="Times New Roman"/>
                <a:cs typeface="Times New Roman"/>
              </a:rPr>
              <a:t> 1 gm ) for 3 days,  f/b oral </a:t>
            </a:r>
            <a:r>
              <a:rPr lang="en-US" sz="2000" dirty="0" err="1">
                <a:latin typeface="Times New Roman"/>
                <a:cs typeface="Times New Roman"/>
              </a:rPr>
              <a:t>pred</a:t>
            </a:r>
            <a:r>
              <a:rPr lang="en-US" sz="2000" dirty="0">
                <a:latin typeface="Times New Roman"/>
                <a:cs typeface="Times New Roman"/>
              </a:rPr>
              <a:t> 40mg/day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/>
                <a:cs typeface="Times New Roman"/>
              </a:rPr>
              <a:t> Triple immunosuppressants continued.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/>
                <a:cs typeface="Times New Roman"/>
              </a:rPr>
              <a:t>Underwent 5 cycles of Plasmapheresis and received 3 doses of IV CYC 500mg each.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/>
                <a:cs typeface="Times New Roman"/>
              </a:rPr>
              <a:t>Was on regular F/U and asymptomatic with </a:t>
            </a:r>
            <a:r>
              <a:rPr lang="en-US" sz="2000" dirty="0" err="1">
                <a:latin typeface="Times New Roman"/>
                <a:cs typeface="Times New Roman"/>
              </a:rPr>
              <a:t>S.Creat</a:t>
            </a:r>
            <a:r>
              <a:rPr lang="en-US" sz="2000" dirty="0">
                <a:latin typeface="Times New Roman"/>
                <a:cs typeface="Times New Roman"/>
              </a:rPr>
              <a:t> maintained (btw 2-3mg/dl x 5 months).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/>
                <a:cs typeface="Times New Roman"/>
              </a:rPr>
              <a:t>Again lost for F/U for 3 months and this time when he presented, he had been already initiated on maintenance HD outside since the last 1 month</a:t>
            </a:r>
          </a:p>
        </p:txBody>
      </p:sp>
    </p:spTree>
    <p:extLst>
      <p:ext uri="{BB962C8B-B14F-4D97-AF65-F5344CB8AC3E}">
        <p14:creationId xmlns:p14="http://schemas.microsoft.com/office/powerpoint/2010/main" val="25649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8280"/>
          </a:xfrm>
        </p:spPr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CASE - 2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552" y="1393370"/>
            <a:ext cx="10515600" cy="509950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Times New Roman"/>
                <a:cs typeface="Times New Roman"/>
              </a:rPr>
              <a:t>HISTORY (</a:t>
            </a:r>
            <a:r>
              <a:rPr lang="en-US" b="1" dirty="0" err="1">
                <a:latin typeface="Times New Roman"/>
                <a:cs typeface="Times New Roman"/>
              </a:rPr>
              <a:t>Contd</a:t>
            </a:r>
            <a:r>
              <a:rPr lang="en-US" b="1" dirty="0">
                <a:latin typeface="Times New Roman"/>
                <a:cs typeface="Times New Roman"/>
              </a:rPr>
              <a:t>…)</a:t>
            </a:r>
            <a:endParaRPr lang="en-US" dirty="0">
              <a:latin typeface="Times New Roman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/>
                <a:cs typeface="Times New Roman"/>
              </a:rPr>
              <a:t>A 14y/ male/ normal birth and development history/ April 2018 - c/o nausea and vomiting, DOE, decreased appetite &amp; </a:t>
            </a:r>
            <a:r>
              <a:rPr lang="en-US" sz="2000" dirty="0" err="1">
                <a:latin typeface="Times New Roman"/>
                <a:cs typeface="Times New Roman"/>
              </a:rPr>
              <a:t>generalised</a:t>
            </a:r>
            <a:r>
              <a:rPr lang="en-US" sz="2000" dirty="0">
                <a:latin typeface="Times New Roman"/>
                <a:cs typeface="Times New Roman"/>
              </a:rPr>
              <a:t> weakness, facial puffiness &amp; pedal edema and decreased U.O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Times New Roman"/>
                <a:cs typeface="Times New Roman"/>
              </a:rPr>
              <a:t>On presentation,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>
                <a:latin typeface="Times New Roman"/>
                <a:cs typeface="Times New Roman"/>
              </a:rPr>
              <a:t>BP -144/96 mm of Hg.</a:t>
            </a:r>
            <a:endParaRPr lang="en-US" sz="2000" b="1" dirty="0">
              <a:latin typeface="Times New Roman"/>
              <a:cs typeface="Times New Roman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>
                <a:latin typeface="Times New Roman"/>
                <a:cs typeface="Times New Roman"/>
              </a:rPr>
              <a:t>Urea-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128mg/dl</a:t>
            </a:r>
            <a:r>
              <a:rPr lang="en-US" sz="2000" dirty="0">
                <a:latin typeface="Times New Roman"/>
                <a:cs typeface="Times New Roman"/>
              </a:rPr>
              <a:t>, S.Creat-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7.2 mg/dl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>
                <a:latin typeface="Times New Roman"/>
                <a:cs typeface="Times New Roman"/>
              </a:rPr>
              <a:t>Urine R/M- Protein-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+++</a:t>
            </a:r>
            <a:r>
              <a:rPr lang="en-US" sz="2000" dirty="0">
                <a:latin typeface="Times New Roman"/>
                <a:cs typeface="Times New Roman"/>
              </a:rPr>
              <a:t>, RBC-0-1/ </a:t>
            </a:r>
            <a:r>
              <a:rPr lang="en-US" sz="2000" dirty="0" err="1">
                <a:latin typeface="Times New Roman"/>
                <a:cs typeface="Times New Roman"/>
              </a:rPr>
              <a:t>hpf</a:t>
            </a:r>
            <a:r>
              <a:rPr lang="en-US" sz="2000" dirty="0">
                <a:latin typeface="Times New Roman"/>
                <a:cs typeface="Times New Roman"/>
              </a:rPr>
              <a:t>, Pus cells-0-1/</a:t>
            </a:r>
            <a:r>
              <a:rPr lang="en-US" sz="2000" dirty="0" err="1">
                <a:latin typeface="Times New Roman"/>
                <a:cs typeface="Times New Roman"/>
              </a:rPr>
              <a:t>hpf</a:t>
            </a:r>
            <a:r>
              <a:rPr lang="en-US" sz="2000" dirty="0">
                <a:latin typeface="Times New Roman"/>
                <a:cs typeface="Times New Roman"/>
              </a:rPr>
              <a:t>, UPCR-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4.8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>
                <a:latin typeface="Times New Roman"/>
                <a:cs typeface="Times New Roman"/>
              </a:rPr>
              <a:t>viral markers and autoimmune workup – negative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err="1">
                <a:latin typeface="Times New Roman"/>
                <a:cs typeface="Times New Roman"/>
              </a:rPr>
              <a:t>Opthalmology</a:t>
            </a:r>
            <a:r>
              <a:rPr lang="en-US" sz="2000" dirty="0">
                <a:latin typeface="Times New Roman"/>
                <a:cs typeface="Times New Roman"/>
              </a:rPr>
              <a:t> &amp; ENT evaluation-normal.</a:t>
            </a:r>
          </a:p>
        </p:txBody>
      </p:sp>
    </p:spTree>
    <p:extLst>
      <p:ext uri="{BB962C8B-B14F-4D97-AF65-F5344CB8AC3E}">
        <p14:creationId xmlns:p14="http://schemas.microsoft.com/office/powerpoint/2010/main" val="710455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4314" y="783772"/>
            <a:ext cx="10515600" cy="5607820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US" sz="3000" b="1" dirty="0">
                <a:solidFill>
                  <a:prstClr val="black"/>
                </a:solidFill>
                <a:latin typeface="Times New Roman"/>
                <a:cs typeface="Times New Roman"/>
              </a:rPr>
              <a:t>   HISTORY (</a:t>
            </a:r>
            <a:r>
              <a:rPr lang="en-US" sz="3000" b="1" dirty="0" err="1">
                <a:solidFill>
                  <a:prstClr val="black"/>
                </a:solidFill>
                <a:latin typeface="Times New Roman"/>
                <a:cs typeface="Times New Roman"/>
              </a:rPr>
              <a:t>Contd</a:t>
            </a:r>
            <a:r>
              <a:rPr lang="en-US" sz="3000" b="1" dirty="0">
                <a:solidFill>
                  <a:prstClr val="black"/>
                </a:solidFill>
                <a:latin typeface="Times New Roman"/>
                <a:cs typeface="Times New Roman"/>
              </a:rPr>
              <a:t>…)</a:t>
            </a:r>
            <a:endParaRPr lang="en-US" sz="2000" dirty="0">
              <a:latin typeface="Times New Roman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/>
                <a:cs typeface="Times New Roman"/>
              </a:rPr>
              <a:t>USG KUB S/O bilateral small,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shrunken</a:t>
            </a:r>
            <a:r>
              <a:rPr lang="en-US" sz="2000" dirty="0">
                <a:latin typeface="Times New Roman"/>
                <a:cs typeface="Times New Roman"/>
              </a:rPr>
              <a:t> kidneys ( RK 5.8 x 2.5cm &amp; LK 5.5 x 3.0cm) with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loss</a:t>
            </a:r>
            <a:r>
              <a:rPr lang="en-US" sz="2000" dirty="0">
                <a:latin typeface="Times New Roman"/>
                <a:cs typeface="Times New Roman"/>
              </a:rPr>
              <a:t> of CMD.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/>
                <a:cs typeface="Times New Roman"/>
              </a:rPr>
              <a:t>He was initiated on </a:t>
            </a:r>
            <a:r>
              <a:rPr lang="en-US" sz="2000" dirty="0" err="1">
                <a:latin typeface="Times New Roman"/>
                <a:cs typeface="Times New Roman"/>
              </a:rPr>
              <a:t>Hemodialysis</a:t>
            </a:r>
            <a:r>
              <a:rPr lang="en-US" sz="2000" dirty="0">
                <a:latin typeface="Times New Roman"/>
                <a:cs typeface="Times New Roman"/>
              </a:rPr>
              <a:t>; thrice weekly maintenance HD with Right IJV </a:t>
            </a:r>
            <a:r>
              <a:rPr lang="en-US" sz="2000" dirty="0" err="1">
                <a:latin typeface="Times New Roman"/>
                <a:cs typeface="Times New Roman"/>
              </a:rPr>
              <a:t>tunnelled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permcath</a:t>
            </a:r>
            <a:r>
              <a:rPr lang="en-US" sz="2000" dirty="0">
                <a:latin typeface="Times New Roman"/>
                <a:cs typeface="Times New Roman"/>
              </a:rPr>
              <a:t> as access.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/>
                <a:cs typeface="Times New Roman"/>
              </a:rPr>
              <a:t>Diagnosed with </a:t>
            </a:r>
            <a:r>
              <a:rPr lang="en-US" sz="2000" b="1" dirty="0">
                <a:latin typeface="Times New Roman"/>
                <a:cs typeface="Times New Roman"/>
              </a:rPr>
              <a:t>CKD stage </a:t>
            </a:r>
            <a:r>
              <a:rPr lang="en-US" sz="2000" b="1" dirty="0" err="1">
                <a:latin typeface="Times New Roman"/>
                <a:cs typeface="Times New Roman"/>
              </a:rPr>
              <a:t>Vd</a:t>
            </a:r>
            <a:r>
              <a:rPr lang="en-US" sz="2000" b="1" dirty="0">
                <a:latin typeface="Times New Roman"/>
                <a:cs typeface="Times New Roman"/>
              </a:rPr>
              <a:t>/ ?CGN- ?FSGS</a:t>
            </a:r>
            <a:endParaRPr lang="en-US" sz="2000" dirty="0">
              <a:latin typeface="Times New Roman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/>
                <a:cs typeface="Times New Roman"/>
              </a:rPr>
              <a:t>He tolerated HD well with </a:t>
            </a:r>
            <a:r>
              <a:rPr lang="en-US" sz="2000" dirty="0" err="1">
                <a:latin typeface="Times New Roman"/>
                <a:cs typeface="Times New Roman"/>
              </a:rPr>
              <a:t>interdialytic</a:t>
            </a:r>
            <a:r>
              <a:rPr lang="en-US" sz="2000" dirty="0">
                <a:latin typeface="Times New Roman"/>
                <a:cs typeface="Times New Roman"/>
              </a:rPr>
              <a:t> weight gain of 0.5-1kg.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96686"/>
            <a:ext cx="10515600" cy="5480277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US" sz="3000" b="1" dirty="0">
                <a:solidFill>
                  <a:prstClr val="black"/>
                </a:solidFill>
                <a:latin typeface="Times New Roman"/>
                <a:cs typeface="Times New Roman"/>
              </a:rPr>
              <a:t>  HISTORY (</a:t>
            </a:r>
            <a:r>
              <a:rPr lang="en-US" sz="3000" b="1" dirty="0" err="1">
                <a:solidFill>
                  <a:prstClr val="black"/>
                </a:solidFill>
                <a:latin typeface="Times New Roman"/>
                <a:cs typeface="Times New Roman"/>
              </a:rPr>
              <a:t>Contd</a:t>
            </a:r>
            <a:r>
              <a:rPr lang="en-US" sz="3000" b="1" dirty="0">
                <a:solidFill>
                  <a:prstClr val="black"/>
                </a:solidFill>
                <a:latin typeface="Times New Roman"/>
                <a:cs typeface="Times New Roman"/>
              </a:rPr>
              <a:t>…)</a:t>
            </a:r>
            <a:endParaRPr lang="en-US" sz="2000" dirty="0">
              <a:latin typeface="Times New Roman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/>
                <a:cs typeface="Times New Roman"/>
              </a:rPr>
              <a:t>His grandmother underwent pre-transplant work up and was found to be fit as donor.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/>
                <a:cs typeface="Times New Roman"/>
              </a:rPr>
              <a:t>Underwent live related renal transplant on 27/08/2018 (6/6 mismatch)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/>
                <a:cs typeface="Times New Roman"/>
              </a:rPr>
              <a:t>ATG induction (TOTAL-150mg) ; On Triple </a:t>
            </a:r>
            <a:r>
              <a:rPr lang="en-US" sz="2000" dirty="0" err="1">
                <a:latin typeface="Times New Roman"/>
                <a:cs typeface="Times New Roman"/>
              </a:rPr>
              <a:t>immunosuppresion</a:t>
            </a:r>
            <a:r>
              <a:rPr lang="en-US" sz="2000" dirty="0">
                <a:latin typeface="Times New Roman"/>
                <a:cs typeface="Times New Roman"/>
              </a:rPr>
              <a:t> therapy :  </a:t>
            </a:r>
            <a:r>
              <a:rPr lang="en-US" sz="2000" dirty="0" err="1">
                <a:latin typeface="Times New Roman"/>
                <a:cs typeface="Times New Roman"/>
              </a:rPr>
              <a:t>Tacrolimus</a:t>
            </a:r>
            <a:r>
              <a:rPr lang="en-US" sz="2000" dirty="0">
                <a:latin typeface="Times New Roman"/>
                <a:cs typeface="Times New Roman"/>
              </a:rPr>
              <a:t>,  </a:t>
            </a:r>
            <a:r>
              <a:rPr lang="en-US" sz="2000" dirty="0" err="1">
                <a:latin typeface="Times New Roman"/>
                <a:cs typeface="Times New Roman"/>
              </a:rPr>
              <a:t>Mycophenolate</a:t>
            </a:r>
            <a:r>
              <a:rPr lang="en-US" sz="2000" dirty="0">
                <a:latin typeface="Times New Roman"/>
                <a:cs typeface="Times New Roman"/>
              </a:rPr>
              <a:t> sodium,  </a:t>
            </a:r>
            <a:r>
              <a:rPr lang="en-US" sz="2000" dirty="0" err="1">
                <a:latin typeface="Times New Roman"/>
                <a:cs typeface="Times New Roman"/>
              </a:rPr>
              <a:t>Prednisolone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/>
                <a:cs typeface="Times New Roman"/>
              </a:rPr>
              <a:t>Developed fever with increasing facial puffiness, B/L lower limb swelling, scrotal swelling and decreasing U.O since </a:t>
            </a:r>
            <a:r>
              <a:rPr lang="en-US" sz="2000" b="1" dirty="0">
                <a:latin typeface="Times New Roman"/>
                <a:cs typeface="Times New Roman"/>
              </a:rPr>
              <a:t>POD 3</a:t>
            </a:r>
            <a:r>
              <a:rPr lang="en-US" sz="2000" dirty="0">
                <a:latin typeface="Times New Roman"/>
                <a:cs typeface="Times New Roman"/>
              </a:rPr>
              <a:t> (Serum creatinine-1.1mg/dl).</a:t>
            </a:r>
          </a:p>
          <a:p>
            <a:pPr>
              <a:lnSpc>
                <a:spcPct val="150000"/>
              </a:lnSpc>
            </a:pPr>
            <a:endParaRPr lang="en-US" sz="2000" dirty="0">
              <a:latin typeface="Times New Roman"/>
              <a:cs typeface="Times New Roman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8280"/>
          </a:xfrm>
        </p:spPr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CASE - 1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1771"/>
            <a:ext cx="10515600" cy="484777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Times New Roman"/>
                <a:cs typeface="Times New Roman"/>
              </a:rPr>
              <a:t>   </a:t>
            </a:r>
            <a:r>
              <a:rPr lang="en-US" sz="2800" b="1" dirty="0">
                <a:latin typeface="Times New Roman"/>
                <a:cs typeface="Times New Roman"/>
              </a:rPr>
              <a:t>HISTORY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/>
                <a:cs typeface="Times New Roman"/>
              </a:rPr>
              <a:t>24y/ Male/ Nov 2014 - C/o giddiness, nausea and vomiting, DOE, pedal edema and decreased U.O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Times New Roman"/>
                <a:cs typeface="Times New Roman"/>
              </a:rPr>
              <a:t>On presentation,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>
                <a:latin typeface="Times New Roman"/>
                <a:cs typeface="Times New Roman"/>
              </a:rPr>
              <a:t>BP 160/100 mm of Hg</a:t>
            </a:r>
            <a:endParaRPr lang="en-US" sz="2000" b="1" dirty="0">
              <a:latin typeface="Times New Roman"/>
              <a:cs typeface="Times New Roman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>
                <a:latin typeface="Times New Roman"/>
                <a:cs typeface="Times New Roman"/>
              </a:rPr>
              <a:t>Urea-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80mg/dl</a:t>
            </a:r>
            <a:r>
              <a:rPr lang="en-US" sz="2000" dirty="0">
                <a:latin typeface="Times New Roman"/>
                <a:cs typeface="Times New Roman"/>
              </a:rPr>
              <a:t>, S.Creat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4.0 mg/dl</a:t>
            </a:r>
            <a:r>
              <a:rPr lang="en-US" sz="2000" dirty="0">
                <a:latin typeface="Times New Roman"/>
                <a:cs typeface="Times New Roman"/>
              </a:rPr>
              <a:t>;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>
                <a:latin typeface="Times New Roman"/>
                <a:cs typeface="Times New Roman"/>
              </a:rPr>
              <a:t>Urine R/M- Protein-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+++</a:t>
            </a:r>
            <a:r>
              <a:rPr lang="en-US" sz="2000" dirty="0">
                <a:latin typeface="Times New Roman"/>
                <a:cs typeface="Times New Roman"/>
              </a:rPr>
              <a:t>, RBC-2-3/ </a:t>
            </a:r>
            <a:r>
              <a:rPr lang="en-US" sz="2000" dirty="0" err="1">
                <a:latin typeface="Times New Roman"/>
                <a:cs typeface="Times New Roman"/>
              </a:rPr>
              <a:t>hpf</a:t>
            </a:r>
            <a:r>
              <a:rPr lang="en-US" sz="2000" dirty="0">
                <a:latin typeface="Times New Roman"/>
                <a:cs typeface="Times New Roman"/>
              </a:rPr>
              <a:t>, Pus cells-0-1/</a:t>
            </a:r>
            <a:r>
              <a:rPr lang="en-US" sz="2000" dirty="0" err="1">
                <a:latin typeface="Times New Roman"/>
                <a:cs typeface="Times New Roman"/>
              </a:rPr>
              <a:t>hpf</a:t>
            </a:r>
            <a:r>
              <a:rPr lang="en-US" sz="2000" dirty="0">
                <a:latin typeface="Times New Roman"/>
                <a:cs typeface="Times New Roman"/>
              </a:rPr>
              <a:t>, UPCR-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2.5</a:t>
            </a:r>
            <a:r>
              <a:rPr lang="en-US" sz="2000" dirty="0">
                <a:latin typeface="Times New Roman"/>
                <a:cs typeface="Times New Roman"/>
              </a:rPr>
              <a:t>;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>
                <a:latin typeface="Times New Roman"/>
                <a:cs typeface="Times New Roman"/>
              </a:rPr>
              <a:t>viral markers and autoimmune workup - negative;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err="1">
                <a:latin typeface="Times New Roman"/>
                <a:cs typeface="Times New Roman"/>
              </a:rPr>
              <a:t>Opthalmology</a:t>
            </a:r>
            <a:r>
              <a:rPr lang="en-US" sz="2000" dirty="0">
                <a:latin typeface="Times New Roman"/>
                <a:cs typeface="Times New Roman"/>
              </a:rPr>
              <a:t> &amp; ENT evaluation-normal.</a:t>
            </a:r>
          </a:p>
        </p:txBody>
      </p:sp>
    </p:spTree>
    <p:extLst>
      <p:ext uri="{BB962C8B-B14F-4D97-AF65-F5344CB8AC3E}">
        <p14:creationId xmlns:p14="http://schemas.microsoft.com/office/powerpoint/2010/main" val="710455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53143"/>
            <a:ext cx="10515600" cy="5055326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US" sz="3000" b="1" dirty="0">
                <a:solidFill>
                  <a:prstClr val="black"/>
                </a:solidFill>
                <a:latin typeface="Times New Roman"/>
                <a:cs typeface="Times New Roman"/>
              </a:rPr>
              <a:t>  HISTORY (</a:t>
            </a:r>
            <a:r>
              <a:rPr lang="en-US" sz="3000" b="1" dirty="0" err="1">
                <a:solidFill>
                  <a:prstClr val="black"/>
                </a:solidFill>
                <a:latin typeface="Times New Roman"/>
                <a:cs typeface="Times New Roman"/>
              </a:rPr>
              <a:t>Contd</a:t>
            </a:r>
            <a:r>
              <a:rPr lang="en-US" sz="3000" b="1" dirty="0">
                <a:solidFill>
                  <a:prstClr val="black"/>
                </a:solidFill>
                <a:latin typeface="Times New Roman"/>
                <a:cs typeface="Times New Roman"/>
              </a:rPr>
              <a:t>…)</a:t>
            </a:r>
            <a:endParaRPr lang="en-US" sz="2000" dirty="0">
              <a:latin typeface="Times New Roman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/>
                <a:cs typeface="Times New Roman"/>
              </a:rPr>
              <a:t>USG of Transplanted Kidney size : 9.8 x 5.4 cm, normal </a:t>
            </a:r>
            <a:r>
              <a:rPr lang="en-US" sz="2000" dirty="0" err="1">
                <a:latin typeface="Times New Roman"/>
                <a:cs typeface="Times New Roman"/>
              </a:rPr>
              <a:t>echogenecity</a:t>
            </a:r>
            <a:r>
              <a:rPr lang="en-US" sz="2000" dirty="0">
                <a:latin typeface="Times New Roman"/>
                <a:cs typeface="Times New Roman"/>
              </a:rPr>
              <a:t> &amp; CMD maintained with normal graft vessel and lower limb doppler.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Times New Roman"/>
                <a:cs typeface="Times New Roman"/>
              </a:rPr>
              <a:t>O/E</a:t>
            </a:r>
            <a:r>
              <a:rPr lang="en-US" sz="2000" dirty="0">
                <a:latin typeface="Times New Roman"/>
                <a:cs typeface="Times New Roman"/>
              </a:rPr>
              <a:t> - Conscious, Oriented, afebrile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/>
                <a:cs typeface="Times New Roman"/>
              </a:rPr>
              <a:t>PR- 114/min, B.P.- 134/90 mm Hg, RR-24/min,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/>
                <a:cs typeface="Times New Roman"/>
              </a:rPr>
              <a:t>No Pallor, icterus. B/L lower limb and scrotal edema+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/>
                <a:cs typeface="Times New Roman"/>
              </a:rPr>
              <a:t>Transplanted kidney was palpable with scar mark seen in right iliac fossa.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/>
                <a:cs typeface="Times New Roman"/>
              </a:rPr>
              <a:t>Systemic examination- unremarkable</a:t>
            </a:r>
            <a:endParaRPr lang="en-US" sz="2000" dirty="0"/>
          </a:p>
          <a:p>
            <a:pPr>
              <a:lnSpc>
                <a:spcPct val="150000"/>
              </a:lnSpc>
            </a:pPr>
            <a:endParaRPr lang="en-US" sz="2000" dirty="0">
              <a:latin typeface="Times New Roman"/>
              <a:cs typeface="Times New Roman"/>
            </a:endParaRPr>
          </a:p>
          <a:p>
            <a:pPr>
              <a:lnSpc>
                <a:spcPct val="150000"/>
              </a:lnSpc>
            </a:pPr>
            <a:endParaRPr lang="en-US" sz="2000" dirty="0">
              <a:latin typeface="Times New Roman"/>
              <a:cs typeface="Times New Roman"/>
            </a:endParaRPr>
          </a:p>
          <a:p>
            <a:pPr>
              <a:lnSpc>
                <a:spcPct val="150000"/>
              </a:lnSpc>
            </a:pPr>
            <a:endParaRPr lang="en-US" sz="8000" dirty="0">
              <a:latin typeface="Times New Roman"/>
              <a:cs typeface="Times New Roman"/>
            </a:endParaRPr>
          </a:p>
          <a:p>
            <a:pPr>
              <a:lnSpc>
                <a:spcPct val="150000"/>
              </a:lnSpc>
            </a:pPr>
            <a:endParaRPr lang="en-US" sz="8000" dirty="0">
              <a:latin typeface="Times New Roman"/>
              <a:cs typeface="Times New Roman"/>
            </a:endParaRPr>
          </a:p>
          <a:p>
            <a:pPr>
              <a:lnSpc>
                <a:spcPct val="150000"/>
              </a:lnSpc>
            </a:pPr>
            <a:endParaRPr lang="en-US" sz="8000" dirty="0">
              <a:latin typeface="Times New Roman"/>
              <a:cs typeface="Times New Roman"/>
            </a:endParaRPr>
          </a:p>
          <a:p>
            <a:pPr>
              <a:lnSpc>
                <a:spcPct val="150000"/>
              </a:lnSpc>
            </a:pPr>
            <a:endParaRPr lang="en-US" sz="8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11329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Times New Roman"/>
                <a:cs typeface="Times New Roman"/>
              </a:rPr>
              <a:t>INVESTIGATIONS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Times New Roman"/>
                <a:cs typeface="Times New Roman"/>
              </a:rPr>
              <a:t>Hb-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6.9 </a:t>
            </a:r>
            <a:r>
              <a:rPr lang="en-US" sz="2000" dirty="0">
                <a:latin typeface="Times New Roman"/>
                <a:cs typeface="Times New Roman"/>
              </a:rPr>
              <a:t>gm%, TLC-6400 cells/</a:t>
            </a:r>
            <a:r>
              <a:rPr lang="en-US" sz="2000" dirty="0" err="1">
                <a:latin typeface="Times New Roman"/>
                <a:cs typeface="Times New Roman"/>
              </a:rPr>
              <a:t>cumm</a:t>
            </a:r>
            <a:r>
              <a:rPr lang="en-US" sz="2000" dirty="0">
                <a:latin typeface="Times New Roman"/>
                <a:cs typeface="Times New Roman"/>
              </a:rPr>
              <a:t>, Platelet-1.8 lakhs/</a:t>
            </a:r>
            <a:r>
              <a:rPr lang="en-US" sz="2000" dirty="0" err="1">
                <a:latin typeface="Times New Roman"/>
                <a:cs typeface="Times New Roman"/>
              </a:rPr>
              <a:t>cumm</a:t>
            </a:r>
            <a:endParaRPr lang="en-US" sz="2000" dirty="0">
              <a:latin typeface="Times New Roman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/>
                <a:cs typeface="Times New Roman"/>
              </a:rPr>
              <a:t>Blood Urea-25 mg/dl, </a:t>
            </a:r>
            <a:r>
              <a:rPr lang="en-US" sz="2000" dirty="0" err="1">
                <a:latin typeface="Times New Roman"/>
                <a:cs typeface="Times New Roman"/>
              </a:rPr>
              <a:t>S.Creat</a:t>
            </a:r>
            <a:r>
              <a:rPr lang="en-US" sz="2000" dirty="0">
                <a:latin typeface="Times New Roman"/>
                <a:cs typeface="Times New Roman"/>
              </a:rPr>
              <a:t>- 0.7 (POD-2)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  <a:sym typeface="Wingdings" pitchFamily="2" charset="2"/>
              </a:rPr>
              <a:t>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1.1 mg/dl (POD-3)</a:t>
            </a:r>
            <a:r>
              <a:rPr lang="en-US" sz="2000" dirty="0">
                <a:latin typeface="Times New Roman"/>
                <a:cs typeface="Times New Roman"/>
              </a:rPr>
              <a:t>, S.Na-134 mmol/l, S.K-3.6 mmol/l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/>
                <a:cs typeface="Times New Roman"/>
              </a:rPr>
              <a:t>S.Alb-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2.48g/dl</a:t>
            </a:r>
            <a:r>
              <a:rPr lang="en-US" sz="2000" dirty="0">
                <a:latin typeface="Times New Roman"/>
                <a:cs typeface="Times New Roman"/>
              </a:rPr>
              <a:t>, </a:t>
            </a:r>
            <a:r>
              <a:rPr lang="en-US" sz="2000" dirty="0" err="1"/>
              <a:t>S.Uric</a:t>
            </a:r>
            <a:r>
              <a:rPr lang="en-US" sz="2000" dirty="0"/>
              <a:t> acid – 6.6 mg/dl, S.PO4– 4.3 mg/dl, </a:t>
            </a:r>
            <a:r>
              <a:rPr lang="en-US" sz="2000" dirty="0" err="1"/>
              <a:t>S.Ca</a:t>
            </a:r>
            <a:r>
              <a:rPr lang="en-US" sz="2000" dirty="0"/>
              <a:t>- 7.6 mg/dl (corrected-8.7)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/>
                <a:cs typeface="Times New Roman"/>
              </a:rPr>
              <a:t>Urine R/M- Protein-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++++</a:t>
            </a:r>
            <a:r>
              <a:rPr lang="en-US" sz="2000" dirty="0">
                <a:latin typeface="Times New Roman"/>
                <a:cs typeface="Times New Roman"/>
              </a:rPr>
              <a:t>, RBC-1-2/ </a:t>
            </a:r>
            <a:r>
              <a:rPr lang="en-US" sz="2000" dirty="0" err="1">
                <a:latin typeface="Times New Roman"/>
                <a:cs typeface="Times New Roman"/>
              </a:rPr>
              <a:t>hpf</a:t>
            </a:r>
            <a:r>
              <a:rPr lang="en-US" sz="2000" dirty="0">
                <a:latin typeface="Times New Roman"/>
                <a:cs typeface="Times New Roman"/>
              </a:rPr>
              <a:t>, Pus cells-1-2/</a:t>
            </a:r>
            <a:r>
              <a:rPr lang="en-US" sz="2000" dirty="0" err="1">
                <a:latin typeface="Times New Roman"/>
                <a:cs typeface="Times New Roman"/>
              </a:rPr>
              <a:t>hpf</a:t>
            </a:r>
            <a:r>
              <a:rPr lang="en-US" sz="2000" dirty="0">
                <a:latin typeface="Times New Roman"/>
                <a:cs typeface="Times New Roman"/>
              </a:rPr>
              <a:t>; UPCR-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10.6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IN" sz="2000" dirty="0"/>
              <a:t>Blood C/S – no growth; Urine C/S – no growth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/>
                <a:cs typeface="Times New Roman"/>
              </a:rPr>
              <a:t>S.TAC </a:t>
            </a:r>
            <a:r>
              <a:rPr lang="en-US" sz="2000" dirty="0"/>
              <a:t>level-8.3ng/ml</a:t>
            </a:r>
          </a:p>
          <a:p>
            <a:pPr>
              <a:lnSpc>
                <a:spcPct val="150000"/>
              </a:lnSpc>
            </a:pPr>
            <a:endParaRPr lang="en-IN" sz="2000" dirty="0"/>
          </a:p>
          <a:p>
            <a:pPr>
              <a:lnSpc>
                <a:spcPct val="150000"/>
              </a:lnSpc>
            </a:pPr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93449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DIFFERENTIAL DIAGNOSIS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55313"/>
            <a:ext cx="10515600" cy="4602687"/>
          </a:xfrm>
        </p:spPr>
        <p:txBody>
          <a:bodyPr>
            <a:normAutofit/>
          </a:bodyPr>
          <a:lstStyle/>
          <a:p>
            <a:r>
              <a:rPr lang="en-IN" sz="2000" dirty="0"/>
              <a:t>? Recurrence of primary disease (?FSGS)</a:t>
            </a:r>
          </a:p>
          <a:p>
            <a:endParaRPr lang="en-IN" sz="2000" dirty="0"/>
          </a:p>
          <a:p>
            <a:endParaRPr lang="en-IN" sz="2000" dirty="0"/>
          </a:p>
          <a:p>
            <a:r>
              <a:rPr lang="en-IN" sz="2000" dirty="0"/>
              <a:t>? Acute rejection</a:t>
            </a:r>
          </a:p>
          <a:p>
            <a:endParaRPr lang="en-IN" sz="2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515" y="725714"/>
            <a:ext cx="10515600" cy="613228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   </a:t>
            </a:r>
            <a:r>
              <a:rPr lang="en-US" sz="2800" b="1" dirty="0"/>
              <a:t>TREATMENT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It was decided to perform a graft biopsy - refused by the relatives.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/>
                <a:cs typeface="Times New Roman"/>
              </a:rPr>
              <a:t>Given IV Pulse therapy (</a:t>
            </a:r>
            <a:r>
              <a:rPr lang="en-US" sz="2000" dirty="0" err="1">
                <a:latin typeface="Times New Roman"/>
                <a:cs typeface="Times New Roman"/>
              </a:rPr>
              <a:t>methylpred</a:t>
            </a:r>
            <a:r>
              <a:rPr lang="en-US" sz="2000" dirty="0">
                <a:latin typeface="Times New Roman"/>
                <a:cs typeface="Times New Roman"/>
              </a:rPr>
              <a:t> 500mg) for 3 days,  f/b oral pred.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/>
                <a:cs typeface="Times New Roman"/>
              </a:rPr>
              <a:t>Triple immunosuppressants continued. </a:t>
            </a:r>
          </a:p>
          <a:p>
            <a:pPr>
              <a:lnSpc>
                <a:spcPct val="150000"/>
              </a:lnSpc>
            </a:pPr>
            <a:r>
              <a:rPr lang="en-US" sz="2000" dirty="0" err="1">
                <a:latin typeface="Times New Roman"/>
                <a:cs typeface="Times New Roman"/>
              </a:rPr>
              <a:t>ACEi</a:t>
            </a:r>
            <a:r>
              <a:rPr lang="en-US" sz="2000" dirty="0">
                <a:latin typeface="Times New Roman"/>
                <a:cs typeface="Times New Roman"/>
              </a:rPr>
              <a:t> added on.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Underwent 5 sessions of </a:t>
            </a:r>
            <a:r>
              <a:rPr lang="en-US" sz="2000" dirty="0" err="1"/>
              <a:t>plasmapheresis</a:t>
            </a:r>
            <a:r>
              <a:rPr lang="en-US" sz="2000" dirty="0"/>
              <a:t> on alternate days with FFP as replacement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Edema began to resolve and repeat urine protein by dipstick was 1+ with UPCR-1.3.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/>
              <a:t>Discharged on post op day 14 with a baseline </a:t>
            </a:r>
            <a:r>
              <a:rPr lang="en-US" sz="2000" dirty="0" err="1"/>
              <a:t>S.Creat</a:t>
            </a:r>
            <a:r>
              <a:rPr lang="en-US" sz="2000" dirty="0"/>
              <a:t> of 0.84mg/dl and UPCR of 0.8.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At present, he is on regular F/U and asymptomatic with </a:t>
            </a:r>
            <a:r>
              <a:rPr lang="en-US" sz="2000" dirty="0" err="1"/>
              <a:t>S.Creat</a:t>
            </a:r>
            <a:r>
              <a:rPr lang="en-US" sz="2000" dirty="0"/>
              <a:t> of 0.7mg/dl and UPCR of 0.2 with adequate Wt and Ht gain (6cm in 8months).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0605" y="888315"/>
            <a:ext cx="8712926" cy="2403525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	</a:t>
            </a:r>
            <a:r>
              <a:rPr lang="en-US" sz="5400" dirty="0"/>
              <a:t>						                                       </a:t>
            </a:r>
            <a:br>
              <a:rPr lang="en-US" sz="5400" dirty="0">
                <a:latin typeface="Times New Roman"/>
                <a:cs typeface="Times New Roman"/>
              </a:rPr>
            </a:br>
            <a:br>
              <a:rPr lang="en-US" sz="5400" dirty="0">
                <a:latin typeface="Times New Roman"/>
                <a:cs typeface="Times New Roman"/>
              </a:rPr>
            </a:br>
            <a:r>
              <a:rPr lang="en-US" sz="4900" b="1" dirty="0">
                <a:latin typeface="Times New Roman"/>
                <a:cs typeface="Times New Roman"/>
              </a:rPr>
              <a:t>RECURRENCE AFTER TRANSPLANT</a:t>
            </a:r>
          </a:p>
        </p:txBody>
      </p:sp>
    </p:spTree>
    <p:extLst>
      <p:ext uri="{BB962C8B-B14F-4D97-AF65-F5344CB8AC3E}">
        <p14:creationId xmlns:p14="http://schemas.microsoft.com/office/powerpoint/2010/main" val="28648750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78823"/>
            <a:ext cx="10515600" cy="579814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b="1" dirty="0"/>
              <a:t>GN </a:t>
            </a:r>
            <a:r>
              <a:rPr lang="en-US" sz="2000" dirty="0"/>
              <a:t>and</a:t>
            </a:r>
            <a:r>
              <a:rPr lang="en-US" sz="2000" b="1" dirty="0"/>
              <a:t> DM </a:t>
            </a:r>
            <a:r>
              <a:rPr lang="en-US" sz="2000" dirty="0"/>
              <a:t>– 2 leading causes of ESRD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As per US Renal Allograft Disease Registry data, prevalence of GN recurrence :</a:t>
            </a:r>
          </a:p>
          <a:p>
            <a:pPr>
              <a:lnSpc>
                <a:spcPct val="150000"/>
              </a:lnSpc>
              <a:buNone/>
            </a:pPr>
            <a:r>
              <a:rPr lang="en-US" sz="2000" dirty="0"/>
              <a:t>                    -2.8% at 2yrs</a:t>
            </a:r>
          </a:p>
          <a:p>
            <a:pPr>
              <a:lnSpc>
                <a:spcPct val="150000"/>
              </a:lnSpc>
              <a:buNone/>
            </a:pPr>
            <a:r>
              <a:rPr lang="en-US" sz="2000" dirty="0"/>
              <a:t>                    -9.8% at5yrs</a:t>
            </a:r>
          </a:p>
          <a:p>
            <a:pPr>
              <a:lnSpc>
                <a:spcPct val="150000"/>
              </a:lnSpc>
              <a:buNone/>
            </a:pPr>
            <a:r>
              <a:rPr lang="en-US" sz="2000" dirty="0"/>
              <a:t>                    -18.5% at 8yrs of F/U after </a:t>
            </a:r>
            <a:r>
              <a:rPr lang="en-US" sz="2000" dirty="0" err="1"/>
              <a:t>Tx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As per ANZDATA, biopsy proven recurrence causing graft loss was:</a:t>
            </a:r>
          </a:p>
          <a:p>
            <a:pPr>
              <a:lnSpc>
                <a:spcPct val="150000"/>
              </a:lnSpc>
              <a:buNone/>
            </a:pPr>
            <a:r>
              <a:rPr lang="en-US" sz="2000" dirty="0"/>
              <a:t>                    -0.5% within 1yr</a:t>
            </a:r>
          </a:p>
          <a:p>
            <a:pPr>
              <a:lnSpc>
                <a:spcPct val="150000"/>
              </a:lnSpc>
              <a:buNone/>
            </a:pPr>
            <a:r>
              <a:rPr lang="en-US" sz="2000" dirty="0"/>
              <a:t>                    -3.7% within 5yrs</a:t>
            </a:r>
          </a:p>
          <a:p>
            <a:pPr>
              <a:lnSpc>
                <a:spcPct val="150000"/>
              </a:lnSpc>
              <a:buNone/>
            </a:pPr>
            <a:r>
              <a:rPr lang="en-US" sz="2000" dirty="0"/>
              <a:t>                    -8,4% within 10yrs after </a:t>
            </a:r>
            <a:r>
              <a:rPr lang="en-US" sz="2000" dirty="0" err="1"/>
              <a:t>Tx</a:t>
            </a:r>
            <a:endParaRPr lang="en-US" sz="2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68605"/>
            <a:ext cx="10515600" cy="5824266"/>
          </a:xfrm>
        </p:spPr>
        <p:txBody>
          <a:bodyPr/>
          <a:lstStyle/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sz="2000" b="1" dirty="0"/>
              <a:t>Recurrent disease:</a:t>
            </a:r>
          </a:p>
          <a:p>
            <a:pPr>
              <a:lnSpc>
                <a:spcPct val="150000"/>
              </a:lnSpc>
              <a:buNone/>
            </a:pPr>
            <a:r>
              <a:rPr lang="en-US" sz="2000" dirty="0"/>
              <a:t>   Requires </a:t>
            </a:r>
            <a:r>
              <a:rPr lang="en-US" sz="2000" dirty="0" err="1"/>
              <a:t>histologic</a:t>
            </a:r>
            <a:r>
              <a:rPr lang="en-US" sz="2000" dirty="0"/>
              <a:t> demonstration of the same disease involving both the native &amp; transplanted kidneys.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Incidence underestimated – </a:t>
            </a:r>
            <a:r>
              <a:rPr lang="en-US" sz="2000" dirty="0" err="1"/>
              <a:t>histologic</a:t>
            </a:r>
            <a:r>
              <a:rPr lang="en-US" sz="2000" dirty="0"/>
              <a:t> </a:t>
            </a:r>
            <a:r>
              <a:rPr lang="en-US" sz="2000" dirty="0" err="1"/>
              <a:t>Dx</a:t>
            </a:r>
            <a:r>
              <a:rPr lang="en-US" sz="2000" dirty="0"/>
              <a:t> of primary kidney </a:t>
            </a:r>
            <a:r>
              <a:rPr lang="en-US" sz="2000" dirty="0" err="1"/>
              <a:t>ds</a:t>
            </a:r>
            <a:r>
              <a:rPr lang="en-US" sz="2000" dirty="0"/>
              <a:t> not always obtained and most </a:t>
            </a:r>
            <a:r>
              <a:rPr lang="en-US" sz="2000" dirty="0" err="1"/>
              <a:t>Tx</a:t>
            </a:r>
            <a:r>
              <a:rPr lang="en-US" sz="2000" dirty="0"/>
              <a:t> biopsies are done without keeping recurrent </a:t>
            </a:r>
            <a:r>
              <a:rPr lang="en-US" sz="2000" dirty="0" err="1"/>
              <a:t>ds</a:t>
            </a:r>
            <a:r>
              <a:rPr lang="en-US" sz="2000" dirty="0"/>
              <a:t> in mind.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Recurrent disease – 3</a:t>
            </a:r>
            <a:r>
              <a:rPr lang="en-US" sz="2000" baseline="30000" dirty="0"/>
              <a:t>rd</a:t>
            </a:r>
            <a:r>
              <a:rPr lang="en-US" sz="2000" dirty="0"/>
              <a:t> most common cause of graft failure beyond 1</a:t>
            </a:r>
            <a:r>
              <a:rPr lang="en-US" sz="2000" baseline="30000" dirty="0"/>
              <a:t>st</a:t>
            </a:r>
            <a:r>
              <a:rPr lang="en-US" sz="2000" dirty="0"/>
              <a:t> yr after </a:t>
            </a:r>
            <a:r>
              <a:rPr lang="en-US" sz="2000" dirty="0" err="1"/>
              <a:t>Tx</a:t>
            </a:r>
            <a:r>
              <a:rPr lang="en-US" sz="2000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delmoideen\Desktop\Screenshot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086" y="378823"/>
            <a:ext cx="10515599" cy="57999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03120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elmoideen\Desktop\Screenshot_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087" y="418011"/>
            <a:ext cx="10450284" cy="57215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5495" y="696686"/>
            <a:ext cx="10515600" cy="588971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Times New Roman"/>
                <a:cs typeface="Times New Roman"/>
              </a:rPr>
              <a:t>    </a:t>
            </a:r>
            <a:r>
              <a:rPr lang="en-US" sz="2800" b="1" dirty="0">
                <a:latin typeface="Times New Roman"/>
                <a:cs typeface="Times New Roman"/>
              </a:rPr>
              <a:t>HISTORY (</a:t>
            </a:r>
            <a:r>
              <a:rPr lang="en-US" sz="2800" b="1" dirty="0" err="1">
                <a:latin typeface="Times New Roman"/>
                <a:cs typeface="Times New Roman"/>
              </a:rPr>
              <a:t>Contd</a:t>
            </a:r>
            <a:r>
              <a:rPr lang="en-US" sz="2800" b="1" dirty="0">
                <a:latin typeface="Times New Roman"/>
                <a:cs typeface="Times New Roman"/>
              </a:rPr>
              <a:t>…)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/>
                <a:cs typeface="Times New Roman"/>
              </a:rPr>
              <a:t>USG KUB s/o B/L small,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shrunken </a:t>
            </a:r>
            <a:r>
              <a:rPr lang="en-US" sz="2000" dirty="0">
                <a:latin typeface="Times New Roman"/>
                <a:cs typeface="Times New Roman"/>
              </a:rPr>
              <a:t>kidneys ( RK 7.3 x 3.5cm &amp; LK 8.0 x 3.7cm) with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loss</a:t>
            </a:r>
            <a:r>
              <a:rPr lang="en-US" sz="2000" dirty="0">
                <a:latin typeface="Times New Roman"/>
                <a:cs typeface="Times New Roman"/>
              </a:rPr>
              <a:t> of CMD.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/>
                <a:cs typeface="Times New Roman"/>
              </a:rPr>
              <a:t>Diagnosed with </a:t>
            </a:r>
            <a:r>
              <a:rPr lang="en-US" sz="2000" b="1" dirty="0">
                <a:latin typeface="Times New Roman"/>
                <a:cs typeface="Times New Roman"/>
              </a:rPr>
              <a:t>CKD stage V/ ? CGN</a:t>
            </a:r>
            <a:r>
              <a:rPr lang="en-US" sz="2000" dirty="0">
                <a:latin typeface="Times New Roman"/>
                <a:cs typeface="Times New Roman"/>
              </a:rPr>
              <a:t>; maintained on conservative management.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/>
                <a:cs typeface="Times New Roman"/>
              </a:rPr>
              <a:t>Lost for F/U; Jan 2015 - </a:t>
            </a:r>
            <a:r>
              <a:rPr lang="en-US" sz="2000" dirty="0" err="1">
                <a:latin typeface="Times New Roman"/>
                <a:cs typeface="Times New Roman"/>
              </a:rPr>
              <a:t>dyspnea</a:t>
            </a:r>
            <a:r>
              <a:rPr lang="en-US" sz="2000" dirty="0">
                <a:latin typeface="Times New Roman"/>
                <a:cs typeface="Times New Roman"/>
              </a:rPr>
              <a:t>, </a:t>
            </a:r>
            <a:r>
              <a:rPr lang="en-US" sz="2000" dirty="0" err="1">
                <a:latin typeface="Times New Roman"/>
                <a:cs typeface="Times New Roman"/>
              </a:rPr>
              <a:t>hypervolemia</a:t>
            </a:r>
            <a:r>
              <a:rPr lang="en-US" sz="2000" dirty="0">
                <a:latin typeface="Times New Roman"/>
                <a:cs typeface="Times New Roman"/>
              </a:rPr>
              <a:t>, pedal edema and HTN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/>
                <a:cs typeface="Times New Roman"/>
              </a:rPr>
              <a:t>Urea-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164</a:t>
            </a:r>
            <a:r>
              <a:rPr lang="en-US" sz="2000" dirty="0">
                <a:latin typeface="Times New Roman"/>
                <a:cs typeface="Times New Roman"/>
              </a:rPr>
              <a:t>mg/dl and </a:t>
            </a:r>
            <a:r>
              <a:rPr lang="en-US" sz="2000" dirty="0" err="1">
                <a:latin typeface="Times New Roman"/>
                <a:cs typeface="Times New Roman"/>
              </a:rPr>
              <a:t>S.Creat</a:t>
            </a:r>
            <a:r>
              <a:rPr lang="en-US" sz="2000" dirty="0">
                <a:latin typeface="Times New Roman"/>
                <a:cs typeface="Times New Roman"/>
              </a:rPr>
              <a:t> -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r>
              <a:rPr lang="en-US" sz="2000" dirty="0">
                <a:latin typeface="Times New Roman"/>
                <a:cs typeface="Times New Roman"/>
              </a:rPr>
              <a:t> mg/dl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/>
                <a:cs typeface="Times New Roman"/>
              </a:rPr>
              <a:t> Initiated on </a:t>
            </a:r>
            <a:r>
              <a:rPr lang="en-US" sz="2000" dirty="0" err="1">
                <a:latin typeface="Times New Roman"/>
                <a:cs typeface="Times New Roman"/>
              </a:rPr>
              <a:t>hemodialysis</a:t>
            </a:r>
            <a:r>
              <a:rPr lang="en-US" sz="2000" dirty="0">
                <a:latin typeface="Times New Roman"/>
                <a:cs typeface="Times New Roman"/>
              </a:rPr>
              <a:t>; thrice weekly maintenance </a:t>
            </a:r>
            <a:r>
              <a:rPr lang="en-US" sz="2000" dirty="0" err="1">
                <a:latin typeface="Times New Roman"/>
                <a:cs typeface="Times New Roman"/>
              </a:rPr>
              <a:t>hemodialysis</a:t>
            </a:r>
            <a:r>
              <a:rPr lang="en-US" sz="2000" dirty="0">
                <a:latin typeface="Times New Roman"/>
                <a:cs typeface="Times New Roman"/>
              </a:rPr>
              <a:t>/ Right IJV tunneled perm-</a:t>
            </a:r>
            <a:r>
              <a:rPr lang="en-US" sz="2000" dirty="0" err="1">
                <a:latin typeface="Times New Roman"/>
                <a:cs typeface="Times New Roman"/>
              </a:rPr>
              <a:t>cath</a:t>
            </a:r>
            <a:r>
              <a:rPr lang="en-US" sz="2000" dirty="0">
                <a:latin typeface="Times New Roman"/>
                <a:cs typeface="Times New Roman"/>
              </a:rPr>
              <a:t> as access.  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075" y="208375"/>
            <a:ext cx="10515600" cy="1325563"/>
          </a:xfrm>
        </p:spPr>
        <p:txBody>
          <a:bodyPr/>
          <a:lstStyle/>
          <a:p>
            <a:r>
              <a:rPr lang="en-US" dirty="0" err="1">
                <a:latin typeface="Times New Roman" pitchFamily="18" charset="0"/>
              </a:rPr>
              <a:t>IgA</a:t>
            </a:r>
            <a:r>
              <a:rPr lang="en-US" dirty="0">
                <a:latin typeface="Times New Roman" pitchFamily="18" charset="0"/>
              </a:rPr>
              <a:t> NEPHROPATHY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075" y="1841863"/>
            <a:ext cx="10515600" cy="501613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M.C form of GN l/t ESRD.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/>
              <a:t>Histologic</a:t>
            </a:r>
            <a:r>
              <a:rPr lang="en-US" sz="2000" dirty="0"/>
              <a:t> recurrence – frequent and can  occur +/- symptoms; Recurrence - difficult to predict. 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Early stages of </a:t>
            </a:r>
            <a:r>
              <a:rPr lang="en-US" sz="2000" dirty="0" err="1"/>
              <a:t>IgAN</a:t>
            </a:r>
            <a:r>
              <a:rPr lang="en-US" sz="2000" dirty="0"/>
              <a:t> recurrence - no </a:t>
            </a:r>
            <a:r>
              <a:rPr lang="en-US" sz="2000" dirty="0" err="1"/>
              <a:t>proteinuria</a:t>
            </a:r>
            <a:r>
              <a:rPr lang="en-US" sz="2000" dirty="0"/>
              <a:t>, </a:t>
            </a:r>
            <a:r>
              <a:rPr lang="en-US" sz="2000" dirty="0" err="1"/>
              <a:t>hematuria</a:t>
            </a:r>
            <a:r>
              <a:rPr lang="en-US" sz="2000" dirty="0"/>
              <a:t>, or graft dysfunction.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Published recurrence (8% to 53%)-  variation d/t study differences in biopsy indication (protocol or clinical) and length of post-transplant follow-up. </a:t>
            </a:r>
          </a:p>
          <a:p>
            <a:pPr algn="just">
              <a:buNone/>
            </a:pPr>
            <a:endParaRPr lang="en-US" sz="1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1293"/>
            <a:ext cx="10515600" cy="519724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000" b="1" dirty="0"/>
              <a:t>Risk factors-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/>
              <a:t>younger age at transplantation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/>
              <a:t>rapid progression of the native </a:t>
            </a:r>
            <a:r>
              <a:rPr lang="en-US" sz="2000" dirty="0" err="1"/>
              <a:t>IgAN</a:t>
            </a:r>
            <a:endParaRPr lang="en-US" sz="2000" dirty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/>
              <a:t>degree of </a:t>
            </a:r>
            <a:r>
              <a:rPr lang="en-US" sz="2000" dirty="0" err="1"/>
              <a:t>proteinuria</a:t>
            </a:r>
            <a:endParaRPr lang="en-US" sz="2000" dirty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/>
              <a:t>donor factors (presence of </a:t>
            </a:r>
            <a:r>
              <a:rPr lang="en-US" sz="2000" dirty="0" err="1"/>
              <a:t>IgA</a:t>
            </a:r>
            <a:r>
              <a:rPr lang="en-US" sz="2000" dirty="0"/>
              <a:t> deposits in </a:t>
            </a:r>
            <a:r>
              <a:rPr lang="en-US" sz="2000"/>
              <a:t>donor kidney, HLA </a:t>
            </a:r>
            <a:r>
              <a:rPr lang="en-US" sz="2000" dirty="0"/>
              <a:t>matching)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More recurrence in living donor grafts than deceased donors - not confirmed.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2 Australian registry studies - those with 0 mismatch kidneys have higher rates of recurrence than those with &gt;1 HLA mismatches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ABO-incompatible transplants - lower rates of recurrence (?differences in </a:t>
            </a:r>
            <a:r>
              <a:rPr lang="en-US" sz="2000" dirty="0" err="1"/>
              <a:t>immunosuppression</a:t>
            </a:r>
            <a:r>
              <a:rPr lang="en-US" sz="2000" dirty="0"/>
              <a:t> regimens).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138" y="1308054"/>
            <a:ext cx="10515600" cy="554994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/>
              <a:t>Graft loss within the first 3 years after transplantation</a:t>
            </a:r>
            <a:r>
              <a:rPr lang="en-US" sz="2000" dirty="0"/>
              <a:t>-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/>
              <a:t>Uncommon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/>
              <a:t>can occur when </a:t>
            </a:r>
            <a:r>
              <a:rPr lang="en-US" sz="2000" dirty="0" err="1"/>
              <a:t>IgAN</a:t>
            </a:r>
            <a:r>
              <a:rPr lang="en-US" sz="2000" dirty="0"/>
              <a:t> in the native kidney was rapidly progressive or after previous graft loss resulting from recurrence.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Long-term graft survival is less for pts with recurrent </a:t>
            </a:r>
            <a:r>
              <a:rPr lang="en-US" sz="2000" dirty="0" err="1"/>
              <a:t>IgAN</a:t>
            </a:r>
            <a:r>
              <a:rPr lang="en-US" sz="2000" dirty="0"/>
              <a:t> after a decade.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Other causes of </a:t>
            </a:r>
            <a:r>
              <a:rPr lang="en-US" sz="2000" dirty="0" err="1"/>
              <a:t>IgA</a:t>
            </a:r>
            <a:r>
              <a:rPr lang="en-US" sz="2000" dirty="0"/>
              <a:t> deposition: liver disease, celiac disease.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C653B-84DE-4327-9913-22D3D991A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AB412-4B4C-4CF4-B1E8-32281522B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4822"/>
            <a:ext cx="10515600" cy="524804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Choice of immunosuppression after transplantation is controversial.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One large USRDS registry analysis suggested - individual drug choices did not affect the risk for graft loss attributed to recurrence.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In </a:t>
            </a:r>
            <a:r>
              <a:rPr lang="en-US" sz="2000" b="1" dirty="0"/>
              <a:t>contrast</a:t>
            </a:r>
            <a:r>
              <a:rPr lang="en-US" sz="2000" dirty="0"/>
              <a:t>, a retrospective analysis of ANZDATA - continuation of corticosteroids was strongly </a:t>
            </a:r>
            <a:r>
              <a:rPr lang="en-US" sz="2000" dirty="0" err="1"/>
              <a:t>a/w</a:t>
            </a:r>
            <a:r>
              <a:rPr lang="en-US" sz="2000" dirty="0"/>
              <a:t> protection from graft loss caused by recurrence of </a:t>
            </a:r>
            <a:r>
              <a:rPr lang="en-US" sz="2000" dirty="0" err="1"/>
              <a:t>IgAN</a:t>
            </a:r>
            <a:r>
              <a:rPr lang="en-US" sz="2000" dirty="0"/>
              <a:t>, although not from other types of GN.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Observational data - induction with ATG may afford relative protection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3654774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0663"/>
            <a:ext cx="10515600" cy="52495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Tr</a:t>
            </a:r>
            <a:r>
              <a:rPr lang="en-US" sz="2000" dirty="0"/>
              <a:t>eatment of recurrent </a:t>
            </a:r>
            <a:r>
              <a:rPr lang="en-US" sz="2000" dirty="0" err="1"/>
              <a:t>IgAN</a:t>
            </a:r>
            <a:r>
              <a:rPr lang="en-US" sz="2000" dirty="0"/>
              <a:t> and </a:t>
            </a:r>
            <a:r>
              <a:rPr lang="en-US" sz="2000" dirty="0" err="1"/>
              <a:t>IgAV</a:t>
            </a:r>
            <a:r>
              <a:rPr lang="en-US" sz="2000" dirty="0"/>
              <a:t> has not been systematically evaluated.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No known preventive measure.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Addition of steroid maintenance in steroid free pts with recurrence &gt; unproven but reasonable.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Non-specific, useful measures – tight BP control, RAS blockade, and avoidance of nephrotoxins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A change to MMF, the use of fish oil, antiplatelet agents, and tonsillectomy – questionable benefit.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Focal Segmental </a:t>
            </a:r>
            <a:r>
              <a:rPr lang="en-US" dirty="0" err="1"/>
              <a:t>Glomerulosclerosis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1500 FSGS pts undergo </a:t>
            </a:r>
            <a:r>
              <a:rPr lang="en-US" sz="2000" dirty="0" err="1"/>
              <a:t>Tx</a:t>
            </a:r>
            <a:r>
              <a:rPr lang="en-US" sz="2000" dirty="0"/>
              <a:t> every year with a </a:t>
            </a:r>
            <a:r>
              <a:rPr lang="en-US" sz="2000" b="1" dirty="0"/>
              <a:t>30-80</a:t>
            </a:r>
            <a:r>
              <a:rPr lang="en-US" sz="2000" dirty="0"/>
              <a:t>% risk of recurrence in the new graft.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FSGS accounts for 11% of pediatric kidney transplants.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55B45B4-151F-49FF-8577-E117B4533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5772" y="3222171"/>
            <a:ext cx="7010400" cy="32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FA4E2-ABAD-477A-8BB2-CC10EF4BA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4F824-0AFD-4350-B2CC-86DF0328F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7885"/>
            <a:ext cx="10515600" cy="49577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/>
              <a:t>Low risk for recurrence </a:t>
            </a:r>
            <a:r>
              <a:rPr lang="en-US" sz="2000" dirty="0"/>
              <a:t>–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/>
              <a:t>FSGS secondary to vascular disease or reflux nephropathy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/>
              <a:t>those with familial or sporadic forms </a:t>
            </a:r>
            <a:r>
              <a:rPr lang="en-US" sz="2000" dirty="0" err="1"/>
              <a:t>a/w</a:t>
            </a:r>
            <a:r>
              <a:rPr lang="en-US" sz="2000" dirty="0"/>
              <a:t> mutation of slit-diaphragm proteins such as </a:t>
            </a:r>
            <a:r>
              <a:rPr lang="en-US" sz="2000" dirty="0" err="1"/>
              <a:t>podocin</a:t>
            </a:r>
            <a:r>
              <a:rPr lang="en-US" sz="2000" dirty="0"/>
              <a:t> </a:t>
            </a:r>
          </a:p>
          <a:p>
            <a:pPr>
              <a:lnSpc>
                <a:spcPct val="150000"/>
              </a:lnSpc>
              <a:buNone/>
            </a:pPr>
            <a:r>
              <a:rPr lang="en-US" sz="2000" dirty="0"/>
              <a:t>   (rare cases of post-transplant nephrotic syndrome d/t dev of antibodies against the “neoantigen” within the donor kidney reported).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537146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000" b="1" dirty="0"/>
              <a:t>High risk </a:t>
            </a:r>
            <a:r>
              <a:rPr lang="en-US" sz="2000" dirty="0"/>
              <a:t>- pts with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/>
              <a:t>primary FSGS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/>
              <a:t>malignant FSGS (heavy </a:t>
            </a:r>
            <a:r>
              <a:rPr lang="en-US" sz="2000" dirty="0" err="1"/>
              <a:t>proteinuria</a:t>
            </a:r>
            <a:r>
              <a:rPr lang="en-US" sz="2000" dirty="0"/>
              <a:t> and renal failure within 3 years of onset)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/>
              <a:t>age &lt; 15 yrs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err="1"/>
              <a:t>mesangial</a:t>
            </a:r>
            <a:r>
              <a:rPr lang="en-US" sz="2000" dirty="0"/>
              <a:t> </a:t>
            </a:r>
            <a:r>
              <a:rPr lang="en-US" sz="2000" dirty="0" err="1"/>
              <a:t>hypercellularity</a:t>
            </a:r>
            <a:r>
              <a:rPr lang="en-US" sz="2000" dirty="0"/>
              <a:t> on biopsy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/>
              <a:t>with recurrence in a previous graft.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err="1"/>
              <a:t>Mophologic</a:t>
            </a:r>
            <a:r>
              <a:rPr lang="en-US" b="1" dirty="0"/>
              <a:t> variants of FSGS</a:t>
            </a:r>
            <a:r>
              <a:rPr lang="en-US" dirty="0"/>
              <a:t>:</a:t>
            </a:r>
          </a:p>
          <a:p>
            <a:pPr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FSGS NOS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FSGS, </a:t>
            </a:r>
            <a:r>
              <a:rPr lang="en-US" dirty="0" err="1"/>
              <a:t>perihilar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FSGS, cellular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FSGS, collapsing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FSGS, tip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elmoideen\Desktop\Screenshot_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86854"/>
            <a:ext cx="10385946" cy="60098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848" y="856343"/>
            <a:ext cx="10515600" cy="5311471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US" dirty="0">
                <a:solidFill>
                  <a:prstClr val="black"/>
                </a:solidFill>
                <a:latin typeface="Times New Roman"/>
                <a:cs typeface="Times New Roman"/>
              </a:rPr>
              <a:t>   </a:t>
            </a:r>
            <a:r>
              <a:rPr lang="en-US" sz="2800" b="1" dirty="0">
                <a:solidFill>
                  <a:prstClr val="black"/>
                </a:solidFill>
                <a:latin typeface="Times New Roman"/>
                <a:cs typeface="Times New Roman"/>
              </a:rPr>
              <a:t>HISTORY (</a:t>
            </a:r>
            <a:r>
              <a:rPr lang="en-US" sz="2800" b="1" dirty="0" err="1">
                <a:solidFill>
                  <a:prstClr val="black"/>
                </a:solidFill>
                <a:latin typeface="Times New Roman"/>
                <a:cs typeface="Times New Roman"/>
              </a:rPr>
              <a:t>Contd</a:t>
            </a:r>
            <a:r>
              <a:rPr lang="en-US" sz="2800" b="1" dirty="0">
                <a:solidFill>
                  <a:prstClr val="black"/>
                </a:solidFill>
                <a:latin typeface="Times New Roman"/>
                <a:cs typeface="Times New Roman"/>
              </a:rPr>
              <a:t>…)</a:t>
            </a:r>
            <a:endParaRPr lang="en-US" sz="2800" b="1" dirty="0">
              <a:latin typeface="Times New Roman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/>
                <a:cs typeface="Times New Roman"/>
              </a:rPr>
              <a:t>Worked up for renal transplant; his father underwent pre-transplant work up and was found to be fit as donor.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/>
                <a:cs typeface="Times New Roman"/>
              </a:rPr>
              <a:t>Underwent live related renal transplant on 08/06/2015 (3/6 mismatch)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/>
                <a:cs typeface="Times New Roman"/>
              </a:rPr>
              <a:t>No induction (financial reasons); On Triple </a:t>
            </a:r>
            <a:r>
              <a:rPr lang="en-US" sz="2000" dirty="0" err="1">
                <a:latin typeface="Times New Roman"/>
                <a:cs typeface="Times New Roman"/>
              </a:rPr>
              <a:t>immunosuppresion</a:t>
            </a:r>
            <a:r>
              <a:rPr lang="en-US" sz="2000" dirty="0">
                <a:latin typeface="Times New Roman"/>
                <a:cs typeface="Times New Roman"/>
              </a:rPr>
              <a:t> therapy :  </a:t>
            </a:r>
            <a:r>
              <a:rPr lang="en-US" sz="2000" dirty="0" err="1">
                <a:latin typeface="Times New Roman"/>
                <a:cs typeface="Times New Roman"/>
              </a:rPr>
              <a:t>Tacrolimus</a:t>
            </a:r>
            <a:r>
              <a:rPr lang="en-US" sz="2000" dirty="0">
                <a:latin typeface="Times New Roman"/>
                <a:cs typeface="Times New Roman"/>
              </a:rPr>
              <a:t>,  </a:t>
            </a:r>
            <a:r>
              <a:rPr lang="en-US" sz="2000" dirty="0" err="1">
                <a:latin typeface="Times New Roman"/>
                <a:cs typeface="Times New Roman"/>
              </a:rPr>
              <a:t>Mycophenolate</a:t>
            </a:r>
            <a:r>
              <a:rPr lang="en-US" sz="2000" dirty="0">
                <a:latin typeface="Times New Roman"/>
                <a:cs typeface="Times New Roman"/>
              </a:rPr>
              <a:t> sodium, </a:t>
            </a:r>
            <a:r>
              <a:rPr lang="en-US" sz="2000" dirty="0" err="1">
                <a:latin typeface="Times New Roman"/>
                <a:cs typeface="Times New Roman"/>
              </a:rPr>
              <a:t>Prednisolone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/>
                <a:cs typeface="Times New Roman"/>
              </a:rPr>
              <a:t>Discharged on POD-10 with baseline </a:t>
            </a:r>
            <a:r>
              <a:rPr lang="en-US" sz="2000" dirty="0" err="1">
                <a:latin typeface="Times New Roman"/>
                <a:cs typeface="Times New Roman"/>
              </a:rPr>
              <a:t>S.Creat</a:t>
            </a:r>
            <a:r>
              <a:rPr lang="en-US" sz="2000" dirty="0">
                <a:latin typeface="Times New Roman"/>
                <a:cs typeface="Times New Roman"/>
              </a:rPr>
              <a:t> of 1.1mg/dl.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/>
                <a:cs typeface="Times New Roman"/>
              </a:rPr>
              <a:t>Asymptomatic for next 2 years with stable </a:t>
            </a:r>
            <a:r>
              <a:rPr lang="en-US" sz="2000" dirty="0" err="1">
                <a:latin typeface="Times New Roman"/>
                <a:cs typeface="Times New Roman"/>
              </a:rPr>
              <a:t>S.Creat</a:t>
            </a:r>
            <a:r>
              <a:rPr lang="en-US" sz="2000" dirty="0">
                <a:latin typeface="Times New Roman"/>
                <a:cs typeface="Times New Roman"/>
              </a:rPr>
              <a:t> and </a:t>
            </a:r>
            <a:r>
              <a:rPr lang="en-US" sz="2000" dirty="0" err="1">
                <a:latin typeface="Times New Roman"/>
                <a:cs typeface="Times New Roman"/>
              </a:rPr>
              <a:t>Tac</a:t>
            </a:r>
            <a:r>
              <a:rPr lang="en-US" sz="2000" dirty="0">
                <a:latin typeface="Times New Roman"/>
                <a:cs typeface="Times New Roman"/>
              </a:rPr>
              <a:t> levels; but lost for F/U again for the next 7 months.</a:t>
            </a:r>
          </a:p>
          <a:p>
            <a:pPr>
              <a:lnSpc>
                <a:spcPct val="150000"/>
              </a:lnSpc>
            </a:pPr>
            <a:endParaRPr lang="en-US" sz="2200" dirty="0">
              <a:latin typeface="Times New Roman"/>
              <a:cs typeface="Times New Roman"/>
            </a:endParaRPr>
          </a:p>
          <a:p>
            <a:pPr>
              <a:lnSpc>
                <a:spcPct val="150000"/>
              </a:lnSpc>
            </a:pPr>
            <a:endParaRPr lang="en-US" sz="2000" dirty="0">
              <a:latin typeface="Times New Roman"/>
              <a:cs typeface="Times New Roman"/>
            </a:endParaRP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3583"/>
            <a:ext cx="10515600" cy="56092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Rate of recurrence &gt;75% in subsequent grafts when 1</a:t>
            </a:r>
            <a:r>
              <a:rPr lang="en-US" sz="2000" baseline="30000" dirty="0"/>
              <a:t>st</a:t>
            </a:r>
            <a:r>
              <a:rPr lang="en-US" sz="2000" dirty="0"/>
              <a:t> graft was lost d/t recurrence.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Recurrence –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/>
              <a:t>occurs typically within the 1</a:t>
            </a:r>
            <a:r>
              <a:rPr lang="en-US" sz="2000" baseline="30000" dirty="0"/>
              <a:t>st</a:t>
            </a:r>
            <a:r>
              <a:rPr lang="en-US" sz="2000" dirty="0"/>
              <a:t> month post-transplantation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/>
              <a:t>manifests initially with heavy proteinuria, f/b HTN and graft dysfunction.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/>
              <a:t>more susceptible to acute rejection and AKI, as well as graft loss.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err="1"/>
              <a:t>a/w</a:t>
            </a:r>
            <a:r>
              <a:rPr lang="en-US" sz="2000" dirty="0"/>
              <a:t> early graft loss in up to 50% of patients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err="1"/>
              <a:t>Plasmapheresis</a:t>
            </a:r>
            <a:r>
              <a:rPr lang="en-US" sz="2000" dirty="0"/>
              <a:t> delays graft loss in most patients and decreases the incidence of overall graft failure.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26" y="1640864"/>
            <a:ext cx="10515600" cy="56675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Primary FSGS - caused by a circulating factor that targets </a:t>
            </a:r>
            <a:r>
              <a:rPr lang="en-US" sz="2000" dirty="0" err="1"/>
              <a:t>podocytes</a:t>
            </a:r>
            <a:r>
              <a:rPr lang="en-US" sz="2000" dirty="0"/>
              <a:t>  (specific factor– unknown). </a:t>
            </a:r>
          </a:p>
          <a:p>
            <a:pPr>
              <a:lnSpc>
                <a:spcPct val="150000"/>
              </a:lnSpc>
            </a:pPr>
            <a:r>
              <a:rPr lang="en-US" sz="2000" dirty="0" err="1"/>
              <a:t>suPAR</a:t>
            </a:r>
            <a:r>
              <a:rPr lang="en-US" sz="2000" dirty="0"/>
              <a:t> and the costimulatory protein B7-1 (CD80) – ?role in recurrence.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Plasma exchange / </a:t>
            </a:r>
            <a:r>
              <a:rPr lang="en-US" sz="2000" dirty="0" err="1"/>
              <a:t>immunoadsorption</a:t>
            </a:r>
            <a:r>
              <a:rPr lang="en-US" sz="2000" dirty="0"/>
              <a:t> with either a protein A or anti-IgG column - effective in pts with recurrent FSGS - removes the circulating permeability factor (disease remission reported in most pts receiving Rx within 2 weeks of recurrence).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So, a course of plasma exchange is warranted in all patients without contraindications.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95923"/>
            <a:ext cx="10515600" cy="579814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/>
              <a:t>Immunosuppression</a:t>
            </a:r>
            <a:r>
              <a:rPr lang="en-US" sz="2000" dirty="0"/>
              <a:t> should include a CNI, and addition of an </a:t>
            </a:r>
            <a:r>
              <a:rPr lang="en-US" sz="2000" dirty="0" err="1"/>
              <a:t>ACEi</a:t>
            </a:r>
            <a:r>
              <a:rPr lang="en-US" sz="2000" dirty="0"/>
              <a:t> should be considered.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Pts with </a:t>
            </a:r>
            <a:r>
              <a:rPr lang="en-US" sz="2000" b="1" dirty="0"/>
              <a:t>incomplete response / relapse </a:t>
            </a:r>
            <a:r>
              <a:rPr lang="en-US" sz="2000" dirty="0"/>
              <a:t>-&gt; require repeated  / long-term plasma exchange or concurrent treatment with secondary agents such as </a:t>
            </a:r>
            <a:r>
              <a:rPr lang="en-US" sz="2000" dirty="0" err="1"/>
              <a:t>Ritux</a:t>
            </a:r>
            <a:r>
              <a:rPr lang="en-US" sz="2000" dirty="0"/>
              <a:t> or CYC.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 For such pts - a course of </a:t>
            </a:r>
            <a:r>
              <a:rPr lang="en-US" sz="2000" dirty="0" err="1"/>
              <a:t>rituximab</a:t>
            </a:r>
            <a:r>
              <a:rPr lang="en-US" sz="2000" dirty="0"/>
              <a:t> 500 mg weekly for 4 weeks + existing </a:t>
            </a:r>
            <a:r>
              <a:rPr lang="en-US" sz="2000" dirty="0" err="1"/>
              <a:t>immunosuppression</a:t>
            </a:r>
            <a:r>
              <a:rPr lang="en-US" sz="2000" dirty="0"/>
              <a:t> and weekly plasma exchange.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Pre-transplantation plasma exchange – controversial role in preventing recurrence.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MCD – rare cause of ESRD; Recurrence after transplantation reported; difficult to be sure that the underlying disease was not FSGS.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87828" y="804657"/>
          <a:ext cx="10985865" cy="5269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71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71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71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71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971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24189">
                <a:tc>
                  <a:txBody>
                    <a:bodyPr/>
                    <a:lstStyle/>
                    <a:p>
                      <a:r>
                        <a:rPr lang="en-US" dirty="0"/>
                        <a:t>Reference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No: of Patients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Era /</a:t>
                      </a:r>
                      <a:r>
                        <a:rPr lang="en-US" baseline="0" dirty="0"/>
                        <a:t> Controls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No: of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 err="1"/>
                        <a:t>Plasmapheresis</a:t>
                      </a:r>
                      <a:r>
                        <a:rPr lang="en-US" dirty="0"/>
                        <a:t> sessions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Result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8610">
                <a:tc>
                  <a:txBody>
                    <a:bodyPr/>
                    <a:lstStyle/>
                    <a:p>
                      <a:r>
                        <a:rPr lang="en-US" dirty="0"/>
                        <a:t>Gonzales</a:t>
                      </a:r>
                      <a:r>
                        <a:rPr lang="en-US" baseline="0" dirty="0"/>
                        <a:t> et al. 2011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 pediatric pts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1996-2007</a:t>
                      </a:r>
                    </a:p>
                    <a:p>
                      <a:r>
                        <a:rPr lang="en-US" dirty="0"/>
                        <a:t>No controls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1-10 x 1.5 exchanges with 5% albumin replacement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useful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2584">
                <a:tc>
                  <a:txBody>
                    <a:bodyPr/>
                    <a:lstStyle/>
                    <a:p>
                      <a:r>
                        <a:rPr lang="en-US" dirty="0" err="1"/>
                        <a:t>Gohh</a:t>
                      </a:r>
                      <a:r>
                        <a:rPr lang="en-US" dirty="0"/>
                        <a:t> et al. 2005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 adults and 1 child (only high</a:t>
                      </a:r>
                      <a:r>
                        <a:rPr lang="en-US" baseline="0" dirty="0"/>
                        <a:t> risk pts enrolled; prior recurrence or rapid progression to FSGS)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1999-2003</a:t>
                      </a:r>
                    </a:p>
                    <a:p>
                      <a:r>
                        <a:rPr lang="en-US" dirty="0"/>
                        <a:t>No controls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 x 1.0 exchanges with 5% albumin replacement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30% recurrence which they concluded was lower than the reported 52%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4189">
                <a:tc>
                  <a:txBody>
                    <a:bodyPr/>
                    <a:lstStyle/>
                    <a:p>
                      <a:r>
                        <a:rPr lang="en-US" dirty="0" err="1"/>
                        <a:t>Ohta</a:t>
                      </a:r>
                      <a:r>
                        <a:rPr lang="en-US" dirty="0"/>
                        <a:t> et al. 2001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 </a:t>
                      </a:r>
                      <a:r>
                        <a:rPr lang="en-US" dirty="0" err="1"/>
                        <a:t>japanese</a:t>
                      </a:r>
                      <a:r>
                        <a:rPr lang="en-US" dirty="0"/>
                        <a:t> children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1984-1991: controls</a:t>
                      </a:r>
                    </a:p>
                    <a:p>
                      <a:r>
                        <a:rPr lang="en-US" dirty="0"/>
                        <a:t>1991-1997: cases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1-3 x 1.5 exchanges with 5% albumin replacement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67% recurred without PP </a:t>
                      </a:r>
                      <a:r>
                        <a:rPr lang="en-US" dirty="0" err="1"/>
                        <a:t>vs</a:t>
                      </a:r>
                      <a:r>
                        <a:rPr lang="en-US" dirty="0"/>
                        <a:t> 33% with</a:t>
                      </a:r>
                      <a:r>
                        <a:rPr lang="en-US" baseline="0" dirty="0"/>
                        <a:t> PP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elmoideen\Desktop\Screenshot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725" y="182880"/>
            <a:ext cx="9797143" cy="6217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514" y="216780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dirty="0"/>
              <a:t>THANK YOU 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27314"/>
            <a:ext cx="10515600" cy="488115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Times New Roman"/>
                <a:cs typeface="Times New Roman"/>
              </a:rPr>
              <a:t>    </a:t>
            </a:r>
            <a:r>
              <a:rPr lang="en-US" sz="3000" b="1" dirty="0">
                <a:latin typeface="Times New Roman"/>
                <a:cs typeface="Times New Roman"/>
              </a:rPr>
              <a:t>HISTORY (</a:t>
            </a:r>
            <a:r>
              <a:rPr lang="en-US" sz="3000" b="1" dirty="0" err="1">
                <a:latin typeface="Times New Roman"/>
                <a:cs typeface="Times New Roman"/>
              </a:rPr>
              <a:t>Contd</a:t>
            </a:r>
            <a:r>
              <a:rPr lang="en-US" sz="3000" b="1" dirty="0">
                <a:latin typeface="Times New Roman"/>
                <a:cs typeface="Times New Roman"/>
              </a:rPr>
              <a:t>…)</a:t>
            </a:r>
            <a:endParaRPr lang="en-US" sz="2000" b="1" dirty="0">
              <a:latin typeface="Times New Roman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/>
                <a:cs typeface="Times New Roman"/>
              </a:rPr>
              <a:t>Feb 2018 - c/o on &amp; off fever, decreased appetite and </a:t>
            </a:r>
            <a:r>
              <a:rPr lang="en-US" sz="2000" dirty="0" err="1">
                <a:latin typeface="Times New Roman"/>
                <a:cs typeface="Times New Roman"/>
              </a:rPr>
              <a:t>generalised</a:t>
            </a:r>
            <a:r>
              <a:rPr lang="en-US" sz="2000" dirty="0">
                <a:latin typeface="Times New Roman"/>
                <a:cs typeface="Times New Roman"/>
              </a:rPr>
              <a:t> weakness since 15 days (unreliable drug compliance).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/>
                <a:cs typeface="Times New Roman"/>
              </a:rPr>
              <a:t>O</a:t>
            </a:r>
            <a:r>
              <a:rPr lang="en-US" sz="2000" b="1" dirty="0">
                <a:latin typeface="Times New Roman"/>
                <a:cs typeface="Times New Roman"/>
              </a:rPr>
              <a:t>/E</a:t>
            </a:r>
            <a:r>
              <a:rPr lang="en-US" sz="2000" dirty="0">
                <a:latin typeface="Times New Roman"/>
                <a:cs typeface="Times New Roman"/>
              </a:rPr>
              <a:t> - Conscious, Oriented, afebrile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/>
                <a:cs typeface="Times New Roman"/>
              </a:rPr>
              <a:t>PR- 84/min, B.P.- 140/80 mm Hg, RR-20/min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/>
                <a:cs typeface="Times New Roman"/>
              </a:rPr>
              <a:t>No Pallor, edema, icterus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/>
                <a:cs typeface="Times New Roman"/>
              </a:rPr>
              <a:t>Transplanted kidney was palpable with scar mark seen in right iliac fossa.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/>
                <a:cs typeface="Times New Roman"/>
              </a:rPr>
              <a:t>Systemic examination- unremarkable</a:t>
            </a:r>
            <a:endParaRPr lang="en-US" sz="2000" dirty="0"/>
          </a:p>
          <a:p>
            <a:pPr>
              <a:lnSpc>
                <a:spcPct val="150000"/>
              </a:lnSpc>
            </a:pPr>
            <a:endParaRPr lang="en-US" sz="2000" dirty="0">
              <a:latin typeface="Times New Roman"/>
              <a:cs typeface="Times New Roman"/>
            </a:endParaRPr>
          </a:p>
          <a:p>
            <a:pPr>
              <a:lnSpc>
                <a:spcPct val="150000"/>
              </a:lnSpc>
              <a:buNone/>
            </a:pPr>
            <a:endParaRPr lang="en-US" sz="8000" dirty="0">
              <a:latin typeface="Times New Roman"/>
              <a:cs typeface="Times New Roman"/>
            </a:endParaRPr>
          </a:p>
          <a:p>
            <a:pPr>
              <a:lnSpc>
                <a:spcPct val="150000"/>
              </a:lnSpc>
            </a:pPr>
            <a:endParaRPr lang="en-US" sz="8000" dirty="0">
              <a:latin typeface="Times New Roman"/>
              <a:cs typeface="Times New Roman"/>
            </a:endParaRPr>
          </a:p>
          <a:p>
            <a:pPr>
              <a:lnSpc>
                <a:spcPct val="150000"/>
              </a:lnSpc>
            </a:pPr>
            <a:endParaRPr lang="en-US" sz="8000" dirty="0">
              <a:latin typeface="Times New Roman"/>
              <a:cs typeface="Times New Roman"/>
            </a:endParaRPr>
          </a:p>
          <a:p>
            <a:pPr>
              <a:lnSpc>
                <a:spcPct val="150000"/>
              </a:lnSpc>
            </a:pPr>
            <a:endParaRPr lang="en-US" sz="8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11329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Times New Roman"/>
                <a:cs typeface="Times New Roman"/>
              </a:rPr>
              <a:t>INVESTIGATIONS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Times New Roman"/>
                <a:cs typeface="Times New Roman"/>
              </a:rPr>
              <a:t>Hb-12.5 gm%, TLC-10000 cells/</a:t>
            </a:r>
            <a:r>
              <a:rPr lang="en-US" sz="2000" dirty="0" err="1">
                <a:latin typeface="Times New Roman"/>
                <a:cs typeface="Times New Roman"/>
              </a:rPr>
              <a:t>cumm</a:t>
            </a:r>
            <a:r>
              <a:rPr lang="en-US" sz="2000" dirty="0">
                <a:latin typeface="Times New Roman"/>
                <a:cs typeface="Times New Roman"/>
              </a:rPr>
              <a:t>, Platelet-2.3 lakhs/</a:t>
            </a:r>
            <a:r>
              <a:rPr lang="en-US" sz="2000" dirty="0" err="1">
                <a:latin typeface="Times New Roman"/>
                <a:cs typeface="Times New Roman"/>
              </a:rPr>
              <a:t>cumm</a:t>
            </a:r>
            <a:endParaRPr lang="en-US" sz="2000" dirty="0">
              <a:latin typeface="Times New Roman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/>
                <a:cs typeface="Times New Roman"/>
              </a:rPr>
              <a:t>Blood Urea-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89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mg/dl, </a:t>
            </a:r>
            <a:r>
              <a:rPr lang="en-US" sz="2000" dirty="0" err="1">
                <a:latin typeface="Times New Roman"/>
                <a:cs typeface="Times New Roman"/>
              </a:rPr>
              <a:t>S.Creat</a:t>
            </a:r>
            <a:r>
              <a:rPr lang="en-US" sz="2000" dirty="0">
                <a:latin typeface="Times New Roman"/>
                <a:cs typeface="Times New Roman"/>
              </a:rPr>
              <a:t>-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5.8mg/dl</a:t>
            </a:r>
            <a:r>
              <a:rPr lang="en-US" sz="2000" dirty="0">
                <a:latin typeface="Times New Roman"/>
                <a:cs typeface="Times New Roman"/>
              </a:rPr>
              <a:t>, S.Na-142 mmol/l, S.K-4.2 mmol/l</a:t>
            </a:r>
          </a:p>
          <a:p>
            <a:pPr>
              <a:lnSpc>
                <a:spcPct val="150000"/>
              </a:lnSpc>
            </a:pPr>
            <a:r>
              <a:rPr lang="en-US" sz="2000" dirty="0" err="1">
                <a:latin typeface="Times New Roman"/>
                <a:cs typeface="Times New Roman"/>
              </a:rPr>
              <a:t>S.Uric</a:t>
            </a:r>
            <a:r>
              <a:rPr lang="en-US" sz="2000" dirty="0">
                <a:latin typeface="Times New Roman"/>
                <a:cs typeface="Times New Roman"/>
              </a:rPr>
              <a:t> acid –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7.8 mg/dl</a:t>
            </a:r>
            <a:r>
              <a:rPr lang="en-US" sz="2000" dirty="0">
                <a:latin typeface="Times New Roman"/>
                <a:cs typeface="Times New Roman"/>
              </a:rPr>
              <a:t>, S.PO4–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5.7 mg/dl</a:t>
            </a:r>
            <a:r>
              <a:rPr lang="en-US" sz="2000" dirty="0">
                <a:latin typeface="Times New Roman"/>
                <a:cs typeface="Times New Roman"/>
              </a:rPr>
              <a:t>, </a:t>
            </a:r>
            <a:r>
              <a:rPr lang="en-US" sz="2000" dirty="0" err="1">
                <a:latin typeface="Times New Roman"/>
                <a:cs typeface="Times New Roman"/>
              </a:rPr>
              <a:t>S.Ca</a:t>
            </a:r>
            <a:r>
              <a:rPr lang="en-US" sz="2000" dirty="0">
                <a:latin typeface="Times New Roman"/>
                <a:cs typeface="Times New Roman"/>
              </a:rPr>
              <a:t>-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7.6 mg/dl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/>
                <a:cs typeface="Times New Roman"/>
              </a:rPr>
              <a:t>Urine R/M- Protein-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+++</a:t>
            </a:r>
            <a:r>
              <a:rPr lang="en-US" sz="2000" dirty="0">
                <a:latin typeface="Times New Roman"/>
                <a:cs typeface="Times New Roman"/>
              </a:rPr>
              <a:t>, RBC-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6-8/ </a:t>
            </a:r>
            <a:r>
              <a:rPr lang="en-US" sz="2000" dirty="0" err="1">
                <a:solidFill>
                  <a:srgbClr val="FF0000"/>
                </a:solidFill>
                <a:latin typeface="Times New Roman"/>
                <a:cs typeface="Times New Roman"/>
              </a:rPr>
              <a:t>hpf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, </a:t>
            </a:r>
            <a:r>
              <a:rPr lang="en-US" sz="2000" dirty="0">
                <a:latin typeface="Times New Roman"/>
                <a:cs typeface="Times New Roman"/>
              </a:rPr>
              <a:t>Pus cells-2-3/</a:t>
            </a:r>
            <a:r>
              <a:rPr lang="en-US" sz="2000" dirty="0" err="1">
                <a:latin typeface="Times New Roman"/>
                <a:cs typeface="Times New Roman"/>
              </a:rPr>
              <a:t>hpf</a:t>
            </a:r>
            <a:r>
              <a:rPr lang="en-US" sz="2000" dirty="0">
                <a:latin typeface="Times New Roman"/>
                <a:cs typeface="Times New Roman"/>
              </a:rPr>
              <a:t>;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/>
                <a:cs typeface="Times New Roman"/>
              </a:rPr>
              <a:t>UPCR- </a:t>
            </a:r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0.8</a:t>
            </a:r>
          </a:p>
          <a:p>
            <a:pPr>
              <a:lnSpc>
                <a:spcPct val="150000"/>
              </a:lnSpc>
              <a:buNone/>
            </a:pPr>
            <a:r>
              <a:rPr lang="en-US" sz="2000" dirty="0">
                <a:latin typeface="Times New Roman"/>
                <a:cs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3449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57943"/>
            <a:ext cx="10515600" cy="5219019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IN" sz="3000" b="1" dirty="0"/>
              <a:t>   INVESTIGATIONS (</a:t>
            </a:r>
            <a:r>
              <a:rPr lang="en-IN" sz="3000" b="1" dirty="0" err="1"/>
              <a:t>Contd</a:t>
            </a:r>
            <a:r>
              <a:rPr lang="en-IN" sz="3000" b="1" dirty="0"/>
              <a:t>…)</a:t>
            </a:r>
            <a:endParaRPr lang="en-IN" sz="2000" dirty="0"/>
          </a:p>
          <a:p>
            <a:pPr>
              <a:lnSpc>
                <a:spcPct val="150000"/>
              </a:lnSpc>
            </a:pPr>
            <a:r>
              <a:rPr lang="en-IN" dirty="0"/>
              <a:t>Blood C/S – no growth</a:t>
            </a:r>
          </a:p>
          <a:p>
            <a:pPr>
              <a:lnSpc>
                <a:spcPct val="150000"/>
              </a:lnSpc>
            </a:pPr>
            <a:r>
              <a:rPr lang="en-IN" dirty="0"/>
              <a:t>Urine C/S – no growth</a:t>
            </a:r>
          </a:p>
          <a:p>
            <a:pPr>
              <a:lnSpc>
                <a:spcPct val="150000"/>
              </a:lnSpc>
            </a:pPr>
            <a:r>
              <a:rPr lang="en-IN" dirty="0"/>
              <a:t>CMV load  – Normal</a:t>
            </a:r>
          </a:p>
          <a:p>
            <a:pPr>
              <a:lnSpc>
                <a:spcPct val="150000"/>
              </a:lnSpc>
            </a:pPr>
            <a:r>
              <a:rPr lang="en-IN" dirty="0"/>
              <a:t>B K Virus load  – Normal</a:t>
            </a:r>
          </a:p>
          <a:p>
            <a:pPr>
              <a:lnSpc>
                <a:spcPct val="150000"/>
              </a:lnSpc>
            </a:pPr>
            <a:r>
              <a:rPr lang="en-IN" dirty="0" err="1"/>
              <a:t>Tac</a:t>
            </a:r>
            <a:r>
              <a:rPr lang="en-IN" dirty="0"/>
              <a:t> level-3.4ng/ml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/>
                <a:cs typeface="Times New Roman"/>
              </a:rPr>
              <a:t>USG of Transplanted Kidney size : 11.4 x4.3 cm, normal </a:t>
            </a:r>
            <a:r>
              <a:rPr lang="en-US" dirty="0" err="1">
                <a:latin typeface="Times New Roman"/>
                <a:cs typeface="Times New Roman"/>
              </a:rPr>
              <a:t>echogenicity</a:t>
            </a:r>
            <a:r>
              <a:rPr lang="en-US" dirty="0">
                <a:latin typeface="Times New Roman"/>
                <a:cs typeface="Times New Roman"/>
              </a:rPr>
              <a:t> &amp; CMD maintained and normal graft vessel </a:t>
            </a:r>
            <a:r>
              <a:rPr lang="en-US" dirty="0" err="1">
                <a:latin typeface="Times New Roman"/>
                <a:cs typeface="Times New Roman"/>
              </a:rPr>
              <a:t>doppler</a:t>
            </a:r>
            <a:r>
              <a:rPr lang="en-US" sz="2000" dirty="0">
                <a:latin typeface="Times New Roman"/>
                <a:cs typeface="Times New Roman"/>
              </a:rPr>
              <a:t>. </a:t>
            </a:r>
          </a:p>
          <a:p>
            <a:endParaRPr lang="en-IN" sz="2000" dirty="0"/>
          </a:p>
          <a:p>
            <a:endParaRPr lang="en-IN" sz="2000" dirty="0"/>
          </a:p>
          <a:p>
            <a:pPr>
              <a:buNone/>
            </a:pPr>
            <a:endParaRPr lang="en-IN" sz="2000" dirty="0"/>
          </a:p>
          <a:p>
            <a:pPr>
              <a:buNone/>
            </a:pPr>
            <a:r>
              <a:rPr lang="en-IN" sz="2000" dirty="0"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DIFFERENTIAL DIAGNOSIS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2645"/>
            <a:ext cx="10515600" cy="4602687"/>
          </a:xfrm>
        </p:spPr>
        <p:txBody>
          <a:bodyPr>
            <a:normAutofit/>
          </a:bodyPr>
          <a:lstStyle/>
          <a:p>
            <a:r>
              <a:rPr lang="en-IN" sz="2000" dirty="0"/>
              <a:t>? Chronic allograft nephropathy </a:t>
            </a:r>
          </a:p>
          <a:p>
            <a:endParaRPr lang="en-IN" sz="2000" dirty="0"/>
          </a:p>
          <a:p>
            <a:endParaRPr lang="en-IN" sz="2000" dirty="0"/>
          </a:p>
          <a:p>
            <a:r>
              <a:rPr lang="en-IN" sz="2000" dirty="0"/>
              <a:t>? Recurrence of primary disease </a:t>
            </a:r>
          </a:p>
          <a:p>
            <a:endParaRPr lang="en-IN" sz="2000" dirty="0"/>
          </a:p>
          <a:p>
            <a:endParaRPr lang="en-IN" sz="2000" dirty="0"/>
          </a:p>
          <a:p>
            <a:r>
              <a:rPr lang="en-IN" sz="2000" dirty="0"/>
              <a:t>? CNI toxicity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025" y="734812"/>
            <a:ext cx="10584542" cy="590731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Times New Roman"/>
                <a:cs typeface="Times New Roman"/>
              </a:rPr>
              <a:t>Patient underwent </a:t>
            </a:r>
            <a:r>
              <a:rPr lang="en-US" sz="2000" b="1" dirty="0">
                <a:latin typeface="Times New Roman"/>
                <a:cs typeface="Times New Roman"/>
              </a:rPr>
              <a:t>graft kidney biopsy </a:t>
            </a:r>
            <a:r>
              <a:rPr lang="en-US" sz="2000" dirty="0">
                <a:latin typeface="Times New Roman"/>
                <a:cs typeface="Times New Roman"/>
              </a:rPr>
              <a:t>in March 2018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Times New Roman"/>
                <a:cs typeface="Times New Roman"/>
              </a:rPr>
              <a:t>Light microscopy:</a:t>
            </a:r>
            <a:endParaRPr lang="en-US" sz="2000" dirty="0"/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11 </a:t>
            </a:r>
            <a:r>
              <a:rPr lang="en-US" sz="2000" dirty="0" err="1"/>
              <a:t>glomeruli</a:t>
            </a:r>
            <a:r>
              <a:rPr lang="en-US" sz="2000" dirty="0"/>
              <a:t>- </a:t>
            </a:r>
          </a:p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en-US" sz="2000" dirty="0"/>
              <a:t>2 </a:t>
            </a:r>
            <a:r>
              <a:rPr lang="en-US" sz="2000" dirty="0" err="1"/>
              <a:t>glomeruli</a:t>
            </a:r>
            <a:r>
              <a:rPr lang="en-US" sz="2000" dirty="0"/>
              <a:t> - globally </a:t>
            </a:r>
            <a:r>
              <a:rPr lang="en-US" sz="2000" dirty="0" err="1"/>
              <a:t>sclerosed</a:t>
            </a:r>
            <a:endParaRPr lang="en-US" sz="2000" dirty="0"/>
          </a:p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en-US" sz="2000" dirty="0"/>
              <a:t>2 </a:t>
            </a:r>
            <a:r>
              <a:rPr lang="en-US" sz="2000" dirty="0" err="1"/>
              <a:t>glomeruli</a:t>
            </a:r>
            <a:r>
              <a:rPr lang="en-US" sz="2000" dirty="0"/>
              <a:t> - Fibrous crescents </a:t>
            </a:r>
          </a:p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en-US" sz="2000" dirty="0"/>
              <a:t>1 </a:t>
            </a:r>
            <a:r>
              <a:rPr lang="en-US" sz="2000" dirty="0" err="1"/>
              <a:t>glomerulus</a:t>
            </a:r>
            <a:r>
              <a:rPr lang="en-US" sz="2000" dirty="0"/>
              <a:t> - segmental sclerosis</a:t>
            </a:r>
          </a:p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en-US" sz="2000" dirty="0"/>
              <a:t>remaining glomerular tuft - mild mesangial matrix expansion with mesangial hypercellularity. 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Diffuse acute tubular injury, moderate interstitial inflammation and interstitial edema.</a:t>
            </a:r>
          </a:p>
        </p:txBody>
      </p:sp>
    </p:spTree>
    <p:extLst>
      <p:ext uri="{BB962C8B-B14F-4D97-AF65-F5344CB8AC3E}">
        <p14:creationId xmlns:p14="http://schemas.microsoft.com/office/powerpoint/2010/main" val="2006021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lgeri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2723</TotalTime>
  <Words>2503</Words>
  <Application>Microsoft Office PowerPoint</Application>
  <PresentationFormat>Widescreen</PresentationFormat>
  <Paragraphs>268</Paragraphs>
  <Slides>45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Algerian</vt:lpstr>
      <vt:lpstr>Arial</vt:lpstr>
      <vt:lpstr>Calibri</vt:lpstr>
      <vt:lpstr>Times New Roman</vt:lpstr>
      <vt:lpstr>Wingdings</vt:lpstr>
      <vt:lpstr>Office Theme</vt:lpstr>
      <vt:lpstr>2_Custom Design</vt:lpstr>
      <vt:lpstr>1_Custom Design</vt:lpstr>
      <vt:lpstr>Custom Design</vt:lpstr>
      <vt:lpstr>RECURRENCE AFTER TRANSPLANT:   SOME HAPPY ENDINGS AND  SOME NOT-SO-HAPPY ONES !</vt:lpstr>
      <vt:lpstr>CASE - 1</vt:lpstr>
      <vt:lpstr>PowerPoint Presentation</vt:lpstr>
      <vt:lpstr>PowerPoint Presentation</vt:lpstr>
      <vt:lpstr>PowerPoint Presentation</vt:lpstr>
      <vt:lpstr>INVESTIGATIONS</vt:lpstr>
      <vt:lpstr>PowerPoint Presentation</vt:lpstr>
      <vt:lpstr>DIFFERENTIAL DIAGNOSIS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TREATMENT</vt:lpstr>
      <vt:lpstr>CASE - 2</vt:lpstr>
      <vt:lpstr>PowerPoint Presentation</vt:lpstr>
      <vt:lpstr>PowerPoint Presentation</vt:lpstr>
      <vt:lpstr>PowerPoint Presentation</vt:lpstr>
      <vt:lpstr>INVESTIGATIONS</vt:lpstr>
      <vt:lpstr>DIFFERENTIAL DIAGNOSIS </vt:lpstr>
      <vt:lpstr>PowerPoint Presentation</vt:lpstr>
      <vt:lpstr>PowerPoint Presentation</vt:lpstr>
      <vt:lpstr>                                                RECURRENCE AFTER TRANSPLANT</vt:lpstr>
      <vt:lpstr>PowerPoint Presentation</vt:lpstr>
      <vt:lpstr>PowerPoint Presentation</vt:lpstr>
      <vt:lpstr>PowerPoint Presentation</vt:lpstr>
      <vt:lpstr>PowerPoint Presentation</vt:lpstr>
      <vt:lpstr>IgA NEPHROPATHY </vt:lpstr>
      <vt:lpstr>PowerPoint Presentation</vt:lpstr>
      <vt:lpstr>PowerPoint Presentation</vt:lpstr>
      <vt:lpstr>PowerPoint Presentation</vt:lpstr>
      <vt:lpstr>PowerPoint Presentation</vt:lpstr>
      <vt:lpstr>Focal Segmental Glomerulosclerosis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Presentation</dc:title>
  <dc:creator>Tushar Dighe</dc:creator>
  <cp:lastModifiedBy>ayesha hadi</cp:lastModifiedBy>
  <cp:revision>264</cp:revision>
  <dcterms:created xsi:type="dcterms:W3CDTF">2017-01-11T08:27:55Z</dcterms:created>
  <dcterms:modified xsi:type="dcterms:W3CDTF">2019-06-27T18:24:57Z</dcterms:modified>
</cp:coreProperties>
</file>