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7" r:id="rId2"/>
    <p:sldId id="258" r:id="rId3"/>
    <p:sldId id="259" r:id="rId4"/>
    <p:sldId id="261" r:id="rId5"/>
    <p:sldId id="312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7" r:id="rId21"/>
    <p:sldId id="277" r:id="rId22"/>
    <p:sldId id="278" r:id="rId23"/>
    <p:sldId id="280" r:id="rId24"/>
    <p:sldId id="282" r:id="rId25"/>
    <p:sldId id="283" r:id="rId26"/>
    <p:sldId id="313" r:id="rId27"/>
    <p:sldId id="284" r:id="rId28"/>
    <p:sldId id="285" r:id="rId29"/>
    <p:sldId id="286" r:id="rId30"/>
    <p:sldId id="287" r:id="rId31"/>
    <p:sldId id="293" r:id="rId32"/>
    <p:sldId id="295" r:id="rId33"/>
    <p:sldId id="296" r:id="rId34"/>
    <p:sldId id="297" r:id="rId35"/>
    <p:sldId id="298" r:id="rId36"/>
    <p:sldId id="299" r:id="rId37"/>
    <p:sldId id="302" r:id="rId38"/>
    <p:sldId id="303" r:id="rId39"/>
    <p:sldId id="305" r:id="rId40"/>
    <p:sldId id="306" r:id="rId41"/>
    <p:sldId id="307" r:id="rId42"/>
    <p:sldId id="308" r:id="rId43"/>
    <p:sldId id="309" r:id="rId44"/>
    <p:sldId id="310" r:id="rId45"/>
    <p:sldId id="314" r:id="rId46"/>
    <p:sldId id="341" r:id="rId47"/>
    <p:sldId id="357" r:id="rId48"/>
    <p:sldId id="315" r:id="rId49"/>
    <p:sldId id="338" r:id="rId50"/>
    <p:sldId id="339" r:id="rId51"/>
    <p:sldId id="340" r:id="rId52"/>
    <p:sldId id="358" r:id="rId53"/>
    <p:sldId id="351" r:id="rId54"/>
    <p:sldId id="316" r:id="rId55"/>
    <p:sldId id="320" r:id="rId56"/>
    <p:sldId id="321" r:id="rId57"/>
    <p:sldId id="350" r:id="rId58"/>
    <p:sldId id="337" r:id="rId59"/>
    <p:sldId id="323" r:id="rId60"/>
    <p:sldId id="324" r:id="rId61"/>
    <p:sldId id="322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59" r:id="rId70"/>
    <p:sldId id="332" r:id="rId71"/>
    <p:sldId id="333" r:id="rId72"/>
    <p:sldId id="336" r:id="rId73"/>
    <p:sldId id="311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5" autoAdjust="0"/>
    <p:restoredTop sz="94660"/>
  </p:normalViewPr>
  <p:slideViewPr>
    <p:cSldViewPr>
      <p:cViewPr>
        <p:scale>
          <a:sx n="60" d="100"/>
          <a:sy n="60" d="100"/>
        </p:scale>
        <p:origin x="-181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B5C3E-057B-4DD8-8698-F5DA850334EF}" type="datetimeFigureOut">
              <a:rPr lang="en-US" smtClean="0"/>
              <a:t>24-Jun-19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343DF-4435-43C0-B33E-CD45916DA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8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h/o fever, nausea, vomiting, cough,  </a:t>
            </a:r>
            <a:r>
              <a:rPr lang="en-US" dirty="0" err="1" smtClean="0"/>
              <a:t>dyspnoea</a:t>
            </a:r>
            <a:r>
              <a:rPr lang="en-US" dirty="0" smtClean="0"/>
              <a:t>, hemoptysis, abdominal distention, frothy urine, hematuria, dysuria, urgency, increased frequency of micturition, deafness, </a:t>
            </a:r>
            <a:r>
              <a:rPr lang="en-US" dirty="0" err="1" smtClean="0"/>
              <a:t>diarrhoea</a:t>
            </a:r>
            <a:r>
              <a:rPr lang="en-US" dirty="0" smtClean="0"/>
              <a:t>, NSAID’s/ alternative medication intake, altered sensorium, oral ulcers, photosensitivity, </a:t>
            </a:r>
            <a:r>
              <a:rPr lang="en-US" dirty="0" err="1" smtClean="0"/>
              <a:t>arthalgia</a:t>
            </a:r>
            <a:r>
              <a:rPr lang="en-US" dirty="0" smtClean="0"/>
              <a:t>, rashes, </a:t>
            </a:r>
            <a:r>
              <a:rPr lang="en-US" dirty="0" err="1" smtClean="0"/>
              <a:t>nocturia</a:t>
            </a:r>
            <a:endParaRPr lang="en-US" dirty="0" smtClean="0"/>
          </a:p>
          <a:p>
            <a:r>
              <a:rPr lang="en-US" dirty="0" smtClean="0"/>
              <a:t>No h/o smoking, ethanol consumption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10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sILVER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88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sILVER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76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h/o fever, nausea, vomiting, cough,  </a:t>
            </a:r>
            <a:r>
              <a:rPr lang="en-US" dirty="0" err="1" smtClean="0"/>
              <a:t>dyspnoea</a:t>
            </a:r>
            <a:r>
              <a:rPr lang="en-US" dirty="0" smtClean="0"/>
              <a:t>, hemoptysis, abdominal distention, frothy urine, hematuria, dysuria, urgency, increased frequency of micturition, </a:t>
            </a:r>
            <a:r>
              <a:rPr lang="en-US" dirty="0" err="1" smtClean="0"/>
              <a:t>nocturia</a:t>
            </a:r>
            <a:r>
              <a:rPr lang="en-US" dirty="0" smtClean="0"/>
              <a:t>, deafness, </a:t>
            </a:r>
            <a:r>
              <a:rPr lang="en-US" dirty="0" err="1" smtClean="0"/>
              <a:t>diarrhoea</a:t>
            </a:r>
            <a:r>
              <a:rPr lang="en-US" dirty="0" smtClean="0"/>
              <a:t>, NSAID’s/ alternative medication intake, altered sensorium, oral ulcers, photosensitivity, </a:t>
            </a:r>
            <a:r>
              <a:rPr lang="en-US" dirty="0" err="1" smtClean="0"/>
              <a:t>arthalgia</a:t>
            </a:r>
            <a:r>
              <a:rPr lang="en-US" dirty="0" smtClean="0"/>
              <a:t>, rashes</a:t>
            </a:r>
          </a:p>
          <a:p>
            <a:r>
              <a:rPr lang="en-US" dirty="0" smtClean="0"/>
              <a:t>No h/o smoking, tobacco chewing/ ethanol consumption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 h/o T2DM , DLP, Asthma, Liver disease, seizure disorder.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92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Egfr</a:t>
            </a:r>
            <a:r>
              <a:rPr lang="en-US" dirty="0" smtClean="0"/>
              <a:t> 34 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24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Rbc</a:t>
            </a:r>
            <a:r>
              <a:rPr lang="en-US" dirty="0" smtClean="0"/>
              <a:t> cast,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nl</a:t>
            </a:r>
            <a:r>
              <a:rPr lang="en-US" baseline="0" dirty="0" smtClean="0"/>
              <a:t> glomeruli, down glomeruli </a:t>
            </a:r>
            <a:r>
              <a:rPr lang="en-US" baseline="0" dirty="0" err="1" smtClean="0"/>
              <a:t>withmesangial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hypercellularity</a:t>
            </a:r>
            <a:r>
              <a:rPr lang="en-US" baseline="0" dirty="0" smtClean="0"/>
              <a:t> and expansion with </a:t>
            </a:r>
            <a:r>
              <a:rPr lang="en-US" baseline="0" dirty="0" err="1" smtClean="0"/>
              <a:t>periglomerular</a:t>
            </a:r>
            <a:r>
              <a:rPr lang="en-US" baseline="0" dirty="0" smtClean="0"/>
              <a:t> fibrosis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11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Fc crescent, dilated tubules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62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Hyaline cast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99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Medial</a:t>
            </a:r>
            <a:r>
              <a:rPr lang="en-US" baseline="0" dirty="0" smtClean="0"/>
              <a:t> hypertrophy of artery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06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Necrosed</a:t>
            </a:r>
            <a:r>
              <a:rPr lang="en-US" dirty="0" smtClean="0"/>
              <a:t> glomeruli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49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Fc </a:t>
            </a:r>
            <a:r>
              <a:rPr lang="en-US" dirty="0" err="1" smtClean="0"/>
              <a:t>cresent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127FB-602B-42AB-903D-6717387F0D1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0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Egfr</a:t>
            </a:r>
            <a:r>
              <a:rPr lang="en-US" dirty="0" smtClean="0"/>
              <a:t>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02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(days, weeks or months).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5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Rents (focal gaps or discontinuities of the capillary wall)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25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lysosome-associated membrane protein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18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lower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dose is widely used in clinical practice, and the higher dose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be associated with increased short- and long-term risks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infection and other complications of steroids.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74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Rituximab shows equivalent efficacy to cyclophosphamide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initial therapy and the evidence does not suggest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difference in rates of adverse effects.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6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 &amp;e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83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 &amp;e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89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 &amp;e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98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 &amp;e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05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 &amp;e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85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45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PAS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343DF-4435-43C0-B33E-CD45916DA1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8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641056" y="4860925"/>
            <a:ext cx="39766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905000"/>
            <a:ext cx="4114800" cy="2888381"/>
          </a:xfrm>
        </p:spPr>
        <p:txBody>
          <a:bodyPr>
            <a:normAutofit/>
          </a:bodyPr>
          <a:lstStyle>
            <a:lvl1pPr algn="l">
              <a:defRPr sz="5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5029201"/>
            <a:ext cx="4114800" cy="825583"/>
          </a:xfrm>
        </p:spPr>
        <p:txBody>
          <a:bodyPr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3275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4BA6A3-E8E4-434F-86C7-C1DBE2D08BD3}" type="datetimeFigureOut">
              <a:rPr lang="en-US" smtClean="0"/>
              <a:t>24-Jun-19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DA28D-D2AD-42EF-9A0B-95920A66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6443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9500" y="0"/>
            <a:ext cx="1714500" cy="6858000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8100" y="495300"/>
            <a:ext cx="10287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2013" y="495300"/>
            <a:ext cx="6395987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4BA6A3-E8E4-434F-86C7-C1DBE2D08BD3}" type="datetimeFigureOut">
              <a:rPr lang="en-US" smtClean="0"/>
              <a:t>24-Jun-19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DA28D-D2AD-42EF-9A0B-95920A66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9750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4BA6A3-E8E4-434F-86C7-C1DBE2D08BD3}" type="datetimeFigureOut">
              <a:rPr lang="en-US" smtClean="0"/>
              <a:t>24-Jun-19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DA28D-D2AD-42EF-9A0B-95920A66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2210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87500"/>
            <a:ext cx="9144000" cy="4584700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21"/>
          <p:cNvSpPr>
            <a:spLocks noEditPoints="1"/>
          </p:cNvSpPr>
          <p:nvPr/>
        </p:nvSpPr>
        <p:spPr bwMode="auto">
          <a:xfrm>
            <a:off x="7233048" y="198439"/>
            <a:ext cx="1750219" cy="6275387"/>
          </a:xfrm>
          <a:custGeom>
            <a:avLst/>
            <a:gdLst>
              <a:gd name="T0" fmla="*/ 520 w 728"/>
              <a:gd name="T1" fmla="*/ 954 h 1962"/>
              <a:gd name="T2" fmla="*/ 367 w 728"/>
              <a:gd name="T3" fmla="*/ 755 h 1962"/>
              <a:gd name="T4" fmla="*/ 440 w 728"/>
              <a:gd name="T5" fmla="*/ 671 h 1962"/>
              <a:gd name="T6" fmla="*/ 519 w 728"/>
              <a:gd name="T7" fmla="*/ 526 h 1962"/>
              <a:gd name="T8" fmla="*/ 536 w 728"/>
              <a:gd name="T9" fmla="*/ 215 h 1962"/>
              <a:gd name="T10" fmla="*/ 452 w 728"/>
              <a:gd name="T11" fmla="*/ 15 h 1962"/>
              <a:gd name="T12" fmla="*/ 294 w 728"/>
              <a:gd name="T13" fmla="*/ 205 h 1962"/>
              <a:gd name="T14" fmla="*/ 286 w 728"/>
              <a:gd name="T15" fmla="*/ 539 h 1962"/>
              <a:gd name="T16" fmla="*/ 128 w 728"/>
              <a:gd name="T17" fmla="*/ 793 h 1962"/>
              <a:gd name="T18" fmla="*/ 4 w 728"/>
              <a:gd name="T19" fmla="*/ 1131 h 1962"/>
              <a:gd name="T20" fmla="*/ 285 w 728"/>
              <a:gd name="T21" fmla="*/ 1491 h 1962"/>
              <a:gd name="T22" fmla="*/ 488 w 728"/>
              <a:gd name="T23" fmla="*/ 1551 h 1962"/>
              <a:gd name="T24" fmla="*/ 278 w 728"/>
              <a:gd name="T25" fmla="*/ 1894 h 1962"/>
              <a:gd name="T26" fmla="*/ 266 w 728"/>
              <a:gd name="T27" fmla="*/ 1869 h 1962"/>
              <a:gd name="T28" fmla="*/ 292 w 728"/>
              <a:gd name="T29" fmla="*/ 1866 h 1962"/>
              <a:gd name="T30" fmla="*/ 374 w 728"/>
              <a:gd name="T31" fmla="*/ 1777 h 1962"/>
              <a:gd name="T32" fmla="*/ 339 w 728"/>
              <a:gd name="T33" fmla="*/ 1681 h 1962"/>
              <a:gd name="T34" fmla="*/ 267 w 728"/>
              <a:gd name="T35" fmla="*/ 1653 h 1962"/>
              <a:gd name="T36" fmla="*/ 153 w 728"/>
              <a:gd name="T37" fmla="*/ 1776 h 1962"/>
              <a:gd name="T38" fmla="*/ 218 w 728"/>
              <a:gd name="T39" fmla="*/ 1908 h 1962"/>
              <a:gd name="T40" fmla="*/ 504 w 728"/>
              <a:gd name="T41" fmla="*/ 1889 h 1962"/>
              <a:gd name="T42" fmla="*/ 508 w 728"/>
              <a:gd name="T43" fmla="*/ 1473 h 1962"/>
              <a:gd name="T44" fmla="*/ 643 w 728"/>
              <a:gd name="T45" fmla="*/ 1050 h 1962"/>
              <a:gd name="T46" fmla="*/ 340 w 728"/>
              <a:gd name="T47" fmla="*/ 298 h 1962"/>
              <a:gd name="T48" fmla="*/ 445 w 728"/>
              <a:gd name="T49" fmla="*/ 174 h 1962"/>
              <a:gd name="T50" fmla="*/ 501 w 728"/>
              <a:gd name="T51" fmla="*/ 316 h 1962"/>
              <a:gd name="T52" fmla="*/ 333 w 728"/>
              <a:gd name="T53" fmla="*/ 576 h 1962"/>
              <a:gd name="T54" fmla="*/ 326 w 728"/>
              <a:gd name="T55" fmla="*/ 347 h 1962"/>
              <a:gd name="T56" fmla="*/ 360 w 728"/>
              <a:gd name="T57" fmla="*/ 1465 h 1962"/>
              <a:gd name="T58" fmla="*/ 188 w 728"/>
              <a:gd name="T59" fmla="*/ 1402 h 1962"/>
              <a:gd name="T60" fmla="*/ 110 w 728"/>
              <a:gd name="T61" fmla="*/ 1060 h 1962"/>
              <a:gd name="T62" fmla="*/ 298 w 728"/>
              <a:gd name="T63" fmla="*/ 818 h 1962"/>
              <a:gd name="T64" fmla="*/ 335 w 728"/>
              <a:gd name="T65" fmla="*/ 783 h 1962"/>
              <a:gd name="T66" fmla="*/ 262 w 728"/>
              <a:gd name="T67" fmla="*/ 1036 h 1962"/>
              <a:gd name="T68" fmla="*/ 273 w 728"/>
              <a:gd name="T69" fmla="*/ 1320 h 1962"/>
              <a:gd name="T70" fmla="*/ 340 w 728"/>
              <a:gd name="T71" fmla="*/ 1368 h 1962"/>
              <a:gd name="T72" fmla="*/ 374 w 728"/>
              <a:gd name="T73" fmla="*/ 1364 h 1962"/>
              <a:gd name="T74" fmla="*/ 303 w 728"/>
              <a:gd name="T75" fmla="*/ 1305 h 1962"/>
              <a:gd name="T76" fmla="*/ 394 w 728"/>
              <a:gd name="T77" fmla="*/ 1079 h 1962"/>
              <a:gd name="T78" fmla="*/ 429 w 728"/>
              <a:gd name="T79" fmla="*/ 1461 h 1962"/>
              <a:gd name="T80" fmla="*/ 580 w 728"/>
              <a:gd name="T81" fmla="*/ 1366 h 1962"/>
              <a:gd name="T82" fmla="*/ 428 w 728"/>
              <a:gd name="T83" fmla="*/ 1073 h 1962"/>
              <a:gd name="T84" fmla="*/ 607 w 728"/>
              <a:gd name="T85" fmla="*/ 1302 h 1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8" h="1962">
                <a:moveTo>
                  <a:pt x="643" y="1050"/>
                </a:moveTo>
                <a:cubicBezTo>
                  <a:pt x="611" y="1003"/>
                  <a:pt x="572" y="969"/>
                  <a:pt x="520" y="954"/>
                </a:cubicBezTo>
                <a:cubicBezTo>
                  <a:pt x="456" y="933"/>
                  <a:pt x="404" y="946"/>
                  <a:pt x="404" y="946"/>
                </a:cubicBezTo>
                <a:cubicBezTo>
                  <a:pt x="367" y="755"/>
                  <a:pt x="367" y="755"/>
                  <a:pt x="367" y="755"/>
                </a:cubicBezTo>
                <a:cubicBezTo>
                  <a:pt x="380" y="743"/>
                  <a:pt x="392" y="729"/>
                  <a:pt x="405" y="714"/>
                </a:cubicBezTo>
                <a:cubicBezTo>
                  <a:pt x="417" y="700"/>
                  <a:pt x="429" y="685"/>
                  <a:pt x="440" y="671"/>
                </a:cubicBezTo>
                <a:cubicBezTo>
                  <a:pt x="452" y="652"/>
                  <a:pt x="452" y="652"/>
                  <a:pt x="452" y="652"/>
                </a:cubicBezTo>
                <a:cubicBezTo>
                  <a:pt x="480" y="612"/>
                  <a:pt x="502" y="570"/>
                  <a:pt x="519" y="526"/>
                </a:cubicBezTo>
                <a:cubicBezTo>
                  <a:pt x="547" y="452"/>
                  <a:pt x="561" y="360"/>
                  <a:pt x="550" y="281"/>
                </a:cubicBezTo>
                <a:cubicBezTo>
                  <a:pt x="547" y="260"/>
                  <a:pt x="542" y="238"/>
                  <a:pt x="536" y="215"/>
                </a:cubicBezTo>
                <a:cubicBezTo>
                  <a:pt x="522" y="164"/>
                  <a:pt x="504" y="113"/>
                  <a:pt x="482" y="65"/>
                </a:cubicBezTo>
                <a:cubicBezTo>
                  <a:pt x="474" y="48"/>
                  <a:pt x="467" y="28"/>
                  <a:pt x="452" y="15"/>
                </a:cubicBezTo>
                <a:cubicBezTo>
                  <a:pt x="433" y="0"/>
                  <a:pt x="405" y="10"/>
                  <a:pt x="388" y="24"/>
                </a:cubicBezTo>
                <a:cubicBezTo>
                  <a:pt x="338" y="67"/>
                  <a:pt x="313" y="144"/>
                  <a:pt x="294" y="205"/>
                </a:cubicBezTo>
                <a:cubicBezTo>
                  <a:pt x="286" y="232"/>
                  <a:pt x="280" y="259"/>
                  <a:pt x="277" y="286"/>
                </a:cubicBezTo>
                <a:cubicBezTo>
                  <a:pt x="267" y="370"/>
                  <a:pt x="271" y="455"/>
                  <a:pt x="286" y="539"/>
                </a:cubicBezTo>
                <a:cubicBezTo>
                  <a:pt x="289" y="561"/>
                  <a:pt x="297" y="585"/>
                  <a:pt x="302" y="607"/>
                </a:cubicBezTo>
                <a:cubicBezTo>
                  <a:pt x="302" y="607"/>
                  <a:pt x="173" y="740"/>
                  <a:pt x="128" y="793"/>
                </a:cubicBezTo>
                <a:cubicBezTo>
                  <a:pt x="110" y="814"/>
                  <a:pt x="94" y="837"/>
                  <a:pt x="78" y="860"/>
                </a:cubicBezTo>
                <a:cubicBezTo>
                  <a:pt x="24" y="942"/>
                  <a:pt x="0" y="1034"/>
                  <a:pt x="4" y="1131"/>
                </a:cubicBezTo>
                <a:cubicBezTo>
                  <a:pt x="9" y="1231"/>
                  <a:pt x="56" y="1328"/>
                  <a:pt x="125" y="1398"/>
                </a:cubicBezTo>
                <a:cubicBezTo>
                  <a:pt x="171" y="1445"/>
                  <a:pt x="227" y="1476"/>
                  <a:pt x="285" y="1491"/>
                </a:cubicBezTo>
                <a:cubicBezTo>
                  <a:pt x="386" y="1517"/>
                  <a:pt x="472" y="1487"/>
                  <a:pt x="472" y="1487"/>
                </a:cubicBezTo>
                <a:cubicBezTo>
                  <a:pt x="472" y="1487"/>
                  <a:pt x="487" y="1547"/>
                  <a:pt x="488" y="1551"/>
                </a:cubicBezTo>
                <a:cubicBezTo>
                  <a:pt x="508" y="1647"/>
                  <a:pt x="549" y="1780"/>
                  <a:pt x="477" y="1862"/>
                </a:cubicBezTo>
                <a:cubicBezTo>
                  <a:pt x="432" y="1915"/>
                  <a:pt x="337" y="1932"/>
                  <a:pt x="278" y="1894"/>
                </a:cubicBezTo>
                <a:cubicBezTo>
                  <a:pt x="268" y="1888"/>
                  <a:pt x="262" y="1879"/>
                  <a:pt x="259" y="1869"/>
                </a:cubicBezTo>
                <a:cubicBezTo>
                  <a:pt x="261" y="1869"/>
                  <a:pt x="264" y="1869"/>
                  <a:pt x="266" y="1869"/>
                </a:cubicBezTo>
                <a:cubicBezTo>
                  <a:pt x="273" y="1869"/>
                  <a:pt x="279" y="1869"/>
                  <a:pt x="285" y="1868"/>
                </a:cubicBezTo>
                <a:cubicBezTo>
                  <a:pt x="287" y="1868"/>
                  <a:pt x="290" y="1867"/>
                  <a:pt x="292" y="1866"/>
                </a:cubicBezTo>
                <a:cubicBezTo>
                  <a:pt x="317" y="1860"/>
                  <a:pt x="339" y="1845"/>
                  <a:pt x="354" y="1825"/>
                </a:cubicBezTo>
                <a:cubicBezTo>
                  <a:pt x="365" y="1812"/>
                  <a:pt x="372" y="1796"/>
                  <a:pt x="374" y="1777"/>
                </a:cubicBezTo>
                <a:cubicBezTo>
                  <a:pt x="374" y="1772"/>
                  <a:pt x="375" y="1767"/>
                  <a:pt x="375" y="1762"/>
                </a:cubicBezTo>
                <a:cubicBezTo>
                  <a:pt x="375" y="1730"/>
                  <a:pt x="361" y="1701"/>
                  <a:pt x="339" y="1681"/>
                </a:cubicBezTo>
                <a:cubicBezTo>
                  <a:pt x="332" y="1674"/>
                  <a:pt x="324" y="1669"/>
                  <a:pt x="316" y="1665"/>
                </a:cubicBezTo>
                <a:cubicBezTo>
                  <a:pt x="301" y="1657"/>
                  <a:pt x="285" y="1653"/>
                  <a:pt x="267" y="1653"/>
                </a:cubicBezTo>
                <a:cubicBezTo>
                  <a:pt x="217" y="1653"/>
                  <a:pt x="174" y="1687"/>
                  <a:pt x="162" y="1734"/>
                </a:cubicBezTo>
                <a:cubicBezTo>
                  <a:pt x="157" y="1748"/>
                  <a:pt x="154" y="1762"/>
                  <a:pt x="153" y="1776"/>
                </a:cubicBezTo>
                <a:cubicBezTo>
                  <a:pt x="151" y="1800"/>
                  <a:pt x="156" y="1824"/>
                  <a:pt x="167" y="1845"/>
                </a:cubicBezTo>
                <a:cubicBezTo>
                  <a:pt x="179" y="1867"/>
                  <a:pt x="198" y="1894"/>
                  <a:pt x="218" y="1908"/>
                </a:cubicBezTo>
                <a:cubicBezTo>
                  <a:pt x="241" y="1924"/>
                  <a:pt x="267" y="1936"/>
                  <a:pt x="294" y="1943"/>
                </a:cubicBezTo>
                <a:cubicBezTo>
                  <a:pt x="364" y="1962"/>
                  <a:pt x="453" y="1943"/>
                  <a:pt x="504" y="1889"/>
                </a:cubicBezTo>
                <a:cubicBezTo>
                  <a:pt x="574" y="1816"/>
                  <a:pt x="559" y="1712"/>
                  <a:pt x="535" y="1605"/>
                </a:cubicBezTo>
                <a:cubicBezTo>
                  <a:pt x="530" y="1581"/>
                  <a:pt x="508" y="1477"/>
                  <a:pt x="508" y="1473"/>
                </a:cubicBezTo>
                <a:cubicBezTo>
                  <a:pt x="558" y="1450"/>
                  <a:pt x="601" y="1419"/>
                  <a:pt x="632" y="1377"/>
                </a:cubicBezTo>
                <a:cubicBezTo>
                  <a:pt x="728" y="1250"/>
                  <a:pt x="686" y="1113"/>
                  <a:pt x="643" y="1050"/>
                </a:cubicBezTo>
                <a:close/>
                <a:moveTo>
                  <a:pt x="326" y="347"/>
                </a:moveTo>
                <a:cubicBezTo>
                  <a:pt x="330" y="330"/>
                  <a:pt x="334" y="314"/>
                  <a:pt x="340" y="298"/>
                </a:cubicBezTo>
                <a:cubicBezTo>
                  <a:pt x="349" y="273"/>
                  <a:pt x="361" y="248"/>
                  <a:pt x="374" y="225"/>
                </a:cubicBezTo>
                <a:cubicBezTo>
                  <a:pt x="392" y="195"/>
                  <a:pt x="416" y="178"/>
                  <a:pt x="445" y="174"/>
                </a:cubicBezTo>
                <a:cubicBezTo>
                  <a:pt x="466" y="174"/>
                  <a:pt x="482" y="182"/>
                  <a:pt x="492" y="196"/>
                </a:cubicBezTo>
                <a:cubicBezTo>
                  <a:pt x="516" y="230"/>
                  <a:pt x="510" y="278"/>
                  <a:pt x="501" y="316"/>
                </a:cubicBezTo>
                <a:cubicBezTo>
                  <a:pt x="487" y="376"/>
                  <a:pt x="460" y="434"/>
                  <a:pt x="420" y="482"/>
                </a:cubicBezTo>
                <a:cubicBezTo>
                  <a:pt x="366" y="548"/>
                  <a:pt x="335" y="574"/>
                  <a:pt x="333" y="576"/>
                </a:cubicBezTo>
                <a:cubicBezTo>
                  <a:pt x="331" y="569"/>
                  <a:pt x="318" y="523"/>
                  <a:pt x="316" y="490"/>
                </a:cubicBezTo>
                <a:cubicBezTo>
                  <a:pt x="312" y="442"/>
                  <a:pt x="315" y="394"/>
                  <a:pt x="326" y="347"/>
                </a:cubicBezTo>
                <a:close/>
                <a:moveTo>
                  <a:pt x="429" y="1461"/>
                </a:moveTo>
                <a:cubicBezTo>
                  <a:pt x="406" y="1465"/>
                  <a:pt x="383" y="1466"/>
                  <a:pt x="360" y="1465"/>
                </a:cubicBezTo>
                <a:cubicBezTo>
                  <a:pt x="329" y="1464"/>
                  <a:pt x="298" y="1456"/>
                  <a:pt x="269" y="1446"/>
                </a:cubicBezTo>
                <a:cubicBezTo>
                  <a:pt x="240" y="1436"/>
                  <a:pt x="212" y="1420"/>
                  <a:pt x="188" y="1402"/>
                </a:cubicBezTo>
                <a:cubicBezTo>
                  <a:pt x="137" y="1364"/>
                  <a:pt x="98" y="1306"/>
                  <a:pt x="87" y="1244"/>
                </a:cubicBezTo>
                <a:cubicBezTo>
                  <a:pt x="76" y="1182"/>
                  <a:pt x="86" y="1118"/>
                  <a:pt x="110" y="1060"/>
                </a:cubicBezTo>
                <a:cubicBezTo>
                  <a:pt x="140" y="986"/>
                  <a:pt x="190" y="921"/>
                  <a:pt x="246" y="865"/>
                </a:cubicBezTo>
                <a:cubicBezTo>
                  <a:pt x="263" y="849"/>
                  <a:pt x="281" y="834"/>
                  <a:pt x="298" y="818"/>
                </a:cubicBezTo>
                <a:cubicBezTo>
                  <a:pt x="304" y="811"/>
                  <a:pt x="310" y="806"/>
                  <a:pt x="317" y="800"/>
                </a:cubicBezTo>
                <a:cubicBezTo>
                  <a:pt x="323" y="795"/>
                  <a:pt x="329" y="790"/>
                  <a:pt x="335" y="783"/>
                </a:cubicBezTo>
                <a:cubicBezTo>
                  <a:pt x="342" y="816"/>
                  <a:pt x="371" y="952"/>
                  <a:pt x="369" y="953"/>
                </a:cubicBezTo>
                <a:cubicBezTo>
                  <a:pt x="329" y="968"/>
                  <a:pt x="293" y="995"/>
                  <a:pt x="262" y="1036"/>
                </a:cubicBezTo>
                <a:cubicBezTo>
                  <a:pt x="214" y="1098"/>
                  <a:pt x="199" y="1188"/>
                  <a:pt x="234" y="1260"/>
                </a:cubicBezTo>
                <a:cubicBezTo>
                  <a:pt x="244" y="1281"/>
                  <a:pt x="257" y="1303"/>
                  <a:pt x="273" y="1320"/>
                </a:cubicBezTo>
                <a:cubicBezTo>
                  <a:pt x="280" y="1328"/>
                  <a:pt x="287" y="1335"/>
                  <a:pt x="294" y="1341"/>
                </a:cubicBezTo>
                <a:cubicBezTo>
                  <a:pt x="308" y="1352"/>
                  <a:pt x="323" y="1360"/>
                  <a:pt x="340" y="1368"/>
                </a:cubicBezTo>
                <a:cubicBezTo>
                  <a:pt x="347" y="1371"/>
                  <a:pt x="355" y="1375"/>
                  <a:pt x="362" y="1375"/>
                </a:cubicBezTo>
                <a:cubicBezTo>
                  <a:pt x="368" y="1375"/>
                  <a:pt x="374" y="1370"/>
                  <a:pt x="374" y="1364"/>
                </a:cubicBezTo>
                <a:cubicBezTo>
                  <a:pt x="374" y="1358"/>
                  <a:pt x="368" y="1354"/>
                  <a:pt x="364" y="1352"/>
                </a:cubicBezTo>
                <a:cubicBezTo>
                  <a:pt x="341" y="1342"/>
                  <a:pt x="321" y="1326"/>
                  <a:pt x="303" y="1305"/>
                </a:cubicBezTo>
                <a:cubicBezTo>
                  <a:pt x="259" y="1253"/>
                  <a:pt x="274" y="1176"/>
                  <a:pt x="318" y="1129"/>
                </a:cubicBezTo>
                <a:cubicBezTo>
                  <a:pt x="341" y="1104"/>
                  <a:pt x="366" y="1087"/>
                  <a:pt x="394" y="1079"/>
                </a:cubicBezTo>
                <a:cubicBezTo>
                  <a:pt x="464" y="1453"/>
                  <a:pt x="464" y="1453"/>
                  <a:pt x="464" y="1453"/>
                </a:cubicBezTo>
                <a:cubicBezTo>
                  <a:pt x="450" y="1457"/>
                  <a:pt x="441" y="1459"/>
                  <a:pt x="429" y="1461"/>
                </a:cubicBezTo>
                <a:close/>
                <a:moveTo>
                  <a:pt x="607" y="1302"/>
                </a:moveTo>
                <a:cubicBezTo>
                  <a:pt x="602" y="1324"/>
                  <a:pt x="592" y="1347"/>
                  <a:pt x="580" y="1366"/>
                </a:cubicBezTo>
                <a:cubicBezTo>
                  <a:pt x="554" y="1408"/>
                  <a:pt x="502" y="1441"/>
                  <a:pt x="502" y="1441"/>
                </a:cubicBezTo>
                <a:cubicBezTo>
                  <a:pt x="428" y="1073"/>
                  <a:pt x="428" y="1073"/>
                  <a:pt x="428" y="1073"/>
                </a:cubicBezTo>
                <a:cubicBezTo>
                  <a:pt x="472" y="1073"/>
                  <a:pt x="510" y="1086"/>
                  <a:pt x="543" y="1111"/>
                </a:cubicBezTo>
                <a:cubicBezTo>
                  <a:pt x="598" y="1155"/>
                  <a:pt x="626" y="1234"/>
                  <a:pt x="607" y="1302"/>
                </a:cubicBezTo>
                <a:close/>
              </a:path>
            </a:pathLst>
          </a:custGeom>
          <a:gradFill>
            <a:gsLst>
              <a:gs pos="20000">
                <a:schemeClr val="bg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97756" y="4860925"/>
            <a:ext cx="56911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905000"/>
            <a:ext cx="5829299" cy="2743200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699" y="5029200"/>
            <a:ext cx="5829300" cy="82296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11317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1" y="1905000"/>
            <a:ext cx="3223260" cy="4419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2040" y="1905000"/>
            <a:ext cx="3223260" cy="4419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4BA6A3-E8E4-434F-86C7-C1DBE2D08BD3}" type="datetimeFigureOut">
              <a:rPr lang="en-US" smtClean="0"/>
              <a:t>24-Jun-19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DA28D-D2AD-42EF-9A0B-95920A66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6295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905000"/>
            <a:ext cx="3312414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800952"/>
            <a:ext cx="3312414" cy="3523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2886" y="1905000"/>
            <a:ext cx="3312414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2886" y="2800952"/>
            <a:ext cx="3312414" cy="3523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4BA6A3-E8E4-434F-86C7-C1DBE2D08BD3}" type="datetimeFigureOut">
              <a:rPr lang="en-US" smtClean="0"/>
              <a:t>24-Jun-19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DA28D-D2AD-42EF-9A0B-95920A66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3815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4BA6A3-E8E4-434F-86C7-C1DBE2D08BD3}" type="datetimeFigureOut">
              <a:rPr lang="en-US" smtClean="0"/>
              <a:t>24-Jun-19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DA28D-D2AD-42EF-9A0B-95920A66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8175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/>
          <p:cNvSpPr>
            <a:spLocks noChangeAspect="1" noEditPoints="1"/>
          </p:cNvSpPr>
          <p:nvPr/>
        </p:nvSpPr>
        <p:spPr bwMode="auto">
          <a:xfrm>
            <a:off x="0" y="0"/>
            <a:ext cx="838200" cy="4114800"/>
          </a:xfrm>
          <a:custGeom>
            <a:avLst/>
            <a:gdLst>
              <a:gd name="T0" fmla="*/ 217 w 358"/>
              <a:gd name="T1" fmla="*/ 645 h 1327"/>
              <a:gd name="T2" fmla="*/ 113 w 358"/>
              <a:gd name="T3" fmla="*/ 511 h 1327"/>
              <a:gd name="T4" fmla="*/ 162 w 358"/>
              <a:gd name="T5" fmla="*/ 454 h 1327"/>
              <a:gd name="T6" fmla="*/ 216 w 358"/>
              <a:gd name="T7" fmla="*/ 356 h 1327"/>
              <a:gd name="T8" fmla="*/ 228 w 358"/>
              <a:gd name="T9" fmla="*/ 146 h 1327"/>
              <a:gd name="T10" fmla="*/ 171 w 358"/>
              <a:gd name="T11" fmla="*/ 11 h 1327"/>
              <a:gd name="T12" fmla="*/ 64 w 358"/>
              <a:gd name="T13" fmla="*/ 139 h 1327"/>
              <a:gd name="T14" fmla="*/ 58 w 358"/>
              <a:gd name="T15" fmla="*/ 365 h 1327"/>
              <a:gd name="T16" fmla="*/ 8 w 358"/>
              <a:gd name="T17" fmla="*/ 475 h 1327"/>
              <a:gd name="T18" fmla="*/ 32 w 358"/>
              <a:gd name="T19" fmla="*/ 585 h 1327"/>
              <a:gd name="T20" fmla="*/ 79 w 358"/>
              <a:gd name="T21" fmla="*/ 542 h 1327"/>
              <a:gd name="T22" fmla="*/ 115 w 358"/>
              <a:gd name="T23" fmla="*/ 645 h 1327"/>
              <a:gd name="T24" fmla="*/ 23 w 358"/>
              <a:gd name="T25" fmla="*/ 852 h 1327"/>
              <a:gd name="T26" fmla="*/ 64 w 358"/>
              <a:gd name="T27" fmla="*/ 907 h 1327"/>
              <a:gd name="T28" fmla="*/ 110 w 358"/>
              <a:gd name="T29" fmla="*/ 930 h 1327"/>
              <a:gd name="T30" fmla="*/ 111 w 358"/>
              <a:gd name="T31" fmla="*/ 915 h 1327"/>
              <a:gd name="T32" fmla="*/ 80 w 358"/>
              <a:gd name="T33" fmla="*/ 764 h 1327"/>
              <a:gd name="T34" fmla="*/ 179 w 358"/>
              <a:gd name="T35" fmla="*/ 983 h 1327"/>
              <a:gd name="T36" fmla="*/ 108 w 358"/>
              <a:gd name="T37" fmla="*/ 991 h 1327"/>
              <a:gd name="T38" fmla="*/ 8 w 358"/>
              <a:gd name="T39" fmla="*/ 959 h 1327"/>
              <a:gd name="T40" fmla="*/ 58 w 358"/>
              <a:gd name="T41" fmla="*/ 1009 h 1327"/>
              <a:gd name="T42" fmla="*/ 195 w 358"/>
              <a:gd name="T43" fmla="*/ 1049 h 1327"/>
              <a:gd name="T44" fmla="*/ 53 w 358"/>
              <a:gd name="T45" fmla="*/ 1281 h 1327"/>
              <a:gd name="T46" fmla="*/ 45 w 358"/>
              <a:gd name="T47" fmla="*/ 1265 h 1327"/>
              <a:gd name="T48" fmla="*/ 62 w 358"/>
              <a:gd name="T49" fmla="*/ 1263 h 1327"/>
              <a:gd name="T50" fmla="*/ 118 w 358"/>
              <a:gd name="T51" fmla="*/ 1202 h 1327"/>
              <a:gd name="T52" fmla="*/ 94 w 358"/>
              <a:gd name="T53" fmla="*/ 1137 h 1327"/>
              <a:gd name="T54" fmla="*/ 46 w 358"/>
              <a:gd name="T55" fmla="*/ 1118 h 1327"/>
              <a:gd name="T56" fmla="*/ 8 w 358"/>
              <a:gd name="T57" fmla="*/ 1287 h 1327"/>
              <a:gd name="T58" fmla="*/ 64 w 358"/>
              <a:gd name="T59" fmla="*/ 1314 h 1327"/>
              <a:gd name="T60" fmla="*/ 227 w 358"/>
              <a:gd name="T61" fmla="*/ 1086 h 1327"/>
              <a:gd name="T62" fmla="*/ 293 w 358"/>
              <a:gd name="T63" fmla="*/ 932 h 1327"/>
              <a:gd name="T64" fmla="*/ 91 w 358"/>
              <a:gd name="T65" fmla="*/ 390 h 1327"/>
              <a:gd name="T66" fmla="*/ 85 w 358"/>
              <a:gd name="T67" fmla="*/ 235 h 1327"/>
              <a:gd name="T68" fmla="*/ 118 w 358"/>
              <a:gd name="T69" fmla="*/ 153 h 1327"/>
              <a:gd name="T70" fmla="*/ 198 w 358"/>
              <a:gd name="T71" fmla="*/ 133 h 1327"/>
              <a:gd name="T72" fmla="*/ 149 w 358"/>
              <a:gd name="T73" fmla="*/ 326 h 1327"/>
              <a:gd name="T74" fmla="*/ 276 w 358"/>
              <a:gd name="T75" fmla="*/ 881 h 1327"/>
              <a:gd name="T76" fmla="*/ 204 w 358"/>
              <a:gd name="T77" fmla="*/ 975 h 1327"/>
              <a:gd name="T78" fmla="*/ 232 w 358"/>
              <a:gd name="T79" fmla="*/ 75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8" h="1327">
                <a:moveTo>
                  <a:pt x="300" y="711"/>
                </a:moveTo>
                <a:cubicBezTo>
                  <a:pt x="278" y="678"/>
                  <a:pt x="252" y="656"/>
                  <a:pt x="217" y="645"/>
                </a:cubicBezTo>
                <a:cubicBezTo>
                  <a:pt x="174" y="631"/>
                  <a:pt x="138" y="640"/>
                  <a:pt x="138" y="640"/>
                </a:cubicBezTo>
                <a:cubicBezTo>
                  <a:pt x="113" y="511"/>
                  <a:pt x="113" y="511"/>
                  <a:pt x="113" y="511"/>
                </a:cubicBezTo>
                <a:cubicBezTo>
                  <a:pt x="122" y="502"/>
                  <a:pt x="130" y="493"/>
                  <a:pt x="139" y="483"/>
                </a:cubicBezTo>
                <a:cubicBezTo>
                  <a:pt x="147" y="474"/>
                  <a:pt x="155" y="464"/>
                  <a:pt x="162" y="454"/>
                </a:cubicBezTo>
                <a:cubicBezTo>
                  <a:pt x="171" y="441"/>
                  <a:pt x="171" y="441"/>
                  <a:pt x="171" y="441"/>
                </a:cubicBezTo>
                <a:cubicBezTo>
                  <a:pt x="189" y="414"/>
                  <a:pt x="204" y="386"/>
                  <a:pt x="216" y="356"/>
                </a:cubicBezTo>
                <a:cubicBezTo>
                  <a:pt x="235" y="306"/>
                  <a:pt x="245" y="244"/>
                  <a:pt x="237" y="191"/>
                </a:cubicBezTo>
                <a:cubicBezTo>
                  <a:pt x="235" y="176"/>
                  <a:pt x="232" y="162"/>
                  <a:pt x="228" y="146"/>
                </a:cubicBezTo>
                <a:cubicBezTo>
                  <a:pt x="218" y="111"/>
                  <a:pt x="206" y="77"/>
                  <a:pt x="191" y="44"/>
                </a:cubicBezTo>
                <a:cubicBezTo>
                  <a:pt x="185" y="33"/>
                  <a:pt x="181" y="19"/>
                  <a:pt x="171" y="11"/>
                </a:cubicBezTo>
                <a:cubicBezTo>
                  <a:pt x="158" y="0"/>
                  <a:pt x="139" y="7"/>
                  <a:pt x="128" y="17"/>
                </a:cubicBezTo>
                <a:cubicBezTo>
                  <a:pt x="93" y="46"/>
                  <a:pt x="77" y="98"/>
                  <a:pt x="64" y="139"/>
                </a:cubicBezTo>
                <a:cubicBezTo>
                  <a:pt x="58" y="157"/>
                  <a:pt x="54" y="175"/>
                  <a:pt x="52" y="194"/>
                </a:cubicBezTo>
                <a:cubicBezTo>
                  <a:pt x="46" y="251"/>
                  <a:pt x="49" y="308"/>
                  <a:pt x="58" y="365"/>
                </a:cubicBezTo>
                <a:cubicBezTo>
                  <a:pt x="61" y="380"/>
                  <a:pt x="66" y="396"/>
                  <a:pt x="69" y="411"/>
                </a:cubicBezTo>
                <a:cubicBezTo>
                  <a:pt x="69" y="411"/>
                  <a:pt x="39" y="442"/>
                  <a:pt x="8" y="475"/>
                </a:cubicBezTo>
                <a:cubicBezTo>
                  <a:pt x="8" y="610"/>
                  <a:pt x="8" y="610"/>
                  <a:pt x="8" y="610"/>
                </a:cubicBezTo>
                <a:cubicBezTo>
                  <a:pt x="16" y="602"/>
                  <a:pt x="24" y="593"/>
                  <a:pt x="32" y="585"/>
                </a:cubicBezTo>
                <a:cubicBezTo>
                  <a:pt x="43" y="574"/>
                  <a:pt x="55" y="564"/>
                  <a:pt x="66" y="553"/>
                </a:cubicBezTo>
                <a:cubicBezTo>
                  <a:pt x="71" y="549"/>
                  <a:pt x="75" y="545"/>
                  <a:pt x="79" y="542"/>
                </a:cubicBezTo>
                <a:cubicBezTo>
                  <a:pt x="83" y="538"/>
                  <a:pt x="88" y="534"/>
                  <a:pt x="92" y="530"/>
                </a:cubicBezTo>
                <a:cubicBezTo>
                  <a:pt x="97" y="552"/>
                  <a:pt x="116" y="644"/>
                  <a:pt x="115" y="645"/>
                </a:cubicBezTo>
                <a:cubicBezTo>
                  <a:pt x="88" y="655"/>
                  <a:pt x="64" y="673"/>
                  <a:pt x="42" y="701"/>
                </a:cubicBezTo>
                <a:cubicBezTo>
                  <a:pt x="10" y="743"/>
                  <a:pt x="0" y="803"/>
                  <a:pt x="23" y="852"/>
                </a:cubicBezTo>
                <a:cubicBezTo>
                  <a:pt x="30" y="866"/>
                  <a:pt x="39" y="882"/>
                  <a:pt x="50" y="893"/>
                </a:cubicBezTo>
                <a:cubicBezTo>
                  <a:pt x="54" y="898"/>
                  <a:pt x="59" y="903"/>
                  <a:pt x="64" y="907"/>
                </a:cubicBezTo>
                <a:cubicBezTo>
                  <a:pt x="74" y="915"/>
                  <a:pt x="84" y="920"/>
                  <a:pt x="95" y="925"/>
                </a:cubicBezTo>
                <a:cubicBezTo>
                  <a:pt x="100" y="927"/>
                  <a:pt x="105" y="930"/>
                  <a:pt x="110" y="930"/>
                </a:cubicBezTo>
                <a:cubicBezTo>
                  <a:pt x="114" y="930"/>
                  <a:pt x="118" y="926"/>
                  <a:pt x="118" y="923"/>
                </a:cubicBezTo>
                <a:cubicBezTo>
                  <a:pt x="118" y="919"/>
                  <a:pt x="114" y="916"/>
                  <a:pt x="111" y="915"/>
                </a:cubicBezTo>
                <a:cubicBezTo>
                  <a:pt x="96" y="908"/>
                  <a:pt x="82" y="897"/>
                  <a:pt x="70" y="883"/>
                </a:cubicBezTo>
                <a:cubicBezTo>
                  <a:pt x="40" y="847"/>
                  <a:pt x="51" y="796"/>
                  <a:pt x="80" y="764"/>
                </a:cubicBezTo>
                <a:cubicBezTo>
                  <a:pt x="96" y="747"/>
                  <a:pt x="113" y="736"/>
                  <a:pt x="131" y="730"/>
                </a:cubicBezTo>
                <a:cubicBezTo>
                  <a:pt x="179" y="983"/>
                  <a:pt x="179" y="983"/>
                  <a:pt x="179" y="983"/>
                </a:cubicBezTo>
                <a:cubicBezTo>
                  <a:pt x="170" y="986"/>
                  <a:pt x="164" y="987"/>
                  <a:pt x="155" y="988"/>
                </a:cubicBezTo>
                <a:cubicBezTo>
                  <a:pt x="140" y="991"/>
                  <a:pt x="124" y="992"/>
                  <a:pt x="108" y="991"/>
                </a:cubicBezTo>
                <a:cubicBezTo>
                  <a:pt x="87" y="990"/>
                  <a:pt x="67" y="985"/>
                  <a:pt x="47" y="978"/>
                </a:cubicBezTo>
                <a:cubicBezTo>
                  <a:pt x="33" y="973"/>
                  <a:pt x="21" y="967"/>
                  <a:pt x="8" y="959"/>
                </a:cubicBezTo>
                <a:cubicBezTo>
                  <a:pt x="8" y="989"/>
                  <a:pt x="8" y="989"/>
                  <a:pt x="8" y="989"/>
                </a:cubicBezTo>
                <a:cubicBezTo>
                  <a:pt x="24" y="998"/>
                  <a:pt x="41" y="1004"/>
                  <a:pt x="58" y="1009"/>
                </a:cubicBezTo>
                <a:cubicBezTo>
                  <a:pt x="126" y="1026"/>
                  <a:pt x="184" y="1006"/>
                  <a:pt x="184" y="1006"/>
                </a:cubicBezTo>
                <a:cubicBezTo>
                  <a:pt x="184" y="1006"/>
                  <a:pt x="195" y="1047"/>
                  <a:pt x="195" y="1049"/>
                </a:cubicBezTo>
                <a:cubicBezTo>
                  <a:pt x="209" y="1114"/>
                  <a:pt x="236" y="1204"/>
                  <a:pt x="188" y="1260"/>
                </a:cubicBezTo>
                <a:cubicBezTo>
                  <a:pt x="157" y="1295"/>
                  <a:pt x="93" y="1307"/>
                  <a:pt x="53" y="1281"/>
                </a:cubicBezTo>
                <a:cubicBezTo>
                  <a:pt x="46" y="1277"/>
                  <a:pt x="42" y="1271"/>
                  <a:pt x="40" y="1264"/>
                </a:cubicBezTo>
                <a:cubicBezTo>
                  <a:pt x="42" y="1264"/>
                  <a:pt x="43" y="1265"/>
                  <a:pt x="45" y="1265"/>
                </a:cubicBezTo>
                <a:cubicBezTo>
                  <a:pt x="50" y="1265"/>
                  <a:pt x="54" y="1264"/>
                  <a:pt x="58" y="1263"/>
                </a:cubicBezTo>
                <a:cubicBezTo>
                  <a:pt x="59" y="1263"/>
                  <a:pt x="61" y="1263"/>
                  <a:pt x="62" y="1263"/>
                </a:cubicBezTo>
                <a:cubicBezTo>
                  <a:pt x="80" y="1258"/>
                  <a:pt x="94" y="1248"/>
                  <a:pt x="105" y="1234"/>
                </a:cubicBezTo>
                <a:cubicBezTo>
                  <a:pt x="112" y="1226"/>
                  <a:pt x="116" y="1215"/>
                  <a:pt x="118" y="1202"/>
                </a:cubicBezTo>
                <a:cubicBezTo>
                  <a:pt x="118" y="1199"/>
                  <a:pt x="119" y="1195"/>
                  <a:pt x="119" y="1192"/>
                </a:cubicBezTo>
                <a:cubicBezTo>
                  <a:pt x="119" y="1170"/>
                  <a:pt x="109" y="1151"/>
                  <a:pt x="94" y="1137"/>
                </a:cubicBezTo>
                <a:cubicBezTo>
                  <a:pt x="90" y="1133"/>
                  <a:pt x="84" y="1129"/>
                  <a:pt x="79" y="1126"/>
                </a:cubicBezTo>
                <a:cubicBezTo>
                  <a:pt x="69" y="1121"/>
                  <a:pt x="58" y="1118"/>
                  <a:pt x="46" y="1118"/>
                </a:cubicBezTo>
                <a:cubicBezTo>
                  <a:pt x="32" y="1118"/>
                  <a:pt x="19" y="1122"/>
                  <a:pt x="8" y="1129"/>
                </a:cubicBezTo>
                <a:cubicBezTo>
                  <a:pt x="8" y="1287"/>
                  <a:pt x="8" y="1287"/>
                  <a:pt x="8" y="1287"/>
                </a:cubicBezTo>
                <a:cubicBezTo>
                  <a:pt x="10" y="1288"/>
                  <a:pt x="11" y="1290"/>
                  <a:pt x="13" y="1291"/>
                </a:cubicBezTo>
                <a:cubicBezTo>
                  <a:pt x="28" y="1302"/>
                  <a:pt x="46" y="1309"/>
                  <a:pt x="64" y="1314"/>
                </a:cubicBezTo>
                <a:cubicBezTo>
                  <a:pt x="111" y="1327"/>
                  <a:pt x="171" y="1314"/>
                  <a:pt x="206" y="1278"/>
                </a:cubicBezTo>
                <a:cubicBezTo>
                  <a:pt x="253" y="1228"/>
                  <a:pt x="243" y="1158"/>
                  <a:pt x="227" y="1086"/>
                </a:cubicBezTo>
                <a:cubicBezTo>
                  <a:pt x="224" y="1070"/>
                  <a:pt x="208" y="999"/>
                  <a:pt x="209" y="996"/>
                </a:cubicBezTo>
                <a:cubicBezTo>
                  <a:pt x="243" y="981"/>
                  <a:pt x="271" y="960"/>
                  <a:pt x="293" y="932"/>
                </a:cubicBezTo>
                <a:cubicBezTo>
                  <a:pt x="358" y="846"/>
                  <a:pt x="329" y="753"/>
                  <a:pt x="300" y="711"/>
                </a:cubicBezTo>
                <a:close/>
                <a:moveTo>
                  <a:pt x="91" y="390"/>
                </a:moveTo>
                <a:cubicBezTo>
                  <a:pt x="89" y="385"/>
                  <a:pt x="80" y="354"/>
                  <a:pt x="79" y="332"/>
                </a:cubicBezTo>
                <a:cubicBezTo>
                  <a:pt x="76" y="299"/>
                  <a:pt x="78" y="267"/>
                  <a:pt x="85" y="235"/>
                </a:cubicBezTo>
                <a:cubicBezTo>
                  <a:pt x="88" y="224"/>
                  <a:pt x="91" y="213"/>
                  <a:pt x="95" y="202"/>
                </a:cubicBezTo>
                <a:cubicBezTo>
                  <a:pt x="101" y="185"/>
                  <a:pt x="109" y="168"/>
                  <a:pt x="118" y="153"/>
                </a:cubicBezTo>
                <a:cubicBezTo>
                  <a:pt x="130" y="132"/>
                  <a:pt x="146" y="121"/>
                  <a:pt x="166" y="118"/>
                </a:cubicBezTo>
                <a:cubicBezTo>
                  <a:pt x="180" y="118"/>
                  <a:pt x="191" y="123"/>
                  <a:pt x="198" y="133"/>
                </a:cubicBezTo>
                <a:cubicBezTo>
                  <a:pt x="214" y="156"/>
                  <a:pt x="210" y="188"/>
                  <a:pt x="204" y="214"/>
                </a:cubicBezTo>
                <a:cubicBezTo>
                  <a:pt x="195" y="255"/>
                  <a:pt x="176" y="294"/>
                  <a:pt x="149" y="326"/>
                </a:cubicBezTo>
                <a:cubicBezTo>
                  <a:pt x="113" y="371"/>
                  <a:pt x="92" y="388"/>
                  <a:pt x="91" y="390"/>
                </a:cubicBezTo>
                <a:close/>
                <a:moveTo>
                  <a:pt x="276" y="881"/>
                </a:moveTo>
                <a:cubicBezTo>
                  <a:pt x="272" y="896"/>
                  <a:pt x="266" y="911"/>
                  <a:pt x="258" y="924"/>
                </a:cubicBezTo>
                <a:cubicBezTo>
                  <a:pt x="240" y="952"/>
                  <a:pt x="204" y="975"/>
                  <a:pt x="204" y="975"/>
                </a:cubicBezTo>
                <a:cubicBezTo>
                  <a:pt x="155" y="726"/>
                  <a:pt x="155" y="726"/>
                  <a:pt x="155" y="726"/>
                </a:cubicBezTo>
                <a:cubicBezTo>
                  <a:pt x="184" y="726"/>
                  <a:pt x="210" y="735"/>
                  <a:pt x="232" y="752"/>
                </a:cubicBezTo>
                <a:cubicBezTo>
                  <a:pt x="270" y="781"/>
                  <a:pt x="288" y="835"/>
                  <a:pt x="276" y="881"/>
                </a:cubicBezTo>
                <a:close/>
              </a:path>
            </a:pathLst>
          </a:custGeom>
          <a:gradFill>
            <a:gsLst>
              <a:gs pos="20000">
                <a:schemeClr val="accent1">
                  <a:lumMod val="2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4BA6A3-E8E4-434F-86C7-C1DBE2D08BD3}" type="datetimeFigureOut">
              <a:rPr lang="en-US" smtClean="0"/>
              <a:t>24-Jun-19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DA28D-D2AD-42EF-9A0B-95920A66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6348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7876" y="1905000"/>
            <a:ext cx="466344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1905000"/>
            <a:ext cx="2086275" cy="44196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4BA6A3-E8E4-434F-86C7-C1DBE2D08BD3}" type="datetimeFigureOut">
              <a:rPr lang="en-US" smtClean="0"/>
              <a:t>24-Jun-19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DA28D-D2AD-42EF-9A0B-95920A66F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9596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57750" y="1597795"/>
            <a:ext cx="4286250" cy="5260206"/>
          </a:xfrm>
        </p:spPr>
        <p:txBody>
          <a:bodyPr tIns="36576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1905000"/>
            <a:ext cx="3486150" cy="44196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652288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7"/>
          <p:cNvSpPr>
            <a:spLocks noChangeAspect="1" noEditPoints="1"/>
          </p:cNvSpPr>
          <p:nvPr/>
        </p:nvSpPr>
        <p:spPr bwMode="auto">
          <a:xfrm>
            <a:off x="0" y="0"/>
            <a:ext cx="838200" cy="4114800"/>
          </a:xfrm>
          <a:custGeom>
            <a:avLst/>
            <a:gdLst>
              <a:gd name="T0" fmla="*/ 217 w 358"/>
              <a:gd name="T1" fmla="*/ 645 h 1327"/>
              <a:gd name="T2" fmla="*/ 113 w 358"/>
              <a:gd name="T3" fmla="*/ 511 h 1327"/>
              <a:gd name="T4" fmla="*/ 162 w 358"/>
              <a:gd name="T5" fmla="*/ 454 h 1327"/>
              <a:gd name="T6" fmla="*/ 216 w 358"/>
              <a:gd name="T7" fmla="*/ 356 h 1327"/>
              <a:gd name="T8" fmla="*/ 228 w 358"/>
              <a:gd name="T9" fmla="*/ 146 h 1327"/>
              <a:gd name="T10" fmla="*/ 171 w 358"/>
              <a:gd name="T11" fmla="*/ 11 h 1327"/>
              <a:gd name="T12" fmla="*/ 64 w 358"/>
              <a:gd name="T13" fmla="*/ 139 h 1327"/>
              <a:gd name="T14" fmla="*/ 58 w 358"/>
              <a:gd name="T15" fmla="*/ 365 h 1327"/>
              <a:gd name="T16" fmla="*/ 8 w 358"/>
              <a:gd name="T17" fmla="*/ 475 h 1327"/>
              <a:gd name="T18" fmla="*/ 32 w 358"/>
              <a:gd name="T19" fmla="*/ 585 h 1327"/>
              <a:gd name="T20" fmla="*/ 79 w 358"/>
              <a:gd name="T21" fmla="*/ 542 h 1327"/>
              <a:gd name="T22" fmla="*/ 115 w 358"/>
              <a:gd name="T23" fmla="*/ 645 h 1327"/>
              <a:gd name="T24" fmla="*/ 23 w 358"/>
              <a:gd name="T25" fmla="*/ 852 h 1327"/>
              <a:gd name="T26" fmla="*/ 64 w 358"/>
              <a:gd name="T27" fmla="*/ 907 h 1327"/>
              <a:gd name="T28" fmla="*/ 110 w 358"/>
              <a:gd name="T29" fmla="*/ 930 h 1327"/>
              <a:gd name="T30" fmla="*/ 111 w 358"/>
              <a:gd name="T31" fmla="*/ 915 h 1327"/>
              <a:gd name="T32" fmla="*/ 80 w 358"/>
              <a:gd name="T33" fmla="*/ 764 h 1327"/>
              <a:gd name="T34" fmla="*/ 179 w 358"/>
              <a:gd name="T35" fmla="*/ 983 h 1327"/>
              <a:gd name="T36" fmla="*/ 108 w 358"/>
              <a:gd name="T37" fmla="*/ 991 h 1327"/>
              <a:gd name="T38" fmla="*/ 8 w 358"/>
              <a:gd name="T39" fmla="*/ 959 h 1327"/>
              <a:gd name="T40" fmla="*/ 58 w 358"/>
              <a:gd name="T41" fmla="*/ 1009 h 1327"/>
              <a:gd name="T42" fmla="*/ 195 w 358"/>
              <a:gd name="T43" fmla="*/ 1049 h 1327"/>
              <a:gd name="T44" fmla="*/ 53 w 358"/>
              <a:gd name="T45" fmla="*/ 1281 h 1327"/>
              <a:gd name="T46" fmla="*/ 45 w 358"/>
              <a:gd name="T47" fmla="*/ 1265 h 1327"/>
              <a:gd name="T48" fmla="*/ 62 w 358"/>
              <a:gd name="T49" fmla="*/ 1263 h 1327"/>
              <a:gd name="T50" fmla="*/ 118 w 358"/>
              <a:gd name="T51" fmla="*/ 1202 h 1327"/>
              <a:gd name="T52" fmla="*/ 94 w 358"/>
              <a:gd name="T53" fmla="*/ 1137 h 1327"/>
              <a:gd name="T54" fmla="*/ 46 w 358"/>
              <a:gd name="T55" fmla="*/ 1118 h 1327"/>
              <a:gd name="T56" fmla="*/ 8 w 358"/>
              <a:gd name="T57" fmla="*/ 1287 h 1327"/>
              <a:gd name="T58" fmla="*/ 64 w 358"/>
              <a:gd name="T59" fmla="*/ 1314 h 1327"/>
              <a:gd name="T60" fmla="*/ 227 w 358"/>
              <a:gd name="T61" fmla="*/ 1086 h 1327"/>
              <a:gd name="T62" fmla="*/ 293 w 358"/>
              <a:gd name="T63" fmla="*/ 932 h 1327"/>
              <a:gd name="T64" fmla="*/ 91 w 358"/>
              <a:gd name="T65" fmla="*/ 390 h 1327"/>
              <a:gd name="T66" fmla="*/ 85 w 358"/>
              <a:gd name="T67" fmla="*/ 235 h 1327"/>
              <a:gd name="T68" fmla="*/ 118 w 358"/>
              <a:gd name="T69" fmla="*/ 153 h 1327"/>
              <a:gd name="T70" fmla="*/ 198 w 358"/>
              <a:gd name="T71" fmla="*/ 133 h 1327"/>
              <a:gd name="T72" fmla="*/ 149 w 358"/>
              <a:gd name="T73" fmla="*/ 326 h 1327"/>
              <a:gd name="T74" fmla="*/ 276 w 358"/>
              <a:gd name="T75" fmla="*/ 881 h 1327"/>
              <a:gd name="T76" fmla="*/ 204 w 358"/>
              <a:gd name="T77" fmla="*/ 975 h 1327"/>
              <a:gd name="T78" fmla="*/ 232 w 358"/>
              <a:gd name="T79" fmla="*/ 75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8" h="1327">
                <a:moveTo>
                  <a:pt x="300" y="711"/>
                </a:moveTo>
                <a:cubicBezTo>
                  <a:pt x="278" y="678"/>
                  <a:pt x="252" y="656"/>
                  <a:pt x="217" y="645"/>
                </a:cubicBezTo>
                <a:cubicBezTo>
                  <a:pt x="174" y="631"/>
                  <a:pt x="138" y="640"/>
                  <a:pt x="138" y="640"/>
                </a:cubicBezTo>
                <a:cubicBezTo>
                  <a:pt x="113" y="511"/>
                  <a:pt x="113" y="511"/>
                  <a:pt x="113" y="511"/>
                </a:cubicBezTo>
                <a:cubicBezTo>
                  <a:pt x="122" y="502"/>
                  <a:pt x="130" y="493"/>
                  <a:pt x="139" y="483"/>
                </a:cubicBezTo>
                <a:cubicBezTo>
                  <a:pt x="147" y="474"/>
                  <a:pt x="155" y="464"/>
                  <a:pt x="162" y="454"/>
                </a:cubicBezTo>
                <a:cubicBezTo>
                  <a:pt x="171" y="441"/>
                  <a:pt x="171" y="441"/>
                  <a:pt x="171" y="441"/>
                </a:cubicBezTo>
                <a:cubicBezTo>
                  <a:pt x="189" y="414"/>
                  <a:pt x="204" y="386"/>
                  <a:pt x="216" y="356"/>
                </a:cubicBezTo>
                <a:cubicBezTo>
                  <a:pt x="235" y="306"/>
                  <a:pt x="245" y="244"/>
                  <a:pt x="237" y="191"/>
                </a:cubicBezTo>
                <a:cubicBezTo>
                  <a:pt x="235" y="176"/>
                  <a:pt x="232" y="162"/>
                  <a:pt x="228" y="146"/>
                </a:cubicBezTo>
                <a:cubicBezTo>
                  <a:pt x="218" y="111"/>
                  <a:pt x="206" y="77"/>
                  <a:pt x="191" y="44"/>
                </a:cubicBezTo>
                <a:cubicBezTo>
                  <a:pt x="185" y="33"/>
                  <a:pt x="181" y="19"/>
                  <a:pt x="171" y="11"/>
                </a:cubicBezTo>
                <a:cubicBezTo>
                  <a:pt x="158" y="0"/>
                  <a:pt x="139" y="7"/>
                  <a:pt x="128" y="17"/>
                </a:cubicBezTo>
                <a:cubicBezTo>
                  <a:pt x="93" y="46"/>
                  <a:pt x="77" y="98"/>
                  <a:pt x="64" y="139"/>
                </a:cubicBezTo>
                <a:cubicBezTo>
                  <a:pt x="58" y="157"/>
                  <a:pt x="54" y="175"/>
                  <a:pt x="52" y="194"/>
                </a:cubicBezTo>
                <a:cubicBezTo>
                  <a:pt x="46" y="251"/>
                  <a:pt x="49" y="308"/>
                  <a:pt x="58" y="365"/>
                </a:cubicBezTo>
                <a:cubicBezTo>
                  <a:pt x="61" y="380"/>
                  <a:pt x="66" y="396"/>
                  <a:pt x="69" y="411"/>
                </a:cubicBezTo>
                <a:cubicBezTo>
                  <a:pt x="69" y="411"/>
                  <a:pt x="39" y="442"/>
                  <a:pt x="8" y="475"/>
                </a:cubicBezTo>
                <a:cubicBezTo>
                  <a:pt x="8" y="610"/>
                  <a:pt x="8" y="610"/>
                  <a:pt x="8" y="610"/>
                </a:cubicBezTo>
                <a:cubicBezTo>
                  <a:pt x="16" y="602"/>
                  <a:pt x="24" y="593"/>
                  <a:pt x="32" y="585"/>
                </a:cubicBezTo>
                <a:cubicBezTo>
                  <a:pt x="43" y="574"/>
                  <a:pt x="55" y="564"/>
                  <a:pt x="66" y="553"/>
                </a:cubicBezTo>
                <a:cubicBezTo>
                  <a:pt x="71" y="549"/>
                  <a:pt x="75" y="545"/>
                  <a:pt x="79" y="542"/>
                </a:cubicBezTo>
                <a:cubicBezTo>
                  <a:pt x="83" y="538"/>
                  <a:pt x="88" y="534"/>
                  <a:pt x="92" y="530"/>
                </a:cubicBezTo>
                <a:cubicBezTo>
                  <a:pt x="97" y="552"/>
                  <a:pt x="116" y="644"/>
                  <a:pt x="115" y="645"/>
                </a:cubicBezTo>
                <a:cubicBezTo>
                  <a:pt x="88" y="655"/>
                  <a:pt x="64" y="673"/>
                  <a:pt x="42" y="701"/>
                </a:cubicBezTo>
                <a:cubicBezTo>
                  <a:pt x="10" y="743"/>
                  <a:pt x="0" y="803"/>
                  <a:pt x="23" y="852"/>
                </a:cubicBezTo>
                <a:cubicBezTo>
                  <a:pt x="30" y="866"/>
                  <a:pt x="39" y="882"/>
                  <a:pt x="50" y="893"/>
                </a:cubicBezTo>
                <a:cubicBezTo>
                  <a:pt x="54" y="898"/>
                  <a:pt x="59" y="903"/>
                  <a:pt x="64" y="907"/>
                </a:cubicBezTo>
                <a:cubicBezTo>
                  <a:pt x="74" y="915"/>
                  <a:pt x="84" y="920"/>
                  <a:pt x="95" y="925"/>
                </a:cubicBezTo>
                <a:cubicBezTo>
                  <a:pt x="100" y="927"/>
                  <a:pt x="105" y="930"/>
                  <a:pt x="110" y="930"/>
                </a:cubicBezTo>
                <a:cubicBezTo>
                  <a:pt x="114" y="930"/>
                  <a:pt x="118" y="926"/>
                  <a:pt x="118" y="923"/>
                </a:cubicBezTo>
                <a:cubicBezTo>
                  <a:pt x="118" y="919"/>
                  <a:pt x="114" y="916"/>
                  <a:pt x="111" y="915"/>
                </a:cubicBezTo>
                <a:cubicBezTo>
                  <a:pt x="96" y="908"/>
                  <a:pt x="82" y="897"/>
                  <a:pt x="70" y="883"/>
                </a:cubicBezTo>
                <a:cubicBezTo>
                  <a:pt x="40" y="847"/>
                  <a:pt x="51" y="796"/>
                  <a:pt x="80" y="764"/>
                </a:cubicBezTo>
                <a:cubicBezTo>
                  <a:pt x="96" y="747"/>
                  <a:pt x="113" y="736"/>
                  <a:pt x="131" y="730"/>
                </a:cubicBezTo>
                <a:cubicBezTo>
                  <a:pt x="179" y="983"/>
                  <a:pt x="179" y="983"/>
                  <a:pt x="179" y="983"/>
                </a:cubicBezTo>
                <a:cubicBezTo>
                  <a:pt x="170" y="986"/>
                  <a:pt x="164" y="987"/>
                  <a:pt x="155" y="988"/>
                </a:cubicBezTo>
                <a:cubicBezTo>
                  <a:pt x="140" y="991"/>
                  <a:pt x="124" y="992"/>
                  <a:pt x="108" y="991"/>
                </a:cubicBezTo>
                <a:cubicBezTo>
                  <a:pt x="87" y="990"/>
                  <a:pt x="67" y="985"/>
                  <a:pt x="47" y="978"/>
                </a:cubicBezTo>
                <a:cubicBezTo>
                  <a:pt x="33" y="973"/>
                  <a:pt x="21" y="967"/>
                  <a:pt x="8" y="959"/>
                </a:cubicBezTo>
                <a:cubicBezTo>
                  <a:pt x="8" y="989"/>
                  <a:pt x="8" y="989"/>
                  <a:pt x="8" y="989"/>
                </a:cubicBezTo>
                <a:cubicBezTo>
                  <a:pt x="24" y="998"/>
                  <a:pt x="41" y="1004"/>
                  <a:pt x="58" y="1009"/>
                </a:cubicBezTo>
                <a:cubicBezTo>
                  <a:pt x="126" y="1026"/>
                  <a:pt x="184" y="1006"/>
                  <a:pt x="184" y="1006"/>
                </a:cubicBezTo>
                <a:cubicBezTo>
                  <a:pt x="184" y="1006"/>
                  <a:pt x="195" y="1047"/>
                  <a:pt x="195" y="1049"/>
                </a:cubicBezTo>
                <a:cubicBezTo>
                  <a:pt x="209" y="1114"/>
                  <a:pt x="236" y="1204"/>
                  <a:pt x="188" y="1260"/>
                </a:cubicBezTo>
                <a:cubicBezTo>
                  <a:pt x="157" y="1295"/>
                  <a:pt x="93" y="1307"/>
                  <a:pt x="53" y="1281"/>
                </a:cubicBezTo>
                <a:cubicBezTo>
                  <a:pt x="46" y="1277"/>
                  <a:pt x="42" y="1271"/>
                  <a:pt x="40" y="1264"/>
                </a:cubicBezTo>
                <a:cubicBezTo>
                  <a:pt x="42" y="1264"/>
                  <a:pt x="43" y="1265"/>
                  <a:pt x="45" y="1265"/>
                </a:cubicBezTo>
                <a:cubicBezTo>
                  <a:pt x="50" y="1265"/>
                  <a:pt x="54" y="1264"/>
                  <a:pt x="58" y="1263"/>
                </a:cubicBezTo>
                <a:cubicBezTo>
                  <a:pt x="59" y="1263"/>
                  <a:pt x="61" y="1263"/>
                  <a:pt x="62" y="1263"/>
                </a:cubicBezTo>
                <a:cubicBezTo>
                  <a:pt x="80" y="1258"/>
                  <a:pt x="94" y="1248"/>
                  <a:pt x="105" y="1234"/>
                </a:cubicBezTo>
                <a:cubicBezTo>
                  <a:pt x="112" y="1226"/>
                  <a:pt x="116" y="1215"/>
                  <a:pt x="118" y="1202"/>
                </a:cubicBezTo>
                <a:cubicBezTo>
                  <a:pt x="118" y="1199"/>
                  <a:pt x="119" y="1195"/>
                  <a:pt x="119" y="1192"/>
                </a:cubicBezTo>
                <a:cubicBezTo>
                  <a:pt x="119" y="1170"/>
                  <a:pt x="109" y="1151"/>
                  <a:pt x="94" y="1137"/>
                </a:cubicBezTo>
                <a:cubicBezTo>
                  <a:pt x="90" y="1133"/>
                  <a:pt x="84" y="1129"/>
                  <a:pt x="79" y="1126"/>
                </a:cubicBezTo>
                <a:cubicBezTo>
                  <a:pt x="69" y="1121"/>
                  <a:pt x="58" y="1118"/>
                  <a:pt x="46" y="1118"/>
                </a:cubicBezTo>
                <a:cubicBezTo>
                  <a:pt x="32" y="1118"/>
                  <a:pt x="19" y="1122"/>
                  <a:pt x="8" y="1129"/>
                </a:cubicBezTo>
                <a:cubicBezTo>
                  <a:pt x="8" y="1287"/>
                  <a:pt x="8" y="1287"/>
                  <a:pt x="8" y="1287"/>
                </a:cubicBezTo>
                <a:cubicBezTo>
                  <a:pt x="10" y="1288"/>
                  <a:pt x="11" y="1290"/>
                  <a:pt x="13" y="1291"/>
                </a:cubicBezTo>
                <a:cubicBezTo>
                  <a:pt x="28" y="1302"/>
                  <a:pt x="46" y="1309"/>
                  <a:pt x="64" y="1314"/>
                </a:cubicBezTo>
                <a:cubicBezTo>
                  <a:pt x="111" y="1327"/>
                  <a:pt x="171" y="1314"/>
                  <a:pt x="206" y="1278"/>
                </a:cubicBezTo>
                <a:cubicBezTo>
                  <a:pt x="253" y="1228"/>
                  <a:pt x="243" y="1158"/>
                  <a:pt x="227" y="1086"/>
                </a:cubicBezTo>
                <a:cubicBezTo>
                  <a:pt x="224" y="1070"/>
                  <a:pt x="208" y="999"/>
                  <a:pt x="209" y="996"/>
                </a:cubicBezTo>
                <a:cubicBezTo>
                  <a:pt x="243" y="981"/>
                  <a:pt x="271" y="960"/>
                  <a:pt x="293" y="932"/>
                </a:cubicBezTo>
                <a:cubicBezTo>
                  <a:pt x="358" y="846"/>
                  <a:pt x="329" y="753"/>
                  <a:pt x="300" y="711"/>
                </a:cubicBezTo>
                <a:close/>
                <a:moveTo>
                  <a:pt x="91" y="390"/>
                </a:moveTo>
                <a:cubicBezTo>
                  <a:pt x="89" y="385"/>
                  <a:pt x="80" y="354"/>
                  <a:pt x="79" y="332"/>
                </a:cubicBezTo>
                <a:cubicBezTo>
                  <a:pt x="76" y="299"/>
                  <a:pt x="78" y="267"/>
                  <a:pt x="85" y="235"/>
                </a:cubicBezTo>
                <a:cubicBezTo>
                  <a:pt x="88" y="224"/>
                  <a:pt x="91" y="213"/>
                  <a:pt x="95" y="202"/>
                </a:cubicBezTo>
                <a:cubicBezTo>
                  <a:pt x="101" y="185"/>
                  <a:pt x="109" y="168"/>
                  <a:pt x="118" y="153"/>
                </a:cubicBezTo>
                <a:cubicBezTo>
                  <a:pt x="130" y="132"/>
                  <a:pt x="146" y="121"/>
                  <a:pt x="166" y="118"/>
                </a:cubicBezTo>
                <a:cubicBezTo>
                  <a:pt x="180" y="118"/>
                  <a:pt x="191" y="123"/>
                  <a:pt x="198" y="133"/>
                </a:cubicBezTo>
                <a:cubicBezTo>
                  <a:pt x="214" y="156"/>
                  <a:pt x="210" y="188"/>
                  <a:pt x="204" y="214"/>
                </a:cubicBezTo>
                <a:cubicBezTo>
                  <a:pt x="195" y="255"/>
                  <a:pt x="176" y="294"/>
                  <a:pt x="149" y="326"/>
                </a:cubicBezTo>
                <a:cubicBezTo>
                  <a:pt x="113" y="371"/>
                  <a:pt x="92" y="388"/>
                  <a:pt x="91" y="390"/>
                </a:cubicBezTo>
                <a:close/>
                <a:moveTo>
                  <a:pt x="276" y="881"/>
                </a:moveTo>
                <a:cubicBezTo>
                  <a:pt x="272" y="896"/>
                  <a:pt x="266" y="911"/>
                  <a:pt x="258" y="924"/>
                </a:cubicBezTo>
                <a:cubicBezTo>
                  <a:pt x="240" y="952"/>
                  <a:pt x="204" y="975"/>
                  <a:pt x="204" y="975"/>
                </a:cubicBezTo>
                <a:cubicBezTo>
                  <a:pt x="155" y="726"/>
                  <a:pt x="155" y="726"/>
                  <a:pt x="155" y="726"/>
                </a:cubicBezTo>
                <a:cubicBezTo>
                  <a:pt x="184" y="726"/>
                  <a:pt x="210" y="735"/>
                  <a:pt x="232" y="752"/>
                </a:cubicBezTo>
                <a:cubicBezTo>
                  <a:pt x="270" y="781"/>
                  <a:pt x="288" y="835"/>
                  <a:pt x="276" y="881"/>
                </a:cubicBezTo>
                <a:close/>
              </a:path>
            </a:pathLst>
          </a:custGeom>
          <a:gradFill>
            <a:gsLst>
              <a:gs pos="20000">
                <a:schemeClr val="accent1">
                  <a:lumMod val="2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8700" y="1905000"/>
            <a:ext cx="7086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51972" y="6516689"/>
            <a:ext cx="1028700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54BA6A3-E8E4-434F-86C7-C1DBE2D08BD3}" type="datetimeFigureOut">
              <a:rPr lang="en-US" smtClean="0"/>
              <a:t>24-Jun-19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0" y="6516689"/>
            <a:ext cx="5075635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9500" y="6516689"/>
            <a:ext cx="685800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E3EDA28D-D2AD-42EF-9A0B-95920A66FD2F}" type="slidenum">
              <a:rPr lang="en-US" smtClean="0"/>
              <a:t>‹#›</a:t>
            </a:fld>
            <a:endParaRPr lang="en-US"/>
          </a:p>
        </p:txBody>
      </p:sp>
      <p:sp>
        <p:nvSpPr>
          <p:cNvPr id="1032" name="Title Placeholder 1"/>
          <p:cNvSpPr>
            <a:spLocks noGrp="1"/>
          </p:cNvSpPr>
          <p:nvPr>
            <p:ph type="title"/>
          </p:nvPr>
        </p:nvSpPr>
        <p:spPr bwMode="auto">
          <a:xfrm>
            <a:off x="1028700" y="198438"/>
            <a:ext cx="70866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itchFamily="18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1"/>
            <a:ext cx="9144000" cy="990599"/>
          </a:xfrm>
        </p:spPr>
        <p:txBody>
          <a:bodyPr>
            <a:normAutofit/>
          </a:bodyPr>
          <a:lstStyle/>
          <a:p>
            <a:r>
              <a:rPr lang="en-US" sz="4400" dirty="0" smtClean="0"/>
              <a:t> </a:t>
            </a:r>
            <a:r>
              <a:rPr lang="en-US" sz="4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Varied </a:t>
            </a:r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4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resentations of Same </a:t>
            </a:r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4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ntity</a:t>
            </a:r>
            <a:endParaRPr lang="en-US" sz="4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5029200"/>
            <a:ext cx="4382728" cy="1676399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Dr. John Abraham Tharayil</a:t>
            </a:r>
          </a:p>
          <a:p>
            <a:r>
              <a:rPr lang="en-US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MD (General Medicine)</a:t>
            </a:r>
          </a:p>
          <a:p>
            <a:r>
              <a:rPr lang="en-US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 </a:t>
            </a:r>
            <a:r>
              <a:rPr lang="en-US" sz="1800" b="1" baseline="30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st</a:t>
            </a:r>
            <a:r>
              <a:rPr lang="en-US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Year Resident in DM Nephrology</a:t>
            </a:r>
          </a:p>
          <a:p>
            <a:r>
              <a:rPr lang="en-US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Dr. D. Y Patil Medical College, Pimpri, Pune</a:t>
            </a:r>
            <a:endParaRPr lang="en-US" sz="18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" y="6361859"/>
            <a:ext cx="1066800" cy="365125"/>
          </a:xfrm>
        </p:spPr>
        <p:txBody>
          <a:bodyPr/>
          <a:lstStyle/>
          <a:p>
            <a:fld id="{957773AF-4A3D-4423-8718-05B50318B2A2}" type="datetime1">
              <a:rPr lang="en-US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24-Jun-19</a:t>
            </a:fld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06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Renal Biopsy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Done under USG guidance. Uneventful.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451104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359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C:\Users\DR.JOHN\Desktop\john 26.4.19 workup\kanifnath renal biopsy pics\H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68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C:\Users\DR.JOHN\Desktop\john 26.4.19 workup\kanifnath renal biopsy pics\H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2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753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C:\Users\DR.JOHN\Desktop\john 26.4.19 workup\kanifnath renal biopsy pics\H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207"/>
            <a:ext cx="9127613" cy="684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783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C:\Users\DR.JOHN\Desktop\john 26.4.19 workup\kanifnath renal biopsy pics\H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186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DR.JOHN\Desktop\john 26.4.19 workup\kanifnath renal biopsy pics\H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364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DR.JOHN\Desktop\john 26.4.19 workup\kanifnath renal biopsy pics\PAS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396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Users\DR.JOHN\Desktop\john 26.4.19 workup\kanifnath renal biopsy pics\PA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" y="4916"/>
            <a:ext cx="9137445" cy="685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4713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DR.JOHN\Desktop\john 26.4.19 workup\kanifnath renal biopsy pics\silver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8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394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Users\DR.JOHN\Desktop\john 26.4.19 workup\kanifnath renal biopsy pics\Silver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2" y="22123"/>
            <a:ext cx="9153832" cy="686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358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Vignette – 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26 years/ Male, </a:t>
            </a:r>
            <a:r>
              <a:rPr lang="en-US" dirty="0" smtClean="0"/>
              <a:t>Driver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 known comorbidities</a:t>
            </a:r>
          </a:p>
          <a:p>
            <a:endParaRPr lang="en-US" dirty="0" smtClean="0"/>
          </a:p>
          <a:p>
            <a:r>
              <a:rPr lang="en-US" dirty="0" smtClean="0"/>
              <a:t>Presented with breathlessness, facial puffiness, swelling of feet, </a:t>
            </a:r>
            <a:r>
              <a:rPr lang="en-US" dirty="0" smtClean="0"/>
              <a:t>lethargy, decreased </a:t>
            </a:r>
            <a:r>
              <a:rPr lang="en-US" dirty="0" smtClean="0"/>
              <a:t>appetite, joint pain – 2 weeks</a:t>
            </a:r>
          </a:p>
          <a:p>
            <a:endParaRPr lang="en-US" dirty="0" smtClean="0"/>
          </a:p>
          <a:p>
            <a:r>
              <a:rPr lang="en-US" dirty="0" smtClean="0"/>
              <a:t>h/o </a:t>
            </a:r>
            <a:r>
              <a:rPr lang="en-US" dirty="0"/>
              <a:t>Urine output around 1 </a:t>
            </a:r>
            <a:r>
              <a:rPr lang="en-US" dirty="0" err="1"/>
              <a:t>litre</a:t>
            </a:r>
            <a:r>
              <a:rPr lang="en-US" dirty="0"/>
              <a:t>/day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88565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856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ontinued </a:t>
            </a:r>
            <a:r>
              <a:rPr lang="en-US" dirty="0"/>
              <a:t>on oral steroids </a:t>
            </a:r>
            <a:r>
              <a:rPr lang="en-US" dirty="0" smtClean="0"/>
              <a:t>1mg/kg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Post biopsy given single dose of </a:t>
            </a:r>
            <a:r>
              <a:rPr lang="en-US" dirty="0" err="1" smtClean="0"/>
              <a:t>cyclophosphomide</a:t>
            </a:r>
            <a:r>
              <a:rPr lang="en-US" dirty="0" smtClean="0"/>
              <a:t> </a:t>
            </a:r>
            <a:r>
              <a:rPr lang="en-US" dirty="0" smtClean="0"/>
              <a:t>500mg (before biopsy report)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 </a:t>
            </a:r>
            <a:r>
              <a:rPr lang="en-US" dirty="0" err="1" smtClean="0"/>
              <a:t>Antihypertensives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3 sessions of hemodialysis</a:t>
            </a:r>
          </a:p>
          <a:p>
            <a:endParaRPr lang="en-US" dirty="0" smtClean="0"/>
          </a:p>
          <a:p>
            <a:r>
              <a:rPr lang="en-US" dirty="0" smtClean="0"/>
              <a:t>Serum Creatinine 1.2 mg/dl at discharge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208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Serum Creatinine 1.0 mg/dl after 10 days of discharge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Serum Creatinine </a:t>
            </a:r>
            <a:r>
              <a:rPr lang="en-US" dirty="0" smtClean="0"/>
              <a:t>0.8 </a:t>
            </a:r>
            <a:r>
              <a:rPr lang="en-US" dirty="0"/>
              <a:t>mg/dl after </a:t>
            </a:r>
            <a:r>
              <a:rPr lang="en-US" dirty="0" smtClean="0"/>
              <a:t>2 months of </a:t>
            </a:r>
            <a:r>
              <a:rPr lang="en-US" dirty="0"/>
              <a:t>discharge.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9947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Vignette –  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r>
              <a:rPr lang="en-US" dirty="0"/>
              <a:t>5</a:t>
            </a:r>
            <a:r>
              <a:rPr lang="en-US" dirty="0" smtClean="0"/>
              <a:t> years/ Male</a:t>
            </a:r>
          </a:p>
          <a:p>
            <a:endParaRPr lang="en-US" dirty="0" smtClean="0"/>
          </a:p>
          <a:p>
            <a:r>
              <a:rPr lang="en-US" dirty="0" smtClean="0"/>
              <a:t>Known case of Hypertension – 3 years, IHD -2 years, BPH.</a:t>
            </a:r>
          </a:p>
          <a:p>
            <a:endParaRPr lang="en-US" dirty="0" smtClean="0"/>
          </a:p>
          <a:p>
            <a:r>
              <a:rPr lang="en-US" dirty="0" smtClean="0"/>
              <a:t>Presented with </a:t>
            </a:r>
            <a:r>
              <a:rPr lang="en-US" dirty="0" smtClean="0"/>
              <a:t>breathlessness on exertion, </a:t>
            </a:r>
            <a:r>
              <a:rPr lang="en-US" dirty="0" smtClean="0"/>
              <a:t>facial puffiness, swelling of feet, decreased urine </a:t>
            </a:r>
            <a:r>
              <a:rPr lang="en-US" dirty="0" smtClean="0"/>
              <a:t>output, decreased appetite– </a:t>
            </a:r>
            <a:r>
              <a:rPr lang="en-US" dirty="0" smtClean="0"/>
              <a:t>1 month</a:t>
            </a:r>
          </a:p>
          <a:p>
            <a:endParaRPr lang="en-US" dirty="0" smtClean="0"/>
          </a:p>
          <a:p>
            <a:r>
              <a:rPr lang="en-US" dirty="0"/>
              <a:t>Urine output around 300 ml/day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2328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Vignette </a:t>
            </a:r>
            <a:r>
              <a:rPr lang="en-US" dirty="0" smtClean="0"/>
              <a:t>- 2 </a:t>
            </a:r>
            <a:r>
              <a:rPr lang="en-US" dirty="0"/>
              <a:t>, history cont..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Treatment </a:t>
            </a:r>
            <a:r>
              <a:rPr lang="en-US" dirty="0" smtClean="0"/>
              <a:t>history: no h/o long term drug intake.</a:t>
            </a:r>
          </a:p>
          <a:p>
            <a:endParaRPr lang="en-US" dirty="0" smtClean="0"/>
          </a:p>
          <a:p>
            <a:r>
              <a:rPr lang="en-US" dirty="0" smtClean="0"/>
              <a:t>Allergic history: not known</a:t>
            </a:r>
          </a:p>
          <a:p>
            <a:endParaRPr lang="en-US" dirty="0" smtClean="0"/>
          </a:p>
          <a:p>
            <a:r>
              <a:rPr lang="en-US" dirty="0" smtClean="0"/>
              <a:t>Family history: no significant illnesses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2090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78105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BMI : 25.53kg/m</a:t>
            </a:r>
            <a:r>
              <a:rPr lang="en-US" baseline="30000" dirty="0" smtClean="0"/>
              <a:t>2 (</a:t>
            </a:r>
            <a:r>
              <a:rPr lang="en-US" baseline="30000" dirty="0" err="1" smtClean="0"/>
              <a:t>Wt</a:t>
            </a:r>
            <a:r>
              <a:rPr lang="en-US" baseline="30000" dirty="0" smtClean="0"/>
              <a:t>: 67 kg, </a:t>
            </a:r>
            <a:r>
              <a:rPr lang="en-US" baseline="30000" dirty="0" err="1" smtClean="0"/>
              <a:t>Ht</a:t>
            </a:r>
            <a:r>
              <a:rPr lang="en-US" baseline="30000" dirty="0" smtClean="0"/>
              <a:t>:</a:t>
            </a:r>
            <a:r>
              <a:rPr lang="en-US" dirty="0" smtClean="0"/>
              <a:t> </a:t>
            </a:r>
            <a:r>
              <a:rPr lang="en-US" baseline="30000" dirty="0" smtClean="0"/>
              <a:t>1.62</a:t>
            </a:r>
            <a:r>
              <a:rPr lang="en-US" dirty="0" smtClean="0"/>
              <a:t> </a:t>
            </a:r>
            <a:r>
              <a:rPr lang="en-US" baseline="30000" dirty="0" smtClean="0"/>
              <a:t>m)</a:t>
            </a:r>
            <a:endParaRPr lang="en-US" baseline="30000" dirty="0"/>
          </a:p>
          <a:p>
            <a:endParaRPr lang="en-US" dirty="0" smtClean="0"/>
          </a:p>
          <a:p>
            <a:r>
              <a:rPr lang="en-US" dirty="0" smtClean="0"/>
              <a:t>HR: 80/ min, BP: 130/80 mmHg, RR: 16/ min, Temp : 98.6 </a:t>
            </a:r>
            <a:r>
              <a:rPr lang="en-US" b="1" baseline="30000" dirty="0" smtClean="0"/>
              <a:t>0</a:t>
            </a:r>
            <a:r>
              <a:rPr lang="en-US" dirty="0" smtClean="0"/>
              <a:t>F</a:t>
            </a:r>
          </a:p>
          <a:p>
            <a:endParaRPr lang="en-US" dirty="0" smtClean="0"/>
          </a:p>
          <a:p>
            <a:r>
              <a:rPr lang="en-US" dirty="0" smtClean="0"/>
              <a:t>RS: normal breath </a:t>
            </a:r>
            <a:r>
              <a:rPr lang="en-US" dirty="0"/>
              <a:t>sounds. </a:t>
            </a:r>
            <a:r>
              <a:rPr lang="en-US" dirty="0" smtClean="0"/>
              <a:t>No </a:t>
            </a:r>
            <a:r>
              <a:rPr lang="en-US" dirty="0" err="1" smtClean="0"/>
              <a:t>crepitations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CVS: S1,S2 normally heard. No pericardial rub.</a:t>
            </a:r>
          </a:p>
          <a:p>
            <a:r>
              <a:rPr lang="en-US" dirty="0" smtClean="0"/>
              <a:t>P/A : Distended. No organomegaly. No shifting dullness. </a:t>
            </a:r>
          </a:p>
          <a:p>
            <a:r>
              <a:rPr lang="en-US" dirty="0" smtClean="0"/>
              <a:t>CNS: no focal deficits, Fundus normal.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73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Urine Routine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173758"/>
              </p:ext>
            </p:extLst>
          </p:nvPr>
        </p:nvGraphicFramePr>
        <p:xfrm>
          <a:off x="11935" y="2590800"/>
          <a:ext cx="9144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65"/>
                <a:gridCol w="838200"/>
                <a:gridCol w="533400"/>
                <a:gridCol w="914400"/>
                <a:gridCol w="995278"/>
                <a:gridCol w="757322"/>
                <a:gridCol w="919078"/>
                <a:gridCol w="1138322"/>
                <a:gridCol w="1219200"/>
                <a:gridCol w="1002535"/>
              </a:tblGrid>
              <a:tr h="8255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Urine </a:t>
                      </a:r>
                    </a:p>
                    <a:p>
                      <a:r>
                        <a:rPr lang="en-US" b="1" dirty="0" smtClean="0"/>
                        <a:t>appearance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Urine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co</a:t>
                      </a:r>
                      <a:r>
                        <a:rPr lang="en-US" b="1" dirty="0" err="1" smtClean="0"/>
                        <a:t>lour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Specific gravity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albumin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sugar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Pus cells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Epithelial cells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RBC’s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Casts</a:t>
                      </a:r>
                      <a:r>
                        <a:rPr lang="en-US" b="1" dirty="0" smtClean="0"/>
                        <a:t>, crystals</a:t>
                      </a:r>
                      <a:r>
                        <a:rPr lang="en-US" b="1" dirty="0" smtClean="0"/>
                        <a:t>, bacteria</a:t>
                      </a:r>
                      <a:endParaRPr lang="en-US" b="1" dirty="0"/>
                    </a:p>
                  </a:txBody>
                  <a:tcPr/>
                </a:tc>
              </a:tr>
              <a:tr h="34036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clear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Pale yellow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6.5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1.015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2+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nil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0-1/</a:t>
                      </a:r>
                      <a:r>
                        <a:rPr lang="en-US" b="1" dirty="0" err="1" smtClean="0"/>
                        <a:t>hpf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0-1/</a:t>
                      </a:r>
                      <a:r>
                        <a:rPr lang="en-US" b="1" dirty="0" err="1" smtClean="0"/>
                        <a:t>hpf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10-12/</a:t>
                      </a:r>
                      <a:r>
                        <a:rPr lang="en-US" b="1" dirty="0" err="1" smtClean="0"/>
                        <a:t>hpf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Absent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806654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Provisional Clinical </a:t>
            </a:r>
            <a:r>
              <a:rPr lang="en-US" dirty="0"/>
              <a:t>D</a:t>
            </a:r>
            <a:r>
              <a:rPr lang="en-US" dirty="0" smtClean="0"/>
              <a:t>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?</a:t>
            </a:r>
            <a:r>
              <a:rPr lang="en-US" dirty="0"/>
              <a:t>Rapidly progressive renal </a:t>
            </a:r>
            <a:r>
              <a:rPr lang="en-US" dirty="0" smtClean="0"/>
              <a:t>failure</a:t>
            </a:r>
          </a:p>
          <a:p>
            <a:r>
              <a:rPr lang="en-US" dirty="0" smtClean="0"/>
              <a:t>?AKI</a:t>
            </a:r>
          </a:p>
          <a:p>
            <a:r>
              <a:rPr lang="en-US" dirty="0" smtClean="0"/>
              <a:t>?</a:t>
            </a:r>
            <a:r>
              <a:rPr lang="en-US" dirty="0"/>
              <a:t>Nephritic </a:t>
            </a:r>
            <a:r>
              <a:rPr lang="en-US" dirty="0" smtClean="0"/>
              <a:t>syndrome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Systemic </a:t>
            </a:r>
            <a:r>
              <a:rPr lang="en-US" dirty="0" smtClean="0"/>
              <a:t>Hypertension, IHD, BPH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75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investigations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425777"/>
              </p:ext>
            </p:extLst>
          </p:nvPr>
        </p:nvGraphicFramePr>
        <p:xfrm>
          <a:off x="34887" y="1600200"/>
          <a:ext cx="9144000" cy="226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685800"/>
                <a:gridCol w="762000"/>
                <a:gridCol w="1066800"/>
                <a:gridCol w="990600"/>
                <a:gridCol w="990600"/>
                <a:gridCol w="990600"/>
                <a:gridCol w="762000"/>
                <a:gridCol w="1066800"/>
                <a:gridCol w="1066800"/>
              </a:tblGrid>
              <a:tr h="8001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UPCR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Hb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TLC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Platelet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Urea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(mg/dl)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Creat</a:t>
                      </a:r>
                      <a:r>
                        <a:rPr lang="en-US" b="1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(mg/dl)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Bil</a:t>
                      </a:r>
                      <a:r>
                        <a:rPr lang="en-US" b="1" dirty="0" smtClean="0"/>
                        <a:t> total (mg/dl)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SGPT/SGOT (U/L)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S.</a:t>
                      </a:r>
                      <a:r>
                        <a:rPr lang="en-US" b="1" baseline="0" dirty="0" err="1" smtClean="0"/>
                        <a:t>Protein</a:t>
                      </a:r>
                      <a:endParaRPr lang="en-US" b="1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(</a:t>
                      </a:r>
                      <a:r>
                        <a:rPr lang="en-US" b="1" smtClean="0"/>
                        <a:t>g/dl), S.Albumin (g/dl)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smtClean="0"/>
                        <a:t>Sodium/ Potassium</a:t>
                      </a:r>
                      <a:endParaRPr lang="en-US" b="1" dirty="0"/>
                    </a:p>
                  </a:txBody>
                  <a:tcPr/>
                </a:tc>
              </a:tr>
              <a:tr h="8001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2.0</a:t>
                      </a:r>
                      <a:endParaRPr lang="en-US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10.6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8900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3.5</a:t>
                      </a:r>
                      <a:r>
                        <a:rPr lang="en-US" b="1" baseline="0" dirty="0" smtClean="0"/>
                        <a:t> lakhs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6.3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0.62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9/23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7.0 ,  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3.46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146</a:t>
                      </a:r>
                      <a:r>
                        <a:rPr lang="en-US" b="1" baseline="0" dirty="0" smtClean="0"/>
                        <a:t> / 4.2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03748"/>
              </p:ext>
            </p:extLst>
          </p:nvPr>
        </p:nvGraphicFramePr>
        <p:xfrm>
          <a:off x="0" y="4419600"/>
          <a:ext cx="9144000" cy="170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914400"/>
                <a:gridCol w="609600"/>
                <a:gridCol w="1143000"/>
                <a:gridCol w="609600"/>
                <a:gridCol w="609600"/>
                <a:gridCol w="1066800"/>
                <a:gridCol w="838200"/>
                <a:gridCol w="762000"/>
                <a:gridCol w="1447800"/>
              </a:tblGrid>
              <a:tr h="7874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Corrected Calcium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Phosphorus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Uric acid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S. Cholesterol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HDL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LDL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Triglycerides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HBA1c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Hco3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Serial Serum</a:t>
                      </a:r>
                      <a:r>
                        <a:rPr lang="en-US" b="1" baseline="0" dirty="0" smtClean="0"/>
                        <a:t> Creatinine levels</a:t>
                      </a:r>
                      <a:endParaRPr lang="en-US" b="1" dirty="0"/>
                    </a:p>
                  </a:txBody>
                  <a:tcPr/>
                </a:tc>
              </a:tr>
              <a:tr h="7874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9.3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2.7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2.5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214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5.5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18.2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6.3</a:t>
                      </a:r>
                      <a:r>
                        <a:rPr lang="en-US" b="1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1.9</a:t>
                      </a:r>
                      <a:r>
                        <a:rPr lang="en-US" b="1" dirty="0" smtClean="0">
                          <a:sym typeface="Wingdings" panose="05000000000000000000" pitchFamily="2" charset="2"/>
                        </a:rPr>
                        <a:t></a:t>
                      </a:r>
                    </a:p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1.3</a:t>
                      </a:r>
                      <a:r>
                        <a:rPr lang="en-US" b="1" dirty="0" smtClean="0">
                          <a:sym typeface="Wingdings" panose="05000000000000000000" pitchFamily="2" charset="2"/>
                        </a:rPr>
                        <a:t> 0.9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14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</a:t>
            </a:r>
            <a:r>
              <a:rPr lang="en-US" dirty="0" smtClean="0"/>
              <a:t>investigations cont..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472267"/>
              </p:ext>
            </p:extLst>
          </p:nvPr>
        </p:nvGraphicFramePr>
        <p:xfrm>
          <a:off x="0" y="2971800"/>
          <a:ext cx="91440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</a:tblGrid>
              <a:tr h="144344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 –ANCA</a:t>
                      </a:r>
                    </a:p>
                    <a:p>
                      <a:r>
                        <a:rPr lang="en-US" b="1" dirty="0" smtClean="0"/>
                        <a:t>(U/ml)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en-US" b="1" baseline="0" dirty="0" smtClean="0"/>
                        <a:t> –</a:t>
                      </a:r>
                      <a:r>
                        <a:rPr lang="en-US" b="1" dirty="0" smtClean="0"/>
                        <a:t>ANCA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(U/ml)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ANA (IFA)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Anti – DSDNA</a:t>
                      </a:r>
                    </a:p>
                    <a:p>
                      <a:r>
                        <a:rPr lang="en-US" b="1" dirty="0" smtClean="0"/>
                        <a:t>(OD ratio)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ANA blot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C3</a:t>
                      </a:r>
                    </a:p>
                    <a:p>
                      <a:r>
                        <a:rPr lang="en-US" b="1" dirty="0" smtClean="0"/>
                        <a:t>Gm/L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C4</a:t>
                      </a:r>
                    </a:p>
                    <a:p>
                      <a:r>
                        <a:rPr lang="en-US" b="1" dirty="0" smtClean="0"/>
                        <a:t>Gm/l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ECG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CXR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2D-Echo</a:t>
                      </a:r>
                    </a:p>
                    <a:p>
                      <a:endParaRPr lang="en-US" b="1" dirty="0"/>
                    </a:p>
                  </a:txBody>
                  <a:tcPr/>
                </a:tc>
              </a:tr>
              <a:tr h="1147354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neg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positive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Positive</a:t>
                      </a:r>
                    </a:p>
                    <a:p>
                      <a:r>
                        <a:rPr lang="en-US" b="1" dirty="0" smtClean="0"/>
                        <a:t>1:100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neg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neg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normal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normal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NSR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WNL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LVEF-60</a:t>
                      </a:r>
                      <a:r>
                        <a:rPr lang="en-US" sz="1400" b="1" dirty="0" smtClean="0"/>
                        <a:t>%,</a:t>
                      </a:r>
                      <a:r>
                        <a:rPr lang="en-US" sz="1400" b="1" baseline="0" dirty="0" smtClean="0"/>
                        <a:t> normal valves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596036"/>
              </p:ext>
            </p:extLst>
          </p:nvPr>
        </p:nvGraphicFramePr>
        <p:xfrm>
          <a:off x="33050" y="1676400"/>
          <a:ext cx="9034749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8734"/>
                <a:gridCol w="5846015"/>
              </a:tblGrid>
              <a:tr h="533400">
                <a:tc>
                  <a:txBody>
                    <a:bodyPr/>
                    <a:lstStyle/>
                    <a:p>
                      <a:r>
                        <a:rPr lang="en-US" dirty="0" smtClean="0"/>
                        <a:t>USG </a:t>
                      </a:r>
                      <a:r>
                        <a:rPr lang="en-US" dirty="0" err="1" smtClean="0"/>
                        <a:t>Abdomen,KUB</a:t>
                      </a:r>
                      <a:r>
                        <a:rPr lang="en-US" dirty="0" smtClean="0"/>
                        <a:t>, Prostate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Kidney size, echo – </a:t>
                      </a:r>
                      <a:r>
                        <a:rPr lang="en-US" dirty="0" err="1" smtClean="0"/>
                        <a:t>wnl</a:t>
                      </a:r>
                      <a:r>
                        <a:rPr lang="en-US" dirty="0" smtClean="0"/>
                        <a:t>, CMD maintained, prostate 32 cc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97845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Vignette - 1 , history cont..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763000" cy="4419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initiated </a:t>
            </a:r>
            <a:r>
              <a:rPr lang="en-US" dirty="0"/>
              <a:t>4 sessions of hemodialysis through right IJV </a:t>
            </a:r>
            <a:r>
              <a:rPr lang="en-US" dirty="0" smtClean="0"/>
              <a:t>HD catheter. </a:t>
            </a:r>
          </a:p>
          <a:p>
            <a:endParaRPr lang="en-US" dirty="0" smtClean="0"/>
          </a:p>
          <a:p>
            <a:r>
              <a:rPr lang="en-US" dirty="0" smtClean="0"/>
              <a:t>HD done </a:t>
            </a:r>
            <a:r>
              <a:rPr lang="en-US" dirty="0" smtClean="0"/>
              <a:t>on </a:t>
            </a:r>
            <a:r>
              <a:rPr lang="en-US" dirty="0"/>
              <a:t>alternate days (</a:t>
            </a:r>
            <a:r>
              <a:rPr lang="en-US" dirty="0" smtClean="0"/>
              <a:t>outside Centre) </a:t>
            </a:r>
            <a:r>
              <a:rPr lang="en-US" dirty="0" smtClean="0"/>
              <a:t>; given </a:t>
            </a:r>
            <a:r>
              <a:rPr lang="en-US" dirty="0"/>
              <a:t>3 doses of Inj. </a:t>
            </a:r>
            <a:r>
              <a:rPr lang="en-US" dirty="0" smtClean="0"/>
              <a:t>MP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h/o </a:t>
            </a:r>
            <a:r>
              <a:rPr lang="en-US" dirty="0"/>
              <a:t>chills during </a:t>
            </a:r>
            <a:r>
              <a:rPr lang="en-US" dirty="0" smtClean="0"/>
              <a:t>dialysis</a:t>
            </a:r>
          </a:p>
          <a:p>
            <a:endParaRPr lang="en-US" dirty="0"/>
          </a:p>
          <a:p>
            <a:r>
              <a:rPr lang="en-US" dirty="0"/>
              <a:t>h/o tobacco chewing 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7284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Renal Biopsy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Done under USG guidance. Uneventful.</a:t>
            </a:r>
          </a:p>
          <a:p>
            <a:endParaRPr lang="en-US" dirty="0"/>
          </a:p>
        </p:txBody>
      </p:sp>
      <p:pic>
        <p:nvPicPr>
          <p:cNvPr id="1026" name="Picture 2" descr="E:\JOHN NET\firefox\PHOTO-2019-04-10-21-55-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67000"/>
            <a:ext cx="50292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7771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DR.JOHN\Desktop\john 26.4.19 workup\savleram renal biopsy pics\IMG_4557.HE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-1439"/>
            <a:ext cx="6934200" cy="685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855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DR.JOHN\Desktop\john 26.4.19 workup\savleram renal biopsy pics\IMG_4560.HE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910593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742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DR.JOHN\Desktop\john 26.4.19 workup\savleram renal biopsy pics\IMG_4565.HE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35" y="609600"/>
            <a:ext cx="9502036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409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DR.JOHN\Desktop\john 26.4.19 workup\savleram renal biopsy pics\IMG_4567.HE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0404292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808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DR.JOHN\Desktop\john 26.4.19 workup\savleram renal biopsy pics\IMG_4568.HE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69" y="0"/>
            <a:ext cx="9199369" cy="491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76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DR.JOHN\Desktop\john 26.4.19 workup\savleram renal biopsy pics\IMG_4570.HE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295"/>
            <a:ext cx="9561938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059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DR.JOHN\Desktop\john 26.4.19 workup\savleram renal biopsy pics\IMG_4575.HE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" y="725803"/>
            <a:ext cx="9144000" cy="495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338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DR.JOHN\Desktop\john 26.4.19 workup\savleram renal biopsy pics\IMG_4576.HE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1" y="609600"/>
            <a:ext cx="9144000" cy="513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438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Users\DR.JOHN\Desktop\john 26.4.19 workup\savleram renal biopsy pics\IMG_4581.HE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33" y="533400"/>
            <a:ext cx="9166034" cy="515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899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77343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BMI : 24.22kg/m</a:t>
            </a:r>
            <a:r>
              <a:rPr lang="en-US" baseline="30000" dirty="0" smtClean="0"/>
              <a:t>2 </a:t>
            </a:r>
            <a:r>
              <a:rPr lang="en-US" baseline="30000" dirty="0"/>
              <a:t> </a:t>
            </a:r>
            <a:r>
              <a:rPr lang="en-US" dirty="0" smtClean="0"/>
              <a:t> </a:t>
            </a:r>
            <a:r>
              <a:rPr lang="en-US" baseline="30000" dirty="0" smtClean="0"/>
              <a:t>(</a:t>
            </a:r>
            <a:r>
              <a:rPr lang="en-US" baseline="30000" dirty="0" err="1" smtClean="0"/>
              <a:t>Wt</a:t>
            </a:r>
            <a:r>
              <a:rPr lang="en-US" baseline="30000" dirty="0" smtClean="0"/>
              <a:t>: 70 kg, </a:t>
            </a:r>
            <a:r>
              <a:rPr lang="en-US" baseline="30000" dirty="0" err="1" smtClean="0"/>
              <a:t>Ht</a:t>
            </a:r>
            <a:r>
              <a:rPr lang="en-US" baseline="30000" dirty="0" smtClean="0"/>
              <a:t>:</a:t>
            </a:r>
            <a:r>
              <a:rPr lang="en-US" dirty="0" smtClean="0"/>
              <a:t> </a:t>
            </a:r>
            <a:r>
              <a:rPr lang="en-US" baseline="30000" dirty="0" smtClean="0"/>
              <a:t>1.7m)</a:t>
            </a:r>
            <a:endParaRPr lang="en-US" baseline="30000" dirty="0"/>
          </a:p>
          <a:p>
            <a:endParaRPr lang="en-US" dirty="0" smtClean="0"/>
          </a:p>
          <a:p>
            <a:r>
              <a:rPr lang="en-US" dirty="0" smtClean="0"/>
              <a:t>HR: 90/ min, BP: </a:t>
            </a:r>
            <a:r>
              <a:rPr lang="en-US" dirty="0" smtClean="0">
                <a:solidFill>
                  <a:srgbClr val="C00000"/>
                </a:solidFill>
              </a:rPr>
              <a:t>170/120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mmHg, RR: 16/ min, Temp : 98.6 </a:t>
            </a:r>
            <a:r>
              <a:rPr lang="en-US" b="1" baseline="30000" dirty="0" smtClean="0"/>
              <a:t>0</a:t>
            </a:r>
            <a:r>
              <a:rPr lang="en-US" dirty="0" smtClean="0"/>
              <a:t>F</a:t>
            </a:r>
          </a:p>
          <a:p>
            <a:endParaRPr lang="en-US" dirty="0" smtClean="0"/>
          </a:p>
          <a:p>
            <a:r>
              <a:rPr lang="en-US" dirty="0" smtClean="0"/>
              <a:t>RS: normal breath </a:t>
            </a:r>
            <a:r>
              <a:rPr lang="en-US" dirty="0"/>
              <a:t>sounds. </a:t>
            </a:r>
            <a:r>
              <a:rPr lang="en-US" dirty="0" smtClean="0"/>
              <a:t>No </a:t>
            </a:r>
            <a:r>
              <a:rPr lang="en-US" dirty="0" err="1" smtClean="0"/>
              <a:t>crepitations</a:t>
            </a:r>
            <a:endParaRPr lang="en-US" dirty="0" smtClean="0"/>
          </a:p>
          <a:p>
            <a:r>
              <a:rPr lang="en-US" dirty="0" smtClean="0"/>
              <a:t>CVS: S1, S2 heard normally. No pericardial rub</a:t>
            </a:r>
          </a:p>
          <a:p>
            <a:r>
              <a:rPr lang="en-US" dirty="0" smtClean="0"/>
              <a:t>P/A : soft. No organomegaly. Bowel sounds present</a:t>
            </a:r>
          </a:p>
          <a:p>
            <a:r>
              <a:rPr lang="en-US" dirty="0" smtClean="0"/>
              <a:t>CNS: no focal deficits, Fundus 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86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C:\Users\DR.JOHN\Desktop\john 26.4.19 workup\savleram renal biopsy pics\IMG_4582.HE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33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940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C:\Users\DR.JOHN\Desktop\john 26.4.19 workup\savleram renal biopsy pics\IMG_4583.HE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" y="609601"/>
            <a:ext cx="916350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72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JOHN NET\firefox\IMG-46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23" y="838200"/>
            <a:ext cx="9166123" cy="507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2476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Inj. Methylprednisolone pulse  x 3 days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oral steroids</a:t>
            </a:r>
          </a:p>
          <a:p>
            <a:endParaRPr lang="en-US" dirty="0" smtClean="0"/>
          </a:p>
          <a:p>
            <a:r>
              <a:rPr lang="en-US" dirty="0" smtClean="0"/>
              <a:t>Post </a:t>
            </a:r>
            <a:r>
              <a:rPr lang="en-US" dirty="0" smtClean="0"/>
              <a:t>biopsy - Inj. </a:t>
            </a:r>
            <a:r>
              <a:rPr lang="en-US" dirty="0" err="1" smtClean="0"/>
              <a:t>Cyclophosphomide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Continued </a:t>
            </a:r>
            <a:r>
              <a:rPr lang="en-US" dirty="0" smtClean="0"/>
              <a:t>antihypertensive, </a:t>
            </a:r>
            <a:r>
              <a:rPr lang="en-US" dirty="0" err="1"/>
              <a:t>Tamsulosin</a:t>
            </a:r>
            <a:r>
              <a:rPr lang="en-US" dirty="0"/>
              <a:t>, </a:t>
            </a:r>
            <a:r>
              <a:rPr lang="en-US" dirty="0" smtClean="0"/>
              <a:t>added on sulfamethoxazole </a:t>
            </a:r>
            <a:r>
              <a:rPr lang="en-US" dirty="0"/>
              <a:t>and trimethoprim </a:t>
            </a:r>
            <a:r>
              <a:rPr lang="en-US" dirty="0" smtClean="0"/>
              <a:t>and acyclovir prophylaxis.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41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3 doses of </a:t>
            </a:r>
            <a:r>
              <a:rPr lang="en-US" dirty="0" err="1" smtClean="0"/>
              <a:t>cyclophosphomide</a:t>
            </a:r>
            <a:r>
              <a:rPr lang="en-US" dirty="0" smtClean="0"/>
              <a:t>:  </a:t>
            </a:r>
            <a:r>
              <a:rPr lang="en-US" dirty="0" smtClean="0"/>
              <a:t>UPCR </a:t>
            </a:r>
            <a:r>
              <a:rPr lang="en-US" dirty="0" smtClean="0"/>
              <a:t>: 0.1, Serum Creatinine : 1 </a:t>
            </a:r>
            <a:r>
              <a:rPr lang="en-US" dirty="0" smtClean="0"/>
              <a:t>mg/dl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After 5 doses of cyclophosphamide: UPCR </a:t>
            </a:r>
            <a:r>
              <a:rPr lang="en-US" dirty="0"/>
              <a:t>: 0.1, Serum Creatinine : 1 </a:t>
            </a:r>
            <a:r>
              <a:rPr lang="en-US" dirty="0" smtClean="0"/>
              <a:t>mg/dl</a:t>
            </a:r>
          </a:p>
          <a:p>
            <a:endParaRPr lang="en-US" dirty="0"/>
          </a:p>
          <a:p>
            <a:r>
              <a:rPr lang="en-US" dirty="0" smtClean="0"/>
              <a:t>Plan: 6 </a:t>
            </a:r>
            <a:r>
              <a:rPr lang="en-US" dirty="0" err="1" smtClean="0"/>
              <a:t>th</a:t>
            </a:r>
            <a:r>
              <a:rPr lang="en-US" dirty="0" smtClean="0"/>
              <a:t> dose of </a:t>
            </a:r>
            <a:r>
              <a:rPr lang="en-US" dirty="0" err="1" smtClean="0"/>
              <a:t>Cyclophosphomide</a:t>
            </a:r>
            <a:r>
              <a:rPr lang="en-US" dirty="0" smtClean="0"/>
              <a:t> on 14.6.19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32648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98438"/>
            <a:ext cx="7658100" cy="1096962"/>
          </a:xfrm>
        </p:spPr>
        <p:txBody>
          <a:bodyPr/>
          <a:lstStyle/>
          <a:p>
            <a:r>
              <a:rPr lang="en-US" dirty="0" smtClean="0"/>
              <a:t>DISCUSSION  -  Rapidly Progressive Glomerulonephritis  (</a:t>
            </a:r>
            <a:r>
              <a:rPr lang="en-US" dirty="0"/>
              <a:t>RPGN)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458200" cy="4419600"/>
          </a:xfrm>
        </p:spPr>
        <p:txBody>
          <a:bodyPr/>
          <a:lstStyle/>
          <a:p>
            <a:endParaRPr lang="pt-BR" b="1" dirty="0" smtClean="0"/>
          </a:p>
          <a:p>
            <a:r>
              <a:rPr lang="pt-BR" dirty="0" smtClean="0"/>
              <a:t>2019 </a:t>
            </a:r>
            <a:r>
              <a:rPr lang="pt-BR" dirty="0"/>
              <a:t>ICD-10-CM Diagnosis Code </a:t>
            </a:r>
            <a:r>
              <a:rPr lang="pt-BR" dirty="0" smtClean="0"/>
              <a:t>N01-99</a:t>
            </a:r>
          </a:p>
          <a:p>
            <a:endParaRPr lang="en-US" dirty="0" smtClean="0"/>
          </a:p>
          <a:p>
            <a:r>
              <a:rPr lang="en-US" dirty="0" smtClean="0"/>
              <a:t>RPGN </a:t>
            </a:r>
            <a:r>
              <a:rPr lang="en-US" dirty="0" smtClean="0"/>
              <a:t>-</a:t>
            </a:r>
            <a:r>
              <a:rPr lang="en-US" dirty="0"/>
              <a:t> </a:t>
            </a:r>
            <a:r>
              <a:rPr lang="en-US" dirty="0" smtClean="0"/>
              <a:t>clinical </a:t>
            </a:r>
            <a:r>
              <a:rPr lang="en-US" dirty="0"/>
              <a:t>syndrome manifested by features of glomerular disease in the urinalysis </a:t>
            </a:r>
            <a:r>
              <a:rPr lang="en-US" dirty="0" smtClean="0"/>
              <a:t>&amp; </a:t>
            </a:r>
            <a:r>
              <a:rPr lang="en-US" dirty="0"/>
              <a:t>by progressive loss of renal function over a comparatively short period of </a:t>
            </a:r>
            <a:r>
              <a:rPr lang="en-US" dirty="0" smtClean="0"/>
              <a:t>time</a:t>
            </a:r>
          </a:p>
          <a:p>
            <a:endParaRPr lang="en-US" dirty="0" smtClean="0"/>
          </a:p>
          <a:p>
            <a:r>
              <a:rPr lang="en-US" dirty="0" smtClean="0"/>
              <a:t>characterized </a:t>
            </a:r>
            <a:r>
              <a:rPr lang="en-US" dirty="0"/>
              <a:t>morphologically by extensive crescent formation (</a:t>
            </a:r>
            <a:r>
              <a:rPr lang="en-US" dirty="0" err="1"/>
              <a:t>extracapillary</a:t>
            </a:r>
            <a:r>
              <a:rPr lang="en-US" dirty="0"/>
              <a:t> proliferation in Bowman's space)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91284774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 OF CRESCENT 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419600"/>
          </a:xfrm>
        </p:spPr>
        <p:txBody>
          <a:bodyPr/>
          <a:lstStyle/>
          <a:p>
            <a:r>
              <a:rPr lang="en-US" dirty="0" smtClean="0"/>
              <a:t>crescent </a:t>
            </a:r>
            <a:r>
              <a:rPr lang="en-US" dirty="0"/>
              <a:t>formation </a:t>
            </a:r>
            <a:r>
              <a:rPr lang="en-US" dirty="0" smtClean="0"/>
              <a:t>- nonspecific </a:t>
            </a:r>
            <a:r>
              <a:rPr lang="en-US" dirty="0"/>
              <a:t>response to severe injury to the glomerular capillary </a:t>
            </a:r>
            <a:r>
              <a:rPr lang="en-US" dirty="0" smtClean="0"/>
              <a:t>wall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Rents are </a:t>
            </a:r>
            <a:r>
              <a:rPr lang="en-US" dirty="0"/>
              <a:t>induced in the glomerular capillary </a:t>
            </a:r>
            <a:r>
              <a:rPr lang="en-US" dirty="0" smtClean="0"/>
              <a:t>wall 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movement </a:t>
            </a:r>
            <a:r>
              <a:rPr lang="en-US" dirty="0"/>
              <a:t>of plasma products, including fibrinogen, into Bowman's space with subsequent fibrin formation, the influx of macrophages and T cells, and the release of </a:t>
            </a:r>
            <a:r>
              <a:rPr lang="en-US" dirty="0" err="1"/>
              <a:t>proinflammatory</a:t>
            </a:r>
            <a:r>
              <a:rPr lang="en-US" dirty="0"/>
              <a:t> cytokines, such as </a:t>
            </a:r>
            <a:r>
              <a:rPr lang="en-US" dirty="0" smtClean="0"/>
              <a:t>IL-1 </a:t>
            </a:r>
            <a:r>
              <a:rPr lang="en-US" dirty="0"/>
              <a:t>and </a:t>
            </a:r>
            <a:r>
              <a:rPr lang="en-US" dirty="0" smtClean="0"/>
              <a:t>TNF alpha and </a:t>
            </a:r>
            <a:r>
              <a:rPr lang="en-US" dirty="0" err="1"/>
              <a:t>procoagulant</a:t>
            </a:r>
            <a:r>
              <a:rPr lang="en-US" dirty="0"/>
              <a:t> and fibrinolytic inhibitory factors.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46039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Pathogenesis cont..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610600" cy="4419600"/>
          </a:xfrm>
        </p:spPr>
        <p:txBody>
          <a:bodyPr/>
          <a:lstStyle/>
          <a:p>
            <a:r>
              <a:rPr lang="en-US" dirty="0" smtClean="0"/>
              <a:t>crescents </a:t>
            </a:r>
            <a:r>
              <a:rPr lang="en-US" dirty="0"/>
              <a:t>may be seen with any form of severe inflammatory glomerular </a:t>
            </a:r>
            <a:r>
              <a:rPr lang="en-US" dirty="0" smtClean="0"/>
              <a:t>disease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Stage of </a:t>
            </a:r>
            <a:r>
              <a:rPr lang="en-US" dirty="0"/>
              <a:t>active inflammation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followed </a:t>
            </a:r>
            <a:r>
              <a:rPr lang="en-US" dirty="0"/>
              <a:t>by the development of </a:t>
            </a:r>
            <a:r>
              <a:rPr lang="en-US" dirty="0" err="1"/>
              <a:t>fibrocellular</a:t>
            </a:r>
            <a:r>
              <a:rPr lang="en-US" dirty="0"/>
              <a:t> </a:t>
            </a:r>
            <a:r>
              <a:rPr lang="en-US" dirty="0" smtClean="0"/>
              <a:t>&amp; fibrous </a:t>
            </a:r>
            <a:r>
              <a:rPr lang="en-US" dirty="0" smtClean="0"/>
              <a:t>crescents.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Collagen deposition is due to fibroblast proliferation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driven </a:t>
            </a:r>
            <a:r>
              <a:rPr lang="en-US" dirty="0"/>
              <a:t>by fibroblast growth factors.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fibrous </a:t>
            </a:r>
            <a:r>
              <a:rPr lang="en-US" dirty="0"/>
              <a:t>crescents </a:t>
            </a:r>
            <a:r>
              <a:rPr lang="en-US" dirty="0" smtClean="0"/>
              <a:t>- not </a:t>
            </a:r>
            <a:r>
              <a:rPr lang="en-US" dirty="0"/>
              <a:t>likely to respond to immunosuppressive therapy.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37812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157288"/>
            <a:ext cx="91344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397422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395413"/>
            <a:ext cx="912495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721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Urine Routine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18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6396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550"/>
            <a:ext cx="91916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1943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  </a:t>
            </a:r>
            <a:r>
              <a:rPr lang="en-US" dirty="0"/>
              <a:t>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686800" cy="47244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cute </a:t>
            </a:r>
            <a:r>
              <a:rPr lang="en-US" dirty="0"/>
              <a:t>onset of macroscopic hematuria, decreased urine output, hypertension, and edema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fatigue </a:t>
            </a:r>
            <a:r>
              <a:rPr lang="en-US" dirty="0"/>
              <a:t>or edema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Renal </a:t>
            </a:r>
            <a:r>
              <a:rPr lang="en-US" dirty="0"/>
              <a:t>insufficiency - often exceeding 3 </a:t>
            </a:r>
            <a:r>
              <a:rPr lang="en-US" dirty="0" smtClean="0"/>
              <a:t>mg/</a:t>
            </a:r>
            <a:r>
              <a:rPr lang="en-US" dirty="0" err="1" smtClean="0"/>
              <a:t>dL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urinalysis </a:t>
            </a:r>
            <a:r>
              <a:rPr lang="en-US" dirty="0"/>
              <a:t>typically </a:t>
            </a:r>
            <a:r>
              <a:rPr lang="en-US" dirty="0" smtClean="0"/>
              <a:t>- </a:t>
            </a:r>
            <a:r>
              <a:rPr lang="en-US" dirty="0" smtClean="0"/>
              <a:t>dysmorphic </a:t>
            </a:r>
            <a:r>
              <a:rPr lang="en-US" dirty="0"/>
              <a:t>hematuria, red cell and other casts, </a:t>
            </a:r>
            <a:r>
              <a:rPr lang="en-US" dirty="0" smtClean="0"/>
              <a:t> </a:t>
            </a:r>
            <a:r>
              <a:rPr lang="en-US" dirty="0"/>
              <a:t>variable degree of </a:t>
            </a:r>
            <a:r>
              <a:rPr lang="en-US" dirty="0" smtClean="0"/>
              <a:t>proteinuria</a:t>
            </a:r>
          </a:p>
        </p:txBody>
      </p:sp>
    </p:spTree>
    <p:extLst>
      <p:ext uri="{BB962C8B-B14F-4D97-AF65-F5344CB8AC3E}">
        <p14:creationId xmlns:p14="http://schemas.microsoft.com/office/powerpoint/2010/main" val="2668587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</a:t>
            </a:r>
            <a:r>
              <a:rPr lang="en-US" dirty="0" smtClean="0"/>
              <a:t>PRESENTATION  cont..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Rarely no </a:t>
            </a:r>
            <a:r>
              <a:rPr lang="en-US" dirty="0"/>
              <a:t>hematuria</a:t>
            </a:r>
          </a:p>
          <a:p>
            <a:endParaRPr lang="en-US" dirty="0" smtClean="0"/>
          </a:p>
          <a:p>
            <a:r>
              <a:rPr lang="en-US" dirty="0" err="1" smtClean="0"/>
              <a:t>Extrarenal</a:t>
            </a:r>
            <a:r>
              <a:rPr lang="en-US" dirty="0" smtClean="0"/>
              <a:t> </a:t>
            </a:r>
            <a:r>
              <a:rPr lang="en-US" dirty="0"/>
              <a:t>: involvement of the lower airway, musculoskeletal system, skin, and/or nervous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781241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AND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8229600" cy="4419600"/>
          </a:xfrm>
        </p:spPr>
        <p:txBody>
          <a:bodyPr/>
          <a:lstStyle/>
          <a:p>
            <a:r>
              <a:rPr lang="en-US" dirty="0"/>
              <a:t>clinical findings suggestive of </a:t>
            </a:r>
            <a:r>
              <a:rPr lang="en-US" dirty="0" smtClean="0"/>
              <a:t>RPGN</a:t>
            </a:r>
          </a:p>
          <a:p>
            <a:endParaRPr lang="en-US" dirty="0" smtClean="0"/>
          </a:p>
          <a:p>
            <a:r>
              <a:rPr lang="en-US" dirty="0" smtClean="0"/>
              <a:t>Serologic </a:t>
            </a:r>
            <a:r>
              <a:rPr lang="en-US" dirty="0"/>
              <a:t>tests include ANCA, anti-GBM antibodies, complement component assays, antinuclear antibodies, </a:t>
            </a:r>
            <a:r>
              <a:rPr lang="en-US" dirty="0" err="1"/>
              <a:t>cryoglobulins</a:t>
            </a:r>
            <a:r>
              <a:rPr lang="en-US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4281642788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438"/>
            <a:ext cx="8686800" cy="1096962"/>
          </a:xfrm>
        </p:spPr>
        <p:txBody>
          <a:bodyPr/>
          <a:lstStyle/>
          <a:p>
            <a:r>
              <a:rPr lang="en-US" b="0" dirty="0" smtClean="0">
                <a:latin typeface="+mn-lt"/>
              </a:rPr>
              <a:t>PAUCI-IMMUNE FOCAL AND SEGMENTAL NECROTIZING GLOMERULONEPHRITIS</a:t>
            </a:r>
            <a:endParaRPr lang="en-US" b="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686800" cy="4419600"/>
          </a:xfrm>
        </p:spPr>
        <p:txBody>
          <a:bodyPr/>
          <a:lstStyle/>
          <a:p>
            <a:r>
              <a:rPr lang="en-US" dirty="0"/>
              <a:t>Small-vessel vasculitis </a:t>
            </a:r>
            <a:r>
              <a:rPr lang="en-US" dirty="0" smtClean="0"/>
              <a:t>- characterized </a:t>
            </a:r>
            <a:r>
              <a:rPr lang="en-US" dirty="0"/>
              <a:t>by necrotizing inflammation of the </a:t>
            </a:r>
            <a:r>
              <a:rPr lang="en-US" dirty="0" smtClean="0"/>
              <a:t>small vessels</a:t>
            </a:r>
            <a:r>
              <a:rPr lang="en-US" dirty="0"/>
              <a:t>: arterioles, capillaries, and </a:t>
            </a:r>
            <a:r>
              <a:rPr lang="en-US" dirty="0" err="1"/>
              <a:t>venules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Characterized by </a:t>
            </a:r>
            <a:r>
              <a:rPr lang="en-US" dirty="0"/>
              <a:t>little or no deposition of immune complexes </a:t>
            </a:r>
            <a:r>
              <a:rPr lang="en-US" dirty="0" smtClean="0"/>
              <a:t>in the </a:t>
            </a:r>
            <a:r>
              <a:rPr lang="en-US" dirty="0"/>
              <a:t>vessel wall (</a:t>
            </a:r>
            <a:r>
              <a:rPr lang="en-US" dirty="0" err="1"/>
              <a:t>pauci</a:t>
            </a:r>
            <a:r>
              <a:rPr lang="en-US" dirty="0"/>
              <a:t>-immune).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Medium </a:t>
            </a:r>
            <a:r>
              <a:rPr lang="en-US" dirty="0"/>
              <a:t>or large vessels </a:t>
            </a:r>
            <a:r>
              <a:rPr lang="en-US" dirty="0" smtClean="0"/>
              <a:t>may occasionally </a:t>
            </a:r>
            <a:r>
              <a:rPr lang="en-US" dirty="0"/>
              <a:t>be involved.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Pauci</a:t>
            </a:r>
            <a:r>
              <a:rPr lang="en-US" dirty="0" smtClean="0"/>
              <a:t>-immune </a:t>
            </a:r>
            <a:r>
              <a:rPr lang="en-US" dirty="0"/>
              <a:t>small vessel </a:t>
            </a:r>
            <a:r>
              <a:rPr lang="en-US" dirty="0" err="1" smtClean="0"/>
              <a:t>vasculitides</a:t>
            </a:r>
            <a:r>
              <a:rPr lang="en-US" dirty="0"/>
              <a:t> </a:t>
            </a:r>
            <a:r>
              <a:rPr lang="en-US" dirty="0" smtClean="0"/>
              <a:t>include </a:t>
            </a:r>
            <a:r>
              <a:rPr lang="en-US" dirty="0"/>
              <a:t>granulomatosis with </a:t>
            </a:r>
            <a:r>
              <a:rPr lang="en-US" dirty="0" err="1"/>
              <a:t>polyangitis</a:t>
            </a:r>
            <a:r>
              <a:rPr lang="en-US" dirty="0"/>
              <a:t> </a:t>
            </a:r>
            <a:r>
              <a:rPr lang="en-US" dirty="0" smtClean="0"/>
              <a:t>,  microscopic </a:t>
            </a:r>
            <a:r>
              <a:rPr lang="en-US" dirty="0" err="1"/>
              <a:t>polyangiitis</a:t>
            </a:r>
            <a:r>
              <a:rPr lang="en-US" dirty="0"/>
              <a:t>, and </a:t>
            </a:r>
            <a:r>
              <a:rPr lang="en-US" dirty="0" err="1"/>
              <a:t>Churg</a:t>
            </a:r>
            <a:r>
              <a:rPr lang="en-US" dirty="0"/>
              <a:t>-Strauss syndrome. </a:t>
            </a:r>
          </a:p>
        </p:txBody>
      </p:sp>
    </p:spTree>
    <p:extLst>
      <p:ext uri="{BB962C8B-B14F-4D97-AF65-F5344CB8AC3E}">
        <p14:creationId xmlns:p14="http://schemas.microsoft.com/office/powerpoint/2010/main" val="1841725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NCGN  Cont..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8115300" cy="4572000"/>
          </a:xfrm>
        </p:spPr>
        <p:txBody>
          <a:bodyPr/>
          <a:lstStyle/>
          <a:p>
            <a:r>
              <a:rPr lang="en-US" dirty="0"/>
              <a:t>characteristic kidney lesion in these conditions is </a:t>
            </a:r>
            <a:r>
              <a:rPr lang="en-US" dirty="0" err="1"/>
              <a:t>pauciimmune</a:t>
            </a:r>
            <a:r>
              <a:rPr lang="en-US" dirty="0"/>
              <a:t> focal and segmental necrotizing and crescentic glomerulonephritis (NCGN). </a:t>
            </a:r>
          </a:p>
          <a:p>
            <a:endParaRPr lang="en-US" dirty="0" smtClean="0"/>
          </a:p>
          <a:p>
            <a:r>
              <a:rPr lang="en-US" dirty="0" smtClean="0"/>
              <a:t>Active </a:t>
            </a:r>
            <a:r>
              <a:rPr lang="en-US" dirty="0" err="1"/>
              <a:t>pauci</a:t>
            </a:r>
            <a:r>
              <a:rPr lang="en-US" dirty="0"/>
              <a:t>-immune </a:t>
            </a:r>
            <a:r>
              <a:rPr lang="en-US" dirty="0" err="1" smtClean="0"/>
              <a:t>smallvessel</a:t>
            </a:r>
            <a:r>
              <a:rPr lang="en-US" dirty="0"/>
              <a:t> </a:t>
            </a:r>
            <a:r>
              <a:rPr lang="en-US" dirty="0" smtClean="0"/>
              <a:t>vasculitis </a:t>
            </a:r>
            <a:r>
              <a:rPr lang="en-US" dirty="0"/>
              <a:t>is typically associated with circulating ANCA</a:t>
            </a:r>
          </a:p>
          <a:p>
            <a:endParaRPr lang="en-US" dirty="0" smtClean="0"/>
          </a:p>
          <a:p>
            <a:r>
              <a:rPr lang="en-US" dirty="0" smtClean="0"/>
              <a:t>NCGN </a:t>
            </a:r>
            <a:r>
              <a:rPr lang="en-US" dirty="0"/>
              <a:t>may </a:t>
            </a:r>
            <a:r>
              <a:rPr lang="en-US" dirty="0" smtClean="0"/>
              <a:t>occur </a:t>
            </a:r>
            <a:r>
              <a:rPr lang="en-US" dirty="0"/>
              <a:t>without </a:t>
            </a:r>
            <a:r>
              <a:rPr lang="en-US" dirty="0" err="1" smtClean="0"/>
              <a:t>extrarenal</a:t>
            </a:r>
            <a:r>
              <a:rPr lang="en-US" dirty="0"/>
              <a:t> </a:t>
            </a:r>
            <a:r>
              <a:rPr lang="en-US" dirty="0" smtClean="0"/>
              <a:t>manifestations </a:t>
            </a:r>
            <a:r>
              <a:rPr lang="en-US" dirty="0"/>
              <a:t>of disease.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7001637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NCGN  Cont..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7581900" cy="4419600"/>
          </a:xfrm>
        </p:spPr>
        <p:txBody>
          <a:bodyPr/>
          <a:lstStyle/>
          <a:p>
            <a:r>
              <a:rPr lang="en-US" dirty="0" err="1"/>
              <a:t>Pauci</a:t>
            </a:r>
            <a:r>
              <a:rPr lang="en-US" dirty="0"/>
              <a:t>-immune NCGN - associated with a rapidly declining GFR over days or weeks. </a:t>
            </a:r>
          </a:p>
          <a:p>
            <a:endParaRPr lang="en-US" dirty="0" smtClean="0"/>
          </a:p>
          <a:p>
            <a:r>
              <a:rPr lang="en-US" dirty="0" smtClean="0"/>
              <a:t>90</a:t>
            </a:r>
            <a:r>
              <a:rPr lang="en-US" dirty="0"/>
              <a:t>% of patients with small-vessel vasculitis </a:t>
            </a:r>
            <a:r>
              <a:rPr lang="en-US" dirty="0" smtClean="0"/>
              <a:t>or </a:t>
            </a:r>
            <a:r>
              <a:rPr lang="en-US" dirty="0" err="1" smtClean="0"/>
              <a:t>pauci</a:t>
            </a:r>
            <a:r>
              <a:rPr lang="en-US" dirty="0" smtClean="0"/>
              <a:t>-immune </a:t>
            </a:r>
            <a:r>
              <a:rPr lang="en-US" dirty="0"/>
              <a:t>NCGN have ANCA, directed primarily to </a:t>
            </a:r>
            <a:r>
              <a:rPr lang="en-US" dirty="0" smtClean="0"/>
              <a:t>the neutrophil </a:t>
            </a:r>
            <a:r>
              <a:rPr lang="en-US" dirty="0"/>
              <a:t>granule proteins </a:t>
            </a:r>
            <a:r>
              <a:rPr lang="en-US" dirty="0" smtClean="0"/>
              <a:t>- MPO / PR3.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47422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5541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Pauci</a:t>
            </a:r>
            <a:r>
              <a:rPr lang="en-US" dirty="0" smtClean="0"/>
              <a:t>-immune NCGN cont..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Some </a:t>
            </a:r>
            <a:r>
              <a:rPr lang="en-US" dirty="0"/>
              <a:t>studies </a:t>
            </a:r>
            <a:r>
              <a:rPr lang="en-US" dirty="0" smtClean="0"/>
              <a:t>: autoantibodies </a:t>
            </a:r>
            <a:r>
              <a:rPr lang="en-US" dirty="0"/>
              <a:t>directed against  </a:t>
            </a:r>
            <a:r>
              <a:rPr lang="en-US" dirty="0" smtClean="0"/>
              <a:t>LAMP-2 </a:t>
            </a:r>
            <a:r>
              <a:rPr lang="en-US" dirty="0"/>
              <a:t>may be present in over 90 percent of ANCA-positive </a:t>
            </a:r>
            <a:r>
              <a:rPr lang="en-US" dirty="0" smtClean="0"/>
              <a:t>patients</a:t>
            </a:r>
          </a:p>
          <a:p>
            <a:endParaRPr lang="en-US" dirty="0" smtClean="0"/>
          </a:p>
          <a:p>
            <a:r>
              <a:rPr lang="en-US" dirty="0" smtClean="0"/>
              <a:t>Some patients:  have </a:t>
            </a:r>
            <a:r>
              <a:rPr lang="en-US" dirty="0"/>
              <a:t>scattered small immune deposits in the </a:t>
            </a:r>
            <a:r>
              <a:rPr lang="en-US" dirty="0" err="1"/>
              <a:t>mesangium</a:t>
            </a:r>
            <a:r>
              <a:rPr lang="en-US" dirty="0"/>
              <a:t> and glomerular capillary wall. </a:t>
            </a:r>
          </a:p>
        </p:txBody>
      </p:sp>
    </p:spTree>
    <p:extLst>
      <p:ext uri="{BB962C8B-B14F-4D97-AF65-F5344CB8AC3E}">
        <p14:creationId xmlns:p14="http://schemas.microsoft.com/office/powerpoint/2010/main" val="985768046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  for Rx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763000" cy="4724400"/>
          </a:xfrm>
        </p:spPr>
        <p:txBody>
          <a:bodyPr/>
          <a:lstStyle/>
          <a:p>
            <a:r>
              <a:rPr lang="en-US" dirty="0" smtClean="0"/>
              <a:t>Without </a:t>
            </a:r>
            <a:r>
              <a:rPr lang="en-US" dirty="0"/>
              <a:t>therapy, ANCA vasculitis with </a:t>
            </a:r>
            <a:r>
              <a:rPr lang="en-US" dirty="0" smtClean="0"/>
              <a:t>GN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/>
              <a:t>very poor outcomes.</a:t>
            </a:r>
          </a:p>
          <a:p>
            <a:endParaRPr lang="en-US" dirty="0" smtClean="0"/>
          </a:p>
          <a:p>
            <a:r>
              <a:rPr lang="en-US" dirty="0" smtClean="0"/>
              <a:t>high-quality </a:t>
            </a:r>
            <a:r>
              <a:rPr lang="en-US" dirty="0"/>
              <a:t>evidence for treatment </a:t>
            </a:r>
            <a:r>
              <a:rPr lang="en-US" dirty="0" smtClean="0"/>
              <a:t>with corticosteroids </a:t>
            </a:r>
            <a:r>
              <a:rPr lang="en-US" dirty="0"/>
              <a:t>and cyclophosphamide </a:t>
            </a:r>
            <a:r>
              <a:rPr lang="en-US" dirty="0" smtClean="0"/>
              <a:t>-  improved </a:t>
            </a:r>
            <a:r>
              <a:rPr lang="en-US" dirty="0"/>
              <a:t>the short- and long-term outcomes </a:t>
            </a:r>
            <a:r>
              <a:rPr lang="en-US" dirty="0" smtClean="0"/>
              <a:t>of ANCA </a:t>
            </a:r>
            <a:r>
              <a:rPr lang="en-US" dirty="0"/>
              <a:t>vasculitis associated with systemic disease.</a:t>
            </a:r>
          </a:p>
          <a:p>
            <a:endParaRPr lang="en-US" dirty="0" smtClean="0"/>
          </a:p>
          <a:p>
            <a:r>
              <a:rPr lang="en-US" dirty="0" smtClean="0"/>
              <a:t>Immunosuppressive </a:t>
            </a:r>
            <a:r>
              <a:rPr lang="en-US" dirty="0"/>
              <a:t>therapy may not be appropriate </a:t>
            </a:r>
            <a:r>
              <a:rPr lang="en-US" dirty="0" smtClean="0"/>
              <a:t>in patients </a:t>
            </a:r>
            <a:r>
              <a:rPr lang="en-US" dirty="0"/>
              <a:t>with severe NCGN already requiring dialysis.</a:t>
            </a:r>
          </a:p>
          <a:p>
            <a:endParaRPr lang="en-US" dirty="0" smtClean="0"/>
          </a:p>
          <a:p>
            <a:r>
              <a:rPr lang="en-US" dirty="0" smtClean="0"/>
              <a:t>All </a:t>
            </a:r>
            <a:r>
              <a:rPr lang="en-US" dirty="0"/>
              <a:t>patients with </a:t>
            </a:r>
            <a:r>
              <a:rPr lang="en-US" dirty="0" err="1"/>
              <a:t>extrarenal</a:t>
            </a:r>
            <a:r>
              <a:rPr lang="en-US" dirty="0"/>
              <a:t> manifestations of </a:t>
            </a:r>
            <a:r>
              <a:rPr lang="en-US" dirty="0" smtClean="0"/>
              <a:t>disease should </a:t>
            </a:r>
            <a:r>
              <a:rPr lang="en-US" dirty="0"/>
              <a:t>receive immunosuppressive therapy regardless </a:t>
            </a:r>
            <a:r>
              <a:rPr lang="en-US" dirty="0" smtClean="0"/>
              <a:t>of the </a:t>
            </a:r>
            <a:r>
              <a:rPr lang="en-US" dirty="0"/>
              <a:t>degree of kidney dysfunction.</a:t>
            </a:r>
          </a:p>
        </p:txBody>
      </p:sp>
    </p:spTree>
    <p:extLst>
      <p:ext uri="{BB962C8B-B14F-4D97-AF65-F5344CB8AC3E}">
        <p14:creationId xmlns:p14="http://schemas.microsoft.com/office/powerpoint/2010/main" val="3619320119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Studies &amp; Trials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686800" cy="4419600"/>
          </a:xfrm>
        </p:spPr>
        <p:txBody>
          <a:bodyPr/>
          <a:lstStyle/>
          <a:p>
            <a:r>
              <a:rPr lang="en-US" dirty="0"/>
              <a:t>Cohort studies did not detect a level of kidney </a:t>
            </a:r>
            <a:r>
              <a:rPr lang="en-US" dirty="0" smtClean="0"/>
              <a:t>function below </a:t>
            </a:r>
            <a:r>
              <a:rPr lang="en-US" dirty="0"/>
              <a:t>which therapy can be deemed futile, as </a:t>
            </a:r>
            <a:r>
              <a:rPr lang="en-US" dirty="0" smtClean="0"/>
              <a:t>remission occurred </a:t>
            </a:r>
            <a:r>
              <a:rPr lang="en-US" dirty="0"/>
              <a:t>in about 57% of patients with a GFR of 10 </a:t>
            </a:r>
            <a:r>
              <a:rPr lang="en-US" dirty="0" smtClean="0"/>
              <a:t>ml/min or </a:t>
            </a:r>
            <a:r>
              <a:rPr lang="en-US" dirty="0"/>
              <a:t>less at presentation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Of </a:t>
            </a:r>
            <a:r>
              <a:rPr lang="en-US" dirty="0"/>
              <a:t>69 patients who </a:t>
            </a:r>
            <a:r>
              <a:rPr lang="en-US" dirty="0" smtClean="0"/>
              <a:t>presented dialysis-dependent </a:t>
            </a:r>
            <a:r>
              <a:rPr lang="en-US" dirty="0"/>
              <a:t>at the beginning of the </a:t>
            </a:r>
            <a:r>
              <a:rPr lang="en-US" dirty="0" smtClean="0"/>
              <a:t>Methylprednisolone or </a:t>
            </a:r>
            <a:r>
              <a:rPr lang="en-US" dirty="0"/>
              <a:t>Plasma Exchange (</a:t>
            </a:r>
            <a:r>
              <a:rPr lang="en-US" dirty="0">
                <a:solidFill>
                  <a:schemeClr val="accent2"/>
                </a:solidFill>
              </a:rPr>
              <a:t>MEPEX</a:t>
            </a:r>
            <a:r>
              <a:rPr lang="en-US" dirty="0"/>
              <a:t>) </a:t>
            </a:r>
            <a:r>
              <a:rPr lang="en-US" dirty="0" smtClean="0"/>
              <a:t>trial, </a:t>
            </a:r>
            <a:r>
              <a:rPr lang="en-US" dirty="0"/>
              <a:t>44% </a:t>
            </a:r>
            <a:r>
              <a:rPr lang="en-US" dirty="0" smtClean="0"/>
              <a:t>were dialysis-independent </a:t>
            </a:r>
            <a:r>
              <a:rPr lang="en-US" dirty="0"/>
              <a:t>at 12 months, and the point at </a:t>
            </a:r>
            <a:r>
              <a:rPr lang="en-US" dirty="0" smtClean="0"/>
              <a:t>which the </a:t>
            </a:r>
            <a:r>
              <a:rPr lang="en-US" dirty="0"/>
              <a:t>chance of dying from therapy with </a:t>
            </a:r>
            <a:r>
              <a:rPr lang="en-US" dirty="0" smtClean="0"/>
              <a:t>plasmapheresis exceeded </a:t>
            </a:r>
            <a:r>
              <a:rPr lang="en-US" dirty="0"/>
              <a:t>that of the chance of recovery was reached only </a:t>
            </a:r>
            <a:r>
              <a:rPr lang="en-US" dirty="0" smtClean="0"/>
              <a:t>in patients </a:t>
            </a:r>
            <a:r>
              <a:rPr lang="en-US" dirty="0"/>
              <a:t>with severe tubular atrophy and injury of nearly </a:t>
            </a:r>
            <a:r>
              <a:rPr lang="en-US" dirty="0" smtClean="0"/>
              <a:t>all glomeruli.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0397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Provisional Clinical </a:t>
            </a:r>
            <a:r>
              <a:rPr lang="en-US" dirty="0"/>
              <a:t>D</a:t>
            </a:r>
            <a:r>
              <a:rPr lang="en-US" dirty="0" smtClean="0"/>
              <a:t>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? Rapidly </a:t>
            </a:r>
            <a:r>
              <a:rPr lang="en-US" dirty="0"/>
              <a:t>progressive renal </a:t>
            </a:r>
            <a:r>
              <a:rPr lang="en-US" dirty="0" smtClean="0"/>
              <a:t>failure</a:t>
            </a:r>
          </a:p>
          <a:p>
            <a:r>
              <a:rPr lang="en-US" dirty="0" smtClean="0"/>
              <a:t>? AKI</a:t>
            </a:r>
            <a:endParaRPr lang="en-US" dirty="0"/>
          </a:p>
          <a:p>
            <a:r>
              <a:rPr lang="en-US" dirty="0" smtClean="0"/>
              <a:t>? Nephritic </a:t>
            </a:r>
            <a:r>
              <a:rPr lang="en-US" dirty="0" smtClean="0"/>
              <a:t>syndrome</a:t>
            </a:r>
          </a:p>
          <a:p>
            <a:r>
              <a:rPr lang="en-US" dirty="0" smtClean="0"/>
              <a:t>? Infection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Systemic Hypertension (recent)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117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077200" cy="44196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ctive </a:t>
            </a:r>
            <a:r>
              <a:rPr lang="en-US" dirty="0"/>
              <a:t>GN </a:t>
            </a:r>
            <a:r>
              <a:rPr lang="en-US" dirty="0" smtClean="0"/>
              <a:t>- progressive decline in kidney function, ongoing proteinuria with the continued presence </a:t>
            </a:r>
            <a:r>
              <a:rPr lang="en-US" dirty="0"/>
              <a:t>of dysmorphic red cells in the </a:t>
            </a:r>
            <a:r>
              <a:rPr lang="en-US" dirty="0" smtClean="0"/>
              <a:t>urine </a:t>
            </a:r>
            <a:r>
              <a:rPr lang="en-US" dirty="0"/>
              <a:t>and </a:t>
            </a:r>
            <a:r>
              <a:rPr lang="en-US" dirty="0" smtClean="0"/>
              <a:t>red cell </a:t>
            </a:r>
            <a:r>
              <a:rPr lang="en-US" dirty="0"/>
              <a:t>casts.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Remission </a:t>
            </a:r>
            <a:r>
              <a:rPr lang="en-US" dirty="0" smtClean="0"/>
              <a:t>-  absence </a:t>
            </a:r>
            <a:r>
              <a:rPr lang="en-US" dirty="0"/>
              <a:t>of manifestations </a:t>
            </a:r>
            <a:r>
              <a:rPr lang="en-US" dirty="0" smtClean="0"/>
              <a:t>of vasculitis </a:t>
            </a:r>
            <a:r>
              <a:rPr lang="en-US" dirty="0"/>
              <a:t>and GN disease activity. For GN, it is defined as </a:t>
            </a:r>
            <a:r>
              <a:rPr lang="en-US" dirty="0" smtClean="0"/>
              <a:t>the absence </a:t>
            </a:r>
            <a:r>
              <a:rPr lang="en-US" dirty="0"/>
              <a:t>of microscopic hematuria and a stable or </a:t>
            </a:r>
            <a:r>
              <a:rPr lang="en-US" dirty="0" smtClean="0"/>
              <a:t>improved proteinuria </a:t>
            </a:r>
            <a:r>
              <a:rPr lang="en-US" dirty="0"/>
              <a:t>and </a:t>
            </a:r>
            <a:r>
              <a:rPr lang="en-US" dirty="0" smtClean="0"/>
              <a:t>GFR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92983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KDIGO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399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224568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Cyclophosphamide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05000"/>
            <a:ext cx="8115300" cy="4419600"/>
          </a:xfrm>
        </p:spPr>
        <p:txBody>
          <a:bodyPr/>
          <a:lstStyle/>
          <a:p>
            <a:r>
              <a:rPr lang="en-US" dirty="0"/>
              <a:t>addition of cyclophosphamide to corticosteroids in </a:t>
            </a:r>
            <a:r>
              <a:rPr lang="en-US" dirty="0" smtClean="0"/>
              <a:t>induction therapy </a:t>
            </a:r>
            <a:r>
              <a:rPr lang="en-US" dirty="0"/>
              <a:t>improved the remission rate from </a:t>
            </a:r>
            <a:r>
              <a:rPr lang="en-US" dirty="0" smtClean="0"/>
              <a:t> </a:t>
            </a:r>
            <a:r>
              <a:rPr lang="en-US" dirty="0"/>
              <a:t>55% </a:t>
            </a:r>
            <a:r>
              <a:rPr lang="en-US" dirty="0" smtClean="0"/>
              <a:t>to </a:t>
            </a:r>
            <a:r>
              <a:rPr lang="en-US" dirty="0" smtClean="0"/>
              <a:t> </a:t>
            </a:r>
            <a:r>
              <a:rPr lang="en-US" dirty="0"/>
              <a:t>85%, </a:t>
            </a:r>
            <a:r>
              <a:rPr lang="en-US" dirty="0" smtClean="0"/>
              <a:t>and </a:t>
            </a:r>
            <a:r>
              <a:rPr lang="en-US" dirty="0"/>
              <a:t>decreased the relapse rate three-fold.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Pulse </a:t>
            </a:r>
            <a:r>
              <a:rPr lang="en-US" dirty="0" err="1"/>
              <a:t>i.v.</a:t>
            </a:r>
            <a:r>
              <a:rPr lang="en-US" dirty="0"/>
              <a:t> and daily oral regimens for </a:t>
            </a:r>
            <a:r>
              <a:rPr lang="en-US" dirty="0" smtClean="0"/>
              <a:t>cyclophosphamide are </a:t>
            </a:r>
            <a:r>
              <a:rPr lang="en-US" dirty="0"/>
              <a:t>associated with similar remission and relapse </a:t>
            </a:r>
            <a:r>
              <a:rPr lang="en-US" dirty="0" smtClean="0"/>
              <a:t>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97293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Methylprednisolone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Rationale: </a:t>
            </a:r>
            <a:r>
              <a:rPr lang="en-US" dirty="0"/>
              <a:t>rapid anti-inflammatory effect</a:t>
            </a:r>
            <a:r>
              <a:rPr lang="en-US" dirty="0" smtClean="0"/>
              <a:t>. </a:t>
            </a:r>
            <a:r>
              <a:rPr lang="en-US" dirty="0"/>
              <a:t>rapid reduction in ANCA-producing plasma cells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data </a:t>
            </a:r>
            <a:r>
              <a:rPr lang="en-US" dirty="0" smtClean="0"/>
              <a:t>that 1000 </a:t>
            </a:r>
            <a:r>
              <a:rPr lang="en-US" dirty="0"/>
              <a:t>mg daily for 3 days is better than 500 mg;</a:t>
            </a:r>
          </a:p>
        </p:txBody>
      </p:sp>
    </p:spTree>
    <p:extLst>
      <p:ext uri="{BB962C8B-B14F-4D97-AF65-F5344CB8AC3E}">
        <p14:creationId xmlns:p14="http://schemas.microsoft.com/office/powerpoint/2010/main" val="1838934444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Rituximab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4196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RITUXVAS</a:t>
            </a:r>
            <a:r>
              <a:rPr lang="en-US" dirty="0"/>
              <a:t> trial, 44 patients with newly </a:t>
            </a:r>
            <a:r>
              <a:rPr lang="en-US" dirty="0" smtClean="0"/>
              <a:t>diagnosed ANCA </a:t>
            </a:r>
            <a:r>
              <a:rPr lang="en-US" dirty="0"/>
              <a:t>vasculitis were randomized 3:1 to either </a:t>
            </a:r>
            <a:r>
              <a:rPr lang="en-US" dirty="0" smtClean="0"/>
              <a:t>rituximab (375 </a:t>
            </a:r>
            <a:r>
              <a:rPr lang="en-US" dirty="0"/>
              <a:t>mg/m2 weekly4) in addition to </a:t>
            </a:r>
            <a:r>
              <a:rPr lang="en-US" dirty="0" smtClean="0"/>
              <a:t>cyclophosphamide (15 </a:t>
            </a:r>
            <a:r>
              <a:rPr lang="en-US" dirty="0"/>
              <a:t>mg/kg </a:t>
            </a:r>
            <a:r>
              <a:rPr lang="en-US" dirty="0" err="1"/>
              <a:t>i.v.</a:t>
            </a:r>
            <a:r>
              <a:rPr lang="en-US" dirty="0"/>
              <a:t>, 2 weeks apart for a total of two doses); or </a:t>
            </a:r>
            <a:r>
              <a:rPr lang="en-US" dirty="0" smtClean="0"/>
              <a:t>to cyclophosphamide </a:t>
            </a:r>
            <a:r>
              <a:rPr lang="en-US" dirty="0"/>
              <a:t>(15 mg/kg </a:t>
            </a:r>
            <a:r>
              <a:rPr lang="en-US" dirty="0" err="1"/>
              <a:t>i.v.</a:t>
            </a:r>
            <a:r>
              <a:rPr lang="en-US" dirty="0"/>
              <a:t> every 2 weeks3, </a:t>
            </a:r>
            <a:r>
              <a:rPr lang="en-US" dirty="0" smtClean="0"/>
              <a:t>then every </a:t>
            </a:r>
            <a:r>
              <a:rPr lang="en-US" dirty="0"/>
              <a:t>3 weeks for a maximum total of 10 doses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Both</a:t>
            </a:r>
            <a:r>
              <a:rPr lang="en-US" dirty="0"/>
              <a:t> </a:t>
            </a:r>
            <a:r>
              <a:rPr lang="en-US" dirty="0" smtClean="0"/>
              <a:t>groups </a:t>
            </a:r>
            <a:r>
              <a:rPr lang="en-US" dirty="0"/>
              <a:t>received the same regimen of </a:t>
            </a:r>
            <a:r>
              <a:rPr lang="en-US" dirty="0" smtClean="0"/>
              <a:t>methylprednisolone 1000 </a:t>
            </a:r>
            <a:r>
              <a:rPr lang="en-US" dirty="0"/>
              <a:t>mg </a:t>
            </a:r>
            <a:r>
              <a:rPr lang="en-US" dirty="0" err="1"/>
              <a:t>i.v.</a:t>
            </a:r>
            <a:r>
              <a:rPr lang="en-US" dirty="0"/>
              <a:t> followed by oral corticosteroids.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Rates of remission </a:t>
            </a:r>
            <a:r>
              <a:rPr lang="en-US" dirty="0"/>
              <a:t>were similar (76% with rituximab group vs. </a:t>
            </a:r>
            <a:r>
              <a:rPr lang="en-US" dirty="0" smtClean="0"/>
              <a:t>82% with </a:t>
            </a:r>
            <a:r>
              <a:rPr lang="en-US" dirty="0"/>
              <a:t>cyclophosphamide), as were rates of serious </a:t>
            </a:r>
            <a:r>
              <a:rPr lang="en-US" dirty="0" smtClean="0"/>
              <a:t>adverse events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7733161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Plasmapheresis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advanced kidney failure (</a:t>
            </a:r>
            <a:r>
              <a:rPr lang="en-US" dirty="0" err="1" smtClean="0"/>
              <a:t>S.Cr</a:t>
            </a:r>
            <a:r>
              <a:rPr lang="en-US" dirty="0" smtClean="0"/>
              <a:t> 5.66 mg/dl), </a:t>
            </a:r>
          </a:p>
          <a:p>
            <a:endParaRPr lang="en-US" dirty="0"/>
          </a:p>
          <a:p>
            <a:r>
              <a:rPr lang="en-US" dirty="0" smtClean="0"/>
              <a:t>diffuse </a:t>
            </a:r>
            <a:r>
              <a:rPr lang="en-US" dirty="0"/>
              <a:t>alveolar </a:t>
            </a:r>
            <a:r>
              <a:rPr lang="en-US" dirty="0" smtClean="0"/>
              <a:t>hemorrhage</a:t>
            </a:r>
          </a:p>
          <a:p>
            <a:endParaRPr lang="en-US" dirty="0"/>
          </a:p>
          <a:p>
            <a:r>
              <a:rPr lang="en-US" dirty="0" smtClean="0"/>
              <a:t>PEXIVAS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320637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insufficient data to support the use of </a:t>
            </a:r>
            <a:r>
              <a:rPr lang="en-US" dirty="0" smtClean="0"/>
              <a:t>MMF for </a:t>
            </a:r>
            <a:r>
              <a:rPr lang="en-US" dirty="0"/>
              <a:t>induction therapy in ANCA vasculitis</a:t>
            </a:r>
          </a:p>
        </p:txBody>
      </p:sp>
    </p:spTree>
    <p:extLst>
      <p:ext uri="{BB962C8B-B14F-4D97-AF65-F5344CB8AC3E}">
        <p14:creationId xmlns:p14="http://schemas.microsoft.com/office/powerpoint/2010/main" val="706257843"/>
      </p:ext>
    </p:extLst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686800" cy="4419600"/>
          </a:xfrm>
        </p:spPr>
        <p:txBody>
          <a:bodyPr/>
          <a:lstStyle/>
          <a:p>
            <a:r>
              <a:rPr lang="en-US" dirty="0"/>
              <a:t>goal </a:t>
            </a:r>
            <a:r>
              <a:rPr lang="en-US" dirty="0" smtClean="0"/>
              <a:t>: is </a:t>
            </a:r>
            <a:r>
              <a:rPr lang="en-US" dirty="0"/>
              <a:t>to decrease </a:t>
            </a:r>
            <a:r>
              <a:rPr lang="en-US" dirty="0" smtClean="0"/>
              <a:t>the incidence </a:t>
            </a:r>
            <a:r>
              <a:rPr lang="en-US" dirty="0"/>
              <a:t>and severity of relapsing </a:t>
            </a:r>
            <a:r>
              <a:rPr lang="en-US" dirty="0" smtClean="0"/>
              <a:t>vasculitis.</a:t>
            </a:r>
          </a:p>
          <a:p>
            <a:endParaRPr lang="en-US" dirty="0" smtClean="0"/>
          </a:p>
          <a:p>
            <a:r>
              <a:rPr lang="en-US" dirty="0" smtClean="0"/>
              <a:t>KDIGO </a:t>
            </a:r>
            <a:r>
              <a:rPr lang="en-US" dirty="0" smtClean="0"/>
              <a:t>recommend </a:t>
            </a:r>
            <a:r>
              <a:rPr lang="en-US" dirty="0"/>
              <a:t>maintenance therapy </a:t>
            </a:r>
            <a:r>
              <a:rPr lang="en-US" dirty="0" smtClean="0"/>
              <a:t>in patients </a:t>
            </a:r>
            <a:r>
              <a:rPr lang="en-US" dirty="0"/>
              <a:t>who have achieved remission. (</a:t>
            </a:r>
            <a:r>
              <a:rPr lang="en-US" dirty="0" smtClean="0"/>
              <a:t>1B)</a:t>
            </a:r>
          </a:p>
          <a:p>
            <a:endParaRPr lang="en-US" dirty="0" smtClean="0"/>
          </a:p>
          <a:p>
            <a:r>
              <a:rPr lang="en-US" dirty="0" smtClean="0"/>
              <a:t>KDIGO suggest </a:t>
            </a:r>
            <a:r>
              <a:rPr lang="en-US" dirty="0"/>
              <a:t>continuing maintenance </a:t>
            </a:r>
            <a:r>
              <a:rPr lang="en-US" dirty="0" smtClean="0"/>
              <a:t>therapy for </a:t>
            </a:r>
            <a:r>
              <a:rPr lang="en-US" dirty="0"/>
              <a:t>at least 18 months in patients who </a:t>
            </a:r>
            <a:r>
              <a:rPr lang="en-US" dirty="0" smtClean="0"/>
              <a:t>remain in </a:t>
            </a:r>
            <a:r>
              <a:rPr lang="en-US" dirty="0"/>
              <a:t>complete remission. (</a:t>
            </a:r>
            <a:r>
              <a:rPr lang="en-US" dirty="0" smtClean="0"/>
              <a:t>2D)</a:t>
            </a:r>
          </a:p>
          <a:p>
            <a:endParaRPr lang="en-US" dirty="0" smtClean="0"/>
          </a:p>
          <a:p>
            <a:r>
              <a:rPr lang="en-US" dirty="0" smtClean="0"/>
              <a:t>KDIGO recommend </a:t>
            </a:r>
            <a:r>
              <a:rPr lang="en-US" dirty="0"/>
              <a:t>no maintenance therapy </a:t>
            </a:r>
            <a:r>
              <a:rPr lang="en-US" dirty="0" smtClean="0"/>
              <a:t>in patients </a:t>
            </a:r>
            <a:r>
              <a:rPr lang="en-US" dirty="0"/>
              <a:t>who are dialysis-dependent and </a:t>
            </a:r>
            <a:r>
              <a:rPr lang="en-US" dirty="0" smtClean="0"/>
              <a:t>have no </a:t>
            </a:r>
            <a:r>
              <a:rPr lang="en-US" dirty="0" err="1"/>
              <a:t>extrarenal</a:t>
            </a:r>
            <a:r>
              <a:rPr lang="en-US" dirty="0"/>
              <a:t> manifestations of disease. (1C)</a:t>
            </a:r>
          </a:p>
        </p:txBody>
      </p:sp>
    </p:spTree>
    <p:extLst>
      <p:ext uri="{BB962C8B-B14F-4D97-AF65-F5344CB8AC3E}">
        <p14:creationId xmlns:p14="http://schemas.microsoft.com/office/powerpoint/2010/main" val="561424601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98438"/>
            <a:ext cx="7734300" cy="1096962"/>
          </a:xfrm>
        </p:spPr>
        <p:txBody>
          <a:bodyPr/>
          <a:lstStyle/>
          <a:p>
            <a:r>
              <a:rPr lang="en-US" dirty="0"/>
              <a:t>Choice of agent for maintenance </a:t>
            </a:r>
            <a:r>
              <a:rPr lang="en-US" dirty="0" smtClean="0"/>
              <a:t>therapy-</a:t>
            </a:r>
            <a:r>
              <a:rPr lang="en-US" dirty="0"/>
              <a:t> KDIGO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839200" cy="47244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recommend </a:t>
            </a:r>
            <a:r>
              <a:rPr lang="en-US" dirty="0"/>
              <a:t>azathioprine 1-2 </a:t>
            </a:r>
            <a:r>
              <a:rPr lang="en-US" dirty="0" smtClean="0"/>
              <a:t>mg/kg/d orally  </a:t>
            </a:r>
            <a:r>
              <a:rPr lang="en-US" dirty="0"/>
              <a:t>(1B)</a:t>
            </a:r>
          </a:p>
          <a:p>
            <a:endParaRPr lang="en-US" dirty="0" smtClean="0"/>
          </a:p>
          <a:p>
            <a:r>
              <a:rPr lang="en-US" dirty="0" smtClean="0"/>
              <a:t>suggest </a:t>
            </a:r>
            <a:r>
              <a:rPr lang="en-US" dirty="0"/>
              <a:t>that MMF, up to 1 g twice daily, </a:t>
            </a:r>
            <a:r>
              <a:rPr lang="en-US" dirty="0" smtClean="0"/>
              <a:t>be used </a:t>
            </a:r>
            <a:r>
              <a:rPr lang="en-US" dirty="0"/>
              <a:t>for maintenance therapy in patients </a:t>
            </a:r>
            <a:r>
              <a:rPr lang="en-US" dirty="0" smtClean="0"/>
              <a:t>who are </a:t>
            </a:r>
            <a:r>
              <a:rPr lang="en-US" dirty="0"/>
              <a:t>allergic to, or intolerant of, azathioprine</a:t>
            </a:r>
            <a:r>
              <a:rPr lang="en-US" dirty="0" smtClean="0"/>
              <a:t>. (</a:t>
            </a:r>
            <a:r>
              <a:rPr lang="en-US" dirty="0"/>
              <a:t>2C)</a:t>
            </a:r>
          </a:p>
          <a:p>
            <a:endParaRPr lang="en-US" dirty="0" smtClean="0"/>
          </a:p>
          <a:p>
            <a:r>
              <a:rPr lang="en-US" dirty="0" smtClean="0"/>
              <a:t>suggest trimethoprim-sulfamethoxazole as an </a:t>
            </a:r>
            <a:r>
              <a:rPr lang="en-US" dirty="0"/>
              <a:t>adjunct to maintenance therapy in </a:t>
            </a:r>
            <a:r>
              <a:rPr lang="en-US" dirty="0" smtClean="0"/>
              <a:t>patients with </a:t>
            </a:r>
            <a:r>
              <a:rPr lang="en-US" dirty="0"/>
              <a:t>upper respiratory tract disease. (2B)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4922350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agent for maintenance therapy- </a:t>
            </a:r>
            <a:r>
              <a:rPr lang="en-US" dirty="0" smtClean="0"/>
              <a:t>KDIGO  cont..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763000" cy="4419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suggest </a:t>
            </a:r>
            <a:r>
              <a:rPr lang="en-US" dirty="0">
                <a:solidFill>
                  <a:schemeClr val="accent1"/>
                </a:solidFill>
              </a:rPr>
              <a:t>methotrexate</a:t>
            </a:r>
            <a:r>
              <a:rPr lang="en-US" dirty="0"/>
              <a:t> (initially 0.3mg/kg/</a:t>
            </a:r>
            <a:r>
              <a:rPr lang="en-US" dirty="0" err="1"/>
              <a:t>wk</a:t>
            </a:r>
            <a:r>
              <a:rPr lang="en-US" dirty="0"/>
              <a:t>, maximum 25mg/</a:t>
            </a:r>
            <a:r>
              <a:rPr lang="en-US" dirty="0" err="1"/>
              <a:t>wk</a:t>
            </a:r>
            <a:r>
              <a:rPr lang="en-US" dirty="0"/>
              <a:t>) for maintenance therapy in patients intolerant of azathioprine and MMF, but not if GFR is &lt; 60 ml/min per 1.73m2. (1C)</a:t>
            </a:r>
          </a:p>
          <a:p>
            <a:endParaRPr lang="en-US" dirty="0"/>
          </a:p>
          <a:p>
            <a:r>
              <a:rPr lang="en-US" dirty="0"/>
              <a:t>recommend not using </a:t>
            </a:r>
            <a:r>
              <a:rPr lang="en-US" dirty="0" err="1">
                <a:solidFill>
                  <a:schemeClr val="accent1"/>
                </a:solidFill>
              </a:rPr>
              <a:t>etanercept</a:t>
            </a:r>
            <a:r>
              <a:rPr lang="en-US" dirty="0"/>
              <a:t> as adjunctive therapy. (1A)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7943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76200"/>
            <a:ext cx="7086600" cy="1066800"/>
          </a:xfrm>
        </p:spPr>
        <p:txBody>
          <a:bodyPr/>
          <a:lstStyle/>
          <a:p>
            <a:r>
              <a:rPr lang="en-US" dirty="0" smtClean="0"/>
              <a:t>Lab investigations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590248"/>
              </p:ext>
            </p:extLst>
          </p:nvPr>
        </p:nvGraphicFramePr>
        <p:xfrm>
          <a:off x="21734" y="1447800"/>
          <a:ext cx="9144000" cy="2348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609600"/>
                <a:gridCol w="914400"/>
                <a:gridCol w="990600"/>
                <a:gridCol w="990600"/>
                <a:gridCol w="914400"/>
                <a:gridCol w="990600"/>
                <a:gridCol w="740266"/>
                <a:gridCol w="1164734"/>
                <a:gridCol w="1066800"/>
              </a:tblGrid>
              <a:tr h="141614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UPCR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Hb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TLC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Platelet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Urea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(mg/dl)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Creat</a:t>
                      </a:r>
                      <a:r>
                        <a:rPr lang="en-US" b="1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(mg/dl)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Bil</a:t>
                      </a:r>
                      <a:r>
                        <a:rPr lang="en-US" b="1" dirty="0" smtClean="0"/>
                        <a:t> total (mg/dl)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SGPT/SGOT (U/L)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S.</a:t>
                      </a:r>
                      <a:r>
                        <a:rPr lang="en-US" b="1" baseline="0" dirty="0" err="1" smtClean="0"/>
                        <a:t>Protein</a:t>
                      </a:r>
                      <a:endParaRPr lang="en-US" b="1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(g/dl), </a:t>
                      </a:r>
                      <a:r>
                        <a:rPr lang="en-US" b="1" dirty="0" err="1" smtClean="0"/>
                        <a:t>S.Albumin</a:t>
                      </a:r>
                      <a:r>
                        <a:rPr lang="en-US" b="1" dirty="0" smtClean="0"/>
                        <a:t> (g/dl)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Sodium , Potassium</a:t>
                      </a:r>
                      <a:endParaRPr lang="en-US" b="1" dirty="0"/>
                    </a:p>
                  </a:txBody>
                  <a:tcPr/>
                </a:tc>
              </a:tr>
              <a:tr h="88509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26.32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10.6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11,900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3.0</a:t>
                      </a:r>
                      <a:r>
                        <a:rPr lang="en-US" b="1" baseline="0" dirty="0" smtClean="0"/>
                        <a:t> lakhs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104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7.37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0.24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13/21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4.08 ,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1.99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140, 3.9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7200"/>
            <a:ext cx="9187468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47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</a:t>
            </a:r>
            <a:r>
              <a:rPr lang="en-US" dirty="0" smtClean="0"/>
              <a:t>Relapse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610600" cy="4419600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Relapse</a:t>
            </a:r>
            <a:r>
              <a:rPr lang="en-US" dirty="0"/>
              <a:t> </a:t>
            </a:r>
            <a:r>
              <a:rPr lang="en-US" dirty="0" smtClean="0"/>
              <a:t>: occurrence </a:t>
            </a:r>
            <a:r>
              <a:rPr lang="en-US" dirty="0"/>
              <a:t>of increased </a:t>
            </a:r>
            <a:r>
              <a:rPr lang="en-US" dirty="0" smtClean="0"/>
              <a:t>disease activity </a:t>
            </a:r>
            <a:r>
              <a:rPr lang="en-US" dirty="0"/>
              <a:t>after a period of partial or complete remission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recommend </a:t>
            </a:r>
            <a:r>
              <a:rPr lang="en-US" dirty="0"/>
              <a:t>treating patients with </a:t>
            </a:r>
            <a:r>
              <a:rPr lang="en-US" dirty="0" smtClean="0"/>
              <a:t>severe relapse </a:t>
            </a:r>
            <a:r>
              <a:rPr lang="en-US" dirty="0"/>
              <a:t>of ANCA vasculitis (life- or </a:t>
            </a:r>
            <a:r>
              <a:rPr lang="en-US" dirty="0" smtClean="0"/>
              <a:t>organ threatening) according </a:t>
            </a:r>
            <a:r>
              <a:rPr lang="en-US" dirty="0"/>
              <a:t>to the same </a:t>
            </a:r>
            <a:r>
              <a:rPr lang="en-US" dirty="0" smtClean="0"/>
              <a:t>guidelines as </a:t>
            </a:r>
            <a:r>
              <a:rPr lang="en-US" dirty="0"/>
              <a:t>for the initial therapy </a:t>
            </a:r>
            <a:r>
              <a:rPr lang="en-US" dirty="0" smtClean="0"/>
              <a:t>(</a:t>
            </a:r>
            <a:r>
              <a:rPr lang="en-US" dirty="0"/>
              <a:t>1C)</a:t>
            </a:r>
          </a:p>
          <a:p>
            <a:endParaRPr lang="en-US" dirty="0" smtClean="0"/>
          </a:p>
          <a:p>
            <a:r>
              <a:rPr lang="en-US" dirty="0" smtClean="0"/>
              <a:t>suggest </a:t>
            </a:r>
            <a:r>
              <a:rPr lang="en-US" dirty="0"/>
              <a:t>treating other relapses of </a:t>
            </a:r>
            <a:r>
              <a:rPr lang="en-US" dirty="0" smtClean="0"/>
              <a:t>ANCA vasculitis </a:t>
            </a:r>
            <a:r>
              <a:rPr lang="en-US" dirty="0"/>
              <a:t>by reinstituting </a:t>
            </a:r>
            <a:r>
              <a:rPr lang="en-US" dirty="0" smtClean="0"/>
              <a:t>immunosuppressive therapy </a:t>
            </a:r>
            <a:r>
              <a:rPr lang="en-US" dirty="0"/>
              <a:t>or increasing its intensity </a:t>
            </a:r>
            <a:r>
              <a:rPr lang="en-US" dirty="0" smtClean="0"/>
              <a:t>with agents </a:t>
            </a:r>
            <a:r>
              <a:rPr lang="en-US" dirty="0"/>
              <a:t>other than cyclophosphamide, </a:t>
            </a:r>
            <a:r>
              <a:rPr lang="en-US" dirty="0" smtClean="0"/>
              <a:t>including instituting </a:t>
            </a:r>
            <a:r>
              <a:rPr lang="en-US" dirty="0"/>
              <a:t>or increasing dose of </a:t>
            </a:r>
            <a:r>
              <a:rPr lang="en-US" dirty="0" smtClean="0"/>
              <a:t>corticosteroids, with </a:t>
            </a:r>
            <a:r>
              <a:rPr lang="en-US" dirty="0"/>
              <a:t>or without azathioprine </a:t>
            </a:r>
            <a:r>
              <a:rPr lang="en-US" dirty="0" smtClean="0"/>
              <a:t>or MMF (2C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7803885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r>
              <a:rPr lang="en-US" dirty="0"/>
              <a:t>of resistant disease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7734300" cy="4419600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Resistance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: persistence </a:t>
            </a:r>
            <a:r>
              <a:rPr lang="en-US" dirty="0"/>
              <a:t>of or appearance </a:t>
            </a:r>
            <a:r>
              <a:rPr lang="en-US" dirty="0" smtClean="0"/>
              <a:t>of kidney </a:t>
            </a:r>
            <a:r>
              <a:rPr lang="en-US" dirty="0"/>
              <a:t>and/or systemic manifestation of vasculitis, </a:t>
            </a:r>
            <a:r>
              <a:rPr lang="en-US" dirty="0" smtClean="0"/>
              <a:t>while receiving </a:t>
            </a:r>
            <a:r>
              <a:rPr lang="en-US" dirty="0"/>
              <a:t>treatment equal in intensity to initial </a:t>
            </a:r>
            <a:r>
              <a:rPr lang="en-US" dirty="0" smtClean="0"/>
              <a:t>immunosuppressive therapy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</a:t>
            </a:r>
            <a:r>
              <a:rPr lang="en-US" dirty="0"/>
              <a:t>ANCA GN resistant to induction </a:t>
            </a:r>
            <a:r>
              <a:rPr lang="en-US" dirty="0" smtClean="0"/>
              <a:t>therapy with </a:t>
            </a:r>
            <a:r>
              <a:rPr lang="en-US" dirty="0"/>
              <a:t>cyclophosphamide and </a:t>
            </a:r>
            <a:r>
              <a:rPr lang="en-US" dirty="0" smtClean="0"/>
              <a:t>corticosteroids,  </a:t>
            </a:r>
            <a:r>
              <a:rPr lang="en-US" dirty="0"/>
              <a:t>recommend the addition of </a:t>
            </a:r>
            <a:r>
              <a:rPr lang="en-US" dirty="0" smtClean="0"/>
              <a:t>rituximab (1C</a:t>
            </a:r>
            <a:r>
              <a:rPr lang="en-US" dirty="0"/>
              <a:t>), and suggest </a:t>
            </a:r>
            <a:r>
              <a:rPr lang="en-US" dirty="0" err="1"/>
              <a:t>i.v.</a:t>
            </a:r>
            <a:r>
              <a:rPr lang="en-US" dirty="0"/>
              <a:t> immunoglobulin (</a:t>
            </a:r>
            <a:r>
              <a:rPr lang="en-US" dirty="0" smtClean="0"/>
              <a:t>2C) or </a:t>
            </a:r>
            <a:r>
              <a:rPr lang="en-US" dirty="0"/>
              <a:t>plasmapheresis (2D) as alternatives.</a:t>
            </a:r>
          </a:p>
        </p:txBody>
      </p:sp>
    </p:spTree>
    <p:extLst>
      <p:ext uri="{BB962C8B-B14F-4D97-AF65-F5344CB8AC3E}">
        <p14:creationId xmlns:p14="http://schemas.microsoft.com/office/powerpoint/2010/main" val="3626670063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AutoShape 2" descr="Image result for kdigo logo"/>
          <p:cNvSpPr>
            <a:spLocks noChangeAspect="1" noChangeArrowheads="1"/>
          </p:cNvSpPr>
          <p:nvPr/>
        </p:nvSpPr>
        <p:spPr bwMode="auto">
          <a:xfrm>
            <a:off x="155575" y="-1684338"/>
            <a:ext cx="39052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00462"/>
            <a:ext cx="22574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768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24000"/>
            <a:ext cx="24765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85415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658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</a:t>
            </a:r>
            <a:r>
              <a:rPr lang="en-US" dirty="0" smtClean="0"/>
              <a:t>investigations  cont..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255474"/>
              </p:ext>
            </p:extLst>
          </p:nvPr>
        </p:nvGraphicFramePr>
        <p:xfrm>
          <a:off x="0" y="2895600"/>
          <a:ext cx="9144000" cy="2613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  <a:gridCol w="609600"/>
                <a:gridCol w="685800"/>
                <a:gridCol w="1447800"/>
              </a:tblGrid>
              <a:tr h="131792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 –ANCA</a:t>
                      </a:r>
                    </a:p>
                    <a:p>
                      <a:r>
                        <a:rPr lang="en-US" b="1" dirty="0" smtClean="0"/>
                        <a:t>(U/ml)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en-US" b="1" baseline="0" dirty="0" smtClean="0"/>
                        <a:t> –</a:t>
                      </a:r>
                      <a:r>
                        <a:rPr lang="en-US" b="1" dirty="0" smtClean="0"/>
                        <a:t>ANCA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(U/ml)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ANA (IFA)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Anti – DSDNA</a:t>
                      </a:r>
                    </a:p>
                    <a:p>
                      <a:r>
                        <a:rPr lang="en-US" b="1" dirty="0" smtClean="0"/>
                        <a:t>(OD ratio)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ANA blot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C3</a:t>
                      </a:r>
                    </a:p>
                    <a:p>
                      <a:r>
                        <a:rPr lang="en-US" b="1" dirty="0" smtClean="0"/>
                        <a:t>Gm/L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C4</a:t>
                      </a:r>
                    </a:p>
                    <a:p>
                      <a:r>
                        <a:rPr lang="en-US" b="1" dirty="0" smtClean="0"/>
                        <a:t>Gm/l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ECG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CXR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2D-Echo</a:t>
                      </a:r>
                    </a:p>
                    <a:p>
                      <a:endParaRPr lang="en-US" b="1" dirty="0"/>
                    </a:p>
                  </a:txBody>
                  <a:tcPr/>
                </a:tc>
              </a:tr>
              <a:tr h="101379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7.15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2.33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neg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0.44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neg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0.83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0.22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NSR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WNL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LVEF – 60%,</a:t>
                      </a:r>
                      <a:r>
                        <a:rPr lang="en-US" sz="1400" b="1" baseline="0" dirty="0" smtClean="0"/>
                        <a:t> normal valves, No PAH, No pericardial effusion</a:t>
                      </a:r>
                      <a:endParaRPr lang="en-US" sz="1400" b="1" dirty="0" smtClean="0"/>
                    </a:p>
                    <a:p>
                      <a:endParaRPr lang="en-US" sz="9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147950"/>
              </p:ext>
            </p:extLst>
          </p:nvPr>
        </p:nvGraphicFramePr>
        <p:xfrm>
          <a:off x="0" y="1600200"/>
          <a:ext cx="8915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6610"/>
                <a:gridCol w="576879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USG </a:t>
                      </a:r>
                      <a:r>
                        <a:rPr lang="en-US" dirty="0" err="1" smtClean="0"/>
                        <a:t>Abdomen,KUB</a:t>
                      </a:r>
                      <a:r>
                        <a:rPr lang="en-US" dirty="0" smtClean="0"/>
                        <a:t>, Prostate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Kidney </a:t>
                      </a:r>
                      <a:r>
                        <a:rPr lang="en-US" dirty="0" err="1" smtClean="0"/>
                        <a:t>size,echo</a:t>
                      </a:r>
                      <a:r>
                        <a:rPr lang="en-US" dirty="0" smtClean="0"/>
                        <a:t> – </a:t>
                      </a:r>
                      <a:r>
                        <a:rPr lang="en-US" dirty="0" err="1" smtClean="0"/>
                        <a:t>wnl</a:t>
                      </a:r>
                      <a:r>
                        <a:rPr lang="en-US" dirty="0" smtClean="0"/>
                        <a:t>, CMD maintained, prostate 18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626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probing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h/o NSAID intake present for 10 days. (</a:t>
            </a:r>
            <a:r>
              <a:rPr lang="en-US" dirty="0" err="1" smtClean="0"/>
              <a:t>aceclofenac</a:t>
            </a:r>
            <a:r>
              <a:rPr lang="en-US" dirty="0" smtClean="0"/>
              <a:t> 200 mg daily)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70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MusicScore">
      <a:dk1>
        <a:sysClr val="windowText" lastClr="000000"/>
      </a:dk1>
      <a:lt1>
        <a:sysClr val="window" lastClr="FFFFFF"/>
      </a:lt1>
      <a:dk2>
        <a:srgbClr val="58595B"/>
      </a:dk2>
      <a:lt2>
        <a:srgbClr val="CCCECF"/>
      </a:lt2>
      <a:accent1>
        <a:srgbClr val="983700"/>
      </a:accent1>
      <a:accent2>
        <a:srgbClr val="CB933C"/>
      </a:accent2>
      <a:accent3>
        <a:srgbClr val="613D15"/>
      </a:accent3>
      <a:accent4>
        <a:srgbClr val="47405D"/>
      </a:accent4>
      <a:accent5>
        <a:srgbClr val="4E5C48"/>
      </a:accent5>
      <a:accent6>
        <a:srgbClr val="948A77"/>
      </a:accent6>
      <a:hlink>
        <a:srgbClr val="CB933C"/>
      </a:hlink>
      <a:folHlink>
        <a:srgbClr val="A6A6A6"/>
      </a:folHlink>
    </a:clrScheme>
    <a:fontScheme name="Garamond-Calibri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usic Score_16x9.potx" id="{6ADF3BEB-29B7-4B59-868B-CC2D2045A513}" vid="{1320CC86-6327-42C4-8685-C8BBB762A9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520</TotalTime>
  <Words>2393</Words>
  <Application>Microsoft Office PowerPoint</Application>
  <PresentationFormat>On-screen Show (4:3)</PresentationFormat>
  <Paragraphs>447</Paragraphs>
  <Slides>73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Theme1</vt:lpstr>
      <vt:lpstr> Varied Presentations of Same Entity</vt:lpstr>
      <vt:lpstr>Case Vignette – 1 </vt:lpstr>
      <vt:lpstr>Case Vignette - 1 , history cont..</vt:lpstr>
      <vt:lpstr>On Examination</vt:lpstr>
      <vt:lpstr>Urine Routine</vt:lpstr>
      <vt:lpstr>Provisional Clinical Diagnosis</vt:lpstr>
      <vt:lpstr>Lab investigations</vt:lpstr>
      <vt:lpstr>Lab investigations  cont..</vt:lpstr>
      <vt:lpstr>On probing history</vt:lpstr>
      <vt:lpstr>Renal Biopsy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</vt:lpstr>
      <vt:lpstr>Follow up</vt:lpstr>
      <vt:lpstr>Case Vignette –  2 </vt:lpstr>
      <vt:lpstr>Case Vignette - 2 , history cont..</vt:lpstr>
      <vt:lpstr>On examination</vt:lpstr>
      <vt:lpstr>Urine Routine</vt:lpstr>
      <vt:lpstr>Provisional Clinical Diagnosis</vt:lpstr>
      <vt:lpstr>Lab investigations</vt:lpstr>
      <vt:lpstr>Lab investigations cont..</vt:lpstr>
      <vt:lpstr>Renal Biopsy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</vt:lpstr>
      <vt:lpstr>Follow up</vt:lpstr>
      <vt:lpstr>DISCUSSION  -  Rapidly Progressive Glomerulonephritis  (RPGN) </vt:lpstr>
      <vt:lpstr>PATHOGENESIS OF CRESCENT FORMATION</vt:lpstr>
      <vt:lpstr>Pathogenesis cont..</vt:lpstr>
      <vt:lpstr>PowerPoint Presentation</vt:lpstr>
      <vt:lpstr>PowerPoint Presentation</vt:lpstr>
      <vt:lpstr>PowerPoint Presentation</vt:lpstr>
      <vt:lpstr>CLINICAL   PRESENTATION</vt:lpstr>
      <vt:lpstr>CLINICAL PRESENTATION  cont..</vt:lpstr>
      <vt:lpstr>EVALUATION AND DIAGNOSIS</vt:lpstr>
      <vt:lpstr>PAUCI-IMMUNE FOCAL AND SEGMENTAL NECROTIZING GLOMERULONEPHRITIS</vt:lpstr>
      <vt:lpstr>NCGN  Cont..</vt:lpstr>
      <vt:lpstr>NCGN  Cont..</vt:lpstr>
      <vt:lpstr>         Pauci-immune NCGN cont.. </vt:lpstr>
      <vt:lpstr>RATIONALE  for Rx </vt:lpstr>
      <vt:lpstr>Studies &amp; Trials</vt:lpstr>
      <vt:lpstr>Disease Activity</vt:lpstr>
      <vt:lpstr>KDIGO 2012</vt:lpstr>
      <vt:lpstr>Cyclophosphamide</vt:lpstr>
      <vt:lpstr>Pulse Methylprednisolone</vt:lpstr>
      <vt:lpstr>Rituximab</vt:lpstr>
      <vt:lpstr>Plasmapheresis</vt:lpstr>
      <vt:lpstr>MMF</vt:lpstr>
      <vt:lpstr>Maintenance therapy</vt:lpstr>
      <vt:lpstr>Choice of agent for maintenance therapy- KDIGO </vt:lpstr>
      <vt:lpstr>Choice of agent for maintenance therapy- KDIGO  cont..</vt:lpstr>
      <vt:lpstr>Treatment of Relapse </vt:lpstr>
      <vt:lpstr>Treatment of resistant disease </vt:lpstr>
      <vt:lpstr>References</vt:lpstr>
      <vt:lpstr>                      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Varied Presentations of same Entity</dc:title>
  <dc:creator>DR.JOHN</dc:creator>
  <cp:lastModifiedBy>DR.JOHN</cp:lastModifiedBy>
  <cp:revision>124</cp:revision>
  <dcterms:created xsi:type="dcterms:W3CDTF">2019-04-21T20:06:29Z</dcterms:created>
  <dcterms:modified xsi:type="dcterms:W3CDTF">2019-06-23T19:38:09Z</dcterms:modified>
</cp:coreProperties>
</file>