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257" r:id="rId4"/>
    <p:sldId id="329" r:id="rId5"/>
    <p:sldId id="325" r:id="rId6"/>
    <p:sldId id="328" r:id="rId7"/>
    <p:sldId id="330" r:id="rId8"/>
    <p:sldId id="331" r:id="rId9"/>
    <p:sldId id="258" r:id="rId10"/>
    <p:sldId id="260" r:id="rId11"/>
    <p:sldId id="322" r:id="rId12"/>
    <p:sldId id="321" r:id="rId13"/>
    <p:sldId id="261" r:id="rId14"/>
    <p:sldId id="316" r:id="rId15"/>
    <p:sldId id="320" r:id="rId16"/>
    <p:sldId id="323" r:id="rId17"/>
    <p:sldId id="317" r:id="rId18"/>
    <p:sldId id="262" r:id="rId19"/>
    <p:sldId id="264" r:id="rId20"/>
    <p:sldId id="266" r:id="rId21"/>
    <p:sldId id="277" r:id="rId22"/>
    <p:sldId id="278" r:id="rId23"/>
    <p:sldId id="283" r:id="rId24"/>
    <p:sldId id="327" r:id="rId25"/>
    <p:sldId id="305" r:id="rId26"/>
    <p:sldId id="32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8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3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0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1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9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8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5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6BD1-5545-4133-9CCC-B5FDB8AD358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913E-715B-43A1-9EDD-9DDE8B7EB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3979" y="1308268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11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old girl with normal birth history, vaccinated appropriately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age of 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with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urinary incontinence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Nocturnal enuresis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walking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evaluated and found to have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occult spinal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dysraphism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-tethered cord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-transitional lipoma with sacral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agenesis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Urology opinion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conduit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Need of permanent ileostomy and post transplant CIC explained to parents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they agreed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Pretransplant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Lymphocyte cross matching  (CDC and flow cytometry ) 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0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Antithymocyte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globulin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:100 mg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mg/kg)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Route: IV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:4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Maintainence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protocol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acrolimus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mg/day(0.1 mg/kg)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ycophenolate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mofetil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sodium 360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mg/day as per BSA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 Prednisone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mg/day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Medications: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algancyclovir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 mg -CMV prophylaxis,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otrimoxazole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(SS)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pneumocystis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prophylaxis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was discharged on day 12 post transplant in a stable condition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9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1.Younger age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-High immunological risk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-Compliance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-Larger vessel size (Anastomotic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 will be dealt by urology dept.)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-Disparity in kidney size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ileostomy bag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conduit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chances of  infections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to be expected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UTI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 stenosis</a:t>
            </a:r>
          </a:p>
        </p:txBody>
      </p:sp>
    </p:spTree>
    <p:extLst>
      <p:ext uri="{BB962C8B-B14F-4D97-AF65-F5344CB8AC3E}">
        <p14:creationId xmlns:p14="http://schemas.microsoft.com/office/powerpoint/2010/main" val="28692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of </a:t>
            </a:r>
            <a:r>
              <a:rPr lang="en-US" dirty="0" smtClean="0"/>
              <a:t>native nephrectomy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grade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Intractable UTI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refractory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(helps in reducing need of anti hypertensive therapy)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X-Y gonadal dysgenesis and renal failure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syndrome) as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tumor chances are high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2133767"/>
            <a:ext cx="10515600" cy="1325563"/>
          </a:xfrm>
        </p:spPr>
        <p:txBody>
          <a:bodyPr/>
          <a:lstStyle/>
          <a:p>
            <a:pPr algn="ctr"/>
            <a:r>
              <a:rPr lang="en-US"/>
              <a:t>R</a:t>
            </a:r>
            <a:r>
              <a:rPr lang="en-US" smtClean="0"/>
              <a:t>enal transplant in children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15953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ESRD  ETIOLOGY:</a:t>
            </a:r>
          </a:p>
          <a:p>
            <a:pPr marL="0" indent="0"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CAKUT including obstructive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uropathy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hypoplasia, dysplasia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Heriditary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renal diseases (polycystic renal diseases,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cystinosis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hereditary nephritis, Atypical hemolytic uremic syndrome)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FSGS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Reflux nephropathy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Wilms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9322" y="3116597"/>
            <a:ext cx="6609715" cy="6959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NEUROGENIC</a:t>
            </a:r>
            <a:r>
              <a:rPr spc="-60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BLADDER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73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2315009"/>
            <a:ext cx="8053070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4305" indent="-342900" algn="just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Neurogenic bladder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 of the  urinary bladder due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of the central  nervous system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nerves involved in  the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micturition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54305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serum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-1.47, urea 43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L2-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L4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laminectomy,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detethering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Excision of lipoma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-started 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levetiracetam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post surgery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GTCS 2 episodes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-post surgery advised CIC, however patient was not cooperative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 (post soft tissue release) for club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</a:t>
            </a: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05000" y="304800"/>
          <a:ext cx="8458200" cy="6274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775"/>
                <a:gridCol w="2324735"/>
                <a:gridCol w="2047875"/>
                <a:gridCol w="2202815"/>
              </a:tblGrid>
              <a:tr h="5092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Efferent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innervation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NERVE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ACTION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FUNCTION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000000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90170">
                        <a:lnSpc>
                          <a:spcPts val="1605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Parasympathetic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605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Pelvic</a:t>
                      </a:r>
                      <a:r>
                        <a:rPr sz="1400" spc="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nerve(nervi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605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Detrusor</a:t>
                      </a:r>
                      <a:r>
                        <a:rPr sz="14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muscle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605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Voiding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90170">
                        <a:lnSpc>
                          <a:spcPts val="1475"/>
                        </a:lnSpc>
                      </a:pP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S2,3,4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erigentes)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–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 hypogastric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contraction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0"/>
                        </a:lnSpc>
                      </a:pP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plexus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Internal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sphincter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relaxation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marL="90170">
                        <a:lnSpc>
                          <a:spcPts val="16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Sympathetic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6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Hpogastric</a:t>
                      </a:r>
                      <a:r>
                        <a:rPr sz="1400" spc="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nerves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6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Detrusor</a:t>
                      </a:r>
                      <a:r>
                        <a:rPr sz="14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muscle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6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Storage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0" marB="0">
                    <a:solidFill>
                      <a:srgbClr val="E6E6E6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marL="9017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T11-L2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---inferior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hypogastric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relaxation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ganglion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Internal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sphincter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Contraction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90170">
                        <a:lnSpc>
                          <a:spcPts val="16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Somatic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:FROM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6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Pudendal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nerve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6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Voluntary</a:t>
                      </a:r>
                      <a:r>
                        <a:rPr sz="14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innervations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6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Voluntary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control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90170">
                        <a:lnSpc>
                          <a:spcPts val="1475"/>
                        </a:lnSpc>
                      </a:pP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AHC-</a:t>
                      </a:r>
                      <a:r>
                        <a:rPr sz="14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S-2,3,4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(ventral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rami)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initiate or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inhibits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micturition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 through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cortical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control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Afferent</a:t>
                      </a:r>
                      <a:r>
                        <a:rPr sz="1400" spc="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innervation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90170">
                        <a:lnSpc>
                          <a:spcPts val="1605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Parasympathetic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605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Pudendal nerve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–enter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605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Sensation of pain</a:t>
                      </a:r>
                      <a:r>
                        <a:rPr sz="14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and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605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Carried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normal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CACAC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9017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S=</a:t>
                      </a:r>
                      <a:r>
                        <a:rPr sz="14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2,3,4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through posterior rami</a:t>
                      </a:r>
                      <a:r>
                        <a:rPr sz="14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and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distension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conveyed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sensation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0"/>
                        </a:lnSpc>
                      </a:pP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terminate in</a:t>
                      </a:r>
                      <a:r>
                        <a:rPr sz="14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anterolateral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from bladder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wall</a:t>
                      </a:r>
                      <a:r>
                        <a:rPr sz="1400" spc="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and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column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internal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capsule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CACAC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90170">
                        <a:lnSpc>
                          <a:spcPts val="16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Sympathetic (T9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L2)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6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Hypogastric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plexus:enter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6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Sensation of</a:t>
                      </a:r>
                      <a:r>
                        <a:rPr sz="1400" spc="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painful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6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Carried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painful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0480" marB="0">
                    <a:solidFill>
                      <a:srgbClr val="E6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through posterior rami</a:t>
                      </a:r>
                      <a:r>
                        <a:rPr sz="14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and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distension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conveyed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sensation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terminate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in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5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from bladder</a:t>
                      </a:r>
                      <a:r>
                        <a:rPr sz="1400" spc="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wall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anteromediolateral</a:t>
                      </a:r>
                      <a:r>
                        <a:rPr sz="1400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column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T9-L2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8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373209"/>
            <a:ext cx="8229600" cy="823302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205740" rIns="0" bIns="0" rtlCol="0" anchor="ctr">
            <a:spAutoFit/>
          </a:bodyPr>
          <a:lstStyle/>
          <a:p>
            <a:pPr marL="153670">
              <a:lnSpc>
                <a:spcPct val="100000"/>
              </a:lnSpc>
              <a:spcBef>
                <a:spcPts val="1620"/>
              </a:spcBef>
            </a:pPr>
            <a:r>
              <a:rPr sz="4000" spc="-10" dirty="0">
                <a:latin typeface="Arial" panose="020B0604020202020204"/>
                <a:cs typeface="Arial" panose="020B0604020202020204"/>
              </a:rPr>
              <a:t>MICTURITION(VOIDING) REFLEX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1371600"/>
            <a:ext cx="3276600" cy="838200"/>
          </a:xfrm>
          <a:custGeom>
            <a:avLst/>
            <a:gdLst/>
            <a:ahLst/>
            <a:cxnLst/>
            <a:rect l="l" t="t" r="r" b="b"/>
            <a:pathLst>
              <a:path w="3276600" h="838200">
                <a:moveTo>
                  <a:pt x="3276600" y="0"/>
                </a:moveTo>
                <a:lnTo>
                  <a:pt x="0" y="0"/>
                </a:lnTo>
                <a:lnTo>
                  <a:pt x="0" y="838200"/>
                </a:lnTo>
                <a:lnTo>
                  <a:pt x="3276600" y="838200"/>
                </a:lnTo>
                <a:lnTo>
                  <a:pt x="3276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0" y="1371600"/>
            <a:ext cx="3276600" cy="838200"/>
          </a:xfrm>
          <a:custGeom>
            <a:avLst/>
            <a:gdLst/>
            <a:ahLst/>
            <a:cxnLst/>
            <a:rect l="l" t="t" r="r" b="b"/>
            <a:pathLst>
              <a:path w="3276600" h="838200">
                <a:moveTo>
                  <a:pt x="1638300" y="838200"/>
                </a:moveTo>
                <a:lnTo>
                  <a:pt x="0" y="838200"/>
                </a:lnTo>
                <a:lnTo>
                  <a:pt x="0" y="0"/>
                </a:lnTo>
                <a:lnTo>
                  <a:pt x="3276600" y="0"/>
                </a:lnTo>
                <a:lnTo>
                  <a:pt x="3276600" y="838200"/>
                </a:lnTo>
                <a:lnTo>
                  <a:pt x="1638300" y="83820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38400" y="1412240"/>
            <a:ext cx="3276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 marR="255905"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Sensation of bladder fullness </a:t>
            </a:r>
            <a:r>
              <a:rPr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via 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pelvic and </a:t>
            </a:r>
            <a:r>
              <a:rPr sz="16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pudendal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nerves</a:t>
            </a:r>
            <a:r>
              <a:rPr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to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004570"/>
            <a:r>
              <a:rPr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2,3,4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1329" y="1676400"/>
            <a:ext cx="1270" cy="351790"/>
          </a:xfrm>
          <a:custGeom>
            <a:avLst/>
            <a:gdLst/>
            <a:ahLst/>
            <a:cxnLst/>
            <a:rect l="l" t="t" r="r" b="b"/>
            <a:pathLst>
              <a:path w="1270" h="351789">
                <a:moveTo>
                  <a:pt x="1270" y="0"/>
                </a:moveTo>
                <a:lnTo>
                  <a:pt x="0" y="351789"/>
                </a:lnTo>
              </a:path>
            </a:pathLst>
          </a:custGeom>
          <a:ln w="8890">
            <a:solidFill>
              <a:srgbClr val="B5D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4179" y="2020571"/>
            <a:ext cx="114300" cy="113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1600200"/>
            <a:ext cx="4114800" cy="609600"/>
          </a:xfrm>
          <a:custGeom>
            <a:avLst/>
            <a:gdLst/>
            <a:ahLst/>
            <a:cxnLst/>
            <a:rect l="l" t="t" r="r" b="b"/>
            <a:pathLst>
              <a:path w="4114800" h="609600">
                <a:moveTo>
                  <a:pt x="4114800" y="0"/>
                </a:moveTo>
                <a:lnTo>
                  <a:pt x="0" y="0"/>
                </a:lnTo>
                <a:lnTo>
                  <a:pt x="0" y="609600"/>
                </a:lnTo>
                <a:lnTo>
                  <a:pt x="4114800" y="609600"/>
                </a:lnTo>
                <a:lnTo>
                  <a:pt x="411480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0" y="1600200"/>
            <a:ext cx="4114800" cy="609600"/>
          </a:xfrm>
          <a:custGeom>
            <a:avLst/>
            <a:gdLst/>
            <a:ahLst/>
            <a:cxnLst/>
            <a:rect l="l" t="t" r="r" b="b"/>
            <a:pathLst>
              <a:path w="4114800" h="609600">
                <a:moveTo>
                  <a:pt x="2057400" y="609600"/>
                </a:moveTo>
                <a:lnTo>
                  <a:pt x="0" y="6096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609600"/>
                </a:lnTo>
                <a:lnTo>
                  <a:pt x="2057400" y="60960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02071" y="1770379"/>
            <a:ext cx="3940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Frontal lobe decides social</a:t>
            </a:r>
            <a:r>
              <a:rPr sz="1600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appropriateness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52800" y="2362200"/>
            <a:ext cx="3276600" cy="533400"/>
          </a:xfrm>
          <a:custGeom>
            <a:avLst/>
            <a:gdLst/>
            <a:ahLst/>
            <a:cxnLst/>
            <a:rect l="l" t="t" r="r" b="b"/>
            <a:pathLst>
              <a:path w="3276600" h="533400">
                <a:moveTo>
                  <a:pt x="3276600" y="0"/>
                </a:moveTo>
                <a:lnTo>
                  <a:pt x="0" y="0"/>
                </a:lnTo>
                <a:lnTo>
                  <a:pt x="0" y="533400"/>
                </a:lnTo>
                <a:lnTo>
                  <a:pt x="3276600" y="533400"/>
                </a:lnTo>
                <a:lnTo>
                  <a:pt x="3276600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2800" y="2362200"/>
            <a:ext cx="3276600" cy="533400"/>
          </a:xfrm>
          <a:custGeom>
            <a:avLst/>
            <a:gdLst/>
            <a:ahLst/>
            <a:cxnLst/>
            <a:rect l="l" t="t" r="r" b="b"/>
            <a:pathLst>
              <a:path w="3276600" h="533400">
                <a:moveTo>
                  <a:pt x="1638300" y="533400"/>
                </a:moveTo>
                <a:lnTo>
                  <a:pt x="0" y="533400"/>
                </a:lnTo>
                <a:lnTo>
                  <a:pt x="0" y="0"/>
                </a:lnTo>
                <a:lnTo>
                  <a:pt x="3276600" y="0"/>
                </a:lnTo>
                <a:lnTo>
                  <a:pt x="3276600" y="533400"/>
                </a:lnTo>
                <a:lnTo>
                  <a:pt x="1638300" y="53340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30270" y="2494279"/>
            <a:ext cx="2459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Periaqueductal gray</a:t>
            </a:r>
            <a:r>
              <a:rPr sz="1600" spc="-8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matter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7000" y="5410201"/>
            <a:ext cx="6553200" cy="430887"/>
          </a:xfrm>
          <a:prstGeom prst="rect">
            <a:avLst/>
          </a:prstGeom>
          <a:solidFill>
            <a:srgbClr val="BF0000"/>
          </a:solidFill>
          <a:ln w="25518">
            <a:solidFill>
              <a:srgbClr val="000000"/>
            </a:solidFill>
          </a:ln>
        </p:spPr>
        <p:txBody>
          <a:bodyPr vert="horz" wrap="square" lIns="0" tIns="182880" rIns="0" bIns="0" rtlCol="0">
            <a:spAutoFit/>
          </a:bodyPr>
          <a:lstStyle/>
          <a:p>
            <a:pPr marL="89535">
              <a:spcBef>
                <a:spcPts val="1440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RECIPROCAL ACTIVITY BETWEEN SPHINCTER </a:t>
            </a:r>
            <a:r>
              <a:rPr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&amp;</a:t>
            </a:r>
            <a:r>
              <a:rPr sz="1600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DETRUSSOR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3352800"/>
            <a:ext cx="3276600" cy="533400"/>
          </a:xfrm>
          <a:custGeom>
            <a:avLst/>
            <a:gdLst/>
            <a:ahLst/>
            <a:cxnLst/>
            <a:rect l="l" t="t" r="r" b="b"/>
            <a:pathLst>
              <a:path w="3276600" h="533400">
                <a:moveTo>
                  <a:pt x="3276600" y="0"/>
                </a:moveTo>
                <a:lnTo>
                  <a:pt x="0" y="0"/>
                </a:lnTo>
                <a:lnTo>
                  <a:pt x="0" y="533400"/>
                </a:lnTo>
                <a:lnTo>
                  <a:pt x="3276600" y="533400"/>
                </a:lnTo>
                <a:lnTo>
                  <a:pt x="327660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72000" y="3352801"/>
            <a:ext cx="3276600" cy="392415"/>
          </a:xfrm>
          <a:prstGeom prst="rect">
            <a:avLst/>
          </a:prstGeom>
          <a:ln w="25518">
            <a:solidFill>
              <a:srgbClr val="00000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marL="89535">
              <a:spcBef>
                <a:spcPts val="1140"/>
              </a:spcBef>
            </a:pPr>
            <a:r>
              <a:rPr sz="16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Medial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Pontine micturition</a:t>
            </a:r>
            <a:r>
              <a:rPr sz="16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center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10400" y="4419600"/>
            <a:ext cx="3505200" cy="609600"/>
          </a:xfrm>
          <a:custGeom>
            <a:avLst/>
            <a:gdLst/>
            <a:ahLst/>
            <a:cxnLst/>
            <a:rect l="l" t="t" r="r" b="b"/>
            <a:pathLst>
              <a:path w="3505200" h="609600">
                <a:moveTo>
                  <a:pt x="3505200" y="0"/>
                </a:moveTo>
                <a:lnTo>
                  <a:pt x="0" y="0"/>
                </a:lnTo>
                <a:lnTo>
                  <a:pt x="0" y="609600"/>
                </a:lnTo>
                <a:lnTo>
                  <a:pt x="3505200" y="609600"/>
                </a:lnTo>
                <a:lnTo>
                  <a:pt x="350520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10400" y="4419601"/>
            <a:ext cx="3505200" cy="430887"/>
          </a:xfrm>
          <a:prstGeom prst="rect">
            <a:avLst/>
          </a:prstGeom>
          <a:ln w="25518">
            <a:solidFill>
              <a:srgbClr val="000000"/>
            </a:solidFill>
          </a:ln>
        </p:spPr>
        <p:txBody>
          <a:bodyPr vert="horz" wrap="square" lIns="0" tIns="182880" rIns="0" bIns="0" rtlCol="0">
            <a:spAutoFit/>
          </a:bodyPr>
          <a:lstStyle/>
          <a:p>
            <a:pPr marL="90170">
              <a:spcBef>
                <a:spcPts val="1440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Onuf’s nucleus </a:t>
            </a:r>
            <a:r>
              <a:rPr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pudendal</a:t>
            </a:r>
            <a:r>
              <a:rPr sz="1600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nerves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3600" y="4495801"/>
            <a:ext cx="4038600" cy="392415"/>
          </a:xfrm>
          <a:prstGeom prst="rect">
            <a:avLst/>
          </a:prstGeom>
          <a:solidFill>
            <a:srgbClr val="BF0000"/>
          </a:solidFill>
          <a:ln w="25518">
            <a:solidFill>
              <a:srgbClr val="00000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marL="88900">
              <a:spcBef>
                <a:spcPts val="1140"/>
              </a:spcBef>
            </a:pP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Detrussor center (S 2,3,4) </a:t>
            </a:r>
            <a:r>
              <a:rPr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pelvic</a:t>
            </a:r>
            <a:r>
              <a:rPr sz="1600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nerves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91329" y="6172200"/>
            <a:ext cx="3276600" cy="560070"/>
          </a:xfrm>
          <a:custGeom>
            <a:avLst/>
            <a:gdLst/>
            <a:ahLst/>
            <a:cxnLst/>
            <a:rect l="l" t="t" r="r" b="b"/>
            <a:pathLst>
              <a:path w="3276600" h="560070">
                <a:moveTo>
                  <a:pt x="3276600" y="0"/>
                </a:moveTo>
                <a:lnTo>
                  <a:pt x="0" y="0"/>
                </a:lnTo>
                <a:lnTo>
                  <a:pt x="0" y="560070"/>
                </a:lnTo>
                <a:lnTo>
                  <a:pt x="3276600" y="560070"/>
                </a:lnTo>
                <a:lnTo>
                  <a:pt x="327660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91329" y="6172200"/>
            <a:ext cx="3276600" cy="406522"/>
          </a:xfrm>
          <a:prstGeom prst="rect">
            <a:avLst/>
          </a:prstGeom>
          <a:ln w="25518">
            <a:solidFill>
              <a:srgbClr val="000000"/>
            </a:solidFill>
          </a:ln>
        </p:spPr>
        <p:txBody>
          <a:bodyPr vert="horz" wrap="square" lIns="0" tIns="158750" rIns="0" bIns="0" rtlCol="0">
            <a:spAutoFit/>
          </a:bodyPr>
          <a:lstStyle/>
          <a:p>
            <a:pPr marL="1004570">
              <a:spcBef>
                <a:spcPts val="1250"/>
              </a:spcBef>
            </a:pPr>
            <a:r>
              <a:rPr sz="16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Micturition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43600" y="2514600"/>
            <a:ext cx="1270" cy="882650"/>
          </a:xfrm>
          <a:custGeom>
            <a:avLst/>
            <a:gdLst/>
            <a:ahLst/>
            <a:cxnLst/>
            <a:rect l="l" t="t" r="r" b="b"/>
            <a:pathLst>
              <a:path w="1270" h="882650">
                <a:moveTo>
                  <a:pt x="1270" y="0"/>
                </a:moveTo>
                <a:lnTo>
                  <a:pt x="0" y="882650"/>
                </a:lnTo>
              </a:path>
            </a:pathLst>
          </a:custGeom>
          <a:ln w="8890">
            <a:solidFill>
              <a:srgbClr val="B5D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86450" y="3389629"/>
            <a:ext cx="114300" cy="113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3289" y="3886201"/>
            <a:ext cx="676910" cy="473709"/>
          </a:xfrm>
          <a:custGeom>
            <a:avLst/>
            <a:gdLst/>
            <a:ahLst/>
            <a:cxnLst/>
            <a:rect l="l" t="t" r="r" b="b"/>
            <a:pathLst>
              <a:path w="676910" h="473710">
                <a:moveTo>
                  <a:pt x="676910" y="0"/>
                </a:moveTo>
                <a:lnTo>
                  <a:pt x="0" y="473710"/>
                </a:lnTo>
              </a:path>
            </a:pathLst>
          </a:custGeom>
          <a:ln w="8890">
            <a:solidFill>
              <a:srgbClr val="B5D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5661" y="4314190"/>
            <a:ext cx="116839" cy="105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3800" y="3810000"/>
            <a:ext cx="543560" cy="679450"/>
          </a:xfrm>
          <a:custGeom>
            <a:avLst/>
            <a:gdLst/>
            <a:ahLst/>
            <a:cxnLst/>
            <a:rect l="l" t="t" r="r" b="b"/>
            <a:pathLst>
              <a:path w="543559" h="679450">
                <a:moveTo>
                  <a:pt x="0" y="0"/>
                </a:moveTo>
                <a:lnTo>
                  <a:pt x="543559" y="679450"/>
                </a:lnTo>
              </a:path>
            </a:pathLst>
          </a:custGeom>
          <a:ln w="8889">
            <a:solidFill>
              <a:srgbClr val="B5D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44180" y="4456430"/>
            <a:ext cx="107950" cy="115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10400" y="2057400"/>
            <a:ext cx="1270" cy="1112520"/>
          </a:xfrm>
          <a:custGeom>
            <a:avLst/>
            <a:gdLst/>
            <a:ahLst/>
            <a:cxnLst/>
            <a:rect l="l" t="t" r="r" b="b"/>
            <a:pathLst>
              <a:path w="1270" h="1112520">
                <a:moveTo>
                  <a:pt x="1270" y="0"/>
                </a:moveTo>
                <a:lnTo>
                  <a:pt x="0" y="1112520"/>
                </a:lnTo>
              </a:path>
            </a:pathLst>
          </a:custGeom>
          <a:ln w="8889">
            <a:solidFill>
              <a:srgbClr val="B5D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53250" y="3162301"/>
            <a:ext cx="114300" cy="113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37579" y="6015354"/>
            <a:ext cx="114300" cy="309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0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4360" y="238759"/>
            <a:ext cx="5859780" cy="8483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100"/>
              </a:spcBef>
              <a:tabLst>
                <a:tab pos="2546350" algn="l"/>
              </a:tabLst>
            </a:pPr>
            <a:r>
              <a:rPr sz="3600" spc="-5" dirty="0">
                <a:latin typeface="Arial" panose="020B0604020202020204"/>
                <a:cs typeface="Arial" panose="020B0604020202020204"/>
              </a:rPr>
              <a:t>STORAGE	</a:t>
            </a:r>
            <a:r>
              <a:rPr sz="3600" spc="-10" dirty="0">
                <a:latin typeface="Arial" panose="020B0604020202020204"/>
                <a:cs typeface="Arial" panose="020B0604020202020204"/>
              </a:rPr>
              <a:t>REFLEXES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925830" algn="l"/>
              </a:tabLst>
            </a:pPr>
            <a:r>
              <a:rPr sz="1800" spc="-5" dirty="0">
                <a:latin typeface="Arial" panose="020B0604020202020204"/>
                <a:cs typeface="Arial" panose="020B0604020202020204"/>
              </a:rPr>
              <a:t>Passive	low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level phenomena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mediated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by </a:t>
            </a:r>
            <a:r>
              <a:rPr sz="1800" dirty="0">
                <a:latin typeface="Arial" panose="020B0604020202020204"/>
                <a:cs typeface="Arial" panose="020B0604020202020204"/>
              </a:rPr>
              <a:t>a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spinal</a:t>
            </a:r>
            <a:r>
              <a:rPr sz="18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reflex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1586" y="1447800"/>
            <a:ext cx="7154349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09755"/>
              </p:ext>
            </p:extLst>
          </p:nvPr>
        </p:nvGraphicFramePr>
        <p:xfrm>
          <a:off x="1171074" y="130742"/>
          <a:ext cx="8230870" cy="6451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5890"/>
                <a:gridCol w="2807335"/>
                <a:gridCol w="2747645"/>
              </a:tblGrid>
              <a:tr h="822960">
                <a:tc>
                  <a:txBody>
                    <a:bodyPr/>
                    <a:lstStyle/>
                    <a:p>
                      <a:pPr marL="90170">
                        <a:lnSpc>
                          <a:spcPts val="1850"/>
                        </a:lnSpc>
                        <a:spcBef>
                          <a:spcPts val="20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Reflexic</a:t>
                      </a:r>
                      <a:r>
                        <a:rPr sz="1600" b="1" spc="-10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–Spastic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ts val="1850"/>
                        </a:lnSpc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/uninhibited/UMN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57480" marR="23749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Areflexic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autonomous/flaccid/LMN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625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Sensory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0">
                    <a:solidFill>
                      <a:srgbClr val="BADFE2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90170">
                        <a:lnSpc>
                          <a:spcPts val="1835"/>
                        </a:lnSpc>
                        <a:spcBef>
                          <a:spcPts val="210"/>
                        </a:spcBef>
                      </a:pPr>
                      <a:r>
                        <a:rPr lang="en-US" sz="16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16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haracteristics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69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835"/>
                        </a:lnSpc>
                        <a:spcBef>
                          <a:spcPts val="210"/>
                        </a:spcBef>
                      </a:pPr>
                      <a:r>
                        <a:rPr lang="en-US" sz="16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16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haracteristics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69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35"/>
                        </a:lnSpc>
                        <a:spcBef>
                          <a:spcPts val="210"/>
                        </a:spcBef>
                      </a:pPr>
                      <a:r>
                        <a:rPr lang="en-US" sz="16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16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haracteristics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69" marB="0">
                    <a:solidFill>
                      <a:srgbClr val="E6F2F3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90170">
                        <a:lnSpc>
                          <a:spcPts val="1680"/>
                        </a:lnSpc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inhibitions</a:t>
                      </a:r>
                      <a:r>
                        <a:rPr sz="1600" b="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influence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680"/>
                        </a:lnSpc>
                      </a:pP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Bladder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acts as if</a:t>
                      </a:r>
                      <a:r>
                        <a:rPr sz="1600" b="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680"/>
                        </a:lnSpc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sensation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600" b="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need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</a:tr>
              <a:tr h="1299210">
                <a:tc>
                  <a:txBody>
                    <a:bodyPr/>
                    <a:lstStyle/>
                    <a:p>
                      <a:pPr marL="90170">
                        <a:lnSpc>
                          <a:spcPts val="1695"/>
                        </a:lnSpc>
                      </a:pP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r>
                        <a:rPr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 of</a:t>
                      </a:r>
                      <a:r>
                        <a:rPr sz="1600" b="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voiding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marR="149860">
                        <a:lnSpc>
                          <a:spcPct val="92000"/>
                        </a:lnSpc>
                        <a:spcBef>
                          <a:spcPts val="75"/>
                        </a:spcBef>
                      </a:pP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Bladder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empties </a:t>
                      </a:r>
                      <a:r>
                        <a:rPr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response to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stretching of 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bladder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wall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157480" marR="86360">
                        <a:lnSpc>
                          <a:spcPts val="1780"/>
                        </a:lnSpc>
                        <a:spcBef>
                          <a:spcPts val="20"/>
                        </a:spcBef>
                      </a:pPr>
                      <a:r>
                        <a:rPr sz="1600" b="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paralysis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all</a:t>
                      </a:r>
                      <a:r>
                        <a:rPr sz="1600" b="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  functions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765"/>
                        </a:lnSpc>
                      </a:pP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urinate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6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16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linical</a:t>
                      </a:r>
                      <a:r>
                        <a:rPr sz="1600" b="1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manifestations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69" marB="0">
                    <a:solidFill>
                      <a:srgbClr val="F2F8F9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6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16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linical</a:t>
                      </a:r>
                      <a:r>
                        <a:rPr sz="1600" b="1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manifestations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69" marB="0">
                    <a:solidFill>
                      <a:srgbClr val="F2F8F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</a:t>
                      </a:r>
                      <a:r>
                        <a:rPr sz="16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manifestations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69" marB="0">
                    <a:solidFill>
                      <a:srgbClr val="F2F8F9"/>
                    </a:solidFill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 marL="90170">
                        <a:lnSpc>
                          <a:spcPts val="1830"/>
                        </a:lnSpc>
                        <a:spcBef>
                          <a:spcPts val="735"/>
                        </a:spcBef>
                      </a:pPr>
                      <a:r>
                        <a:rPr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ncontinence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rgbClr val="F2F8F9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830"/>
                        </a:lnSpc>
                        <a:spcBef>
                          <a:spcPts val="735"/>
                        </a:spcBef>
                      </a:pPr>
                      <a:r>
                        <a:rPr sz="1600" b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Fills </a:t>
                      </a:r>
                      <a:r>
                        <a:rPr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without</a:t>
                      </a:r>
                      <a:r>
                        <a:rPr sz="1600" b="0" spc="-1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emptying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rgbClr val="F2F8F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30"/>
                        </a:lnSpc>
                        <a:spcBef>
                          <a:spcPts val="735"/>
                        </a:spcBef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bladder sensation</a:t>
                      </a:r>
                      <a:r>
                        <a:rPr sz="1600" b="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0" marT="93345" marB="0">
                    <a:solidFill>
                      <a:srgbClr val="F2F8F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90170">
                        <a:lnSpc>
                          <a:spcPts val="1675"/>
                        </a:lnSpc>
                      </a:pPr>
                      <a:r>
                        <a:rPr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requency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2F8F9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675"/>
                        </a:lnSpc>
                      </a:pP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Retention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2F8F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675"/>
                        </a:lnSpc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Infrequent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voiding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600" b="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</a:t>
                      </a:r>
                      <a:endPara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2F8F9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90170">
                        <a:lnSpc>
                          <a:spcPts val="1695"/>
                        </a:lnSpc>
                      </a:pPr>
                      <a:r>
                        <a:rPr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rgency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marR="187960">
                        <a:lnSpc>
                          <a:spcPts val="1780"/>
                        </a:lnSpc>
                        <a:spcBef>
                          <a:spcPts val="105"/>
                        </a:spcBef>
                      </a:pPr>
                      <a:r>
                        <a:rPr sz="1600" b="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600" b="0" spc="-1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voiding </a:t>
                      </a:r>
                      <a:r>
                        <a:rPr sz="1600" b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sz="1600" b="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unpredictable  </a:t>
                      </a:r>
                      <a:r>
                        <a:rPr sz="1600" b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sz="1600" b="0" spc="-2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incomplete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2F8F9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765"/>
                        </a:lnSpc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Dribbling</a:t>
                      </a:r>
                      <a:r>
                        <a:rPr sz="1600" b="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incontinence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2F8F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765"/>
                        </a:lnSpc>
                      </a:pPr>
                      <a:r>
                        <a:rPr sz="1600" b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residual</a:t>
                      </a:r>
                      <a:r>
                        <a:rPr sz="1600" b="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1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2F8F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90170">
                        <a:lnSpc>
                          <a:spcPts val="1835"/>
                        </a:lnSpc>
                        <a:spcBef>
                          <a:spcPts val="210"/>
                        </a:spcBef>
                      </a:pPr>
                      <a:r>
                        <a:rPr lang="en-US" sz="16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16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auses </a:t>
                      </a:r>
                      <a:r>
                        <a:rPr sz="16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:-</a:t>
                      </a:r>
                      <a:r>
                        <a:rPr sz="16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spc="-2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ts val="1835"/>
                        </a:lnSpc>
                        <a:spcBef>
                          <a:spcPts val="210"/>
                        </a:spcBef>
                      </a:pPr>
                      <a:r>
                        <a:rPr sz="16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corticospinal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69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835"/>
                        </a:lnSpc>
                        <a:spcBef>
                          <a:spcPts val="210"/>
                        </a:spcBef>
                      </a:pPr>
                      <a:r>
                        <a:rPr lang="en-US" sz="16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16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auses</a:t>
                      </a:r>
                      <a:r>
                        <a:rPr sz="16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:- </a:t>
                      </a:r>
                      <a:endParaRPr lang="en-US" sz="1600" b="1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7480">
                        <a:lnSpc>
                          <a:spcPts val="1835"/>
                        </a:lnSpc>
                        <a:spcBef>
                          <a:spcPts val="210"/>
                        </a:spcBef>
                      </a:pP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ower</a:t>
                      </a:r>
                      <a:r>
                        <a:rPr sz="16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69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35"/>
                        </a:lnSpc>
                        <a:spcBef>
                          <a:spcPts val="210"/>
                        </a:spcBef>
                      </a:pPr>
                      <a:r>
                        <a:rPr lang="en-US" sz="16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16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auses:-</a:t>
                      </a:r>
                      <a:endParaRPr lang="en-US" sz="1600" b="1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3345">
                        <a:lnSpc>
                          <a:spcPts val="1835"/>
                        </a:lnSpc>
                        <a:spcBef>
                          <a:spcPts val="210"/>
                        </a:spcBef>
                      </a:pPr>
                      <a:r>
                        <a:rPr sz="16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amage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69" marB="0">
                    <a:solidFill>
                      <a:srgbClr val="E6F2F3"/>
                    </a:solidFill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marL="90170">
                        <a:lnSpc>
                          <a:spcPts val="1680"/>
                        </a:lnSpc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tract</a:t>
                      </a:r>
                      <a:r>
                        <a:rPr sz="1600" b="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lesion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680"/>
                        </a:lnSpc>
                      </a:pPr>
                      <a:r>
                        <a:rPr lang="en-US" sz="16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sz="16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euron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lesion </a:t>
                      </a:r>
                      <a:r>
                        <a:rPr lang="en-US" sz="16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</a:t>
                      </a:r>
                      <a:r>
                        <a:rPr sz="16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</a:t>
                      </a:r>
                      <a:r>
                        <a:rPr sz="1600" b="0" spc="-7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680"/>
                        </a:lnSpc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sensory limb </a:t>
                      </a:r>
                      <a:r>
                        <a:rPr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sz="1600" b="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bladder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90170">
                        <a:lnSpc>
                          <a:spcPts val="1680"/>
                        </a:lnSpc>
                      </a:pPr>
                      <a:r>
                        <a:rPr sz="1600" b="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observed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680"/>
                        </a:lnSpc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trauma </a:t>
                      </a:r>
                      <a:r>
                        <a:rPr sz="1600" b="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involving</a:t>
                      </a:r>
                      <a:r>
                        <a:rPr sz="1600" b="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S2-S4</a:t>
                      </a:r>
                      <a:endPara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680"/>
                        </a:lnSpc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spinal reflex </a:t>
                      </a:r>
                      <a:r>
                        <a:rPr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seen</a:t>
                      </a:r>
                      <a:r>
                        <a:rPr sz="1600" b="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90170">
                        <a:lnSpc>
                          <a:spcPts val="1675"/>
                        </a:lnSpc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SCI/stroke/multiple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675"/>
                        </a:lnSpc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lesions of</a:t>
                      </a:r>
                      <a:r>
                        <a:rPr sz="1600" b="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cauda</a:t>
                      </a:r>
                      <a:endPara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675"/>
                        </a:lnSpc>
                      </a:pPr>
                      <a:r>
                        <a:rPr lang="en-US"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sz="16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ultiple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</a:tr>
              <a:tr h="603885">
                <a:tc>
                  <a:txBody>
                    <a:bodyPr/>
                    <a:lstStyle/>
                    <a:p>
                      <a:pPr marL="90170" marR="721995">
                        <a:lnSpc>
                          <a:spcPts val="1780"/>
                        </a:lnSpc>
                        <a:spcBef>
                          <a:spcPts val="15"/>
                        </a:spcBef>
                      </a:pP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sclerosis/brain  tumor/brain</a:t>
                      </a:r>
                      <a:r>
                        <a:rPr sz="1600" b="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trauma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760"/>
                        </a:lnSpc>
                      </a:pP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equina/pelvic</a:t>
                      </a:r>
                      <a:r>
                        <a:rPr sz="1600" b="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nerves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6F2F3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89000">
                        <a:lnSpc>
                          <a:spcPts val="1780"/>
                        </a:lnSpc>
                        <a:spcBef>
                          <a:spcPts val="15"/>
                        </a:spcBef>
                      </a:pP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600" b="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sz="1600" b="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sis/</a:t>
                      </a:r>
                      <a:r>
                        <a:rPr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r>
                        <a:rPr sz="16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sz="16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etes  mellitus</a:t>
                      </a:r>
                      <a:endParaRPr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solidFill>
                      <a:srgbClr val="E6F2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175084" y="1122363"/>
            <a:ext cx="9143999" cy="574131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2900">
              <a:spcBef>
                <a:spcPts val="5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 panose="020B0604020202020204"/>
                <a:cs typeface="Arial" panose="020B0604020202020204"/>
              </a:rPr>
              <a:t>Noninvasive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 </a:t>
            </a:r>
            <a:endParaRPr lang="en-US" sz="3600" spc="-5" dirty="0" smtClean="0">
              <a:latin typeface="Arial" panose="020B0604020202020204"/>
              <a:cs typeface="Arial" panose="020B0604020202020204"/>
            </a:endParaRPr>
          </a:p>
          <a:p>
            <a:pPr marL="12700">
              <a:spcBef>
                <a:spcPts val="550"/>
              </a:spcBef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1.Urine 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R/M</a:t>
            </a:r>
          </a:p>
          <a:p>
            <a:pPr marL="12700">
              <a:spcBef>
                <a:spcPts val="550"/>
              </a:spcBef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2.Urine 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C/S</a:t>
            </a:r>
          </a:p>
          <a:p>
            <a:pPr marL="12700">
              <a:spcBef>
                <a:spcPts val="550"/>
              </a:spcBef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RFT</a:t>
            </a:r>
          </a:p>
          <a:p>
            <a:pPr marL="12700">
              <a:spcBef>
                <a:spcPts val="550"/>
              </a:spcBef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4.Usg 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volume </a:t>
            </a:r>
            <a:endParaRPr lang="en-US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550"/>
              </a:spcBef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5.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Uroflowmetry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Voided volume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100ml)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1">
              <a:spcBef>
                <a:spcPts val="340"/>
              </a:spcBef>
              <a:tabLst>
                <a:tab pos="755015" algn="l"/>
                <a:tab pos="755650" algn="l"/>
              </a:tabLst>
            </a:pP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Maximal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flow, maximal and average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 &gt;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20ml/sec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&gt;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15ml/sec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1">
              <a:spcBef>
                <a:spcPts val="340"/>
              </a:spcBef>
              <a:tabLst>
                <a:tab pos="755015" algn="l"/>
                <a:tab pos="755650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6.Neuro Imaging</a:t>
            </a:r>
          </a:p>
          <a:p>
            <a:pPr marL="469900" lvl="1">
              <a:spcBef>
                <a:spcPts val="340"/>
              </a:spcBef>
              <a:tabLst>
                <a:tab pos="755015" algn="l"/>
                <a:tab pos="755650" algn="l"/>
              </a:tabLst>
            </a:pPr>
            <a:endParaRPr lang="en-US" sz="2800" spc="-5" dirty="0" smtClean="0">
              <a:latin typeface="Arial" panose="020B0604020202020204"/>
              <a:cs typeface="Arial" panose="020B0604020202020204"/>
            </a:endParaRPr>
          </a:p>
          <a:p>
            <a:pPr marL="1941195">
              <a:spcBef>
                <a:spcPts val="350"/>
              </a:spcBef>
            </a:pPr>
            <a:endParaRPr lang="en-US" sz="2800" spc="-5" dirty="0" smtClean="0">
              <a:latin typeface="Arial" panose="020B0604020202020204"/>
              <a:cs typeface="Arial" panose="020B0604020202020204"/>
            </a:endParaRPr>
          </a:p>
          <a:p>
            <a:pPr marL="1941195">
              <a:spcBef>
                <a:spcPts val="350"/>
              </a:spcBef>
            </a:pPr>
            <a:endParaRPr lang="en-US" sz="2400" spc="-5" dirty="0">
              <a:latin typeface="Arial" panose="020B0604020202020204"/>
              <a:cs typeface="Arial" panose="020B0604020202020204"/>
            </a:endParaRPr>
          </a:p>
          <a:p>
            <a:pPr marL="1941195">
              <a:spcBef>
                <a:spcPts val="350"/>
              </a:spcBef>
            </a:pPr>
            <a:endParaRPr lang="en-US" sz="1400" spc="-5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243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673" y="0"/>
            <a:ext cx="10515600" cy="1325563"/>
          </a:xfrm>
        </p:spPr>
        <p:txBody>
          <a:bodyPr/>
          <a:lstStyle/>
          <a:p>
            <a:r>
              <a:rPr lang="en-US" b="1" dirty="0" smtClean="0"/>
              <a:t>Invasive</a:t>
            </a:r>
            <a:endParaRPr lang="en-US" b="1" dirty="0"/>
          </a:p>
        </p:txBody>
      </p:sp>
      <p:sp>
        <p:nvSpPr>
          <p:cNvPr id="4" name="object 5"/>
          <p:cNvSpPr txBox="1">
            <a:spLocks noGrp="1"/>
          </p:cNvSpPr>
          <p:nvPr>
            <p:ph idx="1"/>
          </p:nvPr>
        </p:nvSpPr>
        <p:spPr>
          <a:xfrm>
            <a:off x="705853" y="1220303"/>
            <a:ext cx="10515600" cy="424295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144780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Voiding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cystourethrogram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rule out VUR</a:t>
            </a:r>
          </a:p>
          <a:p>
            <a:pPr marL="12700" marR="144780"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4780"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4780"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4780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2.Urodynamic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for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44780" indent="0">
              <a:spcBef>
                <a:spcPts val="100"/>
              </a:spcBef>
              <a:buNone/>
              <a:tabLst>
                <a:tab pos="354965" algn="l"/>
                <a:tab pos="355600" algn="l"/>
              </a:tabLs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44780" indent="0">
              <a:spcBef>
                <a:spcPts val="100"/>
              </a:spcBef>
              <a:buNone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Detrusor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instability, incontinence, bladder pressure, bladder capacity , urine flow rate,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sphincter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  <a:p>
            <a:pPr marL="12700" marR="144780"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4780"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en-US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4780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3.Cystoscopy </a:t>
            </a:r>
          </a:p>
          <a:p>
            <a:pPr marL="12700" marR="144780"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en-US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69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0"/>
            <a:ext cx="8229600" cy="1413009"/>
          </a:xfrm>
          <a:custGeom>
            <a:avLst/>
            <a:gdLst/>
            <a:ahLst/>
            <a:cxnLst/>
            <a:rect l="l" t="t" r="r" b="b"/>
            <a:pathLst>
              <a:path w="8229600" h="1897380">
                <a:moveTo>
                  <a:pt x="8229600" y="0"/>
                </a:moveTo>
                <a:lnTo>
                  <a:pt x="0" y="0"/>
                </a:lnTo>
                <a:lnTo>
                  <a:pt x="0" y="1897379"/>
                </a:lnTo>
                <a:lnTo>
                  <a:pt x="8229600" y="1897379"/>
                </a:lnTo>
                <a:lnTo>
                  <a:pt x="822960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3540" y="497840"/>
            <a:ext cx="3649345" cy="6959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A</a:t>
            </a:r>
            <a:r>
              <a:rPr spc="-10" dirty="0"/>
              <a:t>T</a:t>
            </a:r>
            <a:r>
              <a:rPr spc="-40" dirty="0"/>
              <a:t>M</a:t>
            </a:r>
            <a:r>
              <a:rPr dirty="0"/>
              <a:t>E</a:t>
            </a:r>
            <a:r>
              <a:rPr spc="-5" dirty="0"/>
              <a:t>N</a:t>
            </a:r>
            <a:r>
              <a:rPr spc="-10" dirty="0"/>
              <a:t>T</a:t>
            </a:r>
            <a:r>
              <a:rPr dirty="0"/>
              <a:t>:</a:t>
            </a: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17408" y="1764565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02839" y="1772920"/>
            <a:ext cx="4451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Non-invasive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conservative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940" y="298429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41" y="4534234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02839" y="1938020"/>
            <a:ext cx="5845810" cy="441146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12750" indent="-285750">
              <a:spcBef>
                <a:spcPts val="6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stimulation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0" indent="-285750"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anticholinergics,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cholinergics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tricyclic antidepressants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50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invasive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0" indent="-285750"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lang="en-US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Intermittent 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Catheterization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0" indent="-285750"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Botulinum toxin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injections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</a:t>
            </a:r>
          </a:p>
          <a:p>
            <a:pPr marL="412750" indent="-285750"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Sphincterotomy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581400" algn="ctr">
              <a:spcBef>
                <a:spcPts val="50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0" indent="-285750"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Detrusor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myectomy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0" indent="-285750"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Sacral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rhizotomy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Sacral ant root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stimulation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0" indent="-285750"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Sacral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neuromodulation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0" indent="-285750"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Sphincterotomy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 2018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-Detected to have HTN started on calcium channel blocker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dihydropyridine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-Foleys catheter was inserted and continued since then(changed every 2 weeks 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38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2019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resented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 with symptoms of nausea, loss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appetite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examination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18 kg, height 123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,BMI 11.9 kg/m2 (underweight)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-Vitals were stable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-Systemic examination  NAD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16" y="-29661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5.7, urea 78 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7.2, Total counts 7200 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1.87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lakh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USG </a:t>
            </a:r>
            <a:r>
              <a:rPr lang="en-US" sz="2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/Pelvis</a:t>
            </a:r>
            <a:endParaRPr lang="en-US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gross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Hydronephrosis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Hydroureteronephrosis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 thin cortex due to ?VUR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void 85 ml, post void 50 ml(significant)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 output approximately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 ml/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maintainence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hemodialysis(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eGFR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ml/min/1.73 m2)  at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thrice per week with access as Right IJV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uncuffed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HD catheter  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Subsequently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uncuffed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was changed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-Left femoral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uncuffed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HD catheter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 underwent Right IJV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tunneled,cuffed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HD catheter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tolerated the hemodialysis well, felt better with each session  with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interdialytic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weight gain on average of 0.5 kg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Bladder  evaluation done was evaluated in view of transplant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Underwent Urodynamic study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" t="6036" r="983" b="30645"/>
          <a:stretch/>
        </p:blipFill>
        <p:spPr>
          <a:xfrm>
            <a:off x="6160167" y="-1"/>
            <a:ext cx="6031833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" t="21942" r="312" b="-360"/>
          <a:stretch/>
        </p:blipFill>
        <p:spPr>
          <a:xfrm>
            <a:off x="0" y="0"/>
            <a:ext cx="6160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" b="21953"/>
          <a:stretch/>
        </p:blipFill>
        <p:spPr>
          <a:xfrm>
            <a:off x="958516" y="697830"/>
            <a:ext cx="9557084" cy="5690937"/>
          </a:xfrm>
        </p:spPr>
      </p:pic>
    </p:spTree>
    <p:extLst>
      <p:ext uri="{BB962C8B-B14F-4D97-AF65-F5344CB8AC3E}">
        <p14:creationId xmlns:p14="http://schemas.microsoft.com/office/powerpoint/2010/main" val="2265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-Radionuclide MCU –suggestive of Right VUR grade IV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-Conventional MCU -  she was not cooperative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cystoscopy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retrograde urography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small capacity bladder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VUR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Meanwhile Paternal grandmother with similar blood group worked up as donor with HLA 5/6 mismatch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2019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Right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nephrectom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9847</TotalTime>
  <Words>1052</Words>
  <Application>Microsoft Office PowerPoint</Application>
  <PresentationFormat>Widescreen</PresentationFormat>
  <Paragraphs>278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                              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Induction </vt:lpstr>
      <vt:lpstr>Maintainence</vt:lpstr>
      <vt:lpstr>Challenges</vt:lpstr>
      <vt:lpstr>Complications to be expected further</vt:lpstr>
      <vt:lpstr>Indications of native nephrectomy   </vt:lpstr>
      <vt:lpstr>Renal transplant in children</vt:lpstr>
      <vt:lpstr> </vt:lpstr>
      <vt:lpstr>NEUROGENIC BLADDER</vt:lpstr>
      <vt:lpstr>PowerPoint Presentation</vt:lpstr>
      <vt:lpstr>PowerPoint Presentation</vt:lpstr>
      <vt:lpstr>MICTURITION(VOIDING) REFLEX</vt:lpstr>
      <vt:lpstr>STORAGE REFLEXES Passive low level phenomena mediated by a spinal reflex</vt:lpstr>
      <vt:lpstr>PowerPoint Presentation</vt:lpstr>
      <vt:lpstr>Investigations</vt:lpstr>
      <vt:lpstr>PowerPoint Presentation</vt:lpstr>
      <vt:lpstr>Invasive</vt:lpstr>
      <vt:lpstr>TREATMENT: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167</cp:revision>
  <dcterms:created xsi:type="dcterms:W3CDTF">2019-06-16T06:08:35Z</dcterms:created>
  <dcterms:modified xsi:type="dcterms:W3CDTF">2019-06-26T14:57:59Z</dcterms:modified>
</cp:coreProperties>
</file>