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5"/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6858000" cx="9144000"/>
  <p:notesSz cx="6858000" cy="9144000"/>
  <p:embeddedFontLst>
    <p:embeddedFont>
      <p:font typeface="Constantia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36157CA-9C1F-4BB0-BE5B-CAFB5188DDE2}">
  <a:tblStyle styleId="{936157CA-9C1F-4BB0-BE5B-CAFB5188DDE2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5"/>
          </a:solidFill>
        </a:fill>
      </a:tcStyle>
    </a:wholeTbl>
    <a:band1H>
      <a:tcTxStyle/>
      <a:tcStyle>
        <a:fill>
          <a:solidFill>
            <a:srgbClr val="CAD4EA"/>
          </a:solidFill>
        </a:fill>
      </a:tcStyle>
    </a:band1H>
    <a:band2H>
      <a:tcTxStyle/>
    </a:band2H>
    <a:band1V>
      <a:tcTxStyle/>
      <a:tcStyle>
        <a:fill>
          <a:solidFill>
            <a:srgbClr val="CAD4EA"/>
          </a:solidFill>
        </a:fill>
      </a:tcStyle>
    </a:band1V>
    <a:band2V>
      <a:tcTxStyle/>
    </a:band2V>
    <a:la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font" Target="fonts/Constantia-regular.fntdata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Constantia-italic.fntdata"/><Relationship Id="rId25" Type="http://schemas.openxmlformats.org/officeDocument/2006/relationships/font" Target="fonts/Constantia-bold.fntdata"/><Relationship Id="rId27" Type="http://schemas.openxmlformats.org/officeDocument/2006/relationships/font" Target="fonts/Constantia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Mention about Maharashtra- Pune</a:t>
            </a:r>
            <a:endParaRPr/>
          </a:p>
        </p:txBody>
      </p:sp>
      <p:sp>
        <p:nvSpPr>
          <p:cNvPr id="171" name="Google Shape;171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Although co-infections of dengue, malaria, leptospirosis and typhoid in various combinations have been described, </a:t>
            </a:r>
            <a:endParaRPr/>
          </a:p>
        </p:txBody>
      </p:sp>
      <p:sp>
        <p:nvSpPr>
          <p:cNvPr id="178" name="Google Shape;178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Although co-infections of dengue, malaria, leptospirosis and typhoid in various combinations have been described,</a:t>
            </a:r>
            <a:endParaRPr/>
          </a:p>
        </p:txBody>
      </p:sp>
      <p:sp>
        <p:nvSpPr>
          <p:cNvPr id="190" name="Google Shape;190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 titre</a:t>
            </a:r>
            <a:endParaRPr/>
          </a:p>
        </p:txBody>
      </p:sp>
      <p:sp>
        <p:nvSpPr>
          <p:cNvPr id="141" name="Google Shape;141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Agglutination patterns of several ricketssial diseases. Weil Felix- Heterophile agglutination test, based on antigenic cross reactivity. Ag source- non-motile strain of Proteus spp. Not highly sensitive or specific, still serves as useful &amp; inexpensive diagnostic tool. False + ve in UTI (Proteus infection), here Urine C &amp; S- No growth.</a:t>
            </a:r>
            <a:endParaRPr/>
          </a:p>
        </p:txBody>
      </p:sp>
      <p:sp>
        <p:nvSpPr>
          <p:cNvPr id="147" name="Google Shape;147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/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Google Shape;89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Google Shape;90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/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●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●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●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●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6" name="Google Shape;96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/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●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●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●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●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/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●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●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/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●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●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/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●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●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" name="Google Shape;17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" name="Google Shape;34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A case of Dengue Virus &amp; Ricketssia co-infection</a:t>
            </a:r>
            <a:endParaRPr/>
          </a:p>
        </p:txBody>
      </p:sp>
      <p:sp>
        <p:nvSpPr>
          <p:cNvPr id="115" name="Google Shape;115;p15"/>
          <p:cNvSpPr txBox="1"/>
          <p:nvPr>
            <p:ph idx="1" type="subTitle"/>
          </p:nvPr>
        </p:nvSpPr>
        <p:spPr>
          <a:xfrm>
            <a:off x="533400" y="3657600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Department of Microbiology</a:t>
            </a:r>
            <a:endParaRPr/>
          </a:p>
          <a:p>
            <a:pPr indent="0" lvl="0" mar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Dr. Prachi C. Bhide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US" sz="4500"/>
              <a:t>Dengue &amp; co-infection in tropics</a:t>
            </a:r>
            <a:endParaRPr sz="4500"/>
          </a:p>
        </p:txBody>
      </p:sp>
      <p:sp>
        <p:nvSpPr>
          <p:cNvPr id="167" name="Google Shape;167;p24"/>
          <p:cNvSpPr txBox="1"/>
          <p:nvPr>
            <p:ph idx="1" type="body"/>
          </p:nvPr>
        </p:nvSpPr>
        <p:spPr>
          <a:xfrm>
            <a:off x="457200" y="16764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US" sz="2210"/>
              <a:t>Acute febrile illness is a common clinical syndrome among patients seeking hospital care in India.</a:t>
            </a:r>
            <a:endParaRPr/>
          </a:p>
          <a:p>
            <a:pPr indent="-141001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Char char="●"/>
            </a:pPr>
            <a:r>
              <a:rPr lang="en-US" sz="2210"/>
              <a:t>Concurrent infection with two agents can result in an illness having overlapping symptoms creating a diagnostic dilemma for the treating physician.</a:t>
            </a:r>
            <a:endParaRPr/>
          </a:p>
          <a:p>
            <a:pPr indent="-141001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Char char="●"/>
            </a:pPr>
            <a:r>
              <a:rPr b="1" lang="en-US" sz="2210"/>
              <a:t>Common co-infection with Dengue  virus in India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i="1" lang="en-US" sz="2210"/>
              <a:t>Salmonella</a:t>
            </a:r>
            <a:r>
              <a:rPr lang="en-US" sz="2210"/>
              <a:t> Typhi</a:t>
            </a:r>
            <a:endParaRPr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i="1" lang="en-US" sz="2210"/>
              <a:t>Chikungunya  virus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i="1" lang="en-US" sz="2210"/>
              <a:t>Plasmodium</a:t>
            </a:r>
            <a:r>
              <a:rPr lang="en-US" sz="2210"/>
              <a:t> spp.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i="1" lang="en-US" sz="2210"/>
              <a:t>Leptospira</a:t>
            </a:r>
            <a:endParaRPr i="1"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i="1" lang="en-US" sz="2210"/>
              <a:t>Influenza A virus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i="1" lang="en-US" sz="2210"/>
              <a:t>Ricketssia</a:t>
            </a:r>
            <a:endParaRPr i="1"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i="1" lang="en-US" sz="2210"/>
              <a:t>JE</a:t>
            </a:r>
            <a:r>
              <a:rPr lang="en-US" sz="2210"/>
              <a:t> virus</a:t>
            </a:r>
            <a:endParaRPr/>
          </a:p>
          <a:p>
            <a:pPr indent="-141001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Font typeface="Courier New"/>
              <a:buNone/>
            </a:pPr>
            <a:r>
              <a:t/>
            </a:r>
            <a:endParaRPr sz="221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Discussion:</a:t>
            </a:r>
            <a:endParaRPr b="1"/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457200" y="1600200"/>
            <a:ext cx="85344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-US" sz="2210"/>
              <a:t>Dengue</a:t>
            </a:r>
            <a:r>
              <a:rPr lang="en-US" sz="2210"/>
              <a:t>- a mosquito-borne viral infection </a:t>
            </a:r>
            <a:endParaRPr/>
          </a:p>
          <a:p>
            <a:pPr indent="-141001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Char char="●"/>
            </a:pPr>
            <a:r>
              <a:rPr b="1" lang="en-US" sz="2210"/>
              <a:t>Ricketssial infections</a:t>
            </a:r>
            <a:r>
              <a:rPr lang="en-US" sz="2210"/>
              <a:t>- caused by Ricketssiae which are diverse group of organisms transmitted by arthropod vectors(lice, fleas, ticks, mites)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Char char="●"/>
            </a:pPr>
            <a:r>
              <a:rPr lang="en-US" sz="2210"/>
              <a:t>In India, Ricketssial infections  are reported from </a:t>
            </a:r>
            <a:r>
              <a:rPr b="1" lang="en-US" sz="2210"/>
              <a:t>Maharashtra</a:t>
            </a:r>
            <a:r>
              <a:rPr lang="en-US" sz="2210"/>
              <a:t>, Tamil nadu, Karnataka, Kerala, Jammu and Kashmir, Uttaranchal, Himachal Pradesh, Rajasthan, Assam and West Bengal. 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Char char="●"/>
            </a:pPr>
            <a:r>
              <a:rPr lang="en-US" sz="2210"/>
              <a:t>Both diseases have several clinical and laboratory features in common, including </a:t>
            </a:r>
            <a:r>
              <a:rPr b="1" lang="en-US" sz="2210"/>
              <a:t>rash, thrombocytopenia, and hepatic dysfunction</a:t>
            </a:r>
            <a:r>
              <a:rPr lang="en-US" sz="2210"/>
              <a:t>. However, concurrent infection with both pathogens is exceedingly rare, primarily due to the different vectors involved.</a:t>
            </a:r>
            <a:endParaRPr/>
          </a:p>
          <a:p>
            <a:pPr indent="-141001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Char char="●"/>
            </a:pPr>
            <a:r>
              <a:rPr lang="en-US" sz="2210"/>
              <a:t>Concurrent infection with multiple pathogens is common in tropics, posing diagnostic and treatment challenges.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85"/>
              <a:buChar char="●"/>
            </a:pPr>
            <a:r>
              <a:rPr lang="en-US" sz="2405"/>
              <a:t>Data on dengue and ricketssial fever co-infection is distinctly limited.</a:t>
            </a:r>
            <a:endParaRPr/>
          </a:p>
          <a:p>
            <a:pPr indent="-129238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lang="en-US" sz="2405"/>
              <a:t>Dengue-ricketssial fever co-infection may remain under-diagnosed in tropics, particularly confounded during dengue epidemics. </a:t>
            </a:r>
            <a:endParaRPr/>
          </a:p>
          <a:p>
            <a:pPr indent="-129238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lang="en-US" sz="2405"/>
              <a:t>Normal leukocyte counts, early drop in platelets and hypoalbuminemia in dengue patients could be clues to concurrent ricketssial fever infection. </a:t>
            </a:r>
            <a:endParaRPr/>
          </a:p>
          <a:p>
            <a:pPr indent="-129238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lang="en-US" sz="2405"/>
              <a:t>Prompt recognition and treatment of ricketssial infection in such cases may reduce unnecessary hospital stay and cost.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Similar case reports from India</a:t>
            </a:r>
            <a:endParaRPr/>
          </a:p>
        </p:txBody>
      </p:sp>
      <p:sp>
        <p:nvSpPr>
          <p:cNvPr id="186" name="Google Shape;186;p2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 </a:t>
            </a:r>
            <a:r>
              <a:rPr b="1" lang="en-US"/>
              <a:t>Pondicherry Institute of Medical Sciences, Puducherry- </a:t>
            </a:r>
            <a:r>
              <a:rPr lang="en-US"/>
              <a:t>2010-2014- 6 cases of Dengue fever- Scrub typhus co-infection</a:t>
            </a:r>
            <a:endParaRPr/>
          </a:p>
          <a:p>
            <a:pPr indent="-117475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I.G. Medical College, Shimla</a:t>
            </a:r>
            <a:r>
              <a:rPr lang="en-US"/>
              <a:t>- 2015- 1 case of Dengue fever- Scrub typhus co-infection</a:t>
            </a:r>
            <a:endParaRPr/>
          </a:p>
          <a:p>
            <a:pPr indent="-117475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Himalayan Institute of Medical Sciences, Dehradun</a:t>
            </a:r>
            <a:r>
              <a:rPr lang="en-US"/>
              <a:t>- 2015- Rare Co-infection of Malaria, Scrub Typhus and Dengue virus in an Immunocompetent Patient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Take Home Message</a:t>
            </a:r>
            <a:endParaRPr/>
          </a:p>
        </p:txBody>
      </p:sp>
      <p:sp>
        <p:nvSpPr>
          <p:cNvPr id="193" name="Google Shape;193;p28"/>
          <p:cNvSpPr txBox="1"/>
          <p:nvPr>
            <p:ph idx="1" type="body"/>
          </p:nvPr>
        </p:nvSpPr>
        <p:spPr>
          <a:xfrm>
            <a:off x="457200" y="22402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Very limited data on dengue and ricketssial fever co-infection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High index of suspicion about ricketssial fever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Additional tests should be done for accurate diagnosis in a case of un-resolving fever in endemic regions to reduce morbidity &amp; mortality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99" name="Google Shape;199;p29"/>
          <p:cNvSpPr txBox="1"/>
          <p:nvPr>
            <p:ph idx="1" type="body"/>
          </p:nvPr>
        </p:nvSpPr>
        <p:spPr>
          <a:xfrm>
            <a:off x="457200" y="21640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Mediterr J Hematol Infect Dis. 2016; 8(1): e2016028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The Indian Practitioner. Volume 68, Issue 9, September 2015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Int.J.Curr.Microbiol.App.Sci (2015) 4(5): 295-297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 u="sng"/>
              <a:t>Indian peadeatr. </a:t>
            </a:r>
            <a:r>
              <a:rPr lang="en-US"/>
              <a:t>2010 Feb;47(2):157-64.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5" name="Google Shape;205;p3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206" name="Google Shape;206;p30"/>
          <p:cNvSpPr/>
          <p:nvPr/>
        </p:nvSpPr>
        <p:spPr>
          <a:xfrm>
            <a:off x="1511194" y="2967335"/>
            <a:ext cx="4881465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 cap="none">
                <a:solidFill>
                  <a:srgbClr val="5F86D2"/>
                </a:solidFill>
                <a:latin typeface="Constantia"/>
                <a:ea typeface="Constantia"/>
                <a:cs typeface="Constantia"/>
                <a:sym typeface="Constantia"/>
              </a:rPr>
              <a:t>THANK YOU…</a:t>
            </a:r>
            <a:endParaRPr b="1" sz="5400" cap="none">
              <a:solidFill>
                <a:srgbClr val="5F86D2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457200" y="3048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Case</a:t>
            </a:r>
            <a:endParaRPr b="1"/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457200" y="1219200"/>
            <a:ext cx="84582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A 55 year old male patient came to Medicine OPD with complaints of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b="1" lang="en-US" sz="2405"/>
              <a:t>Fever</a:t>
            </a:r>
            <a:r>
              <a:rPr lang="en-US" sz="2405"/>
              <a:t> since 8 days.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lang="en-US" sz="2405">
                <a:solidFill>
                  <a:srgbClr val="FF0000"/>
                </a:solidFill>
              </a:rPr>
              <a:t>(k/c/o Dengue fever; </a:t>
            </a:r>
            <a:r>
              <a:rPr lang="en-US" sz="2405"/>
              <a:t>Dengue IgM antibody: positive- diagnosed at outside laboratory),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lang="en-US" sz="2405" u="sng"/>
              <a:t>Platelet count</a:t>
            </a:r>
            <a:r>
              <a:rPr lang="en-US" sz="2405"/>
              <a:t>: 1.5lakh/mm</a:t>
            </a:r>
            <a:r>
              <a:rPr baseline="30000" lang="en-US" sz="2405"/>
              <a:t>3</a:t>
            </a:r>
            <a:endParaRPr baseline="30000" sz="2405"/>
          </a:p>
          <a:p>
            <a:pPr indent="-129238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b="1" sz="2405"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b="1" lang="en-US" sz="2405"/>
              <a:t>Breathlessness</a:t>
            </a:r>
            <a:r>
              <a:rPr lang="en-US" sz="2405"/>
              <a:t> since 3 days</a:t>
            </a:r>
            <a:endParaRPr/>
          </a:p>
          <a:p>
            <a:pPr indent="-129238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b="1" sz="2405"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b="1" lang="en-US" sz="2405"/>
              <a:t>Increase in fever spikes </a:t>
            </a:r>
            <a:r>
              <a:rPr lang="en-US" sz="2405"/>
              <a:t>since 1 day</a:t>
            </a:r>
            <a:endParaRPr/>
          </a:p>
          <a:p>
            <a:pPr indent="-129238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lang="en-US" sz="2405"/>
              <a:t>k/c/o Hypertension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lang="en-US" sz="2405"/>
              <a:t>No h/o chest pain, vomiting, diarrhea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On examination</a:t>
            </a:r>
            <a:r>
              <a:rPr lang="en-US"/>
              <a:t>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/>
              <a:t>Conscious, oriented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 u="sng"/>
              <a:t>Temp- 102</a:t>
            </a:r>
            <a:r>
              <a:rPr baseline="30000" lang="en-US" u="sng"/>
              <a:t>0</a:t>
            </a:r>
            <a:r>
              <a:rPr lang="en-US" u="sng"/>
              <a:t>F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 u="sng"/>
              <a:t>Pulse:</a:t>
            </a:r>
            <a:r>
              <a:rPr lang="en-US"/>
              <a:t> 96/min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 u="sng"/>
              <a:t>BP:</a:t>
            </a:r>
            <a:r>
              <a:rPr lang="en-US"/>
              <a:t> 130/80 mm Hg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457200" y="15240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On further investigations</a:t>
            </a:r>
            <a:r>
              <a:rPr lang="en-US"/>
              <a:t>;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/>
              <a:t>Patient was diagnosed to have </a:t>
            </a:r>
            <a:r>
              <a:rPr lang="en-US" u="sng"/>
              <a:t>Diabetes Mellitus</a:t>
            </a:r>
            <a:r>
              <a:rPr lang="en-US"/>
              <a:t>(DM)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/>
              <a:t>His </a:t>
            </a:r>
            <a:r>
              <a:rPr lang="en-US" u="sng"/>
              <a:t>HRCT</a:t>
            </a:r>
            <a:r>
              <a:rPr lang="en-US"/>
              <a:t> revealed </a:t>
            </a:r>
            <a:r>
              <a:rPr lang="en-US" u="sng"/>
              <a:t>bilateral lower zone consolidation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/>
              <a:t>There were </a:t>
            </a:r>
            <a:r>
              <a:rPr lang="en-US" u="sng"/>
              <a:t>2-3 spikes of fever everyday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None/>
            </a:pPr>
            <a:r>
              <a:t/>
            </a:r>
            <a:endParaRPr u="sng"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Hence patient was admitted to MICU with diagnosis of LRTI because of ? Bacterial pneumonia with Acute kidney injury(AKI).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Investigations</a:t>
            </a:r>
            <a:endParaRPr b="1"/>
          </a:p>
        </p:txBody>
      </p:sp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457200" y="1935480"/>
            <a:ext cx="8458200" cy="45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Complete blood count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Platelet count- 98,000/cu.mm.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Rapid malaria test</a:t>
            </a:r>
            <a:r>
              <a:rPr lang="en-US"/>
              <a:t>: Negative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SGPT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140 IU/L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SGOT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101 IU/L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ALP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114 IU/L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Urine sugar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2+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HbA1C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7%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Procalcitonin level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Positive(6.7)</a:t>
            </a:r>
            <a:r>
              <a:rPr lang="en-US"/>
              <a:t> (Reference range- &lt;0.3ng/ml)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SPO2:</a:t>
            </a:r>
            <a:r>
              <a:rPr lang="en-US"/>
              <a:t> 93%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457200" y="9906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85"/>
              <a:buChar char="●"/>
            </a:pPr>
            <a:r>
              <a:rPr b="1" lang="en-US" sz="2405"/>
              <a:t>Quantitative CRP</a:t>
            </a:r>
            <a:r>
              <a:rPr lang="en-US" sz="2405"/>
              <a:t>: </a:t>
            </a:r>
            <a:r>
              <a:rPr lang="en-US" sz="2405">
                <a:solidFill>
                  <a:srgbClr val="FF0000"/>
                </a:solidFill>
              </a:rPr>
              <a:t>67.8mg/L</a:t>
            </a:r>
            <a:r>
              <a:rPr lang="en-US" sz="2405"/>
              <a:t> (Reference range- 0-6 mg/L)</a:t>
            </a:r>
            <a:endParaRPr/>
          </a:p>
          <a:p>
            <a:pPr indent="-129238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b="1" lang="en-US" sz="2405"/>
              <a:t>To rule out H1N1 flu: </a:t>
            </a:r>
            <a:r>
              <a:rPr lang="en-US" sz="2405"/>
              <a:t>Throat swab was sent to National Institute of Virology(</a:t>
            </a:r>
            <a:r>
              <a:rPr b="1" lang="en-US" sz="2405"/>
              <a:t>NIV</a:t>
            </a:r>
            <a:r>
              <a:rPr lang="en-US" sz="2405"/>
              <a:t>): Report was </a:t>
            </a:r>
            <a:r>
              <a:rPr lang="en-US" sz="2405" u="sng"/>
              <a:t>negative</a:t>
            </a:r>
            <a:r>
              <a:rPr lang="en-US" sz="2405"/>
              <a:t> for Influenza A(H1N1) &amp; other seasonal Influenza report</a:t>
            </a:r>
            <a:endParaRPr/>
          </a:p>
          <a:p>
            <a:pPr indent="-129238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b="1" sz="2405"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b="1" lang="en-US" sz="2405"/>
              <a:t>Dengue IgM by ELISA</a:t>
            </a:r>
            <a:r>
              <a:rPr lang="en-US" sz="2405"/>
              <a:t>: </a:t>
            </a:r>
            <a:r>
              <a:rPr lang="en-US" sz="2405">
                <a:solidFill>
                  <a:srgbClr val="FF0000"/>
                </a:solidFill>
              </a:rPr>
              <a:t>Positive</a:t>
            </a:r>
            <a:endParaRPr/>
          </a:p>
          <a:p>
            <a:pPr indent="-129238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b="1" sz="2405"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b="1" lang="en-US" sz="2405"/>
              <a:t>Leptospira:</a:t>
            </a:r>
            <a:r>
              <a:rPr lang="en-US" sz="2405"/>
              <a:t> Negative</a:t>
            </a:r>
            <a:endParaRPr/>
          </a:p>
          <a:p>
            <a:pPr indent="-129238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b="1" sz="2405"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Char char="●"/>
            </a:pPr>
            <a:r>
              <a:rPr b="1" lang="en-US" sz="2405"/>
              <a:t>Weil-Felix test: </a:t>
            </a:r>
            <a:r>
              <a:rPr b="1" lang="en-US" sz="2405">
                <a:solidFill>
                  <a:srgbClr val="FF0000"/>
                </a:solidFill>
              </a:rPr>
              <a:t>Positive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b="1" lang="en-US" sz="2405">
                <a:solidFill>
                  <a:srgbClr val="FF0000"/>
                </a:solidFill>
              </a:rPr>
              <a:t>     </a:t>
            </a:r>
            <a:r>
              <a:rPr b="1" lang="en-US" sz="2405"/>
              <a:t>Titre:  </a:t>
            </a:r>
            <a:r>
              <a:rPr lang="en-US" sz="2405">
                <a:solidFill>
                  <a:srgbClr val="FF0000"/>
                </a:solidFill>
              </a:rPr>
              <a:t>OX 2- 1: 640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                 OX K- Negative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>
                <a:solidFill>
                  <a:srgbClr val="FF0000"/>
                </a:solidFill>
              </a:rPr>
              <a:t>                 OX 19- 1:1280</a:t>
            </a:r>
            <a:endParaRPr sz="2405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Google Shape;149;p21"/>
          <p:cNvGraphicFramePr/>
          <p:nvPr/>
        </p:nvGraphicFramePr>
        <p:xfrm>
          <a:off x="0" y="373788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{936157CA-9C1F-4BB0-BE5B-CAFB5188DDE2}</a:tableStyleId>
              </a:tblPr>
              <a:tblGrid>
                <a:gridCol w="3048000"/>
                <a:gridCol w="1600200"/>
                <a:gridCol w="1676400"/>
                <a:gridCol w="1447800"/>
                <a:gridCol w="1371600"/>
              </a:tblGrid>
              <a:tr h="393150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Infection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Vector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Agglutination pattern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678600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OX 19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OX2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OXK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  <a:tr h="6052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Epidemic typhus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Louse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+++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3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Murine</a:t>
                      </a:r>
                      <a:r>
                        <a:rPr lang="en-US" sz="1800"/>
                        <a:t> typhus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Fleas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nstantia"/>
                        <a:buNone/>
                      </a:pPr>
                      <a:r>
                        <a:rPr lang="en-US" sz="1800"/>
                        <a:t>+++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3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Endemic typhus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Fleas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nstantia"/>
                        <a:buNone/>
                      </a:pPr>
                      <a:r>
                        <a:rPr lang="en-US" sz="1800"/>
                        <a:t>+++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5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Rocky Mountain Spotted Fever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Tick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nstantia"/>
                        <a:buNone/>
                      </a:pPr>
                      <a:r>
                        <a:rPr lang="en-US" sz="1800"/>
                        <a:t>+++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Tsutsugamushi</a:t>
                      </a:r>
                      <a:r>
                        <a:rPr lang="en-US" sz="1800"/>
                        <a:t> fever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Mite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+++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636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nstantia"/>
                        <a:buNone/>
                      </a:pPr>
                      <a:r>
                        <a:rPr lang="en-US" sz="1800"/>
                        <a:t>South African</a:t>
                      </a:r>
                      <a:r>
                        <a:rPr lang="en-US" sz="1800"/>
                        <a:t> tick born fever</a:t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Tick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+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Trench fever Louse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Louse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3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Q fever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Tick</a:t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</a:t>
                      </a:r>
                      <a:endParaRPr b="1"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Treatment given:</a:t>
            </a:r>
            <a:endParaRPr b="1"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457200" y="1935480"/>
            <a:ext cx="8229600" cy="4770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Tab. PCT 500 mg- sos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Inj. Fibrinil- 1 ampoule sos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Inj. Pan- 40mg 1 OD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Tab. Telma AM- 1 OD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Non-invasive ventilation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Inj. Meropenem 1 g TDS for 3 days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Tab. Azee 500mg 1 BD for 3 days.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b="1" lang="en-US"/>
              <a:t>Tab. Doxy 100mg 1 BD for 6 days      As Weil Felix test was positive, Tab. Doxycycline was continued for 6 weeks further and patient responded well to treatment</a:t>
            </a:r>
            <a:endParaRPr/>
          </a:p>
        </p:txBody>
      </p:sp>
      <p:sp>
        <p:nvSpPr>
          <p:cNvPr id="156" name="Google Shape;156;p22"/>
          <p:cNvSpPr/>
          <p:nvPr/>
        </p:nvSpPr>
        <p:spPr>
          <a:xfrm>
            <a:off x="5791200" y="5181600"/>
            <a:ext cx="304800" cy="76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idx="1" type="body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Patient got discharged on request after 3 days of admission.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He got admitted to another tertiary care hospital for further management.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●"/>
            </a:pPr>
            <a:r>
              <a:rPr lang="en-US"/>
              <a:t>After further follow up with patient by telephonic conversation; it was confirmed that patient responded well to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/>
              <a:t>6 weeks Tab Doxycycline treatment(100 mg BD)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urier New"/>
              <a:buChar char="o"/>
            </a:pPr>
            <a:r>
              <a:rPr lang="en-US"/>
              <a:t>Symtomatic treatment for Dengue fever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